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7"/>
  </p:notesMasterIdLst>
  <p:sldIdLst>
    <p:sldId id="258" r:id="rId6"/>
    <p:sldId id="408" r:id="rId7"/>
    <p:sldId id="379" r:id="rId8"/>
    <p:sldId id="261" r:id="rId9"/>
    <p:sldId id="263" r:id="rId10"/>
    <p:sldId id="269" r:id="rId11"/>
    <p:sldId id="270" r:id="rId12"/>
    <p:sldId id="271" r:id="rId13"/>
    <p:sldId id="280" r:id="rId14"/>
    <p:sldId id="289" r:id="rId15"/>
    <p:sldId id="394" r:id="rId16"/>
    <p:sldId id="402" r:id="rId17"/>
    <p:sldId id="401" r:id="rId18"/>
    <p:sldId id="413" r:id="rId19"/>
    <p:sldId id="414" r:id="rId20"/>
    <p:sldId id="415" r:id="rId21"/>
    <p:sldId id="381" r:id="rId22"/>
    <p:sldId id="387" r:id="rId23"/>
    <p:sldId id="388" r:id="rId24"/>
    <p:sldId id="389" r:id="rId25"/>
    <p:sldId id="391" r:id="rId26"/>
    <p:sldId id="393" r:id="rId27"/>
    <p:sldId id="390" r:id="rId28"/>
    <p:sldId id="396" r:id="rId29"/>
    <p:sldId id="398" r:id="rId30"/>
    <p:sldId id="399" r:id="rId31"/>
    <p:sldId id="405" r:id="rId32"/>
    <p:sldId id="403" r:id="rId33"/>
    <p:sldId id="404" r:id="rId34"/>
    <p:sldId id="412" r:id="rId35"/>
    <p:sldId id="257" r:id="rId36"/>
    <p:sldId id="409" r:id="rId37"/>
    <p:sldId id="259" r:id="rId38"/>
    <p:sldId id="260" r:id="rId39"/>
    <p:sldId id="410" r:id="rId40"/>
    <p:sldId id="262" r:id="rId41"/>
    <p:sldId id="411" r:id="rId42"/>
    <p:sldId id="264" r:id="rId43"/>
    <p:sldId id="265" r:id="rId44"/>
    <p:sldId id="266" r:id="rId45"/>
    <p:sldId id="400" r:id="rId46"/>
  </p:sldIdLst>
  <p:sldSz cx="9144000" cy="6858000" type="screen4x3"/>
  <p:notesSz cx="7077075" cy="90281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5" autoAdjust="0"/>
    <p:restoredTop sz="94420" autoAdjust="0"/>
  </p:normalViewPr>
  <p:slideViewPr>
    <p:cSldViewPr>
      <p:cViewPr varScale="1">
        <p:scale>
          <a:sx n="72" d="100"/>
          <a:sy n="72" d="100"/>
        </p:scale>
        <p:origin x="165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6398BD-2A70-4B45-B72D-DF32AEB8B097}" type="doc">
      <dgm:prSet loTypeId="urn:microsoft.com/office/officeart/2005/8/layout/hProcess9" loCatId="process" qsTypeId="urn:microsoft.com/office/officeart/2005/8/quickstyle/simple1" qsCatId="simple" csTypeId="urn:microsoft.com/office/officeart/2005/8/colors/accent1_2" csCatId="accent1" phldr="1"/>
      <dgm:spPr/>
    </dgm:pt>
    <dgm:pt modelId="{355AD05E-9CF7-4340-9989-31B7B490A67E}">
      <dgm:prSet phldrT="[Text]"/>
      <dgm:spPr/>
      <dgm:t>
        <a:bodyPr/>
        <a:lstStyle/>
        <a:p>
          <a:r>
            <a:rPr lang="en-US" dirty="0"/>
            <a:t>Ethical Sensitivity</a:t>
          </a:r>
        </a:p>
      </dgm:t>
    </dgm:pt>
    <dgm:pt modelId="{1A86D09B-EDF8-428F-A4A8-4C315B7638E0}" type="parTrans" cxnId="{FD265915-AEA1-4E9D-875B-28B359304F84}">
      <dgm:prSet/>
      <dgm:spPr/>
      <dgm:t>
        <a:bodyPr/>
        <a:lstStyle/>
        <a:p>
          <a:endParaRPr lang="en-US"/>
        </a:p>
      </dgm:t>
    </dgm:pt>
    <dgm:pt modelId="{EA856246-794D-4CA9-B9B9-96D0C2CEA70F}" type="sibTrans" cxnId="{FD265915-AEA1-4E9D-875B-28B359304F84}">
      <dgm:prSet/>
      <dgm:spPr/>
      <dgm:t>
        <a:bodyPr/>
        <a:lstStyle/>
        <a:p>
          <a:endParaRPr lang="en-US"/>
        </a:p>
      </dgm:t>
    </dgm:pt>
    <dgm:pt modelId="{70088677-60F2-4DEB-9607-0274219BB53C}">
      <dgm:prSet phldrT="[Text]"/>
      <dgm:spPr/>
      <dgm:t>
        <a:bodyPr/>
        <a:lstStyle/>
        <a:p>
          <a:r>
            <a:rPr lang="en-US" dirty="0"/>
            <a:t>Ethical Motivation</a:t>
          </a:r>
        </a:p>
      </dgm:t>
    </dgm:pt>
    <dgm:pt modelId="{138AF6CB-1713-49FF-BE55-888F364413D3}" type="parTrans" cxnId="{C8C5794A-0BF2-4555-9B82-BCDDF5C6B3A4}">
      <dgm:prSet/>
      <dgm:spPr/>
      <dgm:t>
        <a:bodyPr/>
        <a:lstStyle/>
        <a:p>
          <a:endParaRPr lang="en-US"/>
        </a:p>
      </dgm:t>
    </dgm:pt>
    <dgm:pt modelId="{BB05AF92-335D-48D1-9DC8-547FE942D591}" type="sibTrans" cxnId="{C8C5794A-0BF2-4555-9B82-BCDDF5C6B3A4}">
      <dgm:prSet/>
      <dgm:spPr/>
      <dgm:t>
        <a:bodyPr/>
        <a:lstStyle/>
        <a:p>
          <a:endParaRPr lang="en-US"/>
        </a:p>
      </dgm:t>
    </dgm:pt>
    <dgm:pt modelId="{AFF0547B-BF1E-429D-9042-2159221A2478}">
      <dgm:prSet phldrT="[Text]"/>
      <dgm:spPr/>
      <dgm:t>
        <a:bodyPr/>
        <a:lstStyle/>
        <a:p>
          <a:r>
            <a:rPr lang="en-US" dirty="0"/>
            <a:t>Ethical Action</a:t>
          </a:r>
        </a:p>
      </dgm:t>
    </dgm:pt>
    <dgm:pt modelId="{CF513FDD-2BDD-49DF-8609-570124B96795}" type="parTrans" cxnId="{8F7200FC-C0D6-4A48-A97C-56A277971C18}">
      <dgm:prSet/>
      <dgm:spPr/>
      <dgm:t>
        <a:bodyPr/>
        <a:lstStyle/>
        <a:p>
          <a:endParaRPr lang="en-US"/>
        </a:p>
      </dgm:t>
    </dgm:pt>
    <dgm:pt modelId="{177402CB-C467-40BC-9F92-DC8D57BDDE7E}" type="sibTrans" cxnId="{8F7200FC-C0D6-4A48-A97C-56A277971C18}">
      <dgm:prSet/>
      <dgm:spPr/>
      <dgm:t>
        <a:bodyPr/>
        <a:lstStyle/>
        <a:p>
          <a:endParaRPr lang="en-US"/>
        </a:p>
      </dgm:t>
    </dgm:pt>
    <dgm:pt modelId="{5D3DF763-90ED-4F1A-AD43-C7FFF0802644}">
      <dgm:prSet phldrT="[Text]"/>
      <dgm:spPr/>
      <dgm:t>
        <a:bodyPr/>
        <a:lstStyle/>
        <a:p>
          <a:r>
            <a:rPr lang="en-US" dirty="0"/>
            <a:t>Ethical Judgement</a:t>
          </a:r>
        </a:p>
      </dgm:t>
    </dgm:pt>
    <dgm:pt modelId="{38E829C5-B298-473E-AABC-6FD5724D3D30}" type="parTrans" cxnId="{C4EE54F2-B7CD-4FB6-9F89-A88E890F152B}">
      <dgm:prSet/>
      <dgm:spPr/>
      <dgm:t>
        <a:bodyPr/>
        <a:lstStyle/>
        <a:p>
          <a:endParaRPr lang="en-US"/>
        </a:p>
      </dgm:t>
    </dgm:pt>
    <dgm:pt modelId="{DE1D01C9-A08A-4030-9CB8-C2E5DBF5E6F0}" type="sibTrans" cxnId="{C4EE54F2-B7CD-4FB6-9F89-A88E890F152B}">
      <dgm:prSet/>
      <dgm:spPr/>
      <dgm:t>
        <a:bodyPr/>
        <a:lstStyle/>
        <a:p>
          <a:endParaRPr lang="en-US"/>
        </a:p>
      </dgm:t>
    </dgm:pt>
    <dgm:pt modelId="{3E806562-5D03-4E94-ADA7-AF8E2B8F02F7}" type="pres">
      <dgm:prSet presAssocID="{CD6398BD-2A70-4B45-B72D-DF32AEB8B097}" presName="CompostProcess" presStyleCnt="0">
        <dgm:presLayoutVars>
          <dgm:dir/>
          <dgm:resizeHandles val="exact"/>
        </dgm:presLayoutVars>
      </dgm:prSet>
      <dgm:spPr/>
    </dgm:pt>
    <dgm:pt modelId="{3492EAEE-1083-4D36-9CCB-636F62E76B05}" type="pres">
      <dgm:prSet presAssocID="{CD6398BD-2A70-4B45-B72D-DF32AEB8B097}" presName="arrow" presStyleLbl="bgShp" presStyleIdx="0" presStyleCnt="1" custLinFactNeighborX="2070" custLinFactNeighborY="744"/>
      <dgm:spPr/>
    </dgm:pt>
    <dgm:pt modelId="{692E40BD-1A92-4016-AF1B-62AC7F088911}" type="pres">
      <dgm:prSet presAssocID="{CD6398BD-2A70-4B45-B72D-DF32AEB8B097}" presName="linearProcess" presStyleCnt="0"/>
      <dgm:spPr/>
    </dgm:pt>
    <dgm:pt modelId="{A9F41986-0349-4206-96DE-964160D32E1B}" type="pres">
      <dgm:prSet presAssocID="{355AD05E-9CF7-4340-9989-31B7B490A67E}" presName="textNode" presStyleLbl="node1" presStyleIdx="0" presStyleCnt="4">
        <dgm:presLayoutVars>
          <dgm:bulletEnabled val="1"/>
        </dgm:presLayoutVars>
      </dgm:prSet>
      <dgm:spPr/>
    </dgm:pt>
    <dgm:pt modelId="{7ED96B31-81EB-4D6C-BD17-D8619D83E341}" type="pres">
      <dgm:prSet presAssocID="{EA856246-794D-4CA9-B9B9-96D0C2CEA70F}" presName="sibTrans" presStyleCnt="0"/>
      <dgm:spPr/>
    </dgm:pt>
    <dgm:pt modelId="{8D986FE4-CF51-4B22-9799-AB540DB3801F}" type="pres">
      <dgm:prSet presAssocID="{5D3DF763-90ED-4F1A-AD43-C7FFF0802644}" presName="textNode" presStyleLbl="node1" presStyleIdx="1" presStyleCnt="4">
        <dgm:presLayoutVars>
          <dgm:bulletEnabled val="1"/>
        </dgm:presLayoutVars>
      </dgm:prSet>
      <dgm:spPr/>
    </dgm:pt>
    <dgm:pt modelId="{C850E12E-1419-479B-8E36-2493EB4CD8D9}" type="pres">
      <dgm:prSet presAssocID="{DE1D01C9-A08A-4030-9CB8-C2E5DBF5E6F0}" presName="sibTrans" presStyleCnt="0"/>
      <dgm:spPr/>
    </dgm:pt>
    <dgm:pt modelId="{B91C69BD-65DD-4AEE-9862-06C7EB4E6C72}" type="pres">
      <dgm:prSet presAssocID="{70088677-60F2-4DEB-9607-0274219BB53C}" presName="textNode" presStyleLbl="node1" presStyleIdx="2" presStyleCnt="4">
        <dgm:presLayoutVars>
          <dgm:bulletEnabled val="1"/>
        </dgm:presLayoutVars>
      </dgm:prSet>
      <dgm:spPr/>
    </dgm:pt>
    <dgm:pt modelId="{BB5868FC-E0C2-46C8-812C-A876F003EADC}" type="pres">
      <dgm:prSet presAssocID="{BB05AF92-335D-48D1-9DC8-547FE942D591}" presName="sibTrans" presStyleCnt="0"/>
      <dgm:spPr/>
    </dgm:pt>
    <dgm:pt modelId="{7101E1C2-22FA-4868-9B2F-FBF40588944C}" type="pres">
      <dgm:prSet presAssocID="{AFF0547B-BF1E-429D-9042-2159221A2478}" presName="textNode" presStyleLbl="node1" presStyleIdx="3" presStyleCnt="4">
        <dgm:presLayoutVars>
          <dgm:bulletEnabled val="1"/>
        </dgm:presLayoutVars>
      </dgm:prSet>
      <dgm:spPr/>
    </dgm:pt>
  </dgm:ptLst>
  <dgm:cxnLst>
    <dgm:cxn modelId="{A8489D0A-2E99-474E-B887-EF10551EBBDC}" type="presOf" srcId="{CD6398BD-2A70-4B45-B72D-DF32AEB8B097}" destId="{3E806562-5D03-4E94-ADA7-AF8E2B8F02F7}" srcOrd="0" destOrd="0" presId="urn:microsoft.com/office/officeart/2005/8/layout/hProcess9"/>
    <dgm:cxn modelId="{FD265915-AEA1-4E9D-875B-28B359304F84}" srcId="{CD6398BD-2A70-4B45-B72D-DF32AEB8B097}" destId="{355AD05E-9CF7-4340-9989-31B7B490A67E}" srcOrd="0" destOrd="0" parTransId="{1A86D09B-EDF8-428F-A4A8-4C315B7638E0}" sibTransId="{EA856246-794D-4CA9-B9B9-96D0C2CEA70F}"/>
    <dgm:cxn modelId="{8D9E9B21-FEAC-4060-B9DD-FF2EB8024BEF}" type="presOf" srcId="{AFF0547B-BF1E-429D-9042-2159221A2478}" destId="{7101E1C2-22FA-4868-9B2F-FBF40588944C}" srcOrd="0" destOrd="0" presId="urn:microsoft.com/office/officeart/2005/8/layout/hProcess9"/>
    <dgm:cxn modelId="{64B4AC2E-92EE-4830-AAAF-15725B076500}" type="presOf" srcId="{355AD05E-9CF7-4340-9989-31B7B490A67E}" destId="{A9F41986-0349-4206-96DE-964160D32E1B}" srcOrd="0" destOrd="0" presId="urn:microsoft.com/office/officeart/2005/8/layout/hProcess9"/>
    <dgm:cxn modelId="{350F4F42-5C37-4875-AA93-8DC70503A29C}" type="presOf" srcId="{5D3DF763-90ED-4F1A-AD43-C7FFF0802644}" destId="{8D986FE4-CF51-4B22-9799-AB540DB3801F}" srcOrd="0" destOrd="0" presId="urn:microsoft.com/office/officeart/2005/8/layout/hProcess9"/>
    <dgm:cxn modelId="{C8C5794A-0BF2-4555-9B82-BCDDF5C6B3A4}" srcId="{CD6398BD-2A70-4B45-B72D-DF32AEB8B097}" destId="{70088677-60F2-4DEB-9607-0274219BB53C}" srcOrd="2" destOrd="0" parTransId="{138AF6CB-1713-49FF-BE55-888F364413D3}" sibTransId="{BB05AF92-335D-48D1-9DC8-547FE942D591}"/>
    <dgm:cxn modelId="{128D8197-C95B-44C5-A3BA-2842FC7A6AC5}" type="presOf" srcId="{70088677-60F2-4DEB-9607-0274219BB53C}" destId="{B91C69BD-65DD-4AEE-9862-06C7EB4E6C72}" srcOrd="0" destOrd="0" presId="urn:microsoft.com/office/officeart/2005/8/layout/hProcess9"/>
    <dgm:cxn modelId="{C4EE54F2-B7CD-4FB6-9F89-A88E890F152B}" srcId="{CD6398BD-2A70-4B45-B72D-DF32AEB8B097}" destId="{5D3DF763-90ED-4F1A-AD43-C7FFF0802644}" srcOrd="1" destOrd="0" parTransId="{38E829C5-B298-473E-AABC-6FD5724D3D30}" sibTransId="{DE1D01C9-A08A-4030-9CB8-C2E5DBF5E6F0}"/>
    <dgm:cxn modelId="{8F7200FC-C0D6-4A48-A97C-56A277971C18}" srcId="{CD6398BD-2A70-4B45-B72D-DF32AEB8B097}" destId="{AFF0547B-BF1E-429D-9042-2159221A2478}" srcOrd="3" destOrd="0" parTransId="{CF513FDD-2BDD-49DF-8609-570124B96795}" sibTransId="{177402CB-C467-40BC-9F92-DC8D57BDDE7E}"/>
    <dgm:cxn modelId="{66159C55-363E-41E5-BB67-6A3182B7CB30}" type="presParOf" srcId="{3E806562-5D03-4E94-ADA7-AF8E2B8F02F7}" destId="{3492EAEE-1083-4D36-9CCB-636F62E76B05}" srcOrd="0" destOrd="0" presId="urn:microsoft.com/office/officeart/2005/8/layout/hProcess9"/>
    <dgm:cxn modelId="{4037F1EA-C146-4AD9-B497-ED1D27AF4859}" type="presParOf" srcId="{3E806562-5D03-4E94-ADA7-AF8E2B8F02F7}" destId="{692E40BD-1A92-4016-AF1B-62AC7F088911}" srcOrd="1" destOrd="0" presId="urn:microsoft.com/office/officeart/2005/8/layout/hProcess9"/>
    <dgm:cxn modelId="{44547608-11E3-496F-A327-F081A2E45094}" type="presParOf" srcId="{692E40BD-1A92-4016-AF1B-62AC7F088911}" destId="{A9F41986-0349-4206-96DE-964160D32E1B}" srcOrd="0" destOrd="0" presId="urn:microsoft.com/office/officeart/2005/8/layout/hProcess9"/>
    <dgm:cxn modelId="{0E22C859-9C28-4169-9C62-3E496EEF8E0F}" type="presParOf" srcId="{692E40BD-1A92-4016-AF1B-62AC7F088911}" destId="{7ED96B31-81EB-4D6C-BD17-D8619D83E341}" srcOrd="1" destOrd="0" presId="urn:microsoft.com/office/officeart/2005/8/layout/hProcess9"/>
    <dgm:cxn modelId="{AF0EF66D-60FA-4030-83AF-F9C727B51BE2}" type="presParOf" srcId="{692E40BD-1A92-4016-AF1B-62AC7F088911}" destId="{8D986FE4-CF51-4B22-9799-AB540DB3801F}" srcOrd="2" destOrd="0" presId="urn:microsoft.com/office/officeart/2005/8/layout/hProcess9"/>
    <dgm:cxn modelId="{D1B7689C-0F9B-4C81-BBE0-69956A36101A}" type="presParOf" srcId="{692E40BD-1A92-4016-AF1B-62AC7F088911}" destId="{C850E12E-1419-479B-8E36-2493EB4CD8D9}" srcOrd="3" destOrd="0" presId="urn:microsoft.com/office/officeart/2005/8/layout/hProcess9"/>
    <dgm:cxn modelId="{4712D8B1-0F35-4620-AF30-C8D23DFFA052}" type="presParOf" srcId="{692E40BD-1A92-4016-AF1B-62AC7F088911}" destId="{B91C69BD-65DD-4AEE-9862-06C7EB4E6C72}" srcOrd="4" destOrd="0" presId="urn:microsoft.com/office/officeart/2005/8/layout/hProcess9"/>
    <dgm:cxn modelId="{011806BA-2F55-4257-8BD5-0745ABF71F76}" type="presParOf" srcId="{692E40BD-1A92-4016-AF1B-62AC7F088911}" destId="{BB5868FC-E0C2-46C8-812C-A876F003EADC}" srcOrd="5" destOrd="0" presId="urn:microsoft.com/office/officeart/2005/8/layout/hProcess9"/>
    <dgm:cxn modelId="{67990214-AF9C-402E-BC5F-7AA0166ED0EE}" type="presParOf" srcId="{692E40BD-1A92-4016-AF1B-62AC7F088911}" destId="{7101E1C2-22FA-4868-9B2F-FBF40588944C}"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2EAEE-1083-4D36-9CCB-636F62E76B05}">
      <dsp:nvSpPr>
        <dsp:cNvPr id="0" name=""/>
        <dsp:cNvSpPr/>
      </dsp:nvSpPr>
      <dsp:spPr>
        <a:xfrm>
          <a:off x="762019" y="0"/>
          <a:ext cx="6995160" cy="502602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F41986-0349-4206-96DE-964160D32E1B}">
      <dsp:nvSpPr>
        <dsp:cNvPr id="0" name=""/>
        <dsp:cNvSpPr/>
      </dsp:nvSpPr>
      <dsp:spPr>
        <a:xfrm>
          <a:off x="3829" y="1507807"/>
          <a:ext cx="1974113" cy="20104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Ethical Sensitivity</a:t>
          </a:r>
        </a:p>
      </dsp:txBody>
      <dsp:txXfrm>
        <a:off x="100197" y="1604175"/>
        <a:ext cx="1781377" cy="1817674"/>
      </dsp:txXfrm>
    </dsp:sp>
    <dsp:sp modelId="{8D986FE4-CF51-4B22-9799-AB540DB3801F}">
      <dsp:nvSpPr>
        <dsp:cNvPr id="0" name=""/>
        <dsp:cNvSpPr/>
      </dsp:nvSpPr>
      <dsp:spPr>
        <a:xfrm>
          <a:off x="2086438" y="1507807"/>
          <a:ext cx="1974113" cy="20104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Ethical Judgement</a:t>
          </a:r>
        </a:p>
      </dsp:txBody>
      <dsp:txXfrm>
        <a:off x="2182806" y="1604175"/>
        <a:ext cx="1781377" cy="1817674"/>
      </dsp:txXfrm>
    </dsp:sp>
    <dsp:sp modelId="{B91C69BD-65DD-4AEE-9862-06C7EB4E6C72}">
      <dsp:nvSpPr>
        <dsp:cNvPr id="0" name=""/>
        <dsp:cNvSpPr/>
      </dsp:nvSpPr>
      <dsp:spPr>
        <a:xfrm>
          <a:off x="4169047" y="1507807"/>
          <a:ext cx="1974113" cy="20104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Ethical Motivation</a:t>
          </a:r>
        </a:p>
      </dsp:txBody>
      <dsp:txXfrm>
        <a:off x="4265415" y="1604175"/>
        <a:ext cx="1781377" cy="1817674"/>
      </dsp:txXfrm>
    </dsp:sp>
    <dsp:sp modelId="{7101E1C2-22FA-4868-9B2F-FBF40588944C}">
      <dsp:nvSpPr>
        <dsp:cNvPr id="0" name=""/>
        <dsp:cNvSpPr/>
      </dsp:nvSpPr>
      <dsp:spPr>
        <a:xfrm>
          <a:off x="6251656" y="1507807"/>
          <a:ext cx="1974113" cy="20104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Ethical Action</a:t>
          </a:r>
        </a:p>
      </dsp:txBody>
      <dsp:txXfrm>
        <a:off x="6348024" y="1604175"/>
        <a:ext cx="1781377" cy="181767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140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51406"/>
          </a:xfrm>
          <a:prstGeom prst="rect">
            <a:avLst/>
          </a:prstGeom>
        </p:spPr>
        <p:txBody>
          <a:bodyPr vert="horz" lIns="91440" tIns="45720" rIns="91440" bIns="45720" rtlCol="0"/>
          <a:lstStyle>
            <a:lvl1pPr algn="r">
              <a:defRPr sz="1200"/>
            </a:lvl1pPr>
          </a:lstStyle>
          <a:p>
            <a:fld id="{AD98BDA7-A0BA-4784-99CA-E5DC79C64C7B}" type="datetimeFigureOut">
              <a:rPr lang="en-US" smtClean="0"/>
              <a:t>5/23/2018</a:t>
            </a:fld>
            <a:endParaRPr lang="en-US"/>
          </a:p>
        </p:txBody>
      </p:sp>
      <p:sp>
        <p:nvSpPr>
          <p:cNvPr id="4" name="Slide Image Placeholder 3"/>
          <p:cNvSpPr>
            <a:spLocks noGrp="1" noRot="1" noChangeAspect="1"/>
          </p:cNvSpPr>
          <p:nvPr>
            <p:ph type="sldImg" idx="2"/>
          </p:nvPr>
        </p:nvSpPr>
        <p:spPr>
          <a:xfrm>
            <a:off x="1282700" y="677863"/>
            <a:ext cx="4511675" cy="3384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288354"/>
            <a:ext cx="5661660" cy="40626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75140"/>
            <a:ext cx="3066733" cy="45140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75140"/>
            <a:ext cx="3066733" cy="451406"/>
          </a:xfrm>
          <a:prstGeom prst="rect">
            <a:avLst/>
          </a:prstGeom>
        </p:spPr>
        <p:txBody>
          <a:bodyPr vert="horz" lIns="91440" tIns="45720" rIns="91440" bIns="45720" rtlCol="0" anchor="b"/>
          <a:lstStyle>
            <a:lvl1pPr algn="r">
              <a:defRPr sz="1200"/>
            </a:lvl1pPr>
          </a:lstStyle>
          <a:p>
            <a:fld id="{FF7BD784-B7BB-4B94-A4BF-3180871E12EB}" type="slidenum">
              <a:rPr lang="en-US" smtClean="0"/>
              <a:t>‹#›</a:t>
            </a:fld>
            <a:endParaRPr lang="en-US"/>
          </a:p>
        </p:txBody>
      </p:sp>
    </p:spTree>
    <p:extLst>
      <p:ext uri="{BB962C8B-B14F-4D97-AF65-F5344CB8AC3E}">
        <p14:creationId xmlns:p14="http://schemas.microsoft.com/office/powerpoint/2010/main" val="2445687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Executive Summary</a:t>
            </a:r>
          </a:p>
          <a:p>
            <a:r>
              <a:rPr lang="en-US" dirty="0"/>
              <a:t>The impact of this technological revolution and associated mandates in Texas affects over </a:t>
            </a:r>
            <a:r>
              <a:rPr lang="en-US" b="1" dirty="0"/>
              <a:t>400,000 members of the nursing workforce</a:t>
            </a:r>
            <a:r>
              <a:rPr lang="en-US" dirty="0"/>
              <a:t>:  registered nurses, advanced practice nurses, state/government-employed nurses, licensed vocational nurses, and certified nursing care assistants.  Therefore, it is critical that Texas Nurses Association/Texas Organization of Nurse Executives develop and execute a strategic, state-wide approach to meet the challenge, including:</a:t>
            </a:r>
          </a:p>
          <a:p>
            <a:pPr marL="171419" indent="-171419">
              <a:buFont typeface="Arial" pitchFamily="34" charset="0"/>
              <a:buChar char="•"/>
            </a:pPr>
            <a:r>
              <a:rPr lang="en-US" dirty="0"/>
              <a:t>HIT Literacy Across the Continuum of Care</a:t>
            </a:r>
          </a:p>
          <a:p>
            <a:pPr marL="171419" indent="-171419">
              <a:buFont typeface="Arial" pitchFamily="34" charset="0"/>
              <a:buChar char="•"/>
            </a:pPr>
            <a:r>
              <a:rPr lang="en-US" dirty="0"/>
              <a:t>Communication/Collaboration/Coordination with Stakeholders</a:t>
            </a:r>
          </a:p>
          <a:p>
            <a:pPr marL="171419" indent="-171419">
              <a:buFont typeface="Arial" pitchFamily="34" charset="0"/>
              <a:buChar char="•"/>
            </a:pPr>
            <a:r>
              <a:rPr lang="en-US" dirty="0"/>
              <a:t>Funding for State-wide Approach</a:t>
            </a:r>
          </a:p>
          <a:p>
            <a:endParaRPr lang="en-US" b="1" dirty="0"/>
          </a:p>
          <a:p>
            <a:r>
              <a:rPr lang="en-US" b="1" dirty="0"/>
              <a:t>[We Assess] Environmental Forces</a:t>
            </a:r>
          </a:p>
          <a:p>
            <a:pPr marL="285699" indent="-285699">
              <a:buFont typeface="Arial" pitchFamily="34" charset="0"/>
              <a:buChar char="•"/>
            </a:pPr>
            <a:r>
              <a:rPr lang="en-US" dirty="0">
                <a:solidFill>
                  <a:prstClr val="black"/>
                </a:solidFill>
              </a:rPr>
              <a:t>Health Care Reform/ARRA</a:t>
            </a:r>
          </a:p>
          <a:p>
            <a:pPr marL="285699" indent="-285699">
              <a:buFont typeface="Arial" pitchFamily="34" charset="0"/>
              <a:buChar char="•"/>
            </a:pPr>
            <a:r>
              <a:rPr lang="en-US" dirty="0">
                <a:solidFill>
                  <a:prstClr val="black"/>
                </a:solidFill>
              </a:rPr>
              <a:t>Advanced Practice Nurse Roles</a:t>
            </a:r>
          </a:p>
          <a:p>
            <a:pPr marL="285699" indent="-285699">
              <a:buFont typeface="Arial" pitchFamily="34" charset="0"/>
              <a:buChar char="•"/>
            </a:pPr>
            <a:r>
              <a:rPr lang="en-US" dirty="0">
                <a:solidFill>
                  <a:prstClr val="black"/>
                </a:solidFill>
              </a:rPr>
              <a:t>EHR incentives</a:t>
            </a:r>
          </a:p>
          <a:p>
            <a:pPr marL="285699" indent="-285699">
              <a:buFont typeface="Arial" pitchFamily="34" charset="0"/>
              <a:buChar char="•"/>
            </a:pPr>
            <a:r>
              <a:rPr lang="en-US" dirty="0">
                <a:solidFill>
                  <a:prstClr val="black"/>
                </a:solidFill>
              </a:rPr>
              <a:t>IOM/RWJF Report </a:t>
            </a:r>
            <a:r>
              <a:rPr lang="en-US" i="1" dirty="0">
                <a:solidFill>
                  <a:prstClr val="black"/>
                </a:solidFill>
              </a:rPr>
              <a:t>Advancing Health Care</a:t>
            </a:r>
          </a:p>
          <a:p>
            <a:pPr marL="285699" indent="-285699">
              <a:buFont typeface="Arial" pitchFamily="34" charset="0"/>
              <a:buChar char="•"/>
            </a:pPr>
            <a:r>
              <a:rPr lang="en-US" dirty="0">
                <a:solidFill>
                  <a:prstClr val="black"/>
                </a:solidFill>
              </a:rPr>
              <a:t>Informatics Nurse Standards by ANCC</a:t>
            </a:r>
          </a:p>
          <a:p>
            <a:endParaRPr lang="en-US" b="1" dirty="0"/>
          </a:p>
          <a:p>
            <a:r>
              <a:rPr lang="en-US" b="1" dirty="0"/>
              <a:t>[We Dialogue with] Nursing Leaders and HIT Organizations</a:t>
            </a:r>
          </a:p>
          <a:p>
            <a:endParaRPr lang="en-US" b="1" dirty="0"/>
          </a:p>
          <a:p>
            <a:r>
              <a:rPr lang="x-none" b="1"/>
              <a:t>Recommendations</a:t>
            </a:r>
            <a:endParaRPr lang="en-US" b="1" dirty="0"/>
          </a:p>
          <a:p>
            <a:r>
              <a:rPr lang="en-US" b="1" dirty="0"/>
              <a:t>1.  </a:t>
            </a:r>
            <a:r>
              <a:rPr lang="x-none" b="1"/>
              <a:t>Creation of Educational Content and Dissemination</a:t>
            </a:r>
            <a:endParaRPr lang="en-US" b="1" dirty="0"/>
          </a:p>
          <a:p>
            <a:r>
              <a:rPr lang="en-US" dirty="0"/>
              <a:t>The TNA HIT Task Force addressed two areas of educational need for Texas’ nurses. The first and most immediate need identified was for continuing nursing education activities to establish a baseline of knowledge for all Texas nurses related to the rapidly expanding health information technology and health information exchange infrastructure throughout the nation. The second educational need identified was to align efforts related to academic nursing curriculum. </a:t>
            </a:r>
          </a:p>
          <a:p>
            <a:r>
              <a:rPr lang="en-US" b="1" dirty="0"/>
              <a:t>2.  </a:t>
            </a:r>
            <a:r>
              <a:rPr lang="x-none" b="1"/>
              <a:t>Campaign to Raise Awareness</a:t>
            </a:r>
            <a:endParaRPr lang="en-US" b="1" dirty="0"/>
          </a:p>
          <a:p>
            <a:r>
              <a:rPr lang="en-US" dirty="0"/>
              <a:t>If TNA and TONE are to successfully promote the TIGER vision of nursing’s use of informatics technology – specifically, a focus on TIGERS’ nine critical steps for information technology success -- then the development of a strategic communications plan is essential.   Key messages need to be developed that speak to the benefits of health information technology in realizing safer, higher-quality patient care. </a:t>
            </a:r>
            <a:r>
              <a:rPr lang="x-none" b="1"/>
              <a:t>HIT Continuing </a:t>
            </a:r>
            <a:r>
              <a:rPr lang="en-US" b="1" dirty="0"/>
              <a:t>Nursing 3.  </a:t>
            </a:r>
            <a:r>
              <a:rPr lang="x-none" b="1"/>
              <a:t>Education for Practicing Nurses</a:t>
            </a:r>
            <a:endParaRPr lang="en-US" b="1" dirty="0"/>
          </a:p>
          <a:p>
            <a:r>
              <a:rPr lang="en-US" dirty="0"/>
              <a:t>As previously noted, the HIT Task Force identified a beginning list of high priority topics for consideration for CNE programs. The purpose would be to establish a baseline knowledge for all Texas nurses so that they are prepared to be active members of multi-disciplinary teams within the health care settings in Texas to support selection, implementation and meaningful use of electronic health records. </a:t>
            </a:r>
          </a:p>
          <a:p>
            <a:r>
              <a:rPr lang="en-US" b="1" dirty="0"/>
              <a:t>4.  </a:t>
            </a:r>
            <a:r>
              <a:rPr lang="x-none" b="1"/>
              <a:t>Nursing HIT Curriculum Development</a:t>
            </a:r>
            <a:endParaRPr lang="en-US" b="1" dirty="0"/>
          </a:p>
          <a:p>
            <a:r>
              <a:rPr lang="en-US" dirty="0"/>
              <a:t>The HIT Task Force recommends that Texas Nurses Association establish a state-wide approach to nursing education that incorporates the TIGER initiative recommendations. We propose to address this gap with a state-wide approach to curriculum development, coupled with a regionally targeted approach to continuing nursing education. </a:t>
            </a:r>
          </a:p>
          <a:p>
            <a:r>
              <a:rPr lang="en-US" dirty="0"/>
              <a:t>	The Task Force recommends a market driven approach and the use of focus groups to develop a state-wide model, academic HIT curriculum. Several specific development strategies for HIT education include:  1) Present at the Deans and Directors meeting; 2) Curriculum development working sessions with nursing HIT experts from academic and practice settings; and 3) Regional focus groups on HIT educational needs for Texas nurses. SEE APPENDIX C for timeline details.</a:t>
            </a:r>
          </a:p>
          <a:p>
            <a:r>
              <a:rPr lang="en-US" b="1" dirty="0"/>
              <a:t>5.  Constituent Involvement</a:t>
            </a:r>
          </a:p>
          <a:p>
            <a:r>
              <a:rPr lang="en-US" dirty="0"/>
              <a:t>	Organizations representing providers such as health care professionals throughout the care continuum, suppliers/vendors of health care technology, and nursing, as well as other health care, educators are considered key constituents in the aforementioned health information technology revolution.  These organizations and their personnel should be sought and engaged for ongoing involvement in the proposed action plan.  </a:t>
            </a:r>
          </a:p>
          <a:p>
            <a:r>
              <a:rPr lang="en-US" b="1" dirty="0"/>
              <a:t>6.  </a:t>
            </a:r>
            <a:r>
              <a:rPr lang="x-none" b="1"/>
              <a:t>Benchmarking Reports Toward Progress</a:t>
            </a:r>
            <a:endParaRPr lang="en-US" b="1" dirty="0"/>
          </a:p>
          <a:p>
            <a:r>
              <a:rPr lang="en-US" dirty="0"/>
              <a:t>	As progress is being made through the deployment of the proposed action plan, data collection should take place to assess the improvement over time.  This data collection effort can be managed by existing departments such as the Texas Center for Nursing Workforce Studies (TCNWS).  </a:t>
            </a:r>
          </a:p>
          <a:p>
            <a:r>
              <a:rPr lang="en-US" b="1" dirty="0"/>
              <a:t>7.  </a:t>
            </a:r>
            <a:r>
              <a:rPr lang="x-none" b="1"/>
              <a:t>Formation of an </a:t>
            </a:r>
            <a:r>
              <a:rPr lang="en-US" b="1" dirty="0"/>
              <a:t>Advisory </a:t>
            </a:r>
            <a:r>
              <a:rPr lang="x-none" b="1"/>
              <a:t>Structure</a:t>
            </a:r>
            <a:endParaRPr lang="en-US" b="1" dirty="0"/>
          </a:p>
          <a:p>
            <a:r>
              <a:rPr lang="en-US" dirty="0"/>
              <a:t>	In order to assure the ongoing progress toward HIT awareness in Texas, it is recommended that an advisory committee be created to monitor the deployment of these recommendations and associated reports towards progress.  </a:t>
            </a:r>
            <a:r>
              <a:rPr lang="en-US" b="1" dirty="0"/>
              <a:t>Members of this committee would also appoint nurses to be seated at state and national organizations doing the key work for information technology advancement in health care delivery. </a:t>
            </a:r>
            <a:r>
              <a:rPr lang="en-US" dirty="0"/>
              <a:t> The committee’s scope should represent the entire continuum of nursing care delivery, as well as the practice, administrative and academic nursing arenas.  The state board of nursing, the governor’s Texas Health Services Authority, TIGER and external bodies, such as HIT vendors, should also be considered for membership.  </a:t>
            </a:r>
          </a:p>
          <a:p>
            <a:endParaRPr lang="en-US" dirty="0"/>
          </a:p>
        </p:txBody>
      </p:sp>
      <p:sp>
        <p:nvSpPr>
          <p:cNvPr id="4" name="Slide Number Placeholder 3"/>
          <p:cNvSpPr>
            <a:spLocks noGrp="1"/>
          </p:cNvSpPr>
          <p:nvPr>
            <p:ph type="sldNum" sz="quarter" idx="10"/>
          </p:nvPr>
        </p:nvSpPr>
        <p:spPr/>
        <p:txBody>
          <a:bodyPr/>
          <a:lstStyle/>
          <a:p>
            <a:fld id="{7B8C2581-2B93-47FB-9CFB-A80871B29BFF}" type="slidenum">
              <a:rPr lang="en-US" smtClean="0"/>
              <a:pPr/>
              <a:t>4</a:t>
            </a:fld>
            <a:endParaRPr lang="en-US" dirty="0"/>
          </a:p>
        </p:txBody>
      </p:sp>
    </p:spTree>
    <p:extLst>
      <p:ext uri="{BB962C8B-B14F-4D97-AF65-F5344CB8AC3E}">
        <p14:creationId xmlns:p14="http://schemas.microsoft.com/office/powerpoint/2010/main" val="3245066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6F9E7-DEAB-4F87-AB36-F5135204624B}" type="slidenum">
              <a:rPr lang="en-US" smtClean="0"/>
              <a:t>5</a:t>
            </a:fld>
            <a:endParaRPr lang="en-US" dirty="0"/>
          </a:p>
        </p:txBody>
      </p:sp>
    </p:spTree>
    <p:extLst>
      <p:ext uri="{BB962C8B-B14F-4D97-AF65-F5344CB8AC3E}">
        <p14:creationId xmlns:p14="http://schemas.microsoft.com/office/powerpoint/2010/main" val="2769955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6F9E7-DEAB-4F87-AB36-F5135204624B}" type="slidenum">
              <a:rPr lang="en-US" smtClean="0"/>
              <a:t>6</a:t>
            </a:fld>
            <a:endParaRPr lang="en-US" dirty="0"/>
          </a:p>
        </p:txBody>
      </p:sp>
    </p:spTree>
    <p:extLst>
      <p:ext uri="{BB962C8B-B14F-4D97-AF65-F5344CB8AC3E}">
        <p14:creationId xmlns:p14="http://schemas.microsoft.com/office/powerpoint/2010/main" val="333562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6F9E7-DEAB-4F87-AB36-F5135204624B}" type="slidenum">
              <a:rPr lang="en-US" smtClean="0"/>
              <a:t>7</a:t>
            </a:fld>
            <a:endParaRPr lang="en-US" dirty="0"/>
          </a:p>
        </p:txBody>
      </p:sp>
    </p:spTree>
    <p:extLst>
      <p:ext uri="{BB962C8B-B14F-4D97-AF65-F5344CB8AC3E}">
        <p14:creationId xmlns:p14="http://schemas.microsoft.com/office/powerpoint/2010/main" val="1378968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6F9E7-DEAB-4F87-AB36-F5135204624B}" type="slidenum">
              <a:rPr lang="en-US" smtClean="0"/>
              <a:t>8</a:t>
            </a:fld>
            <a:endParaRPr lang="en-US" dirty="0"/>
          </a:p>
        </p:txBody>
      </p:sp>
    </p:spTree>
    <p:extLst>
      <p:ext uri="{BB962C8B-B14F-4D97-AF65-F5344CB8AC3E}">
        <p14:creationId xmlns:p14="http://schemas.microsoft.com/office/powerpoint/2010/main" val="2529733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Overall the CISIES score indicate Texas has a large proportion of nurses with satisfaction scores of CISIES ranging from 2-5. Figure 7 presents the distribution of the overall CISIES scores noting what constitutes satisfied (2-5), neutral or not completely satisfied (0.5-1.99), and dissatisfaction (0.5).  The mean score of 1.04 presents opportunity to “move the needle” of overall satisfaction to the majority of Texas nurses indicating satisfaction. The satisfaction category of 2-5 CISIES scores was converted to a dichotomous variable for further analyses to address the specific research questions.</a:t>
            </a:r>
          </a:p>
          <a:p>
            <a:pPr defTabSz="966612">
              <a:defRPr/>
            </a:pPr>
            <a:endParaRPr lang="en-US" sz="1300" dirty="0"/>
          </a:p>
          <a:p>
            <a:pPr defTabSz="966612">
              <a:defRPr/>
            </a:pPr>
            <a:r>
              <a:rPr lang="en-US" sz="1300" dirty="0"/>
              <a:t>The MUMSI was calculated for all respondents based on 24 questions relating to the maturity of the EHR related to MU. The index score had a mean of 56.53, median score of 59 min score of 0 and maximum score of 72 (highest score possible). Differences in EHRs related to maturity and satisfaction.</a:t>
            </a:r>
          </a:p>
          <a:p>
            <a:pPr defTabSz="966612">
              <a:defRPr/>
            </a:pPr>
            <a:endParaRPr lang="en-US" sz="1300" dirty="0"/>
          </a:p>
          <a:p>
            <a:pPr defTabSz="966612">
              <a:defRPr/>
            </a:pPr>
            <a:r>
              <a:rPr lang="en-US" sz="1300" dirty="0"/>
              <a:t>There is a statistically significant difference in those that indicate satisfaction “Yes” or “No” from a CISIES of (2-5 score) and the mean score of the MUMSI. Figure 8 examines the difference with 95% CI and mean comparisons between the two groups indicating significant differences in the MUMSI (t(606) = 5.60, p &lt; .001.</a:t>
            </a:r>
          </a:p>
          <a:p>
            <a:endParaRPr lang="en-US" dirty="0"/>
          </a:p>
        </p:txBody>
      </p:sp>
      <p:sp>
        <p:nvSpPr>
          <p:cNvPr id="4" name="Slide Number Placeholder 3"/>
          <p:cNvSpPr>
            <a:spLocks noGrp="1"/>
          </p:cNvSpPr>
          <p:nvPr>
            <p:ph type="sldNum" sz="quarter" idx="10"/>
          </p:nvPr>
        </p:nvSpPr>
        <p:spPr/>
        <p:txBody>
          <a:bodyPr/>
          <a:lstStyle/>
          <a:p>
            <a:fld id="{F0FFA579-0627-4C50-891F-D6FA1329EF6D}" type="slidenum">
              <a:rPr lang="en-US" smtClean="0"/>
              <a:t>9</a:t>
            </a:fld>
            <a:endParaRPr lang="en-US" dirty="0"/>
          </a:p>
        </p:txBody>
      </p:sp>
    </p:spTree>
    <p:extLst>
      <p:ext uri="{BB962C8B-B14F-4D97-AF65-F5344CB8AC3E}">
        <p14:creationId xmlns:p14="http://schemas.microsoft.com/office/powerpoint/2010/main" val="2616893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clinical decision support for alerts for clinical decisions and standards are significantly associated with nursing satisfaction with nurses 2.76 times more likely to be satisfied when these functions are present and used in the EHR when compared to nurses who indicate the functionality is not present (OR 2.758, 95% CI 1.666, 4.566) However, alerts associated with drug- allergy alerts are not as positive, with nurses 2.8 times more likely to be satisfied when these alerts </a:t>
            </a:r>
            <a:r>
              <a:rPr lang="en-US" sz="1300" b="1" i="1" dirty="0"/>
              <a:t>are not present</a:t>
            </a:r>
            <a:r>
              <a:rPr lang="en-US" sz="1300" dirty="0"/>
              <a:t> (OR 2.815, 95% CI 1.591, 4.981 p&lt;.001). Additionally, notable is that drug-drug interaction has similar findings with nurses 2.3 times more likely to be satisfied when this function is </a:t>
            </a:r>
            <a:r>
              <a:rPr lang="en-US" sz="1300" b="1" i="1" dirty="0"/>
              <a:t>not present</a:t>
            </a:r>
            <a:r>
              <a:rPr lang="en-US" sz="1300" dirty="0"/>
              <a:t> compared to present and used (OR 2.298, 95% CI 1.348, 3.916, </a:t>
            </a:r>
            <a:r>
              <a:rPr lang="en-US" sz="1300" i="1" dirty="0"/>
              <a:t>p</a:t>
            </a:r>
            <a:r>
              <a:rPr lang="en-US" sz="1300" dirty="0"/>
              <a:t>=.002) </a:t>
            </a:r>
          </a:p>
          <a:p>
            <a:endParaRPr lang="en-US" dirty="0"/>
          </a:p>
        </p:txBody>
      </p:sp>
      <p:sp>
        <p:nvSpPr>
          <p:cNvPr id="4" name="Slide Number Placeholder 3"/>
          <p:cNvSpPr>
            <a:spLocks noGrp="1"/>
          </p:cNvSpPr>
          <p:nvPr>
            <p:ph type="sldNum" sz="quarter" idx="10"/>
          </p:nvPr>
        </p:nvSpPr>
        <p:spPr/>
        <p:txBody>
          <a:bodyPr/>
          <a:lstStyle/>
          <a:p>
            <a:fld id="{F0FFA579-0627-4C50-891F-D6FA1329EF6D}" type="slidenum">
              <a:rPr lang="en-US" smtClean="0"/>
              <a:t>10</a:t>
            </a:fld>
            <a:endParaRPr lang="en-US" dirty="0"/>
          </a:p>
        </p:txBody>
      </p:sp>
    </p:spTree>
    <p:extLst>
      <p:ext uri="{BB962C8B-B14F-4D97-AF65-F5344CB8AC3E}">
        <p14:creationId xmlns:p14="http://schemas.microsoft.com/office/powerpoint/2010/main" val="806503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09" name="Rectangle 37"/>
          <p:cNvSpPr>
            <a:spLocks noChangeArrowheads="1"/>
          </p:cNvSpPr>
          <p:nvPr/>
        </p:nvSpPr>
        <p:spPr bwMode="auto">
          <a:xfrm>
            <a:off x="1600200" y="0"/>
            <a:ext cx="716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Rectangle 3"/>
          <p:cNvSpPr>
            <a:spLocks noGrp="1" noChangeArrowheads="1"/>
          </p:cNvSpPr>
          <p:nvPr>
            <p:ph type="subTitle" idx="1"/>
          </p:nvPr>
        </p:nvSpPr>
        <p:spPr bwMode="grayWhite">
          <a:xfrm>
            <a:off x="2895600" y="4038600"/>
            <a:ext cx="6019800" cy="457200"/>
          </a:xfrm>
          <a:solidFill>
            <a:schemeClr val="tx1"/>
          </a:solidFill>
        </p:spPr>
        <p:txBody>
          <a:bodyPr/>
          <a:lstStyle>
            <a:lvl1pPr marL="0" indent="0">
              <a:buFont typeface="Wingdings" pitchFamily="2" charset="2"/>
              <a:buNone/>
              <a:defRPr sz="2800">
                <a:solidFill>
                  <a:schemeClr val="accent1"/>
                </a:solidFill>
              </a:defRPr>
            </a:lvl1pPr>
          </a:lstStyle>
          <a:p>
            <a:pPr lvl="0"/>
            <a:r>
              <a:rPr lang="en-US" altLang="en-US" noProof="0"/>
              <a:t>Click to edit Master subtitle style</a:t>
            </a:r>
          </a:p>
        </p:txBody>
      </p:sp>
      <p:sp>
        <p:nvSpPr>
          <p:cNvPr id="3076" name="Rectangle 4"/>
          <p:cNvSpPr>
            <a:spLocks noGrp="1" noChangeArrowheads="1"/>
          </p:cNvSpPr>
          <p:nvPr>
            <p:ph type="dt" sz="half" idx="2"/>
          </p:nvPr>
        </p:nvSpPr>
        <p:spPr>
          <a:xfrm>
            <a:off x="457200" y="6400800"/>
            <a:ext cx="2133600" cy="320675"/>
          </a:xfrm>
        </p:spPr>
        <p:txBody>
          <a:bodyPr/>
          <a:lstStyle>
            <a:lvl1pPr>
              <a:defRPr>
                <a:solidFill>
                  <a:schemeClr val="tx2"/>
                </a:solidFill>
              </a:defRPr>
            </a:lvl1pPr>
          </a:lstStyle>
          <a:p>
            <a:endParaRPr lang="en-US" altLang="en-US"/>
          </a:p>
        </p:txBody>
      </p:sp>
      <p:sp>
        <p:nvSpPr>
          <p:cNvPr id="3077" name="Rectangle 5"/>
          <p:cNvSpPr>
            <a:spLocks noGrp="1" noChangeArrowheads="1"/>
          </p:cNvSpPr>
          <p:nvPr>
            <p:ph type="ftr" sz="quarter" idx="3"/>
          </p:nvPr>
        </p:nvSpPr>
        <p:spPr>
          <a:xfrm>
            <a:off x="3124200" y="6400800"/>
            <a:ext cx="2895600" cy="320675"/>
          </a:xfrm>
        </p:spPr>
        <p:txBody>
          <a:bodyPr/>
          <a:lstStyle>
            <a:lvl1pPr>
              <a:defRPr>
                <a:solidFill>
                  <a:schemeClr val="tx2"/>
                </a:solidFill>
              </a:defRPr>
            </a:lvl1pPr>
          </a:lstStyle>
          <a:p>
            <a:endParaRPr lang="en-US" altLang="en-US"/>
          </a:p>
        </p:txBody>
      </p:sp>
      <p:sp>
        <p:nvSpPr>
          <p:cNvPr id="3078" name="Rectangle 6"/>
          <p:cNvSpPr>
            <a:spLocks noGrp="1" noChangeArrowheads="1"/>
          </p:cNvSpPr>
          <p:nvPr>
            <p:ph type="sldNum" sz="quarter" idx="4"/>
          </p:nvPr>
        </p:nvSpPr>
        <p:spPr>
          <a:xfrm>
            <a:off x="6553200" y="6400800"/>
            <a:ext cx="2133600" cy="320675"/>
          </a:xfrm>
        </p:spPr>
        <p:txBody>
          <a:bodyPr/>
          <a:lstStyle>
            <a:lvl1pPr>
              <a:defRPr>
                <a:solidFill>
                  <a:schemeClr val="tx2"/>
                </a:solidFill>
              </a:defRPr>
            </a:lvl1pPr>
          </a:lstStyle>
          <a:p>
            <a:fld id="{95D870FE-3A9D-4F64-BD8A-0C894AB6CF67}" type="slidenum">
              <a:rPr lang="en-US" altLang="en-US"/>
              <a:pPr/>
              <a:t>‹#›</a:t>
            </a:fld>
            <a:endParaRPr lang="en-US" altLang="en-US"/>
          </a:p>
        </p:txBody>
      </p:sp>
      <p:sp>
        <p:nvSpPr>
          <p:cNvPr id="3124" name="Rectangle 52"/>
          <p:cNvSpPr>
            <a:spLocks noChangeArrowheads="1"/>
          </p:cNvSpPr>
          <p:nvPr/>
        </p:nvSpPr>
        <p:spPr bwMode="ltGray">
          <a:xfrm>
            <a:off x="5895975" y="0"/>
            <a:ext cx="3248025" cy="27813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25" name="Group 53"/>
          <p:cNvGrpSpPr>
            <a:grpSpLocks/>
          </p:cNvGrpSpPr>
          <p:nvPr/>
        </p:nvGrpSpPr>
        <p:grpSpPr bwMode="auto">
          <a:xfrm>
            <a:off x="19050" y="2330450"/>
            <a:ext cx="9115425" cy="358775"/>
            <a:chOff x="3827" y="1468"/>
            <a:chExt cx="1927" cy="226"/>
          </a:xfrm>
        </p:grpSpPr>
        <p:sp>
          <p:nvSpPr>
            <p:cNvPr id="3126" name="Line 54"/>
            <p:cNvSpPr>
              <a:spLocks noChangeShapeType="1"/>
            </p:cNvSpPr>
            <p:nvPr/>
          </p:nvSpPr>
          <p:spPr bwMode="white">
            <a:xfrm>
              <a:off x="3827" y="1468"/>
              <a:ext cx="1927" cy="0"/>
            </a:xfrm>
            <a:prstGeom prst="line">
              <a:avLst/>
            </a:prstGeom>
            <a:noFill/>
            <a:ln w="1905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7" name="Line 55"/>
            <p:cNvSpPr>
              <a:spLocks noChangeShapeType="1"/>
            </p:cNvSpPr>
            <p:nvPr/>
          </p:nvSpPr>
          <p:spPr bwMode="white">
            <a:xfrm>
              <a:off x="3827" y="1540"/>
              <a:ext cx="1927" cy="0"/>
            </a:xfrm>
            <a:prstGeom prst="line">
              <a:avLst/>
            </a:prstGeom>
            <a:noFill/>
            <a:ln w="1905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8" name="Line 56"/>
            <p:cNvSpPr>
              <a:spLocks noChangeShapeType="1"/>
            </p:cNvSpPr>
            <p:nvPr/>
          </p:nvSpPr>
          <p:spPr bwMode="white">
            <a:xfrm>
              <a:off x="3827" y="1616"/>
              <a:ext cx="1927" cy="0"/>
            </a:xfrm>
            <a:prstGeom prst="line">
              <a:avLst/>
            </a:prstGeom>
            <a:noFill/>
            <a:ln w="1905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9" name="Line 57"/>
            <p:cNvSpPr>
              <a:spLocks noChangeShapeType="1"/>
            </p:cNvSpPr>
            <p:nvPr/>
          </p:nvSpPr>
          <p:spPr bwMode="white">
            <a:xfrm>
              <a:off x="3827" y="1694"/>
              <a:ext cx="1927" cy="0"/>
            </a:xfrm>
            <a:prstGeom prst="line">
              <a:avLst/>
            </a:prstGeom>
            <a:noFill/>
            <a:ln w="1905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133" name="Picture 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7663" cy="2790825"/>
          </a:xfrm>
          <a:prstGeom prst="rect">
            <a:avLst/>
          </a:prstGeom>
          <a:noFill/>
          <a:extLst>
            <a:ext uri="{909E8E84-426E-40DD-AFC4-6F175D3DCCD1}">
              <a14:hiddenFill xmlns:a14="http://schemas.microsoft.com/office/drawing/2010/main">
                <a:solidFill>
                  <a:srgbClr val="FFFFFF"/>
                </a:solidFill>
              </a14:hiddenFill>
            </a:ext>
          </a:extLst>
        </p:spPr>
      </p:pic>
      <p:sp>
        <p:nvSpPr>
          <p:cNvPr id="3132" name="Rectangle 60"/>
          <p:cNvSpPr>
            <a:spLocks noChangeArrowheads="1"/>
          </p:cNvSpPr>
          <p:nvPr/>
        </p:nvSpPr>
        <p:spPr bwMode="black">
          <a:xfrm>
            <a:off x="0" y="2787650"/>
            <a:ext cx="9144000" cy="71438"/>
          </a:xfrm>
          <a:prstGeom prst="rect">
            <a:avLst/>
          </a:prstGeom>
          <a:solidFill>
            <a:schemeClr val="tx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5" name="Rectangle 63"/>
          <p:cNvSpPr>
            <a:spLocks noChangeArrowheads="1"/>
          </p:cNvSpPr>
          <p:nvPr/>
        </p:nvSpPr>
        <p:spPr bwMode="gray">
          <a:xfrm>
            <a:off x="2895600" y="2819400"/>
            <a:ext cx="6248400" cy="6858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 name="Rectangle 2"/>
          <p:cNvSpPr>
            <a:spLocks noGrp="1" noChangeArrowheads="1"/>
          </p:cNvSpPr>
          <p:nvPr>
            <p:ph type="ctrTitle"/>
          </p:nvPr>
        </p:nvSpPr>
        <p:spPr bwMode="ltGray">
          <a:xfrm>
            <a:off x="3124200" y="2819400"/>
            <a:ext cx="5791200" cy="685800"/>
          </a:xfrm>
          <a:extLst>
            <a:ext uri="{AF507438-7753-43E0-B8FC-AC1667EBCBE1}">
              <a14:hiddenEffects xmlns:a14="http://schemas.microsoft.com/office/drawing/2010/main">
                <a:effectLst>
                  <a:outerShdw dist="53882" dir="2700000" algn="ctr" rotWithShape="0">
                    <a:srgbClr val="000000"/>
                  </a:outerShdw>
                </a:effectLst>
              </a14:hiddenEffects>
            </a:ext>
          </a:extLst>
        </p:spPr>
        <p:txBody>
          <a:bodyPr/>
          <a:lstStyle>
            <a:lvl1pPr algn="l">
              <a:defRPr/>
            </a:lvl1pPr>
          </a:lstStyle>
          <a:p>
            <a:pPr lvl="0"/>
            <a:r>
              <a:rPr lang="en-US" altLang="en-US" noProof="0"/>
              <a:t>Click to edit Master title style</a:t>
            </a:r>
          </a:p>
        </p:txBody>
      </p:sp>
      <p:pic>
        <p:nvPicPr>
          <p:cNvPr id="3134"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4488" y="0"/>
            <a:ext cx="3011487" cy="2781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093432F-BF1C-46FC-AD68-9D18552D817D}" type="slidenum">
              <a:rPr lang="en-US" altLang="en-US"/>
              <a:pPr/>
              <a:t>‹#›</a:t>
            </a:fld>
            <a:endParaRPr lang="en-US" altLang="en-US"/>
          </a:p>
        </p:txBody>
      </p:sp>
    </p:spTree>
    <p:extLst>
      <p:ext uri="{BB962C8B-B14F-4D97-AF65-F5344CB8AC3E}">
        <p14:creationId xmlns:p14="http://schemas.microsoft.com/office/powerpoint/2010/main" val="3056130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28600"/>
            <a:ext cx="2095500" cy="60928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134100" cy="6092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0BCBC1A-F7F0-475C-8A43-A892AB3C0A96}" type="slidenum">
              <a:rPr lang="en-US" altLang="en-US"/>
              <a:pPr/>
              <a:t>‹#›</a:t>
            </a:fld>
            <a:endParaRPr lang="en-US" altLang="en-US"/>
          </a:p>
        </p:txBody>
      </p:sp>
    </p:spTree>
    <p:extLst>
      <p:ext uri="{BB962C8B-B14F-4D97-AF65-F5344CB8AC3E}">
        <p14:creationId xmlns:p14="http://schemas.microsoft.com/office/powerpoint/2010/main" val="3813582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14600" y="228600"/>
            <a:ext cx="6324600" cy="533400"/>
          </a:xfrm>
        </p:spPr>
        <p:txBody>
          <a:bodyPr/>
          <a:lstStyle/>
          <a:p>
            <a:r>
              <a:rPr lang="en-US"/>
              <a:t>Click to edit Master title style</a:t>
            </a:r>
          </a:p>
        </p:txBody>
      </p:sp>
      <p:sp>
        <p:nvSpPr>
          <p:cNvPr id="3" name="Table Placeholder 2"/>
          <p:cNvSpPr>
            <a:spLocks noGrp="1"/>
          </p:cNvSpPr>
          <p:nvPr>
            <p:ph type="tbl" idx="1"/>
          </p:nvPr>
        </p:nvSpPr>
        <p:spPr>
          <a:xfrm>
            <a:off x="457200" y="1295400"/>
            <a:ext cx="8229600" cy="5026025"/>
          </a:xfrm>
        </p:spPr>
        <p:txBody>
          <a:bodyPr/>
          <a:lstStyle/>
          <a:p>
            <a:r>
              <a:rPr lang="en-US"/>
              <a:t>Click icon to add table</a:t>
            </a:r>
          </a:p>
        </p:txBody>
      </p:sp>
      <p:sp>
        <p:nvSpPr>
          <p:cNvPr id="4" name="Date Placeholder 3"/>
          <p:cNvSpPr>
            <a:spLocks noGrp="1"/>
          </p:cNvSpPr>
          <p:nvPr>
            <p:ph type="dt" sz="half" idx="10"/>
          </p:nvPr>
        </p:nvSpPr>
        <p:spPr>
          <a:xfrm>
            <a:off x="457200" y="6521450"/>
            <a:ext cx="2133600" cy="244475"/>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521450"/>
            <a:ext cx="2895600" cy="244475"/>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521450"/>
            <a:ext cx="2133600" cy="244475"/>
          </a:xfrm>
        </p:spPr>
        <p:txBody>
          <a:bodyPr/>
          <a:lstStyle>
            <a:lvl1pPr>
              <a:defRPr/>
            </a:lvl1pPr>
          </a:lstStyle>
          <a:p>
            <a:fld id="{2B0E1B72-7C08-4DA2-858B-BF809FE3BAE3}" type="slidenum">
              <a:rPr lang="en-US" altLang="en-US"/>
              <a:pPr/>
              <a:t>‹#›</a:t>
            </a:fld>
            <a:endParaRPr lang="en-US" altLang="en-US"/>
          </a:p>
        </p:txBody>
      </p:sp>
    </p:spTree>
    <p:extLst>
      <p:ext uri="{BB962C8B-B14F-4D97-AF65-F5344CB8AC3E}">
        <p14:creationId xmlns:p14="http://schemas.microsoft.com/office/powerpoint/2010/main" val="1782688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AC5DE5D-EDFF-44BA-A4A6-444AEBDCA622}" type="slidenum">
              <a:rPr lang="en-US" altLang="en-US"/>
              <a:pPr/>
              <a:t>‹#›</a:t>
            </a:fld>
            <a:endParaRPr lang="en-US" altLang="en-US"/>
          </a:p>
        </p:txBody>
      </p:sp>
    </p:spTree>
    <p:extLst>
      <p:ext uri="{BB962C8B-B14F-4D97-AF65-F5344CB8AC3E}">
        <p14:creationId xmlns:p14="http://schemas.microsoft.com/office/powerpoint/2010/main" val="3750456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C8524CF-9366-4D88-9F34-0C32BDC1EF36}" type="slidenum">
              <a:rPr lang="en-US" altLang="en-US"/>
              <a:pPr/>
              <a:t>‹#›</a:t>
            </a:fld>
            <a:endParaRPr lang="en-US" altLang="en-US"/>
          </a:p>
        </p:txBody>
      </p:sp>
    </p:spTree>
    <p:extLst>
      <p:ext uri="{BB962C8B-B14F-4D97-AF65-F5344CB8AC3E}">
        <p14:creationId xmlns:p14="http://schemas.microsoft.com/office/powerpoint/2010/main" val="2912436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F6D09E3-FD5E-4C69-99D9-CCF442C89484}" type="slidenum">
              <a:rPr lang="en-US" altLang="en-US"/>
              <a:pPr/>
              <a:t>‹#›</a:t>
            </a:fld>
            <a:endParaRPr lang="en-US" altLang="en-US"/>
          </a:p>
        </p:txBody>
      </p:sp>
    </p:spTree>
    <p:extLst>
      <p:ext uri="{BB962C8B-B14F-4D97-AF65-F5344CB8AC3E}">
        <p14:creationId xmlns:p14="http://schemas.microsoft.com/office/powerpoint/2010/main" val="770088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C86BF211-E2AB-4867-B6E6-E81A2C13D6D9}" type="slidenum">
              <a:rPr lang="en-US" altLang="en-US"/>
              <a:pPr/>
              <a:t>‹#›</a:t>
            </a:fld>
            <a:endParaRPr lang="en-US" altLang="en-US"/>
          </a:p>
        </p:txBody>
      </p:sp>
    </p:spTree>
    <p:extLst>
      <p:ext uri="{BB962C8B-B14F-4D97-AF65-F5344CB8AC3E}">
        <p14:creationId xmlns:p14="http://schemas.microsoft.com/office/powerpoint/2010/main" val="785070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A02C12E-0D66-4155-964E-61A46FEF4177}" type="slidenum">
              <a:rPr lang="en-US" altLang="en-US"/>
              <a:pPr/>
              <a:t>‹#›</a:t>
            </a:fld>
            <a:endParaRPr lang="en-US" altLang="en-US"/>
          </a:p>
        </p:txBody>
      </p:sp>
    </p:spTree>
    <p:extLst>
      <p:ext uri="{BB962C8B-B14F-4D97-AF65-F5344CB8AC3E}">
        <p14:creationId xmlns:p14="http://schemas.microsoft.com/office/powerpoint/2010/main" val="1890310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BB36A9D-CD6C-47D7-A085-DE66E74884E1}" type="slidenum">
              <a:rPr lang="en-US" altLang="en-US"/>
              <a:pPr/>
              <a:t>‹#›</a:t>
            </a:fld>
            <a:endParaRPr lang="en-US" altLang="en-US"/>
          </a:p>
        </p:txBody>
      </p:sp>
    </p:spTree>
    <p:extLst>
      <p:ext uri="{BB962C8B-B14F-4D97-AF65-F5344CB8AC3E}">
        <p14:creationId xmlns:p14="http://schemas.microsoft.com/office/powerpoint/2010/main" val="2823359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16FE494-BF24-4BFD-80CD-95C878DADEA1}" type="slidenum">
              <a:rPr lang="en-US" altLang="en-US"/>
              <a:pPr/>
              <a:t>‹#›</a:t>
            </a:fld>
            <a:endParaRPr lang="en-US" altLang="en-US"/>
          </a:p>
        </p:txBody>
      </p:sp>
    </p:spTree>
    <p:extLst>
      <p:ext uri="{BB962C8B-B14F-4D97-AF65-F5344CB8AC3E}">
        <p14:creationId xmlns:p14="http://schemas.microsoft.com/office/powerpoint/2010/main" val="3403267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88B1A12-466D-4483-AD4F-C7458B510451}" type="slidenum">
              <a:rPr lang="en-US" altLang="en-US"/>
              <a:pPr/>
              <a:t>‹#›</a:t>
            </a:fld>
            <a:endParaRPr lang="en-US" altLang="en-US"/>
          </a:p>
        </p:txBody>
      </p:sp>
    </p:spTree>
    <p:extLst>
      <p:ext uri="{BB962C8B-B14F-4D97-AF65-F5344CB8AC3E}">
        <p14:creationId xmlns:p14="http://schemas.microsoft.com/office/powerpoint/2010/main" val="3495800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oleObject" Target="../embeddings/oleObject2.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56" name="Rectangle 32"/>
          <p:cNvSpPr>
            <a:spLocks noChangeArrowheads="1"/>
          </p:cNvSpPr>
          <p:nvPr/>
        </p:nvSpPr>
        <p:spPr bwMode="ltGray">
          <a:xfrm>
            <a:off x="11113" y="0"/>
            <a:ext cx="9132887" cy="11255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57" name="Group 33"/>
          <p:cNvGrpSpPr>
            <a:grpSpLocks/>
          </p:cNvGrpSpPr>
          <p:nvPr/>
        </p:nvGrpSpPr>
        <p:grpSpPr bwMode="auto">
          <a:xfrm>
            <a:off x="0" y="879475"/>
            <a:ext cx="9144000" cy="144463"/>
            <a:chOff x="1519" y="554"/>
            <a:chExt cx="4241" cy="91"/>
          </a:xfrm>
        </p:grpSpPr>
        <p:sp>
          <p:nvSpPr>
            <p:cNvPr id="1058" name="Line 34"/>
            <p:cNvSpPr>
              <a:spLocks noChangeShapeType="1"/>
            </p:cNvSpPr>
            <p:nvPr userDrawn="1"/>
          </p:nvSpPr>
          <p:spPr bwMode="white">
            <a:xfrm>
              <a:off x="1519" y="554"/>
              <a:ext cx="424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9" name="Line 35"/>
            <p:cNvSpPr>
              <a:spLocks noChangeShapeType="1"/>
            </p:cNvSpPr>
            <p:nvPr userDrawn="1"/>
          </p:nvSpPr>
          <p:spPr bwMode="white">
            <a:xfrm>
              <a:off x="1519" y="599"/>
              <a:ext cx="424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0" name="Line 36"/>
            <p:cNvSpPr>
              <a:spLocks noChangeShapeType="1"/>
            </p:cNvSpPr>
            <p:nvPr userDrawn="1"/>
          </p:nvSpPr>
          <p:spPr bwMode="white">
            <a:xfrm>
              <a:off x="1519" y="645"/>
              <a:ext cx="424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61" name="Group 37"/>
          <p:cNvGrpSpPr>
            <a:grpSpLocks/>
          </p:cNvGrpSpPr>
          <p:nvPr/>
        </p:nvGrpSpPr>
        <p:grpSpPr bwMode="auto">
          <a:xfrm>
            <a:off x="0" y="-11113"/>
            <a:ext cx="2341563" cy="1123951"/>
            <a:chOff x="0" y="0"/>
            <a:chExt cx="1475" cy="694"/>
          </a:xfrm>
        </p:grpSpPr>
        <p:graphicFrame>
          <p:nvGraphicFramePr>
            <p:cNvPr id="1062" name="Object 38"/>
            <p:cNvGraphicFramePr>
              <a:graphicFrameLocks noChangeAspect="1"/>
            </p:cNvGraphicFramePr>
            <p:nvPr userDrawn="1"/>
          </p:nvGraphicFramePr>
          <p:xfrm>
            <a:off x="695" y="0"/>
            <a:ext cx="780" cy="692"/>
          </p:xfrm>
          <a:graphic>
            <a:graphicData uri="http://schemas.openxmlformats.org/presentationml/2006/ole">
              <mc:AlternateContent xmlns:mc="http://schemas.openxmlformats.org/markup-compatibility/2006">
                <mc:Choice xmlns:v="urn:schemas-microsoft-com:vml" Requires="v">
                  <p:oleObj spid="_x0000_s1197" name="Image" r:id="rId16" imgW="3646321" imgH="3931376" progId="Photoshop.Image.6">
                    <p:embed/>
                  </p:oleObj>
                </mc:Choice>
                <mc:Fallback>
                  <p:oleObj name="Image" r:id="rId16" imgW="3646321" imgH="3931376" progId="Photoshop.Image.6">
                    <p:embed/>
                    <p:pic>
                      <p:nvPicPr>
                        <p:cNvPr id="0" name="Object 38"/>
                        <p:cNvPicPr>
                          <a:picLocks noChangeAspect="1" noChangeArrowheads="1"/>
                        </p:cNvPicPr>
                        <p:nvPr/>
                      </p:nvPicPr>
                      <p:blipFill>
                        <a:blip r:embed="rId17">
                          <a:extLst>
                            <a:ext uri="{28A0092B-C50C-407E-A947-70E740481C1C}">
                              <a14:useLocalDpi xmlns:a14="http://schemas.microsoft.com/office/drawing/2010/main" val="0"/>
                            </a:ext>
                          </a:extLst>
                        </a:blip>
                        <a:srcRect b="11470"/>
                        <a:stretch>
                          <a:fillRect/>
                        </a:stretch>
                      </p:blipFill>
                      <p:spPr bwMode="auto">
                        <a:xfrm>
                          <a:off x="695" y="0"/>
                          <a:ext cx="780" cy="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3" name="Object 39"/>
            <p:cNvGraphicFramePr>
              <a:graphicFrameLocks noChangeAspect="1"/>
            </p:cNvGraphicFramePr>
            <p:nvPr userDrawn="1"/>
          </p:nvGraphicFramePr>
          <p:xfrm>
            <a:off x="0" y="0"/>
            <a:ext cx="737" cy="694"/>
          </p:xfrm>
          <a:graphic>
            <a:graphicData uri="http://schemas.openxmlformats.org/presentationml/2006/ole">
              <mc:AlternateContent xmlns:mc="http://schemas.openxmlformats.org/markup-compatibility/2006">
                <mc:Choice xmlns:v="urn:schemas-microsoft-com:vml" Requires="v">
                  <p:oleObj spid="_x0000_s1198" name="Image" r:id="rId18" imgW="2575783" imgH="2545301" progId="Photoshop.Image.6">
                    <p:embed/>
                  </p:oleObj>
                </mc:Choice>
                <mc:Fallback>
                  <p:oleObj name="Image" r:id="rId18" imgW="2575783" imgH="2545301" progId="Photoshop.Image.6">
                    <p:embed/>
                    <p:pic>
                      <p:nvPicPr>
                        <p:cNvPr id="0" name="Object 3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737" cy="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26" name="Rectangle 2"/>
          <p:cNvSpPr>
            <a:spLocks noGrp="1" noChangeArrowheads="1"/>
          </p:cNvSpPr>
          <p:nvPr>
            <p:ph type="title"/>
          </p:nvPr>
        </p:nvSpPr>
        <p:spPr bwMode="auto">
          <a:xfrm>
            <a:off x="2514600" y="228600"/>
            <a:ext cx="6324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95400"/>
            <a:ext cx="8229600" cy="502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52145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accent1"/>
                </a:solidFill>
              </a:defRPr>
            </a:lvl1pPr>
          </a:lstStyle>
          <a:p>
            <a:endParaRPr lang="en-US" altLang="en-US"/>
          </a:p>
        </p:txBody>
      </p:sp>
      <p:sp>
        <p:nvSpPr>
          <p:cNvPr id="1029" name="Rectangle 5"/>
          <p:cNvSpPr>
            <a:spLocks noGrp="1" noChangeArrowheads="1"/>
          </p:cNvSpPr>
          <p:nvPr>
            <p:ph type="ftr" sz="quarter" idx="3"/>
          </p:nvPr>
        </p:nvSpPr>
        <p:spPr bwMode="auto">
          <a:xfrm>
            <a:off x="3124200" y="6521450"/>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accent1"/>
                </a:solidFill>
              </a:defRPr>
            </a:lvl1pPr>
          </a:lstStyle>
          <a:p>
            <a:endParaRPr lang="en-US" altLang="en-US"/>
          </a:p>
        </p:txBody>
      </p:sp>
      <p:sp>
        <p:nvSpPr>
          <p:cNvPr id="1030" name="Rectangle 6"/>
          <p:cNvSpPr>
            <a:spLocks noGrp="1" noChangeArrowheads="1"/>
          </p:cNvSpPr>
          <p:nvPr>
            <p:ph type="sldNum" sz="quarter" idx="4"/>
          </p:nvPr>
        </p:nvSpPr>
        <p:spPr bwMode="auto">
          <a:xfrm>
            <a:off x="6553200" y="652145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accent1"/>
                </a:solidFill>
              </a:defRPr>
            </a:lvl1pPr>
          </a:lstStyle>
          <a:p>
            <a:fld id="{DDF232B3-3A3F-4B7E-8253-C8D6E1F7CFB2}" type="slidenum">
              <a:rPr lang="en-US" altLang="en-US"/>
              <a:pPr/>
              <a:t>‹#›</a:t>
            </a:fld>
            <a:endParaRPr lang="en-US" altLang="en-US"/>
          </a:p>
        </p:txBody>
      </p:sp>
      <p:grpSp>
        <p:nvGrpSpPr>
          <p:cNvPr id="1068" name="Group 44"/>
          <p:cNvGrpSpPr>
            <a:grpSpLocks/>
          </p:cNvGrpSpPr>
          <p:nvPr/>
        </p:nvGrpSpPr>
        <p:grpSpPr bwMode="auto">
          <a:xfrm>
            <a:off x="0" y="1109663"/>
            <a:ext cx="9144000" cy="169862"/>
            <a:chOff x="0" y="699"/>
            <a:chExt cx="5760" cy="107"/>
          </a:xfrm>
        </p:grpSpPr>
        <p:sp>
          <p:nvSpPr>
            <p:cNvPr id="1064" name="Rectangle 40"/>
            <p:cNvSpPr>
              <a:spLocks noChangeArrowheads="1"/>
            </p:cNvSpPr>
            <p:nvPr userDrawn="1"/>
          </p:nvSpPr>
          <p:spPr bwMode="gray">
            <a:xfrm>
              <a:off x="0" y="699"/>
              <a:ext cx="5760" cy="4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6" name="Rectangle 42"/>
            <p:cNvSpPr>
              <a:spLocks noChangeArrowheads="1"/>
            </p:cNvSpPr>
            <p:nvPr userDrawn="1"/>
          </p:nvSpPr>
          <p:spPr bwMode="gray">
            <a:xfrm>
              <a:off x="1476" y="713"/>
              <a:ext cx="4284" cy="9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rtl="0" eaLnBrk="1" fontAlgn="base" hangingPunct="1">
        <a:spcBef>
          <a:spcPct val="0"/>
        </a:spcBef>
        <a:spcAft>
          <a:spcPct val="0"/>
        </a:spcAft>
        <a:defRPr sz="4000">
          <a:solidFill>
            <a:schemeClr val="bg1"/>
          </a:solidFill>
          <a:latin typeface="+mj-lt"/>
          <a:ea typeface="+mj-ea"/>
          <a:cs typeface="+mj-cs"/>
        </a:defRPr>
      </a:lvl1pPr>
      <a:lvl2pPr algn="r" rtl="0" eaLnBrk="1" fontAlgn="base" hangingPunct="1">
        <a:spcBef>
          <a:spcPct val="0"/>
        </a:spcBef>
        <a:spcAft>
          <a:spcPct val="0"/>
        </a:spcAft>
        <a:defRPr sz="4000">
          <a:solidFill>
            <a:schemeClr val="bg1"/>
          </a:solidFill>
          <a:latin typeface="Arial" charset="0"/>
        </a:defRPr>
      </a:lvl2pPr>
      <a:lvl3pPr algn="r" rtl="0" eaLnBrk="1" fontAlgn="base" hangingPunct="1">
        <a:spcBef>
          <a:spcPct val="0"/>
        </a:spcBef>
        <a:spcAft>
          <a:spcPct val="0"/>
        </a:spcAft>
        <a:defRPr sz="4000">
          <a:solidFill>
            <a:schemeClr val="bg1"/>
          </a:solidFill>
          <a:latin typeface="Arial" charset="0"/>
        </a:defRPr>
      </a:lvl3pPr>
      <a:lvl4pPr algn="r" rtl="0" eaLnBrk="1" fontAlgn="base" hangingPunct="1">
        <a:spcBef>
          <a:spcPct val="0"/>
        </a:spcBef>
        <a:spcAft>
          <a:spcPct val="0"/>
        </a:spcAft>
        <a:defRPr sz="4000">
          <a:solidFill>
            <a:schemeClr val="bg1"/>
          </a:solidFill>
          <a:latin typeface="Arial" charset="0"/>
        </a:defRPr>
      </a:lvl4pPr>
      <a:lvl5pPr algn="r" rtl="0" eaLnBrk="1" fontAlgn="base" hangingPunct="1">
        <a:spcBef>
          <a:spcPct val="0"/>
        </a:spcBef>
        <a:spcAft>
          <a:spcPct val="0"/>
        </a:spcAft>
        <a:defRPr sz="4000">
          <a:solidFill>
            <a:schemeClr val="bg1"/>
          </a:solidFill>
          <a:latin typeface="Arial" charset="0"/>
        </a:defRPr>
      </a:lvl5pPr>
      <a:lvl6pPr marL="457200" algn="r" rtl="0" eaLnBrk="1" fontAlgn="base" hangingPunct="1">
        <a:spcBef>
          <a:spcPct val="0"/>
        </a:spcBef>
        <a:spcAft>
          <a:spcPct val="0"/>
        </a:spcAft>
        <a:defRPr sz="4000">
          <a:solidFill>
            <a:schemeClr val="bg1"/>
          </a:solidFill>
          <a:latin typeface="Arial" charset="0"/>
        </a:defRPr>
      </a:lvl6pPr>
      <a:lvl7pPr marL="914400" algn="r" rtl="0" eaLnBrk="1" fontAlgn="base" hangingPunct="1">
        <a:spcBef>
          <a:spcPct val="0"/>
        </a:spcBef>
        <a:spcAft>
          <a:spcPct val="0"/>
        </a:spcAft>
        <a:defRPr sz="4000">
          <a:solidFill>
            <a:schemeClr val="bg1"/>
          </a:solidFill>
          <a:latin typeface="Arial" charset="0"/>
        </a:defRPr>
      </a:lvl7pPr>
      <a:lvl8pPr marL="1371600" algn="r" rtl="0" eaLnBrk="1" fontAlgn="base" hangingPunct="1">
        <a:spcBef>
          <a:spcPct val="0"/>
        </a:spcBef>
        <a:spcAft>
          <a:spcPct val="0"/>
        </a:spcAft>
        <a:defRPr sz="4000">
          <a:solidFill>
            <a:schemeClr val="bg1"/>
          </a:solidFill>
          <a:latin typeface="Arial" charset="0"/>
        </a:defRPr>
      </a:lvl8pPr>
      <a:lvl9pPr marL="1828800" algn="r" rtl="0" eaLnBrk="1" fontAlgn="base" hangingPunct="1">
        <a:spcBef>
          <a:spcPct val="0"/>
        </a:spcBef>
        <a:spcAft>
          <a:spcPct val="0"/>
        </a:spcAft>
        <a:defRPr sz="4000">
          <a:solidFill>
            <a:schemeClr val="bg1"/>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50000"/>
        <a:buFont typeface="Wingdings 2" pitchFamily="18" charset="2"/>
        <a:buChar char=""/>
        <a:defRPr sz="28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
        <a:defRPr sz="2400">
          <a:solidFill>
            <a:schemeClr val="tx1"/>
          </a:solidFill>
          <a:latin typeface="+mn-lt"/>
        </a:defRPr>
      </a:lvl3pPr>
      <a:lvl4pPr marL="1600200" indent="-228600" algn="l" rtl="0" eaLnBrk="1" fontAlgn="base" hangingPunct="1">
        <a:spcBef>
          <a:spcPct val="20000"/>
        </a:spcBef>
        <a:spcAft>
          <a:spcPct val="0"/>
        </a:spcAft>
        <a:buSzPct val="60000"/>
        <a:buFont typeface="Wingdings 2" pitchFamily="18" charset="2"/>
        <a:buChar char=""/>
        <a:defRPr sz="2000">
          <a:solidFill>
            <a:schemeClr val="tx1"/>
          </a:solidFill>
          <a:latin typeface="+mn-lt"/>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Grp="1" noChangeArrowheads="1"/>
          </p:cNvSpPr>
          <p:nvPr>
            <p:ph type="subTitle" idx="1"/>
          </p:nvPr>
        </p:nvSpPr>
        <p:spPr>
          <a:xfrm>
            <a:off x="2209800" y="4724400"/>
            <a:ext cx="6019800" cy="457200"/>
          </a:xfrm>
          <a:noFill/>
          <a:extLst>
            <a:ext uri="{909E8E84-426E-40DD-AFC4-6F175D3DCCD1}">
              <a14:hiddenFill xmlns:a14="http://schemas.microsoft.com/office/drawing/2010/main">
                <a:solidFill>
                  <a:schemeClr val="tx1"/>
                </a:solidFill>
              </a14:hiddenFill>
            </a:ext>
          </a:extLst>
        </p:spPr>
        <p:txBody>
          <a:bodyPr/>
          <a:lstStyle/>
          <a:p>
            <a:r>
              <a:rPr lang="en-US" sz="2400" b="1" dirty="0"/>
              <a:t>  </a:t>
            </a:r>
            <a:endParaRPr lang="en-US" altLang="en-US" sz="2400" b="1" dirty="0">
              <a:solidFill>
                <a:schemeClr val="tx1"/>
              </a:solidFill>
            </a:endParaRPr>
          </a:p>
        </p:txBody>
      </p:sp>
      <p:sp>
        <p:nvSpPr>
          <p:cNvPr id="7172" name="Rectangle 4"/>
          <p:cNvSpPr>
            <a:spLocks noGrp="1" noChangeArrowheads="1"/>
          </p:cNvSpPr>
          <p:nvPr>
            <p:ph type="ctrTitle"/>
          </p:nvPr>
        </p:nvSpPr>
        <p:spPr>
          <a:xfrm>
            <a:off x="3009900" y="2819400"/>
            <a:ext cx="5791200" cy="685800"/>
          </a:xfrm>
        </p:spPr>
        <p:txBody>
          <a:bodyPr/>
          <a:lstStyle/>
          <a:p>
            <a:r>
              <a:rPr lang="en-US" sz="2400" b="1" dirty="0"/>
              <a:t>Documentation Burden: </a:t>
            </a:r>
            <a:r>
              <a:rPr lang="en-US" sz="2400" b="1" i="1" dirty="0"/>
              <a:t>Ethical Considerations</a:t>
            </a:r>
            <a:endParaRPr lang="en-US" sz="2400" i="1" dirty="0"/>
          </a:p>
        </p:txBody>
      </p:sp>
      <p:sp>
        <p:nvSpPr>
          <p:cNvPr id="3" name="Rectangle 2"/>
          <p:cNvSpPr/>
          <p:nvPr/>
        </p:nvSpPr>
        <p:spPr>
          <a:xfrm>
            <a:off x="366368" y="3708737"/>
            <a:ext cx="7930441" cy="2031325"/>
          </a:xfrm>
          <a:prstGeom prst="rect">
            <a:avLst/>
          </a:prstGeom>
        </p:spPr>
        <p:txBody>
          <a:bodyPr wrap="none">
            <a:spAutoFit/>
          </a:bodyPr>
          <a:lstStyle/>
          <a:p>
            <a:r>
              <a:rPr lang="en-US" dirty="0"/>
              <a:t>Mari Tietze, PhD, RN-BC, FHIMSS</a:t>
            </a:r>
          </a:p>
          <a:p>
            <a:r>
              <a:rPr lang="en-US" dirty="0"/>
              <a:t>Professor, Doswell Endowed Chair in Nursing Informatics</a:t>
            </a:r>
            <a:br>
              <a:rPr lang="en-US" dirty="0"/>
            </a:br>
            <a:r>
              <a:rPr lang="en-US" dirty="0"/>
              <a:t>Program Dir., Post-Baccalaureate Certificate in Interprofessional Informatics</a:t>
            </a:r>
          </a:p>
          <a:p>
            <a:pPr>
              <a:spcBef>
                <a:spcPts val="0"/>
              </a:spcBef>
            </a:pPr>
            <a:endParaRPr lang="en-US" dirty="0"/>
          </a:p>
          <a:p>
            <a:r>
              <a:rPr lang="en-US" dirty="0"/>
              <a:t>Joni Padden, DNP, APRN-BC, CPHIMS</a:t>
            </a:r>
          </a:p>
          <a:p>
            <a:pPr>
              <a:spcBef>
                <a:spcPts val="0"/>
              </a:spcBef>
            </a:pPr>
            <a:r>
              <a:rPr lang="en-US" dirty="0"/>
              <a:t>Nursing Informatics Specialist</a:t>
            </a:r>
          </a:p>
          <a:p>
            <a:pPr>
              <a:spcBef>
                <a:spcPts val="0"/>
              </a:spcBef>
            </a:pPr>
            <a:r>
              <a:rPr lang="en-US" dirty="0"/>
              <a:t>Texas Health Resources</a:t>
            </a:r>
          </a:p>
        </p:txBody>
      </p:sp>
      <p:sp>
        <p:nvSpPr>
          <p:cNvPr id="4" name="TextBox 3"/>
          <p:cNvSpPr txBox="1"/>
          <p:nvPr/>
        </p:nvSpPr>
        <p:spPr>
          <a:xfrm>
            <a:off x="152400" y="5936159"/>
            <a:ext cx="8358378" cy="769441"/>
          </a:xfrm>
          <a:prstGeom prst="rect">
            <a:avLst/>
          </a:prstGeom>
          <a:noFill/>
        </p:spPr>
        <p:txBody>
          <a:bodyPr wrap="none" rtlCol="0">
            <a:spAutoFit/>
          </a:bodyPr>
          <a:lstStyle/>
          <a:p>
            <a:r>
              <a:rPr lang="en-US" sz="1100" dirty="0"/>
              <a:t>This presentation is derived from: McBride, S., Tietze, M., Robichaux, C., Stokes, L., Weber, E., (January 31, 2018) "Identifying and</a:t>
            </a:r>
          </a:p>
          <a:p>
            <a:r>
              <a:rPr lang="en-US" sz="1100" dirty="0"/>
              <a:t>Addressing Ethical Issues with Use of Electronic Health Records" </a:t>
            </a:r>
            <a:r>
              <a:rPr lang="en-US" sz="1100" i="1" dirty="0"/>
              <a:t>OJIN: The Online Journal of Issues in Nursing </a:t>
            </a:r>
            <a:r>
              <a:rPr lang="en-US" sz="1100" dirty="0"/>
              <a:t>Vol.</a:t>
            </a:r>
          </a:p>
          <a:p>
            <a:r>
              <a:rPr lang="en-US" sz="1100" dirty="0"/>
              <a:t>23, No. 1, Manuscript 5.</a:t>
            </a:r>
          </a:p>
          <a:p>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798" y="1576853"/>
            <a:ext cx="5466773" cy="603250"/>
          </a:xfrm>
        </p:spPr>
        <p:txBody>
          <a:bodyPr>
            <a:noAutofit/>
          </a:bodyPr>
          <a:lstStyle/>
          <a:p>
            <a:r>
              <a:rPr lang="en-US" sz="2000" dirty="0"/>
              <a:t>Varimax Rotation CISIES &amp; EHR Path Diagram: Measuring 3 Distinct areas</a:t>
            </a: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46244" y="1858737"/>
            <a:ext cx="3785170" cy="3770869"/>
          </a:xfrm>
        </p:spPr>
      </p:pic>
      <p:sp>
        <p:nvSpPr>
          <p:cNvPr id="2" name="TextBox 1"/>
          <p:cNvSpPr txBox="1"/>
          <p:nvPr/>
        </p:nvSpPr>
        <p:spPr>
          <a:xfrm>
            <a:off x="4674845" y="1885950"/>
            <a:ext cx="761747" cy="300082"/>
          </a:xfrm>
          <a:prstGeom prst="rect">
            <a:avLst/>
          </a:prstGeom>
          <a:noFill/>
        </p:spPr>
        <p:txBody>
          <a:bodyPr wrap="none" rtlCol="0">
            <a:spAutoFit/>
          </a:bodyPr>
          <a:lstStyle/>
          <a:p>
            <a:r>
              <a:rPr lang="en-US" sz="1350" dirty="0">
                <a:solidFill>
                  <a:srgbClr val="FF0000"/>
                </a:solidFill>
              </a:rPr>
              <a:t>MUMSI</a:t>
            </a:r>
          </a:p>
        </p:txBody>
      </p:sp>
      <p:sp>
        <p:nvSpPr>
          <p:cNvPr id="6" name="TextBox 5"/>
          <p:cNvSpPr txBox="1"/>
          <p:nvPr/>
        </p:nvSpPr>
        <p:spPr>
          <a:xfrm>
            <a:off x="6675095" y="5324194"/>
            <a:ext cx="752129" cy="300082"/>
          </a:xfrm>
          <a:prstGeom prst="rect">
            <a:avLst/>
          </a:prstGeom>
          <a:noFill/>
        </p:spPr>
        <p:txBody>
          <a:bodyPr wrap="none" rtlCol="0">
            <a:spAutoFit/>
          </a:bodyPr>
          <a:lstStyle/>
          <a:p>
            <a:r>
              <a:rPr lang="en-US" sz="1350" dirty="0">
                <a:solidFill>
                  <a:srgbClr val="FF0000"/>
                </a:solidFill>
              </a:rPr>
              <a:t>CISIES</a:t>
            </a:r>
          </a:p>
        </p:txBody>
      </p:sp>
      <p:sp>
        <p:nvSpPr>
          <p:cNvPr id="3" name="TextBox 2"/>
          <p:cNvSpPr txBox="1"/>
          <p:nvPr/>
        </p:nvSpPr>
        <p:spPr>
          <a:xfrm>
            <a:off x="4784061" y="3733686"/>
            <a:ext cx="550151" cy="300082"/>
          </a:xfrm>
          <a:prstGeom prst="rect">
            <a:avLst/>
          </a:prstGeom>
          <a:noFill/>
        </p:spPr>
        <p:txBody>
          <a:bodyPr wrap="none" rtlCol="0">
            <a:spAutoFit/>
          </a:bodyPr>
          <a:lstStyle/>
          <a:p>
            <a:r>
              <a:rPr lang="en-US" sz="1350" dirty="0">
                <a:solidFill>
                  <a:srgbClr val="FF0000"/>
                </a:solidFill>
              </a:rPr>
              <a:t>CDS</a:t>
            </a:r>
          </a:p>
        </p:txBody>
      </p:sp>
      <p:sp>
        <p:nvSpPr>
          <p:cNvPr id="10" name="Rectangle 9"/>
          <p:cNvSpPr/>
          <p:nvPr/>
        </p:nvSpPr>
        <p:spPr>
          <a:xfrm>
            <a:off x="1179246" y="5733507"/>
            <a:ext cx="3278455" cy="300082"/>
          </a:xfrm>
          <a:prstGeom prst="rect">
            <a:avLst/>
          </a:prstGeom>
        </p:spPr>
        <p:txBody>
          <a:bodyPr wrap="square">
            <a:spAutoFit/>
          </a:bodyPr>
          <a:lstStyle/>
          <a:p>
            <a:r>
              <a:rPr lang="en-US" sz="1350" dirty="0"/>
              <a:t>© </a:t>
            </a:r>
            <a:r>
              <a:rPr lang="en-US" sz="1200" dirty="0"/>
              <a:t>Texas Nurses Association, 2015</a:t>
            </a:r>
          </a:p>
        </p:txBody>
      </p:sp>
      <p:sp>
        <p:nvSpPr>
          <p:cNvPr id="11" name="Slide Number Placeholder 1"/>
          <p:cNvSpPr>
            <a:spLocks noGrp="1"/>
          </p:cNvSpPr>
          <p:nvPr>
            <p:ph type="sldNum" sz="quarter" idx="12"/>
          </p:nvPr>
        </p:nvSpPr>
        <p:spPr>
          <a:xfrm>
            <a:off x="7628454" y="5663208"/>
            <a:ext cx="434232" cy="273844"/>
          </a:xfrm>
        </p:spPr>
        <p:txBody>
          <a:bodyPr/>
          <a:lstStyle/>
          <a:p>
            <a:fld id="{84D2A77D-0D9C-B746-8A15-23AF0E1FBA90}" type="slidenum">
              <a:rPr lang="en-US" smtClean="0"/>
              <a:pPr/>
              <a:t>10</a:t>
            </a:fld>
            <a:endParaRPr lang="en-US" dirty="0"/>
          </a:p>
        </p:txBody>
      </p:sp>
      <p:sp>
        <p:nvSpPr>
          <p:cNvPr id="4" name="TextBox 3"/>
          <p:cNvSpPr txBox="1"/>
          <p:nvPr/>
        </p:nvSpPr>
        <p:spPr>
          <a:xfrm>
            <a:off x="4550304" y="4572000"/>
            <a:ext cx="1018227" cy="369332"/>
          </a:xfrm>
          <a:prstGeom prst="rect">
            <a:avLst/>
          </a:prstGeom>
          <a:noFill/>
        </p:spPr>
        <p:txBody>
          <a:bodyPr wrap="none" rtlCol="0">
            <a:spAutoFit/>
          </a:bodyPr>
          <a:lstStyle/>
          <a:p>
            <a:r>
              <a:rPr lang="en-US" sz="900" dirty="0"/>
              <a:t>Associated with </a:t>
            </a:r>
          </a:p>
          <a:p>
            <a:r>
              <a:rPr lang="en-US" sz="900" dirty="0"/>
              <a:t>dissatisfaction</a:t>
            </a:r>
          </a:p>
        </p:txBody>
      </p:sp>
      <p:sp>
        <p:nvSpPr>
          <p:cNvPr id="7" name="Down Arrow 6"/>
          <p:cNvSpPr/>
          <p:nvPr/>
        </p:nvSpPr>
        <p:spPr>
          <a:xfrm>
            <a:off x="4985500" y="4343400"/>
            <a:ext cx="102664" cy="17145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1188859" y="3028950"/>
            <a:ext cx="2623634" cy="900246"/>
          </a:xfrm>
          <a:prstGeom prst="rect">
            <a:avLst/>
          </a:prstGeom>
          <a:solidFill>
            <a:srgbClr val="FFFFFF"/>
          </a:solidFill>
          <a:ln>
            <a:solidFill>
              <a:schemeClr val="accent1"/>
            </a:solidFill>
          </a:ln>
        </p:spPr>
        <p:txBody>
          <a:bodyPr wrap="square">
            <a:spAutoFit/>
          </a:bodyPr>
          <a:lstStyle/>
          <a:p>
            <a:r>
              <a:rPr lang="en-US" sz="1050" dirty="0"/>
              <a:t>Nurses are 2.8 X more likely to be satisfied when drug-drug and allergy alerts </a:t>
            </a:r>
            <a:r>
              <a:rPr lang="en-US" sz="1050" b="1" i="1" dirty="0"/>
              <a:t>are not present</a:t>
            </a:r>
            <a:r>
              <a:rPr lang="en-US" sz="1050" dirty="0"/>
              <a:t> (OR 2.815, 95% CI 1.591, 4.981 p&lt;.001)</a:t>
            </a:r>
          </a:p>
          <a:p>
            <a:endParaRPr lang="en-US" sz="1050" dirty="0"/>
          </a:p>
        </p:txBody>
      </p:sp>
      <p:sp>
        <p:nvSpPr>
          <p:cNvPr id="12" name="Rectangle 11"/>
          <p:cNvSpPr/>
          <p:nvPr/>
        </p:nvSpPr>
        <p:spPr>
          <a:xfrm>
            <a:off x="1180885" y="3933519"/>
            <a:ext cx="2631609" cy="1061829"/>
          </a:xfrm>
          <a:prstGeom prst="rect">
            <a:avLst/>
          </a:prstGeom>
          <a:ln>
            <a:solidFill>
              <a:schemeClr val="accent1"/>
            </a:solidFill>
          </a:ln>
        </p:spPr>
        <p:txBody>
          <a:bodyPr wrap="square">
            <a:spAutoFit/>
          </a:bodyPr>
          <a:lstStyle/>
          <a:p>
            <a:r>
              <a:rPr lang="en-US" sz="1050" dirty="0"/>
              <a:t>When alerts </a:t>
            </a:r>
            <a:r>
              <a:rPr lang="en-US" sz="1050" b="1" i="1" dirty="0"/>
              <a:t>are present  </a:t>
            </a:r>
            <a:r>
              <a:rPr lang="en-US" sz="1050" dirty="0"/>
              <a:t>for clinical decisions and standards nurses are 2.76 X more likely to be satisfied compared to nurses who indicate the functionality is not present (OR 2.758, 95% CI 1.666, 4.566) </a:t>
            </a:r>
          </a:p>
        </p:txBody>
      </p:sp>
    </p:spTree>
    <p:extLst>
      <p:ext uri="{BB962C8B-B14F-4D97-AF65-F5344CB8AC3E}">
        <p14:creationId xmlns:p14="http://schemas.microsoft.com/office/powerpoint/2010/main" val="1079911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t>Qualitative Data of EHR Study</a:t>
            </a:r>
          </a:p>
        </p:txBody>
      </p:sp>
      <p:graphicFrame>
        <p:nvGraphicFramePr>
          <p:cNvPr id="8" name="Content Placeholder 7"/>
          <p:cNvGraphicFramePr>
            <a:graphicFrameLocks noGrp="1"/>
          </p:cNvGraphicFramePr>
          <p:nvPr>
            <p:ph sz="half" idx="2"/>
          </p:nvPr>
        </p:nvGraphicFramePr>
        <p:xfrm>
          <a:off x="3429000" y="1295400"/>
          <a:ext cx="5439508" cy="5392166"/>
        </p:xfrm>
        <a:graphic>
          <a:graphicData uri="http://schemas.openxmlformats.org/drawingml/2006/table">
            <a:tbl>
              <a:tblPr firstRow="1" firstCol="1" bandRow="1">
                <a:tableStyleId>{5C22544A-7EE6-4342-B048-85BDC9FD1C3A}</a:tableStyleId>
              </a:tblPr>
              <a:tblGrid>
                <a:gridCol w="5439508">
                  <a:extLst>
                    <a:ext uri="{9D8B030D-6E8A-4147-A177-3AD203B41FA5}">
                      <a16:colId xmlns:a16="http://schemas.microsoft.com/office/drawing/2014/main" val="20000"/>
                    </a:ext>
                  </a:extLst>
                </a:gridCol>
              </a:tblGrid>
              <a:tr h="324515">
                <a:tc>
                  <a:txBody>
                    <a:bodyPr/>
                    <a:lstStyle/>
                    <a:p>
                      <a:pPr marL="0" marR="0" algn="ctr">
                        <a:lnSpc>
                          <a:spcPct val="115000"/>
                        </a:lnSpc>
                        <a:spcBef>
                          <a:spcPts val="0"/>
                        </a:spcBef>
                        <a:spcAft>
                          <a:spcPts val="0"/>
                        </a:spcAft>
                      </a:pPr>
                      <a:r>
                        <a:rPr lang="en-US" sz="3200" dirty="0">
                          <a:effectLst/>
                        </a:rPr>
                        <a:t>Major and Minor Themes</a:t>
                      </a:r>
                      <a:endParaRPr lang="en-US" sz="3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55943">
                <a:tc>
                  <a:txBody>
                    <a:bodyPr/>
                    <a:lstStyle/>
                    <a:p>
                      <a:pPr marL="342900" lvl="0" indent="-342900">
                        <a:buFont typeface="Symbol" panose="05050102010706020507" pitchFamily="18" charset="2"/>
                        <a:buChar char=""/>
                      </a:pPr>
                      <a:r>
                        <a:rPr lang="en-US" sz="2000" dirty="0">
                          <a:effectLst/>
                        </a:rPr>
                        <a:t>System design/usability</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55943">
                <a:tc>
                  <a:txBody>
                    <a:bodyPr/>
                    <a:lstStyle/>
                    <a:p>
                      <a:pPr marL="1143000" lvl="2" indent="-228600">
                        <a:buFont typeface="Courier New" panose="02070309020205020404" pitchFamily="49" charset="0"/>
                        <a:buChar char="o"/>
                      </a:pPr>
                      <a:r>
                        <a:rPr lang="en-US" sz="2000">
                          <a:effectLst/>
                        </a:rPr>
                        <a:t>Interoperability</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55943">
                <a:tc>
                  <a:txBody>
                    <a:bodyPr/>
                    <a:lstStyle/>
                    <a:p>
                      <a:pPr marL="342900" lvl="0" indent="-342900">
                        <a:buFont typeface="Symbol" panose="05050102010706020507" pitchFamily="18" charset="2"/>
                        <a:buChar char=""/>
                      </a:pPr>
                      <a:r>
                        <a:rPr lang="en-US" sz="2000">
                          <a:effectLst/>
                        </a:rPr>
                        <a:t>Patient safety and quality</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55943">
                <a:tc>
                  <a:txBody>
                    <a:bodyPr/>
                    <a:lstStyle/>
                    <a:p>
                      <a:pPr marL="1143000" lvl="2" indent="-228600">
                        <a:buFont typeface="Courier New" panose="02070309020205020404" pitchFamily="49" charset="0"/>
                        <a:buChar char="o"/>
                      </a:pPr>
                      <a:r>
                        <a:rPr lang="en-US" sz="2000">
                          <a:effectLst/>
                        </a:rPr>
                        <a:t>Documentation/legality</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55943">
                <a:tc>
                  <a:txBody>
                    <a:bodyPr/>
                    <a:lstStyle/>
                    <a:p>
                      <a:pPr marL="342900" lvl="0" indent="-342900">
                        <a:buFont typeface="Symbol" panose="05050102010706020507" pitchFamily="18" charset="2"/>
                        <a:buChar char=""/>
                      </a:pPr>
                      <a:r>
                        <a:rPr lang="en-US" sz="2000">
                          <a:effectLst/>
                        </a:rPr>
                        <a:t>Time</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511886">
                <a:tc>
                  <a:txBody>
                    <a:bodyPr/>
                    <a:lstStyle/>
                    <a:p>
                      <a:pPr marL="1143000" lvl="2" indent="-228600">
                        <a:buFont typeface="Courier New" panose="02070309020205020404" pitchFamily="49" charset="0"/>
                        <a:buChar char="o"/>
                      </a:pPr>
                      <a:r>
                        <a:rPr lang="en-US" sz="2000">
                          <a:effectLst/>
                        </a:rPr>
                        <a:t>Nurse-patient time reduced/inefficient</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255943">
                <a:tc>
                  <a:txBody>
                    <a:bodyPr/>
                    <a:lstStyle/>
                    <a:p>
                      <a:pPr marL="342900" lvl="0" indent="-342900">
                        <a:buFont typeface="Symbol" panose="05050102010706020507" pitchFamily="18" charset="2"/>
                        <a:buChar char=""/>
                      </a:pPr>
                      <a:r>
                        <a:rPr lang="en-US" sz="2000">
                          <a:effectLst/>
                        </a:rPr>
                        <a:t>Support </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255943">
                <a:tc>
                  <a:txBody>
                    <a:bodyPr/>
                    <a:lstStyle/>
                    <a:p>
                      <a:pPr marL="1143000" lvl="2" indent="-228600">
                        <a:buFont typeface="Courier New" panose="02070309020205020404" pitchFamily="49" charset="0"/>
                        <a:buChar char="o"/>
                      </a:pPr>
                      <a:r>
                        <a:rPr lang="en-US" sz="2000">
                          <a:effectLst/>
                        </a:rPr>
                        <a:t>IT, administrative, competency</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255943">
                <a:tc>
                  <a:txBody>
                    <a:bodyPr/>
                    <a:lstStyle/>
                    <a:p>
                      <a:pPr marL="342900" lvl="0" indent="-342900">
                        <a:buFont typeface="Symbol" panose="05050102010706020507" pitchFamily="18" charset="2"/>
                        <a:buChar char=""/>
                      </a:pPr>
                      <a:r>
                        <a:rPr lang="en-US" sz="2000">
                          <a:effectLst/>
                        </a:rPr>
                        <a:t>Workflow</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255943">
                <a:tc>
                  <a:txBody>
                    <a:bodyPr/>
                    <a:lstStyle/>
                    <a:p>
                      <a:pPr marL="1143000" lvl="2" indent="-228600">
                        <a:buFont typeface="Courier New" panose="02070309020205020404" pitchFamily="49" charset="0"/>
                        <a:buChar char="o"/>
                      </a:pPr>
                      <a:r>
                        <a:rPr lang="en-US" sz="2000">
                          <a:effectLst/>
                        </a:rPr>
                        <a:t>Med administration, work-arounds</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255943">
                <a:tc>
                  <a:txBody>
                    <a:bodyPr/>
                    <a:lstStyle/>
                    <a:p>
                      <a:pPr marL="342900" lvl="0" indent="-342900">
                        <a:buFont typeface="Symbol" panose="05050102010706020507" pitchFamily="18" charset="2"/>
                        <a:buChar char=""/>
                      </a:pPr>
                      <a:r>
                        <a:rPr lang="en-US" sz="2000">
                          <a:effectLst/>
                        </a:rPr>
                        <a:t>Distress</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255943">
                <a:tc>
                  <a:txBody>
                    <a:bodyPr/>
                    <a:lstStyle/>
                    <a:p>
                      <a:pPr marL="1143000" lvl="2" indent="-228600">
                        <a:buFont typeface="Courier New" panose="02070309020205020404" pitchFamily="49" charset="0"/>
                        <a:buChar char="o"/>
                      </a:pPr>
                      <a:r>
                        <a:rPr lang="en-US" sz="2000">
                          <a:effectLst/>
                        </a:rPr>
                        <a:t>Aggravation, voice not heard</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2"/>
                  </a:ext>
                </a:extLst>
              </a:tr>
              <a:tr h="255943">
                <a:tc>
                  <a:txBody>
                    <a:bodyPr/>
                    <a:lstStyle/>
                    <a:p>
                      <a:pPr marL="342900" lvl="0" indent="-342900">
                        <a:buFont typeface="Symbol" panose="05050102010706020507" pitchFamily="18" charset="2"/>
                        <a:buChar char=""/>
                      </a:pPr>
                      <a:r>
                        <a:rPr lang="en-US" sz="2000">
                          <a:effectLst/>
                        </a:rPr>
                        <a:t>Communication</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3"/>
                  </a:ext>
                </a:extLst>
              </a:tr>
              <a:tr h="511886">
                <a:tc>
                  <a:txBody>
                    <a:bodyPr/>
                    <a:lstStyle/>
                    <a:p>
                      <a:pPr marL="1143000" lvl="2" indent="-228600">
                        <a:buFont typeface="Courier New" panose="02070309020205020404" pitchFamily="49" charset="0"/>
                        <a:buChar char="o"/>
                      </a:pPr>
                      <a:r>
                        <a:rPr lang="en-US" sz="2000" dirty="0">
                          <a:effectLst/>
                        </a:rPr>
                        <a:t>Reduced consultation among clinicians</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4"/>
                  </a:ext>
                </a:extLst>
              </a:tr>
            </a:tbl>
          </a:graphicData>
        </a:graphic>
      </p:graphicFrame>
      <p:pic>
        <p:nvPicPr>
          <p:cNvPr id="7" name="Content Placeholder 6"/>
          <p:cNvPicPr>
            <a:picLocks noGrp="1"/>
          </p:cNvPicPr>
          <p:nvPr>
            <p:ph sz="half" idx="1"/>
          </p:nvPr>
        </p:nvPicPr>
        <p:blipFill>
          <a:blip r:embed="rId2"/>
          <a:stretch>
            <a:fillRect/>
          </a:stretch>
        </p:blipFill>
        <p:spPr>
          <a:xfrm>
            <a:off x="-876300" y="1600200"/>
            <a:ext cx="5105400" cy="2971800"/>
          </a:xfrm>
          <a:prstGeom prst="rect">
            <a:avLst/>
          </a:prstGeom>
        </p:spPr>
      </p:pic>
      <p:sp>
        <p:nvSpPr>
          <p:cNvPr id="9" name="TextBox 8"/>
          <p:cNvSpPr txBox="1"/>
          <p:nvPr/>
        </p:nvSpPr>
        <p:spPr>
          <a:xfrm>
            <a:off x="152400" y="5642621"/>
            <a:ext cx="2895600" cy="1015663"/>
          </a:xfrm>
          <a:prstGeom prst="rect">
            <a:avLst/>
          </a:prstGeom>
          <a:noFill/>
        </p:spPr>
        <p:txBody>
          <a:bodyPr wrap="square" rtlCol="0">
            <a:spAutoFit/>
          </a:bodyPr>
          <a:lstStyle/>
          <a:p>
            <a:r>
              <a:rPr lang="en-US" sz="1000" dirty="0"/>
              <a:t>McBride, S., Tietze, M., Hanley, M. A., &amp; Thomas, L. (2017). Statewide study to assess nurses' experiences with</a:t>
            </a:r>
          </a:p>
          <a:p>
            <a:r>
              <a:rPr lang="en-US" sz="1000" dirty="0"/>
              <a:t>meaningful use-based electronic health records. </a:t>
            </a:r>
            <a:r>
              <a:rPr lang="en-US" sz="1000" i="1" dirty="0"/>
              <a:t>CIN: Computers, Informatics, Nursing, 35</a:t>
            </a:r>
            <a:r>
              <a:rPr lang="en-US" sz="1000" dirty="0"/>
              <a:t>(1), 18-28.</a:t>
            </a:r>
          </a:p>
        </p:txBody>
      </p:sp>
    </p:spTree>
    <p:extLst>
      <p:ext uri="{BB962C8B-B14F-4D97-AF65-F5344CB8AC3E}">
        <p14:creationId xmlns:p14="http://schemas.microsoft.com/office/powerpoint/2010/main" val="3803505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86165-A2CE-442F-BF62-9AEBA78DA46F}"/>
              </a:ext>
            </a:extLst>
          </p:cNvPr>
          <p:cNvSpPr>
            <a:spLocks noGrp="1"/>
          </p:cNvSpPr>
          <p:nvPr>
            <p:ph type="title"/>
          </p:nvPr>
        </p:nvSpPr>
        <p:spPr>
          <a:xfrm>
            <a:off x="609600" y="2286000"/>
            <a:ext cx="7772400" cy="3352800"/>
          </a:xfrm>
        </p:spPr>
        <p:txBody>
          <a:bodyPr/>
          <a:lstStyle/>
          <a:p>
            <a:r>
              <a:rPr lang="en-US" dirty="0">
                <a:solidFill>
                  <a:schemeClr val="tx1"/>
                </a:solidFill>
              </a:rPr>
              <a:t>Not only nursing . . . </a:t>
            </a:r>
            <a:br>
              <a:rPr lang="en-US" dirty="0">
                <a:solidFill>
                  <a:schemeClr val="tx1"/>
                </a:solidFill>
              </a:rPr>
            </a:br>
            <a:r>
              <a:rPr lang="en-US" dirty="0" err="1">
                <a:solidFill>
                  <a:schemeClr val="tx1"/>
                </a:solidFill>
              </a:rPr>
              <a:t>Ehr</a:t>
            </a:r>
            <a:r>
              <a:rPr lang="en-US" dirty="0">
                <a:solidFill>
                  <a:schemeClr val="tx1"/>
                </a:solidFill>
              </a:rPr>
              <a:t> use satisfaction affects most health professionals</a:t>
            </a:r>
          </a:p>
        </p:txBody>
      </p:sp>
    </p:spTree>
    <p:extLst>
      <p:ext uri="{BB962C8B-B14F-4D97-AF65-F5344CB8AC3E}">
        <p14:creationId xmlns:p14="http://schemas.microsoft.com/office/powerpoint/2010/main" val="1281369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BC963-0D6C-4748-81BD-3B0F7C4F520C}"/>
              </a:ext>
            </a:extLst>
          </p:cNvPr>
          <p:cNvSpPr>
            <a:spLocks noGrp="1"/>
          </p:cNvSpPr>
          <p:nvPr>
            <p:ph type="title"/>
          </p:nvPr>
        </p:nvSpPr>
        <p:spPr/>
        <p:txBody>
          <a:bodyPr/>
          <a:lstStyle/>
          <a:p>
            <a:r>
              <a:rPr lang="en-US" dirty="0"/>
              <a:t>Survey on HIT Safety</a:t>
            </a:r>
          </a:p>
        </p:txBody>
      </p:sp>
      <p:pic>
        <p:nvPicPr>
          <p:cNvPr id="3" name="Picture 2">
            <a:extLst>
              <a:ext uri="{FF2B5EF4-FFF2-40B4-BE49-F238E27FC236}">
                <a16:creationId xmlns:a16="http://schemas.microsoft.com/office/drawing/2014/main" id="{248445E4-74DB-4D89-8789-A843598CDCD7}"/>
              </a:ext>
            </a:extLst>
          </p:cNvPr>
          <p:cNvPicPr>
            <a:picLocks noChangeAspect="1"/>
          </p:cNvPicPr>
          <p:nvPr/>
        </p:nvPicPr>
        <p:blipFill>
          <a:blip r:embed="rId2"/>
          <a:stretch>
            <a:fillRect/>
          </a:stretch>
        </p:blipFill>
        <p:spPr>
          <a:xfrm>
            <a:off x="1538287" y="1300162"/>
            <a:ext cx="6067425" cy="4257675"/>
          </a:xfrm>
          <a:prstGeom prst="rect">
            <a:avLst/>
          </a:prstGeom>
        </p:spPr>
      </p:pic>
      <p:sp>
        <p:nvSpPr>
          <p:cNvPr id="5" name="TextBox 4">
            <a:extLst>
              <a:ext uri="{FF2B5EF4-FFF2-40B4-BE49-F238E27FC236}">
                <a16:creationId xmlns:a16="http://schemas.microsoft.com/office/drawing/2014/main" id="{85A178D1-7EC6-4FBB-8A3D-C115AF2FC06C}"/>
              </a:ext>
            </a:extLst>
          </p:cNvPr>
          <p:cNvSpPr txBox="1"/>
          <p:nvPr/>
        </p:nvSpPr>
        <p:spPr>
          <a:xfrm flipH="1">
            <a:off x="731518" y="6248400"/>
            <a:ext cx="8107681" cy="369332"/>
          </a:xfrm>
          <a:prstGeom prst="rect">
            <a:avLst/>
          </a:prstGeom>
          <a:noFill/>
        </p:spPr>
        <p:txBody>
          <a:bodyPr wrap="square" rtlCol="0">
            <a:spAutoFit/>
          </a:bodyPr>
          <a:lstStyle/>
          <a:p>
            <a:r>
              <a:rPr lang="en-US" dirty="0"/>
              <a:t>Published by AHRQ March 2018</a:t>
            </a:r>
          </a:p>
        </p:txBody>
      </p:sp>
    </p:spTree>
    <p:extLst>
      <p:ext uri="{BB962C8B-B14F-4D97-AF65-F5344CB8AC3E}">
        <p14:creationId xmlns:p14="http://schemas.microsoft.com/office/powerpoint/2010/main" val="1560423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A143-BDD0-4324-88CC-2E3C4CDE3CFA}"/>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E425ED23-73E9-43CF-8235-02B469D5B347}"/>
              </a:ext>
            </a:extLst>
          </p:cNvPr>
          <p:cNvPicPr>
            <a:picLocks noChangeAspect="1"/>
          </p:cNvPicPr>
          <p:nvPr/>
        </p:nvPicPr>
        <p:blipFill>
          <a:blip r:embed="rId2"/>
          <a:stretch>
            <a:fillRect/>
          </a:stretch>
        </p:blipFill>
        <p:spPr>
          <a:xfrm>
            <a:off x="304800" y="1321805"/>
            <a:ext cx="6267450" cy="5286375"/>
          </a:xfrm>
          <a:prstGeom prst="rect">
            <a:avLst/>
          </a:prstGeom>
        </p:spPr>
      </p:pic>
    </p:spTree>
    <p:extLst>
      <p:ext uri="{BB962C8B-B14F-4D97-AF65-F5344CB8AC3E}">
        <p14:creationId xmlns:p14="http://schemas.microsoft.com/office/powerpoint/2010/main" val="8010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C18D3-6679-4FE3-9342-7380542190D5}"/>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D7A92DF3-C087-488C-99D4-98E78FC0C8F5}"/>
              </a:ext>
            </a:extLst>
          </p:cNvPr>
          <p:cNvPicPr>
            <a:picLocks noChangeAspect="1"/>
          </p:cNvPicPr>
          <p:nvPr/>
        </p:nvPicPr>
        <p:blipFill>
          <a:blip r:embed="rId2"/>
          <a:stretch>
            <a:fillRect/>
          </a:stretch>
        </p:blipFill>
        <p:spPr>
          <a:xfrm>
            <a:off x="838200" y="1295400"/>
            <a:ext cx="4991100" cy="5430132"/>
          </a:xfrm>
          <a:prstGeom prst="rect">
            <a:avLst/>
          </a:prstGeom>
        </p:spPr>
      </p:pic>
    </p:spTree>
    <p:extLst>
      <p:ext uri="{BB962C8B-B14F-4D97-AF65-F5344CB8AC3E}">
        <p14:creationId xmlns:p14="http://schemas.microsoft.com/office/powerpoint/2010/main" val="1462989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C6D7-362C-4276-A96C-6D868487769C}"/>
              </a:ext>
            </a:extLst>
          </p:cNvPr>
          <p:cNvSpPr>
            <a:spLocks noGrp="1"/>
          </p:cNvSpPr>
          <p:nvPr>
            <p:ph type="title"/>
          </p:nvPr>
        </p:nvSpPr>
        <p:spPr/>
        <p:txBody>
          <a:bodyPr/>
          <a:lstStyle/>
          <a:p>
            <a:r>
              <a:rPr lang="en-US" sz="2800" dirty="0"/>
              <a:t>Joint Commission Sentinel Event Alert</a:t>
            </a:r>
          </a:p>
        </p:txBody>
      </p:sp>
      <p:sp>
        <p:nvSpPr>
          <p:cNvPr id="3" name="Content Placeholder 2">
            <a:extLst>
              <a:ext uri="{FF2B5EF4-FFF2-40B4-BE49-F238E27FC236}">
                <a16:creationId xmlns:a16="http://schemas.microsoft.com/office/drawing/2014/main" id="{F6C2D5DD-C84A-4138-8C3F-A5FF2A79F8D6}"/>
              </a:ext>
            </a:extLst>
          </p:cNvPr>
          <p:cNvSpPr>
            <a:spLocks noGrp="1"/>
          </p:cNvSpPr>
          <p:nvPr>
            <p:ph idx="1"/>
          </p:nvPr>
        </p:nvSpPr>
        <p:spPr/>
        <p:txBody>
          <a:bodyPr/>
          <a:lstStyle/>
          <a:p>
            <a:r>
              <a:rPr lang="en-US" sz="2800" dirty="0"/>
              <a:t>March 2015</a:t>
            </a:r>
          </a:p>
          <a:p>
            <a:r>
              <a:rPr lang="en-US" sz="2800" dirty="0"/>
              <a:t>Suggested that health care organizations should work on:</a:t>
            </a:r>
          </a:p>
          <a:p>
            <a:pPr lvl="1"/>
            <a:r>
              <a:rPr lang="en-US" sz="2400" dirty="0"/>
              <a:t> Their safety culture by focusing on increasing collective mindfulness to identify, report, analyze and reduce health IT-related adverse events</a:t>
            </a:r>
          </a:p>
          <a:p>
            <a:pPr lvl="1"/>
            <a:r>
              <a:rPr lang="en-US" sz="2400" dirty="0"/>
              <a:t>Implementing a “methodological approach to health IT process improvement” that includes proactively assessing patient safety risks</a:t>
            </a:r>
          </a:p>
          <a:p>
            <a:pPr lvl="1"/>
            <a:r>
              <a:rPr lang="en-US" sz="2400" dirty="0"/>
              <a:t>Ensuring multidisciplinary leadership, support, and oversight of the planning, implementation and evaluation of health IT projects.</a:t>
            </a:r>
          </a:p>
        </p:txBody>
      </p:sp>
      <p:sp>
        <p:nvSpPr>
          <p:cNvPr id="4" name="TextBox 3">
            <a:extLst>
              <a:ext uri="{FF2B5EF4-FFF2-40B4-BE49-F238E27FC236}">
                <a16:creationId xmlns:a16="http://schemas.microsoft.com/office/drawing/2014/main" id="{3476C171-95B1-409D-82DB-796B831F6E4C}"/>
              </a:ext>
            </a:extLst>
          </p:cNvPr>
          <p:cNvSpPr txBox="1"/>
          <p:nvPr/>
        </p:nvSpPr>
        <p:spPr>
          <a:xfrm flipH="1">
            <a:off x="381000" y="6321425"/>
            <a:ext cx="2362200" cy="369332"/>
          </a:xfrm>
          <a:prstGeom prst="rect">
            <a:avLst/>
          </a:prstGeom>
          <a:noFill/>
        </p:spPr>
        <p:txBody>
          <a:bodyPr wrap="square" rtlCol="0">
            <a:spAutoFit/>
          </a:bodyPr>
          <a:lstStyle/>
          <a:p>
            <a:r>
              <a:rPr lang="en-US" dirty="0" err="1"/>
              <a:t>Sittig</a:t>
            </a:r>
            <a:r>
              <a:rPr lang="en-US" dirty="0"/>
              <a:t> (2017)</a:t>
            </a:r>
          </a:p>
        </p:txBody>
      </p:sp>
    </p:spTree>
    <p:extLst>
      <p:ext uri="{BB962C8B-B14F-4D97-AF65-F5344CB8AC3E}">
        <p14:creationId xmlns:p14="http://schemas.microsoft.com/office/powerpoint/2010/main" val="1439008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Decision Making Process</a:t>
            </a:r>
          </a:p>
        </p:txBody>
      </p:sp>
      <p:sp>
        <p:nvSpPr>
          <p:cNvPr id="3" name="Content Placeholder 2"/>
          <p:cNvSpPr>
            <a:spLocks noGrp="1"/>
          </p:cNvSpPr>
          <p:nvPr>
            <p:ph idx="4294967295"/>
          </p:nvPr>
        </p:nvSpPr>
        <p:spPr>
          <a:xfrm>
            <a:off x="0" y="1295400"/>
            <a:ext cx="8229600" cy="5026025"/>
          </a:xfrm>
        </p:spPr>
        <p:txBody>
          <a:bodyPr>
            <a:normAutofit fontScale="85000" lnSpcReduction="20000"/>
          </a:bodyPr>
          <a:lstStyle/>
          <a:p>
            <a:r>
              <a:rPr lang="en-US" dirty="0"/>
              <a:t>Ethical decision-making refers to the process of evaluating and choosing among alternatives in a manner consistent with ethical principles. In making ethical decisions, it is necessary to perceive and eliminate unethical options and select the best ethical alternative.</a:t>
            </a:r>
          </a:p>
          <a:p>
            <a:r>
              <a:rPr lang="en-US" dirty="0"/>
              <a:t>The process of making ethical decisions requires:</a:t>
            </a:r>
          </a:p>
          <a:p>
            <a:pPr lvl="1"/>
            <a:r>
              <a:rPr lang="en-US" b="1" dirty="0"/>
              <a:t>Commitment:</a:t>
            </a:r>
            <a:r>
              <a:rPr lang="en-US" dirty="0"/>
              <a:t> The desire to do the right thing regardless of the cost</a:t>
            </a:r>
          </a:p>
          <a:p>
            <a:pPr lvl="1"/>
            <a:r>
              <a:rPr lang="en-US" b="1" dirty="0"/>
              <a:t>Consciousness:</a:t>
            </a:r>
            <a:r>
              <a:rPr lang="en-US" dirty="0"/>
              <a:t> The awareness to act consistently and apply moral convictions to daily behavior</a:t>
            </a:r>
          </a:p>
          <a:p>
            <a:pPr lvl="1"/>
            <a:r>
              <a:rPr lang="en-US" b="1" dirty="0"/>
              <a:t>Competency:</a:t>
            </a:r>
            <a:r>
              <a:rPr lang="en-US" dirty="0"/>
              <a:t> The ability to collect and evaluate information, develop alternatives, and foresee potential consequences and risks</a:t>
            </a:r>
          </a:p>
          <a:p>
            <a:endParaRPr lang="en-US" dirty="0"/>
          </a:p>
        </p:txBody>
      </p:sp>
      <p:sp>
        <p:nvSpPr>
          <p:cNvPr id="4" name="TextBox 3"/>
          <p:cNvSpPr txBox="1"/>
          <p:nvPr/>
        </p:nvSpPr>
        <p:spPr>
          <a:xfrm>
            <a:off x="457200" y="6248400"/>
            <a:ext cx="6660798" cy="369332"/>
          </a:xfrm>
          <a:prstGeom prst="rect">
            <a:avLst/>
          </a:prstGeom>
          <a:noFill/>
        </p:spPr>
        <p:txBody>
          <a:bodyPr wrap="none" rtlCol="0">
            <a:spAutoFit/>
          </a:bodyPr>
          <a:lstStyle/>
          <a:p>
            <a:r>
              <a:rPr lang="en-US" dirty="0"/>
              <a:t>https://blink.ucsd.edu/finance/accountability/ethics/process.html</a:t>
            </a:r>
          </a:p>
        </p:txBody>
      </p:sp>
    </p:spTree>
    <p:extLst>
      <p:ext uri="{BB962C8B-B14F-4D97-AF65-F5344CB8AC3E}">
        <p14:creationId xmlns:p14="http://schemas.microsoft.com/office/powerpoint/2010/main" val="528193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Component Model</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458726478"/>
              </p:ext>
            </p:extLst>
          </p:nvPr>
        </p:nvGraphicFramePr>
        <p:xfrm>
          <a:off x="457200" y="12954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52400" y="6321425"/>
            <a:ext cx="7503401" cy="461665"/>
          </a:xfrm>
          <a:prstGeom prst="rect">
            <a:avLst/>
          </a:prstGeom>
          <a:noFill/>
        </p:spPr>
        <p:txBody>
          <a:bodyPr wrap="none" rtlCol="0">
            <a:spAutoFit/>
          </a:bodyPr>
          <a:lstStyle/>
          <a:p>
            <a:r>
              <a:rPr lang="en-US" sz="1200" dirty="0"/>
              <a:t>Rest, J. R. (1986). </a:t>
            </a:r>
            <a:r>
              <a:rPr lang="en-US" sz="1200" i="1" dirty="0"/>
              <a:t>Moral development: Advances in research and theory</a:t>
            </a:r>
            <a:r>
              <a:rPr lang="en-US" sz="1200" dirty="0"/>
              <a:t>. New York: </a:t>
            </a:r>
            <a:r>
              <a:rPr lang="en-US" sz="1200" dirty="0" err="1"/>
              <a:t>Praiger</a:t>
            </a:r>
            <a:r>
              <a:rPr lang="en-US" sz="1200" dirty="0"/>
              <a:t>. Retrieved from</a:t>
            </a:r>
          </a:p>
          <a:p>
            <a:r>
              <a:rPr lang="en-US" sz="1200" dirty="0"/>
              <a:t>http://catalog.hathitrust.org/Record/000441705</a:t>
            </a:r>
          </a:p>
        </p:txBody>
      </p:sp>
    </p:spTree>
    <p:extLst>
      <p:ext uri="{BB962C8B-B14F-4D97-AF65-F5344CB8AC3E}">
        <p14:creationId xmlns:p14="http://schemas.microsoft.com/office/powerpoint/2010/main" val="3010353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Sensitivity</a:t>
            </a:r>
          </a:p>
        </p:txBody>
      </p:sp>
      <p:sp>
        <p:nvSpPr>
          <p:cNvPr id="3" name="Content Placeholder 2"/>
          <p:cNvSpPr>
            <a:spLocks noGrp="1"/>
          </p:cNvSpPr>
          <p:nvPr>
            <p:ph idx="4294967295"/>
          </p:nvPr>
        </p:nvSpPr>
        <p:spPr>
          <a:xfrm>
            <a:off x="0" y="1295400"/>
            <a:ext cx="8229600" cy="5026025"/>
          </a:xfrm>
        </p:spPr>
        <p:txBody>
          <a:bodyPr>
            <a:normAutofit fontScale="62500" lnSpcReduction="20000"/>
          </a:bodyPr>
          <a:lstStyle/>
          <a:p>
            <a:r>
              <a:rPr lang="en-US" dirty="0"/>
              <a:t>Ability to recognize to recognize an ethical problem, moral implications of our decisions and how actions affect others (Milliken, 2016)</a:t>
            </a:r>
          </a:p>
          <a:p>
            <a:r>
              <a:rPr lang="en-US" dirty="0"/>
              <a:t>Its development depends on an understanding of the ethical nature of the role as an obligation of the nursing profession (Milliken &amp; Grace, 2017)</a:t>
            </a:r>
          </a:p>
          <a:p>
            <a:r>
              <a:rPr lang="en-US" dirty="0"/>
              <a:t>Reflecting on the Case:</a:t>
            </a:r>
          </a:p>
          <a:p>
            <a:pPr lvl="1"/>
            <a:r>
              <a:rPr lang="en-US" dirty="0"/>
              <a:t>Nancy recognized that adhering to the EHR-triggered CDS guideline might result in a poor outcome. She may have also been aware of her accountability in the situation as stated in the ANA </a:t>
            </a:r>
            <a:r>
              <a:rPr lang="en-US" i="1" dirty="0"/>
              <a:t>Code of Ethics for Nurses with Interpretive Statements</a:t>
            </a:r>
            <a:r>
              <a:rPr lang="en-US" dirty="0"/>
              <a:t>, “Systems and technologies that assist in clinical practice are adjunct to, not replacements for, the nurse’s knowledge and skill” (American Nurses Association [ANA], 2015, p.16; hereafter referred to as Code of Ethics). </a:t>
            </a:r>
          </a:p>
          <a:p>
            <a:pPr lvl="1"/>
            <a:r>
              <a:rPr lang="en-US" dirty="0"/>
              <a:t>Having practiced in the ED for ten years, Nancy may be respected by her nursing peers and physician colleagues and may question how her actions could potentially affect those professional relationships.</a:t>
            </a:r>
          </a:p>
        </p:txBody>
      </p:sp>
    </p:spTree>
    <p:extLst>
      <p:ext uri="{BB962C8B-B14F-4D97-AF65-F5344CB8AC3E}">
        <p14:creationId xmlns:p14="http://schemas.microsoft.com/office/powerpoint/2010/main" val="273160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FDA7E-8A62-4F17-AB81-FBE8CEB23E91}"/>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F5398239-23A1-4CC1-B264-FEE44E6898B4}"/>
              </a:ext>
            </a:extLst>
          </p:cNvPr>
          <p:cNvSpPr>
            <a:spLocks noGrp="1"/>
          </p:cNvSpPr>
          <p:nvPr>
            <p:ph idx="1"/>
          </p:nvPr>
        </p:nvSpPr>
        <p:spPr/>
        <p:txBody>
          <a:bodyPr/>
          <a:lstStyle/>
          <a:p>
            <a:r>
              <a:rPr lang="en-US" dirty="0"/>
              <a:t>Explore impact of EHR use on provider satisfaction and ethical practice</a:t>
            </a:r>
          </a:p>
          <a:p>
            <a:r>
              <a:rPr lang="en-US" dirty="0"/>
              <a:t>Describe components of information technology-based documentation issues/burden</a:t>
            </a:r>
          </a:p>
          <a:p>
            <a:r>
              <a:rPr lang="en-US" dirty="0"/>
              <a:t>Summarize global efforts to address information technology competencies</a:t>
            </a:r>
          </a:p>
          <a:p>
            <a:r>
              <a:rPr lang="en-US" dirty="0"/>
              <a:t>Define steps to address documentation burden in your specific organization</a:t>
            </a:r>
          </a:p>
        </p:txBody>
      </p:sp>
    </p:spTree>
    <p:extLst>
      <p:ext uri="{BB962C8B-B14F-4D97-AF65-F5344CB8AC3E}">
        <p14:creationId xmlns:p14="http://schemas.microsoft.com/office/powerpoint/2010/main" val="30269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Judgement</a:t>
            </a:r>
          </a:p>
        </p:txBody>
      </p:sp>
      <p:sp>
        <p:nvSpPr>
          <p:cNvPr id="3" name="Content Placeholder 2"/>
          <p:cNvSpPr>
            <a:spLocks noGrp="1"/>
          </p:cNvSpPr>
          <p:nvPr>
            <p:ph idx="4294967295"/>
          </p:nvPr>
        </p:nvSpPr>
        <p:spPr>
          <a:xfrm>
            <a:off x="0" y="1295400"/>
            <a:ext cx="8229600" cy="5026025"/>
          </a:xfrm>
        </p:spPr>
        <p:txBody>
          <a:bodyPr>
            <a:normAutofit/>
          </a:bodyPr>
          <a:lstStyle/>
          <a:p>
            <a:r>
              <a:rPr lang="en-US" dirty="0"/>
              <a:t>Ability to reason through several courses of actions and making the right decision when forced with an ethical dilemma.</a:t>
            </a:r>
          </a:p>
          <a:p>
            <a:r>
              <a:rPr lang="en-US" dirty="0"/>
              <a:t>Deliberate process reflecting knowledge of ethical principles, theories and codes.</a:t>
            </a:r>
          </a:p>
          <a:p>
            <a:r>
              <a:rPr lang="en-US" dirty="0"/>
              <a:t>Reflecting on the Case:</a:t>
            </a:r>
          </a:p>
          <a:p>
            <a:pPr lvl="1"/>
            <a:r>
              <a:rPr lang="en-US" dirty="0"/>
              <a:t>Recognizing the potential harm of following the sepsis guidelines in a patient with suspected pulmonary edema, Nancy decides to share her concerns with the physician.</a:t>
            </a:r>
          </a:p>
        </p:txBody>
      </p:sp>
    </p:spTree>
    <p:extLst>
      <p:ext uri="{BB962C8B-B14F-4D97-AF65-F5344CB8AC3E}">
        <p14:creationId xmlns:p14="http://schemas.microsoft.com/office/powerpoint/2010/main" val="50158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motivation</a:t>
            </a:r>
          </a:p>
        </p:txBody>
      </p:sp>
      <p:sp>
        <p:nvSpPr>
          <p:cNvPr id="3" name="Content Placeholder 2"/>
          <p:cNvSpPr>
            <a:spLocks noGrp="1"/>
          </p:cNvSpPr>
          <p:nvPr>
            <p:ph idx="4294967295"/>
          </p:nvPr>
        </p:nvSpPr>
        <p:spPr>
          <a:xfrm>
            <a:off x="304800" y="1371600"/>
            <a:ext cx="8229600" cy="5026025"/>
          </a:xfrm>
        </p:spPr>
        <p:txBody>
          <a:bodyPr>
            <a:noAutofit/>
          </a:bodyPr>
          <a:lstStyle/>
          <a:p>
            <a:r>
              <a:rPr lang="en-US" sz="2300" dirty="0"/>
              <a:t>The bridge between decision-making and action.</a:t>
            </a:r>
          </a:p>
          <a:p>
            <a:r>
              <a:rPr lang="en-US" sz="2300" dirty="0"/>
              <a:t>All nurses want to be ethical and live in a manner consistent with their personal and professional values. </a:t>
            </a:r>
          </a:p>
          <a:p>
            <a:r>
              <a:rPr lang="en-US" sz="2300" dirty="0"/>
              <a:t>They may recognize an ethical issue and be aware of their role-associated obligations </a:t>
            </a:r>
          </a:p>
          <a:p>
            <a:r>
              <a:rPr lang="en-US" sz="2300" dirty="0"/>
              <a:t>Personal and/or institutional barriers may impede their motivation to act. (Robichaux, 2017)</a:t>
            </a:r>
          </a:p>
          <a:p>
            <a:r>
              <a:rPr lang="en-US" sz="2300" dirty="0"/>
              <a:t>Reflecting on the Case:</a:t>
            </a:r>
          </a:p>
          <a:p>
            <a:pPr lvl="1"/>
            <a:r>
              <a:rPr lang="en-US" sz="2000" dirty="0"/>
              <a:t>Nancy is motivated to question the physician’s decision to follow the sepsis quality metric and not write an order in the EHR for slow intravenous fluid administration. She verbally reports this information to the receiving ICU nurse and hopes “for the best outcome” for the patient.</a:t>
            </a:r>
            <a:endParaRPr lang="en-US" sz="6000" dirty="0"/>
          </a:p>
        </p:txBody>
      </p:sp>
    </p:spTree>
    <p:extLst>
      <p:ext uri="{BB962C8B-B14F-4D97-AF65-F5344CB8AC3E}">
        <p14:creationId xmlns:p14="http://schemas.microsoft.com/office/powerpoint/2010/main" val="2161418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action</a:t>
            </a:r>
          </a:p>
        </p:txBody>
      </p:sp>
      <p:sp>
        <p:nvSpPr>
          <p:cNvPr id="3" name="Content Placeholder 2"/>
          <p:cNvSpPr>
            <a:spLocks noGrp="1"/>
          </p:cNvSpPr>
          <p:nvPr>
            <p:ph idx="4294967295"/>
          </p:nvPr>
        </p:nvSpPr>
        <p:spPr>
          <a:xfrm>
            <a:off x="304800" y="1222375"/>
            <a:ext cx="8610600" cy="5026025"/>
          </a:xfrm>
        </p:spPr>
        <p:txBody>
          <a:bodyPr>
            <a:noAutofit/>
          </a:bodyPr>
          <a:lstStyle/>
          <a:p>
            <a:r>
              <a:rPr lang="en-US" sz="2300" dirty="0"/>
              <a:t>Acting on ethical intent with moral courage</a:t>
            </a:r>
          </a:p>
          <a:p>
            <a:r>
              <a:rPr lang="en-US" sz="2300" dirty="0"/>
              <a:t>Moral courage can be “learned, practiced, and mentored” (Hawkins &amp; Morse, 2014, p. 268). </a:t>
            </a:r>
          </a:p>
          <a:p>
            <a:r>
              <a:rPr lang="en-US" sz="2300" dirty="0"/>
              <a:t>When moral courage and ethical action are thwarted by constraints outside the nurse's control, moral distress can result.</a:t>
            </a:r>
          </a:p>
          <a:p>
            <a:r>
              <a:rPr lang="en-US" sz="2300" dirty="0"/>
              <a:t>Moral distress results when nurses "know the right thing to do while being in a situation in which it is nearly impossible to do it." (</a:t>
            </a:r>
            <a:r>
              <a:rPr lang="en-US" sz="2300" dirty="0" err="1"/>
              <a:t>Jameton</a:t>
            </a:r>
            <a:r>
              <a:rPr lang="en-US" sz="2300" dirty="0"/>
              <a:t>, 2017, p. 617).</a:t>
            </a:r>
          </a:p>
          <a:p>
            <a:r>
              <a:rPr lang="en-US" sz="2300" dirty="0"/>
              <a:t>Reflecting on the Case:</a:t>
            </a:r>
          </a:p>
          <a:p>
            <a:pPr lvl="1"/>
            <a:r>
              <a:rPr lang="en-US" sz="1800" dirty="0"/>
              <a:t>The stress felt by Nancy in the presented ED case scenario is an example of this type of moral distress. Specific themes reflected in the case scenario and noted by Wolf and colleagues’ (2016) qualitative investigation relate to moral distress due to overemphasis on documentation, tasks, and metrics at the expense of patient care, as well as role conflicts resulting from hierarchical decision making.</a:t>
            </a:r>
          </a:p>
        </p:txBody>
      </p:sp>
    </p:spTree>
    <p:extLst>
      <p:ext uri="{BB962C8B-B14F-4D97-AF65-F5344CB8AC3E}">
        <p14:creationId xmlns:p14="http://schemas.microsoft.com/office/powerpoint/2010/main" val="953411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Moral Intent</a:t>
            </a:r>
          </a:p>
        </p:txBody>
      </p:sp>
      <p:sp>
        <p:nvSpPr>
          <p:cNvPr id="3" name="Content Placeholder 2"/>
          <p:cNvSpPr>
            <a:spLocks noGrp="1"/>
          </p:cNvSpPr>
          <p:nvPr>
            <p:ph idx="4294967295"/>
          </p:nvPr>
        </p:nvSpPr>
        <p:spPr>
          <a:xfrm>
            <a:off x="0" y="1295400"/>
            <a:ext cx="8229600" cy="5026025"/>
          </a:xfrm>
        </p:spPr>
        <p:txBody>
          <a:bodyPr>
            <a:normAutofit fontScale="92500" lnSpcReduction="20000"/>
          </a:bodyPr>
          <a:lstStyle/>
          <a:p>
            <a:r>
              <a:rPr lang="en-US" dirty="0"/>
              <a:t>Moral intent reflects an authority’s degree of commitment to the moral course of action</a:t>
            </a:r>
          </a:p>
          <a:p>
            <a:r>
              <a:rPr lang="en-US" dirty="0"/>
              <a:t>Distinction between awareness, judgement, and intent is important</a:t>
            </a:r>
          </a:p>
          <a:p>
            <a:r>
              <a:rPr lang="en-US" dirty="0"/>
              <a:t>Unethical people know what they do is wrong and do not care.</a:t>
            </a:r>
          </a:p>
          <a:p>
            <a:r>
              <a:rPr lang="en-US" dirty="0"/>
              <a:t>A driver of moral intent is moral identity</a:t>
            </a:r>
          </a:p>
          <a:p>
            <a:pPr lvl="1"/>
            <a:r>
              <a:rPr lang="en-US" dirty="0"/>
              <a:t>The degree to which a person sees themselves as a “moral person”</a:t>
            </a:r>
          </a:p>
          <a:p>
            <a:pPr lvl="1"/>
            <a:r>
              <a:rPr lang="en-US" dirty="0"/>
              <a:t>Strong moral identity increases ethical behaviors because failing to act morally triggers a strong sense of guilt</a:t>
            </a:r>
          </a:p>
        </p:txBody>
      </p:sp>
    </p:spTree>
    <p:extLst>
      <p:ext uri="{BB962C8B-B14F-4D97-AF65-F5344CB8AC3E}">
        <p14:creationId xmlns:p14="http://schemas.microsoft.com/office/powerpoint/2010/main" val="2004819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Code of Ethics, Nursing Scope and Standards and Legal Implications</a:t>
            </a:r>
          </a:p>
        </p:txBody>
      </p:sp>
      <p:sp>
        <p:nvSpPr>
          <p:cNvPr id="3" name="Content Placeholder 2"/>
          <p:cNvSpPr>
            <a:spLocks noGrp="1"/>
          </p:cNvSpPr>
          <p:nvPr>
            <p:ph idx="4294967295"/>
          </p:nvPr>
        </p:nvSpPr>
        <p:spPr>
          <a:xfrm>
            <a:off x="0" y="1295400"/>
            <a:ext cx="8229600" cy="5026025"/>
          </a:xfrm>
        </p:spPr>
        <p:txBody>
          <a:bodyPr>
            <a:normAutofit fontScale="92500"/>
          </a:bodyPr>
          <a:lstStyle/>
          <a:p>
            <a:r>
              <a:rPr lang="en-US" dirty="0">
                <a:latin typeface="+mj-lt"/>
              </a:rPr>
              <a:t>The </a:t>
            </a:r>
            <a:r>
              <a:rPr lang="en-US" i="1" dirty="0">
                <a:latin typeface="+mj-lt"/>
              </a:rPr>
              <a:t>Code of Ethics </a:t>
            </a:r>
            <a:r>
              <a:rPr lang="en-US" dirty="0">
                <a:latin typeface="+mj-lt"/>
              </a:rPr>
              <a:t>states: </a:t>
            </a:r>
          </a:p>
          <a:p>
            <a:pPr lvl="1"/>
            <a:r>
              <a:rPr lang="en-US" dirty="0">
                <a:latin typeface="+mj-lt"/>
              </a:rPr>
              <a:t>“Patients’ rights are the primary factor in any decisions regarding personal information, whether from or about the patient. </a:t>
            </a:r>
          </a:p>
          <a:p>
            <a:pPr lvl="1"/>
            <a:r>
              <a:rPr lang="en-US" dirty="0">
                <a:latin typeface="+mj-lt"/>
              </a:rPr>
              <a:t>These rights of privacy and confidentiality pertain to all information in any manner that is communicated or transmitted” (ANA, 2015, p. 10).</a:t>
            </a:r>
          </a:p>
          <a:p>
            <a:r>
              <a:rPr lang="en-US" dirty="0"/>
              <a:t>Nurses are aware of this ethical obligation in relation to the EHR, but they may be less familiar with additional ethical issues inherent in its use and development.</a:t>
            </a:r>
            <a:endParaRPr lang="en-US" dirty="0">
              <a:latin typeface="+mj-lt"/>
            </a:endParaRPr>
          </a:p>
        </p:txBody>
      </p:sp>
    </p:spTree>
    <p:extLst>
      <p:ext uri="{BB962C8B-B14F-4D97-AF65-F5344CB8AC3E}">
        <p14:creationId xmlns:p14="http://schemas.microsoft.com/office/powerpoint/2010/main" val="470028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Code of Ethics, Nursing Scope and Standards and Legal Implications</a:t>
            </a:r>
          </a:p>
        </p:txBody>
      </p:sp>
      <p:sp>
        <p:nvSpPr>
          <p:cNvPr id="3" name="Content Placeholder 2"/>
          <p:cNvSpPr>
            <a:spLocks noGrp="1"/>
          </p:cNvSpPr>
          <p:nvPr>
            <p:ph idx="4294967295"/>
          </p:nvPr>
        </p:nvSpPr>
        <p:spPr>
          <a:xfrm>
            <a:off x="0" y="1295400"/>
            <a:ext cx="8229600" cy="5026025"/>
          </a:xfrm>
        </p:spPr>
        <p:txBody>
          <a:bodyPr>
            <a:normAutofit fontScale="85000" lnSpcReduction="20000"/>
          </a:bodyPr>
          <a:lstStyle/>
          <a:p>
            <a:r>
              <a:rPr lang="en-US" dirty="0"/>
              <a:t>The </a:t>
            </a:r>
            <a:r>
              <a:rPr lang="en-US" i="1" dirty="0"/>
              <a:t>Scope and Standards of Nursing Practice </a:t>
            </a:r>
            <a:r>
              <a:rPr lang="en-US" dirty="0"/>
              <a:t>(ANA, 2015) establishes the standard of practice for registered nurses in the United States, noting: </a:t>
            </a:r>
          </a:p>
          <a:p>
            <a:pPr lvl="1"/>
            <a:r>
              <a:rPr lang="en-US" dirty="0"/>
              <a:t>“Nurses must document relevant data accurately and in a manner accessible to the interprofessional team” (ANA, 2015, p. 54). </a:t>
            </a:r>
          </a:p>
          <a:p>
            <a:pPr lvl="1"/>
            <a:r>
              <a:rPr lang="en-US" dirty="0"/>
              <a:t>Documentation in the nursing record must follow principles of “factuality, accuracy, completeness, timeliness, organization, and compliance” (ANA, 2015, p. 270). </a:t>
            </a:r>
          </a:p>
          <a:p>
            <a:pPr lvl="1"/>
            <a:r>
              <a:rPr lang="en-US" dirty="0"/>
              <a:t>Documentation must be clear and accurate to provide a basis for the contribution of nurses to patient outcomes and the viability of healthcare organizations (ANA, 2015).</a:t>
            </a:r>
            <a:endParaRPr lang="en-US" dirty="0">
              <a:latin typeface="+mj-lt"/>
            </a:endParaRPr>
          </a:p>
        </p:txBody>
      </p:sp>
    </p:spTree>
    <p:extLst>
      <p:ext uri="{BB962C8B-B14F-4D97-AF65-F5344CB8AC3E}">
        <p14:creationId xmlns:p14="http://schemas.microsoft.com/office/powerpoint/2010/main" val="3005144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6324600" cy="533400"/>
          </a:xfrm>
        </p:spPr>
        <p:txBody>
          <a:bodyPr/>
          <a:lstStyle/>
          <a:p>
            <a:r>
              <a:rPr lang="en-US" sz="2800" dirty="0"/>
              <a:t>A Call to Action</a:t>
            </a:r>
          </a:p>
        </p:txBody>
      </p:sp>
      <p:sp>
        <p:nvSpPr>
          <p:cNvPr id="3" name="Content Placeholder 2"/>
          <p:cNvSpPr>
            <a:spLocks noGrp="1"/>
          </p:cNvSpPr>
          <p:nvPr>
            <p:ph idx="4294967295"/>
          </p:nvPr>
        </p:nvSpPr>
        <p:spPr>
          <a:xfrm>
            <a:off x="0" y="1295400"/>
            <a:ext cx="8229600" cy="5026025"/>
          </a:xfrm>
        </p:spPr>
        <p:txBody>
          <a:bodyPr>
            <a:normAutofit fontScale="77500" lnSpcReduction="20000"/>
          </a:bodyPr>
          <a:lstStyle/>
          <a:p>
            <a:r>
              <a:rPr lang="en-US" dirty="0">
                <a:latin typeface="+mj-lt"/>
              </a:rPr>
              <a:t>Support: </a:t>
            </a:r>
          </a:p>
          <a:p>
            <a:pPr lvl="1"/>
            <a:r>
              <a:rPr lang="en-US" dirty="0">
                <a:latin typeface="+mj-lt"/>
              </a:rPr>
              <a:t>Healthcare organizations must have structures in place at the unit, management, and administrative levels to facilitate effective use of EHRs in nursing practice.</a:t>
            </a:r>
          </a:p>
          <a:p>
            <a:r>
              <a:rPr lang="en-US" dirty="0">
                <a:latin typeface="+mj-lt"/>
              </a:rPr>
              <a:t>Culture of Safety: Originated outside of health care associated with high reliability organizations (AHRQ, 2017)</a:t>
            </a:r>
          </a:p>
          <a:p>
            <a:pPr lvl="1"/>
            <a:r>
              <a:rPr lang="en-US" dirty="0">
                <a:latin typeface="+mj-lt"/>
              </a:rPr>
              <a:t>Non-punitive environment committed to safety at all levels</a:t>
            </a:r>
          </a:p>
          <a:p>
            <a:pPr lvl="1"/>
            <a:r>
              <a:rPr lang="en-US" dirty="0">
                <a:latin typeface="+mj-lt"/>
              </a:rPr>
              <a:t>Nurse managers and executives have a particular obligation to ensure that direct care nurses are empowered to identify and engage in ethical situations associated with EHRs.</a:t>
            </a:r>
          </a:p>
          <a:p>
            <a:r>
              <a:rPr lang="en-US" dirty="0">
                <a:latin typeface="+mj-lt"/>
              </a:rPr>
              <a:t>Interprofessional ethical imperative to:</a:t>
            </a:r>
          </a:p>
          <a:p>
            <a:pPr lvl="1"/>
            <a:r>
              <a:rPr lang="en-US" dirty="0">
                <a:latin typeface="+mj-lt"/>
              </a:rPr>
              <a:t>Address EHR usability issues and related ethical considerations that result in clinical teams experiencing moral distress</a:t>
            </a:r>
          </a:p>
        </p:txBody>
      </p:sp>
      <p:sp>
        <p:nvSpPr>
          <p:cNvPr id="4" name="TextBox 3"/>
          <p:cNvSpPr txBox="1"/>
          <p:nvPr/>
        </p:nvSpPr>
        <p:spPr>
          <a:xfrm>
            <a:off x="108823" y="6357432"/>
            <a:ext cx="8926354" cy="369332"/>
          </a:xfrm>
          <a:prstGeom prst="rect">
            <a:avLst/>
          </a:prstGeom>
          <a:noFill/>
        </p:spPr>
        <p:txBody>
          <a:bodyPr wrap="none" rtlCol="0">
            <a:spAutoFit/>
          </a:bodyPr>
          <a:lstStyle/>
          <a:p>
            <a:r>
              <a:rPr lang="en-US" dirty="0"/>
              <a:t>AHRQ, 2017. Culture of Safety. Retrieved from https://psnet.ahrq.gov/primers/primer/5</a:t>
            </a:r>
          </a:p>
        </p:txBody>
      </p:sp>
    </p:spTree>
    <p:extLst>
      <p:ext uri="{BB962C8B-B14F-4D97-AF65-F5344CB8AC3E}">
        <p14:creationId xmlns:p14="http://schemas.microsoft.com/office/powerpoint/2010/main" val="901384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0E146-518C-4432-BE0B-AE70BEC847FD}"/>
              </a:ext>
            </a:extLst>
          </p:cNvPr>
          <p:cNvSpPr>
            <a:spLocks noGrp="1"/>
          </p:cNvSpPr>
          <p:nvPr>
            <p:ph type="title"/>
          </p:nvPr>
        </p:nvSpPr>
        <p:spPr/>
        <p:txBody>
          <a:bodyPr/>
          <a:lstStyle/>
          <a:p>
            <a:r>
              <a:rPr lang="en-US" dirty="0"/>
              <a:t>TIGER Global Study</a:t>
            </a:r>
          </a:p>
        </p:txBody>
      </p:sp>
      <p:pic>
        <p:nvPicPr>
          <p:cNvPr id="3" name="Picture 2">
            <a:extLst>
              <a:ext uri="{FF2B5EF4-FFF2-40B4-BE49-F238E27FC236}">
                <a16:creationId xmlns:a16="http://schemas.microsoft.com/office/drawing/2014/main" id="{0C4CE7A3-A671-4EED-8828-52FE5707D138}"/>
              </a:ext>
            </a:extLst>
          </p:cNvPr>
          <p:cNvPicPr>
            <a:picLocks noChangeAspect="1"/>
          </p:cNvPicPr>
          <p:nvPr/>
        </p:nvPicPr>
        <p:blipFill>
          <a:blip r:embed="rId2"/>
          <a:stretch>
            <a:fillRect/>
          </a:stretch>
        </p:blipFill>
        <p:spPr>
          <a:xfrm>
            <a:off x="1981200" y="1660003"/>
            <a:ext cx="5669741" cy="4953000"/>
          </a:xfrm>
          <a:prstGeom prst="rect">
            <a:avLst/>
          </a:prstGeom>
        </p:spPr>
      </p:pic>
    </p:spTree>
    <p:extLst>
      <p:ext uri="{BB962C8B-B14F-4D97-AF65-F5344CB8AC3E}">
        <p14:creationId xmlns:p14="http://schemas.microsoft.com/office/powerpoint/2010/main" val="861146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C3461-2644-4D27-983F-9179D2431EA5}"/>
              </a:ext>
            </a:extLst>
          </p:cNvPr>
          <p:cNvSpPr>
            <a:spLocks noGrp="1"/>
          </p:cNvSpPr>
          <p:nvPr>
            <p:ph type="title"/>
          </p:nvPr>
        </p:nvSpPr>
        <p:spPr/>
        <p:txBody>
          <a:bodyPr/>
          <a:lstStyle/>
          <a:p>
            <a:r>
              <a:rPr lang="en-US" sz="3600" dirty="0"/>
              <a:t>TIGER Global Study (Cont.)</a:t>
            </a:r>
          </a:p>
        </p:txBody>
      </p:sp>
      <p:pic>
        <p:nvPicPr>
          <p:cNvPr id="3" name="Picture 2">
            <a:extLst>
              <a:ext uri="{FF2B5EF4-FFF2-40B4-BE49-F238E27FC236}">
                <a16:creationId xmlns:a16="http://schemas.microsoft.com/office/drawing/2014/main" id="{7A03656A-B5EF-4817-A79D-CFD26C6B5A0D}"/>
              </a:ext>
            </a:extLst>
          </p:cNvPr>
          <p:cNvPicPr>
            <a:picLocks noChangeAspect="1"/>
          </p:cNvPicPr>
          <p:nvPr/>
        </p:nvPicPr>
        <p:blipFill>
          <a:blip r:embed="rId2"/>
          <a:stretch>
            <a:fillRect/>
          </a:stretch>
        </p:blipFill>
        <p:spPr>
          <a:xfrm>
            <a:off x="1752600" y="1676400"/>
            <a:ext cx="6457434" cy="4348163"/>
          </a:xfrm>
          <a:prstGeom prst="rect">
            <a:avLst/>
          </a:prstGeom>
        </p:spPr>
      </p:pic>
    </p:spTree>
    <p:extLst>
      <p:ext uri="{BB962C8B-B14F-4D97-AF65-F5344CB8AC3E}">
        <p14:creationId xmlns:p14="http://schemas.microsoft.com/office/powerpoint/2010/main" val="3999617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E3B59-0F5A-4453-8E93-1859203AAB4E}"/>
              </a:ext>
            </a:extLst>
          </p:cNvPr>
          <p:cNvSpPr>
            <a:spLocks noGrp="1"/>
          </p:cNvSpPr>
          <p:nvPr>
            <p:ph type="title"/>
          </p:nvPr>
        </p:nvSpPr>
        <p:spPr/>
        <p:txBody>
          <a:bodyPr/>
          <a:lstStyle/>
          <a:p>
            <a:r>
              <a:rPr lang="en-US" sz="3600" dirty="0"/>
              <a:t>TIGER Global Study (Cont.)</a:t>
            </a:r>
          </a:p>
        </p:txBody>
      </p:sp>
      <p:pic>
        <p:nvPicPr>
          <p:cNvPr id="3" name="Picture 2">
            <a:extLst>
              <a:ext uri="{FF2B5EF4-FFF2-40B4-BE49-F238E27FC236}">
                <a16:creationId xmlns:a16="http://schemas.microsoft.com/office/drawing/2014/main" id="{C3F43BAC-23DC-42F0-A5A9-054501B76E72}"/>
              </a:ext>
            </a:extLst>
          </p:cNvPr>
          <p:cNvPicPr>
            <a:picLocks noChangeAspect="1"/>
          </p:cNvPicPr>
          <p:nvPr/>
        </p:nvPicPr>
        <p:blipFill>
          <a:blip r:embed="rId2"/>
          <a:stretch>
            <a:fillRect/>
          </a:stretch>
        </p:blipFill>
        <p:spPr>
          <a:xfrm>
            <a:off x="1524000" y="1676400"/>
            <a:ext cx="6668180" cy="4714875"/>
          </a:xfrm>
          <a:prstGeom prst="rect">
            <a:avLst/>
          </a:prstGeom>
        </p:spPr>
      </p:pic>
    </p:spTree>
    <p:extLst>
      <p:ext uri="{BB962C8B-B14F-4D97-AF65-F5344CB8AC3E}">
        <p14:creationId xmlns:p14="http://schemas.microsoft.com/office/powerpoint/2010/main" val="3739550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6629400" cy="533400"/>
          </a:xfrm>
        </p:spPr>
        <p:txBody>
          <a:bodyPr/>
          <a:lstStyle/>
          <a:p>
            <a:pPr algn="l"/>
            <a:r>
              <a:rPr lang="en-US" sz="3000" dirty="0"/>
              <a:t>Clinical teams often confront usability challenges that present ethical issues</a:t>
            </a:r>
          </a:p>
        </p:txBody>
      </p:sp>
      <p:sp>
        <p:nvSpPr>
          <p:cNvPr id="3" name="Content Placeholder 2"/>
          <p:cNvSpPr>
            <a:spLocks noGrp="1"/>
          </p:cNvSpPr>
          <p:nvPr>
            <p:ph idx="1"/>
          </p:nvPr>
        </p:nvSpPr>
        <p:spPr>
          <a:xfrm>
            <a:off x="457200" y="1679575"/>
            <a:ext cx="8229600" cy="5026025"/>
          </a:xfrm>
        </p:spPr>
        <p:txBody>
          <a:bodyPr/>
          <a:lstStyle/>
          <a:p>
            <a:r>
              <a:rPr lang="en-US" sz="2400" dirty="0"/>
              <a:t>Take a few minutes and review the case study </a:t>
            </a:r>
          </a:p>
          <a:p>
            <a:pPr lvl="1"/>
            <a:r>
              <a:rPr lang="en-US" sz="2000" dirty="0"/>
              <a:t>This case scenario can be examined in terms of the overall context of ethical implications in use of the EHR. </a:t>
            </a:r>
          </a:p>
          <a:p>
            <a:pPr lvl="1"/>
            <a:r>
              <a:rPr lang="en-US" sz="2000" dirty="0"/>
              <a:t>We can also consider the distress that can occur when protocols/guidelines; clinical decision support systems; nurse-patient relationship; and clinical communications between and among teams conflict with a nurse's code of ethics.</a:t>
            </a:r>
          </a:p>
          <a:p>
            <a:pPr marL="0" indent="0">
              <a:buNone/>
            </a:pPr>
            <a:endParaRPr lang="en-US" sz="2400" dirty="0"/>
          </a:p>
        </p:txBody>
      </p:sp>
    </p:spTree>
    <p:extLst>
      <p:ext uri="{BB962C8B-B14F-4D97-AF65-F5344CB8AC3E}">
        <p14:creationId xmlns:p14="http://schemas.microsoft.com/office/powerpoint/2010/main" val="38783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6A00-F8BF-4728-AE46-77E7FA350649}"/>
              </a:ext>
            </a:extLst>
          </p:cNvPr>
          <p:cNvSpPr>
            <a:spLocks noGrp="1"/>
          </p:cNvSpPr>
          <p:nvPr>
            <p:ph type="title"/>
          </p:nvPr>
        </p:nvSpPr>
        <p:spPr>
          <a:xfrm>
            <a:off x="685800" y="2895600"/>
            <a:ext cx="7772400" cy="1362075"/>
          </a:xfrm>
        </p:spPr>
        <p:txBody>
          <a:bodyPr/>
          <a:lstStyle/>
          <a:p>
            <a:r>
              <a:rPr lang="en-US" dirty="0">
                <a:solidFill>
                  <a:schemeClr val="tx1"/>
                </a:solidFill>
              </a:rPr>
              <a:t>Steps to address documentation burden </a:t>
            </a:r>
          </a:p>
        </p:txBody>
      </p:sp>
    </p:spTree>
    <p:extLst>
      <p:ext uri="{BB962C8B-B14F-4D97-AF65-F5344CB8AC3E}">
        <p14:creationId xmlns:p14="http://schemas.microsoft.com/office/powerpoint/2010/main" val="1046204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D05DD-1377-46A2-A8BA-920F6704C56E}"/>
              </a:ext>
            </a:extLst>
          </p:cNvPr>
          <p:cNvSpPr>
            <a:spLocks noGrp="1"/>
          </p:cNvSpPr>
          <p:nvPr>
            <p:ph type="title"/>
          </p:nvPr>
        </p:nvSpPr>
        <p:spPr/>
        <p:txBody>
          <a:bodyPr/>
          <a:lstStyle/>
          <a:p>
            <a:r>
              <a:rPr lang="en-US" dirty="0"/>
              <a:t>Death and Documentation</a:t>
            </a:r>
          </a:p>
        </p:txBody>
      </p:sp>
      <p:sp>
        <p:nvSpPr>
          <p:cNvPr id="3" name="Content Placeholder 2">
            <a:extLst>
              <a:ext uri="{FF2B5EF4-FFF2-40B4-BE49-F238E27FC236}">
                <a16:creationId xmlns:a16="http://schemas.microsoft.com/office/drawing/2014/main" id="{5F59A5C6-F87C-4226-9AA7-6B2681666047}"/>
              </a:ext>
            </a:extLst>
          </p:cNvPr>
          <p:cNvSpPr>
            <a:spLocks noGrp="1"/>
          </p:cNvSpPr>
          <p:nvPr>
            <p:ph idx="1"/>
          </p:nvPr>
        </p:nvSpPr>
        <p:spPr>
          <a:xfrm>
            <a:off x="457200" y="2057400"/>
            <a:ext cx="8229600" cy="4264025"/>
          </a:xfrm>
        </p:spPr>
        <p:txBody>
          <a:bodyPr/>
          <a:lstStyle/>
          <a:p>
            <a:r>
              <a:rPr lang="en-US" dirty="0"/>
              <a:t>“In this world nothing can be said to be certain, except death and taxes.”  </a:t>
            </a:r>
          </a:p>
          <a:p>
            <a:pPr marL="0" indent="0">
              <a:buNone/>
            </a:pPr>
            <a:r>
              <a:rPr lang="en-US" sz="2800" i="1" dirty="0"/>
              <a:t>	Benjamin Franklin, November 13, 1789</a:t>
            </a:r>
            <a:r>
              <a:rPr lang="en-US" dirty="0"/>
              <a:t>.</a:t>
            </a:r>
          </a:p>
          <a:p>
            <a:r>
              <a:rPr lang="en-US" dirty="0"/>
              <a:t>In healthcare nothing can be said to be certain, except death and documentation.  </a:t>
            </a:r>
            <a:r>
              <a:rPr lang="en-US" sz="2800" i="1" dirty="0"/>
              <a:t>Joni Padden, May 2018.  </a:t>
            </a:r>
            <a:r>
              <a:rPr lang="en-US" sz="2800" i="1" dirty="0">
                <a:sym typeface="Wingdings" panose="05000000000000000000" pitchFamily="2" charset="2"/>
              </a:rPr>
              <a:t></a:t>
            </a:r>
            <a:endParaRPr lang="en-US" sz="2800" i="1" dirty="0"/>
          </a:p>
        </p:txBody>
      </p:sp>
    </p:spTree>
    <p:extLst>
      <p:ext uri="{BB962C8B-B14F-4D97-AF65-F5344CB8AC3E}">
        <p14:creationId xmlns:p14="http://schemas.microsoft.com/office/powerpoint/2010/main" val="182913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ABD3B-3849-48D9-83CD-1B6FDD951A0B}"/>
              </a:ext>
            </a:extLst>
          </p:cNvPr>
          <p:cNvSpPr>
            <a:spLocks noGrp="1"/>
          </p:cNvSpPr>
          <p:nvPr>
            <p:ph type="title"/>
          </p:nvPr>
        </p:nvSpPr>
        <p:spPr/>
        <p:txBody>
          <a:bodyPr/>
          <a:lstStyle/>
          <a:p>
            <a:r>
              <a:rPr lang="en-US" dirty="0"/>
              <a:t>Florence Nightingale</a:t>
            </a:r>
          </a:p>
        </p:txBody>
      </p:sp>
      <p:sp>
        <p:nvSpPr>
          <p:cNvPr id="3" name="Content Placeholder 2">
            <a:extLst>
              <a:ext uri="{FF2B5EF4-FFF2-40B4-BE49-F238E27FC236}">
                <a16:creationId xmlns:a16="http://schemas.microsoft.com/office/drawing/2014/main" id="{572BE4B4-1755-42D5-B257-203D19872508}"/>
              </a:ext>
            </a:extLst>
          </p:cNvPr>
          <p:cNvSpPr>
            <a:spLocks noGrp="1"/>
          </p:cNvSpPr>
          <p:nvPr>
            <p:ph idx="1"/>
          </p:nvPr>
        </p:nvSpPr>
        <p:spPr>
          <a:xfrm>
            <a:off x="457200" y="1752600"/>
            <a:ext cx="8229600" cy="4568825"/>
          </a:xfrm>
        </p:spPr>
        <p:txBody>
          <a:bodyPr/>
          <a:lstStyle/>
          <a:p>
            <a:r>
              <a:rPr lang="en-US" dirty="0"/>
              <a:t>Nursing Pledge segments</a:t>
            </a:r>
          </a:p>
          <a:p>
            <a:pPr lvl="1"/>
            <a:r>
              <a:rPr lang="en-US" dirty="0"/>
              <a:t>‘I will abstain from whatever is deleterious and mischievous . . .’</a:t>
            </a:r>
          </a:p>
          <a:p>
            <a:pPr lvl="1"/>
            <a:r>
              <a:rPr lang="en-US" dirty="0"/>
              <a:t>‘I will do all in my power to maintain and elevate the standard of my profession . . .’</a:t>
            </a:r>
          </a:p>
          <a:p>
            <a:pPr lvl="1"/>
            <a:r>
              <a:rPr lang="en-US" dirty="0"/>
              <a:t>‘With loyalty I will endeavor to aid the physician in his work, and devote myself to the welfare of those committed to my care.’</a:t>
            </a:r>
          </a:p>
        </p:txBody>
      </p:sp>
    </p:spTree>
    <p:extLst>
      <p:ext uri="{BB962C8B-B14F-4D97-AF65-F5344CB8AC3E}">
        <p14:creationId xmlns:p14="http://schemas.microsoft.com/office/powerpoint/2010/main" val="3633022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A6FF5-2674-4252-9205-5A02FEF027ED}"/>
              </a:ext>
            </a:extLst>
          </p:cNvPr>
          <p:cNvSpPr>
            <a:spLocks noGrp="1"/>
          </p:cNvSpPr>
          <p:nvPr>
            <p:ph type="title"/>
          </p:nvPr>
        </p:nvSpPr>
        <p:spPr/>
        <p:txBody>
          <a:bodyPr/>
          <a:lstStyle/>
          <a:p>
            <a:r>
              <a:rPr lang="en-US" dirty="0"/>
              <a:t>Good Intentions</a:t>
            </a:r>
          </a:p>
        </p:txBody>
      </p:sp>
      <p:sp>
        <p:nvSpPr>
          <p:cNvPr id="3" name="Content Placeholder 2">
            <a:extLst>
              <a:ext uri="{FF2B5EF4-FFF2-40B4-BE49-F238E27FC236}">
                <a16:creationId xmlns:a16="http://schemas.microsoft.com/office/drawing/2014/main" id="{910B23DE-C603-436D-88B9-F8989BEBE97A}"/>
              </a:ext>
            </a:extLst>
          </p:cNvPr>
          <p:cNvSpPr>
            <a:spLocks noGrp="1"/>
          </p:cNvSpPr>
          <p:nvPr>
            <p:ph idx="1"/>
          </p:nvPr>
        </p:nvSpPr>
        <p:spPr>
          <a:xfrm>
            <a:off x="457200" y="1447800"/>
            <a:ext cx="8229600" cy="4873625"/>
          </a:xfrm>
        </p:spPr>
        <p:txBody>
          <a:bodyPr/>
          <a:lstStyle/>
          <a:p>
            <a:r>
              <a:rPr lang="en-US" sz="2400" dirty="0"/>
              <a:t>Goal:  Improve CAUTI numbers by hardwiring best practices through required documentation.</a:t>
            </a:r>
          </a:p>
          <a:p>
            <a:r>
              <a:rPr lang="en-US" sz="2400" dirty="0"/>
              <a:t>Intervention:  Create hard-stop documentation to show compliance with two RN review of necessity and maintenance of sterile technique</a:t>
            </a:r>
          </a:p>
          <a:p>
            <a:r>
              <a:rPr lang="en-US" sz="2400" dirty="0"/>
              <a:t>Outcomes:</a:t>
            </a:r>
          </a:p>
          <a:p>
            <a:pPr lvl="1"/>
            <a:r>
              <a:rPr lang="en-US" sz="2400" dirty="0"/>
              <a:t>CAUTI rate unchanged</a:t>
            </a:r>
          </a:p>
          <a:p>
            <a:pPr lvl="1"/>
            <a:r>
              <a:rPr lang="en-US" sz="2400" dirty="0"/>
              <a:t>Workarounds to requirements established</a:t>
            </a:r>
          </a:p>
          <a:p>
            <a:pPr lvl="1"/>
            <a:r>
              <a:rPr lang="en-US" sz="2400" dirty="0"/>
              <a:t>Documentation burden increased (so did dissatisfaction)</a:t>
            </a:r>
          </a:p>
          <a:p>
            <a:pPr marL="457200" lvl="1" indent="0">
              <a:buNone/>
            </a:pPr>
            <a:r>
              <a:rPr lang="en-US" sz="2400" i="1" dirty="0">
                <a:solidFill>
                  <a:srgbClr val="00B050"/>
                </a:solidFill>
              </a:rPr>
              <a:t>‘I will abstain from whatever is deleterious and mischievous . . .’</a:t>
            </a:r>
          </a:p>
          <a:p>
            <a:pPr lvl="1"/>
            <a:endParaRPr lang="en-US" sz="2400" dirty="0"/>
          </a:p>
        </p:txBody>
      </p:sp>
    </p:spTree>
    <p:extLst>
      <p:ext uri="{BB962C8B-B14F-4D97-AF65-F5344CB8AC3E}">
        <p14:creationId xmlns:p14="http://schemas.microsoft.com/office/powerpoint/2010/main" val="2382951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F64E8-F46B-4E7C-BE1C-CFD2893553DA}"/>
              </a:ext>
            </a:extLst>
          </p:cNvPr>
          <p:cNvSpPr>
            <a:spLocks noGrp="1"/>
          </p:cNvSpPr>
          <p:nvPr>
            <p:ph type="title"/>
          </p:nvPr>
        </p:nvSpPr>
        <p:spPr/>
        <p:txBody>
          <a:bodyPr/>
          <a:lstStyle/>
          <a:p>
            <a:r>
              <a:rPr lang="en-US" dirty="0"/>
              <a:t>Better Intentions</a:t>
            </a:r>
          </a:p>
        </p:txBody>
      </p:sp>
      <p:sp>
        <p:nvSpPr>
          <p:cNvPr id="3" name="Content Placeholder 2">
            <a:extLst>
              <a:ext uri="{FF2B5EF4-FFF2-40B4-BE49-F238E27FC236}">
                <a16:creationId xmlns:a16="http://schemas.microsoft.com/office/drawing/2014/main" id="{F93DCA52-793A-4A50-AD92-1D2D78339393}"/>
              </a:ext>
            </a:extLst>
          </p:cNvPr>
          <p:cNvSpPr>
            <a:spLocks noGrp="1"/>
          </p:cNvSpPr>
          <p:nvPr>
            <p:ph idx="1"/>
          </p:nvPr>
        </p:nvSpPr>
        <p:spPr>
          <a:xfrm>
            <a:off x="457200" y="1447800"/>
            <a:ext cx="8229600" cy="5181600"/>
          </a:xfrm>
        </p:spPr>
        <p:txBody>
          <a:bodyPr>
            <a:normAutofit fontScale="70000" lnSpcReduction="20000"/>
          </a:bodyPr>
          <a:lstStyle/>
          <a:p>
            <a:pPr marL="0" indent="0">
              <a:spcAft>
                <a:spcPts val="600"/>
              </a:spcAft>
              <a:buNone/>
            </a:pPr>
            <a:r>
              <a:rPr lang="en-US" sz="3400" dirty="0"/>
              <a:t>Situation:  Line days count needed for CAUTI and CLABSI</a:t>
            </a:r>
          </a:p>
          <a:p>
            <a:pPr marL="0" indent="0">
              <a:spcAft>
                <a:spcPts val="600"/>
              </a:spcAft>
              <a:buNone/>
            </a:pPr>
            <a:r>
              <a:rPr lang="en-US" sz="3400" dirty="0"/>
              <a:t>Background:  ‘7am Rows’  used to provide day count for indwelling urethral catheter, central line, ventilator in use</a:t>
            </a:r>
          </a:p>
          <a:p>
            <a:pPr marL="0" indent="0">
              <a:spcAft>
                <a:spcPts val="600"/>
              </a:spcAft>
              <a:buNone/>
            </a:pPr>
            <a:r>
              <a:rPr lang="en-US" sz="3400" dirty="0"/>
              <a:t>Assessment:  Very inaccurate numbers, had been developed due to nuances in required reporting.  Increased the documentation burden.</a:t>
            </a:r>
          </a:p>
          <a:p>
            <a:pPr marL="0" indent="0">
              <a:spcAft>
                <a:spcPts val="600"/>
              </a:spcAft>
              <a:buNone/>
            </a:pPr>
            <a:r>
              <a:rPr lang="en-US" sz="3400" dirty="0"/>
              <a:t>Recommendation:  Changed to line days count by insertion/removal documentation, used rules to stop counts at discharge, used tools to help clean up legacy documentation, rewarded good documentation with less work going forward.  Used new reporting logic rules to manage nuances instead of making bedside nurses do extra work.</a:t>
            </a:r>
          </a:p>
          <a:p>
            <a:pPr marL="0" indent="0">
              <a:buNone/>
            </a:pPr>
            <a:r>
              <a:rPr lang="en-US" i="1" dirty="0">
                <a:solidFill>
                  <a:srgbClr val="00B050"/>
                </a:solidFill>
              </a:rPr>
              <a:t>‘I will do all in my power to maintain and elevate the standard of my profession . .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03059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83223-A004-444F-9613-C1C481718D01}"/>
              </a:ext>
            </a:extLst>
          </p:cNvPr>
          <p:cNvSpPr>
            <a:spLocks noGrp="1"/>
          </p:cNvSpPr>
          <p:nvPr>
            <p:ph type="title"/>
          </p:nvPr>
        </p:nvSpPr>
        <p:spPr/>
        <p:txBody>
          <a:bodyPr/>
          <a:lstStyle/>
          <a:p>
            <a:r>
              <a:rPr lang="en-US" dirty="0"/>
              <a:t>Food for thought</a:t>
            </a:r>
          </a:p>
        </p:txBody>
      </p:sp>
      <p:sp>
        <p:nvSpPr>
          <p:cNvPr id="3" name="Content Placeholder 2">
            <a:extLst>
              <a:ext uri="{FF2B5EF4-FFF2-40B4-BE49-F238E27FC236}">
                <a16:creationId xmlns:a16="http://schemas.microsoft.com/office/drawing/2014/main" id="{7721F071-7A82-4A0C-AA02-80C954BC14AE}"/>
              </a:ext>
            </a:extLst>
          </p:cNvPr>
          <p:cNvSpPr>
            <a:spLocks noGrp="1"/>
          </p:cNvSpPr>
          <p:nvPr>
            <p:ph idx="1"/>
          </p:nvPr>
        </p:nvSpPr>
        <p:spPr>
          <a:xfrm>
            <a:off x="457200" y="1524000"/>
            <a:ext cx="8229600" cy="5029200"/>
          </a:xfrm>
        </p:spPr>
        <p:txBody>
          <a:bodyPr>
            <a:normAutofit fontScale="85000" lnSpcReduction="20000"/>
          </a:bodyPr>
          <a:lstStyle/>
          <a:p>
            <a:r>
              <a:rPr lang="en-US" dirty="0"/>
              <a:t>Data:  Knowing how many tomatoes you have</a:t>
            </a:r>
          </a:p>
          <a:p>
            <a:r>
              <a:rPr lang="en-US" dirty="0"/>
              <a:t>Knowledge:  Aware tomatoes are considered a fruit</a:t>
            </a:r>
          </a:p>
          <a:p>
            <a:r>
              <a:rPr lang="en-US" dirty="0"/>
              <a:t>Wisdom:  Not putting them in a fruit salad</a:t>
            </a:r>
          </a:p>
          <a:p>
            <a:r>
              <a:rPr lang="en-US" dirty="0"/>
              <a:t>Philosophy:  Wondering if ketchup is really a smoothie</a:t>
            </a:r>
          </a:p>
          <a:p>
            <a:r>
              <a:rPr lang="en-US" dirty="0"/>
              <a:t>Informatics:  Statistical analysis of use of tomatoes to improve outcomes</a:t>
            </a:r>
          </a:p>
          <a:p>
            <a:r>
              <a:rPr lang="en-US" dirty="0"/>
              <a:t>Predictive Analytics:  Using documentation about tomatoes to predict how likely the patient will enjoy spaghetti sauce</a:t>
            </a:r>
          </a:p>
          <a:p>
            <a:r>
              <a:rPr lang="en-US" dirty="0"/>
              <a:t>Documentation burden:  Doing a checklist to show how many tomatoes you have</a:t>
            </a:r>
          </a:p>
        </p:txBody>
      </p:sp>
    </p:spTree>
    <p:extLst>
      <p:ext uri="{BB962C8B-B14F-4D97-AF65-F5344CB8AC3E}">
        <p14:creationId xmlns:p14="http://schemas.microsoft.com/office/powerpoint/2010/main" val="41723788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0030A-2527-4C94-956C-723BD2E4091F}"/>
              </a:ext>
            </a:extLst>
          </p:cNvPr>
          <p:cNvSpPr>
            <a:spLocks noGrp="1"/>
          </p:cNvSpPr>
          <p:nvPr>
            <p:ph type="title"/>
          </p:nvPr>
        </p:nvSpPr>
        <p:spPr/>
        <p:txBody>
          <a:bodyPr/>
          <a:lstStyle/>
          <a:p>
            <a:r>
              <a:rPr lang="en-US" dirty="0"/>
              <a:t>Best Intention</a:t>
            </a:r>
          </a:p>
        </p:txBody>
      </p:sp>
      <p:sp>
        <p:nvSpPr>
          <p:cNvPr id="3" name="Content Placeholder 2">
            <a:extLst>
              <a:ext uri="{FF2B5EF4-FFF2-40B4-BE49-F238E27FC236}">
                <a16:creationId xmlns:a16="http://schemas.microsoft.com/office/drawing/2014/main" id="{64BF96A0-F071-4EAA-A074-3908A309AB92}"/>
              </a:ext>
            </a:extLst>
          </p:cNvPr>
          <p:cNvSpPr>
            <a:spLocks noGrp="1"/>
          </p:cNvSpPr>
          <p:nvPr>
            <p:ph idx="1"/>
          </p:nvPr>
        </p:nvSpPr>
        <p:spPr>
          <a:xfrm>
            <a:off x="628650" y="1950554"/>
            <a:ext cx="7886700" cy="3776352"/>
          </a:xfrm>
        </p:spPr>
        <p:txBody>
          <a:bodyPr>
            <a:normAutofit fontScale="47500" lnSpcReduction="20000"/>
          </a:bodyPr>
          <a:lstStyle/>
          <a:p>
            <a:r>
              <a:rPr lang="en-US" sz="2850" dirty="0"/>
              <a:t>What problem are you trying to solve?  Reduce documentation burden and improve clinician ability to identify infection to help reduce the risk of missing sepsis</a:t>
            </a:r>
          </a:p>
          <a:p>
            <a:r>
              <a:rPr lang="en-US" sz="2850" dirty="0"/>
              <a:t>Assess:  Manual Sepsis screening tool doubled the amount of documentation needed by the nurse.  Screening tool was based on a legacy paper based screening tool. Tool was ineffective at identifying risk for sepsis and significantly increased the documentation burden for the nursing staff.</a:t>
            </a:r>
          </a:p>
          <a:p>
            <a:r>
              <a:rPr lang="en-US" sz="2850" dirty="0"/>
              <a:t>Plan:  Develop a predictive analytic tool to identify risk of infection based on clinical documentation (not screening questions or documentation for the sake of reporting)</a:t>
            </a:r>
          </a:p>
          <a:p>
            <a:r>
              <a:rPr lang="en-US" sz="2850" dirty="0"/>
              <a:t>Intervention:  Predictive tool and clinical decision support tools deployed to replace the legacy sepsis screening process</a:t>
            </a:r>
          </a:p>
          <a:p>
            <a:r>
              <a:rPr lang="en-US" sz="2850" dirty="0"/>
              <a:t>Evaluation:  Improved ability to identify risk of infection (and therefore risk of sepsis) and significantly decreased documentation burden</a:t>
            </a:r>
          </a:p>
          <a:p>
            <a:pPr marL="0" indent="0">
              <a:buNone/>
            </a:pPr>
            <a:endParaRPr lang="en-US" i="1" dirty="0">
              <a:solidFill>
                <a:srgbClr val="00B050"/>
              </a:solidFill>
            </a:endParaRPr>
          </a:p>
          <a:p>
            <a:pPr marL="0" indent="0">
              <a:buNone/>
            </a:pPr>
            <a:r>
              <a:rPr lang="en-US" i="1" dirty="0">
                <a:solidFill>
                  <a:srgbClr val="00B050"/>
                </a:solidFill>
              </a:rPr>
              <a:t>‘With loyalty I will endeavor to aid the physician in his work, and devote myself to the welfare of those committed to my care.’</a:t>
            </a:r>
          </a:p>
          <a:p>
            <a:endParaRPr lang="en-US" dirty="0"/>
          </a:p>
          <a:p>
            <a:endParaRPr lang="en-US" dirty="0"/>
          </a:p>
        </p:txBody>
      </p:sp>
    </p:spTree>
    <p:extLst>
      <p:ext uri="{BB962C8B-B14F-4D97-AF65-F5344CB8AC3E}">
        <p14:creationId xmlns:p14="http://schemas.microsoft.com/office/powerpoint/2010/main" val="14874763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C9684-6D73-41CC-9E79-8D5B9940381B}"/>
              </a:ext>
            </a:extLst>
          </p:cNvPr>
          <p:cNvSpPr>
            <a:spLocks noGrp="1"/>
          </p:cNvSpPr>
          <p:nvPr>
            <p:ph type="title"/>
          </p:nvPr>
        </p:nvSpPr>
        <p:spPr/>
        <p:txBody>
          <a:bodyPr/>
          <a:lstStyle/>
          <a:p>
            <a:r>
              <a:rPr lang="en-US" dirty="0"/>
              <a:t>Road paved with good intentions – Consent for DNR/Limited DNR State Law </a:t>
            </a:r>
          </a:p>
        </p:txBody>
      </p:sp>
      <p:sp>
        <p:nvSpPr>
          <p:cNvPr id="3" name="Content Placeholder 2">
            <a:extLst>
              <a:ext uri="{FF2B5EF4-FFF2-40B4-BE49-F238E27FC236}">
                <a16:creationId xmlns:a16="http://schemas.microsoft.com/office/drawing/2014/main" id="{D65DBDA5-F6C1-4201-8276-196D6189B73D}"/>
              </a:ext>
            </a:extLst>
          </p:cNvPr>
          <p:cNvSpPr>
            <a:spLocks noGrp="1"/>
          </p:cNvSpPr>
          <p:nvPr>
            <p:ph idx="1"/>
          </p:nvPr>
        </p:nvSpPr>
        <p:spPr/>
        <p:txBody>
          <a:bodyPr>
            <a:normAutofit fontScale="85000" lnSpcReduction="20000"/>
          </a:bodyPr>
          <a:lstStyle/>
          <a:p>
            <a:r>
              <a:rPr lang="en-US" dirty="0"/>
              <a:t>April 1, 2018 – New Texas State law requiring informed consent before a physician can make a patient a DNR/Limited DNR status</a:t>
            </a:r>
          </a:p>
          <a:p>
            <a:r>
              <a:rPr lang="en-US" dirty="0"/>
              <a:t>Rules for the law not published until late April</a:t>
            </a:r>
          </a:p>
          <a:p>
            <a:r>
              <a:rPr lang="en-US" dirty="0"/>
              <a:t>Law contradicts itself and makes it very difficult to follow the legal requirements during a very emotional process</a:t>
            </a:r>
          </a:p>
          <a:p>
            <a:r>
              <a:rPr lang="en-US" dirty="0"/>
              <a:t>Increases the documentation burden by requiring specific language in the consent, having unclear inclusions and exclusions to when a consent is recommended</a:t>
            </a:r>
          </a:p>
          <a:p>
            <a:r>
              <a:rPr lang="en-US" dirty="0"/>
              <a:t>Still in the feedback timeframe for this new law – being opposed by the Texas Hospital Association</a:t>
            </a:r>
          </a:p>
          <a:p>
            <a:endParaRPr lang="en-US" dirty="0"/>
          </a:p>
        </p:txBody>
      </p:sp>
    </p:spTree>
    <p:extLst>
      <p:ext uri="{BB962C8B-B14F-4D97-AF65-F5344CB8AC3E}">
        <p14:creationId xmlns:p14="http://schemas.microsoft.com/office/powerpoint/2010/main" val="20031643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98690-6D80-4711-9B7B-474CF4F4CBE8}"/>
              </a:ext>
            </a:extLst>
          </p:cNvPr>
          <p:cNvSpPr>
            <a:spLocks noGrp="1"/>
          </p:cNvSpPr>
          <p:nvPr>
            <p:ph type="title"/>
          </p:nvPr>
        </p:nvSpPr>
        <p:spPr/>
        <p:txBody>
          <a:bodyPr/>
          <a:lstStyle/>
          <a:p>
            <a:r>
              <a:rPr lang="en-US" sz="3600" dirty="0"/>
              <a:t>DNR Logic Algorithm Attempt</a:t>
            </a:r>
          </a:p>
        </p:txBody>
      </p:sp>
      <p:sp>
        <p:nvSpPr>
          <p:cNvPr id="3" name="Content Placeholder 2">
            <a:extLst>
              <a:ext uri="{FF2B5EF4-FFF2-40B4-BE49-F238E27FC236}">
                <a16:creationId xmlns:a16="http://schemas.microsoft.com/office/drawing/2014/main" id="{23D4AD4D-DE6E-4A9A-9D92-B1C337C22333}"/>
              </a:ext>
            </a:extLst>
          </p:cNvPr>
          <p:cNvSpPr>
            <a:spLocks noGrp="1"/>
          </p:cNvSpPr>
          <p:nvPr>
            <p:ph idx="1"/>
          </p:nvPr>
        </p:nvSpPr>
        <p:spPr>
          <a:xfrm>
            <a:off x="457200" y="1447800"/>
            <a:ext cx="8229600" cy="4873625"/>
          </a:xfrm>
        </p:spPr>
        <p:txBody>
          <a:bodyPr/>
          <a:lstStyle/>
          <a:p>
            <a:r>
              <a:rPr lang="en-US" dirty="0"/>
              <a:t>Original logic map</a:t>
            </a:r>
          </a:p>
        </p:txBody>
      </p:sp>
      <p:pic>
        <p:nvPicPr>
          <p:cNvPr id="4" name="Picture 3">
            <a:extLst>
              <a:ext uri="{FF2B5EF4-FFF2-40B4-BE49-F238E27FC236}">
                <a16:creationId xmlns:a16="http://schemas.microsoft.com/office/drawing/2014/main" id="{3804324D-0556-4543-A119-4617BB1524AA}"/>
              </a:ext>
            </a:extLst>
          </p:cNvPr>
          <p:cNvPicPr>
            <a:picLocks noChangeAspect="1"/>
          </p:cNvPicPr>
          <p:nvPr/>
        </p:nvPicPr>
        <p:blipFill>
          <a:blip r:embed="rId2"/>
          <a:stretch>
            <a:fillRect/>
          </a:stretch>
        </p:blipFill>
        <p:spPr>
          <a:xfrm>
            <a:off x="605052" y="2226468"/>
            <a:ext cx="7910298" cy="3945731"/>
          </a:xfrm>
          <a:prstGeom prst="rect">
            <a:avLst/>
          </a:prstGeom>
        </p:spPr>
      </p:pic>
    </p:spTree>
    <p:extLst>
      <p:ext uri="{BB962C8B-B14F-4D97-AF65-F5344CB8AC3E}">
        <p14:creationId xmlns:p14="http://schemas.microsoft.com/office/powerpoint/2010/main" val="1251984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DFEBC-69C7-4C0F-8272-85022292AD3C}"/>
              </a:ext>
            </a:extLst>
          </p:cNvPr>
          <p:cNvSpPr>
            <a:spLocks noGrp="1"/>
          </p:cNvSpPr>
          <p:nvPr>
            <p:ph type="title"/>
          </p:nvPr>
        </p:nvSpPr>
        <p:spPr>
          <a:xfrm>
            <a:off x="628650" y="1131094"/>
            <a:ext cx="4243843" cy="994172"/>
          </a:xfrm>
        </p:spPr>
        <p:txBody>
          <a:bodyPr/>
          <a:lstStyle/>
          <a:p>
            <a:r>
              <a:rPr lang="en-US" dirty="0"/>
              <a:t>DNR Simplified</a:t>
            </a:r>
          </a:p>
        </p:txBody>
      </p:sp>
      <p:sp>
        <p:nvSpPr>
          <p:cNvPr id="3" name="Content Placeholder 2">
            <a:extLst>
              <a:ext uri="{FF2B5EF4-FFF2-40B4-BE49-F238E27FC236}">
                <a16:creationId xmlns:a16="http://schemas.microsoft.com/office/drawing/2014/main" id="{F0DBFB9C-2A78-4563-B809-DCE4DE17E8D9}"/>
              </a:ext>
            </a:extLst>
          </p:cNvPr>
          <p:cNvSpPr>
            <a:spLocks noGrp="1"/>
          </p:cNvSpPr>
          <p:nvPr>
            <p:ph idx="1"/>
          </p:nvPr>
        </p:nvSpPr>
        <p:spPr>
          <a:xfrm>
            <a:off x="228600" y="1368026"/>
            <a:ext cx="4643893" cy="5185173"/>
          </a:xfrm>
        </p:spPr>
        <p:txBody>
          <a:bodyPr/>
          <a:lstStyle/>
          <a:p>
            <a:r>
              <a:rPr lang="en-US" sz="2400" dirty="0"/>
              <a:t>Until the details of the law are settled:</a:t>
            </a:r>
          </a:p>
          <a:p>
            <a:pPr lvl="1"/>
            <a:r>
              <a:rPr lang="en-US" sz="2400" dirty="0"/>
              <a:t>The safest course is to obtain consent for DNR</a:t>
            </a:r>
          </a:p>
          <a:p>
            <a:pPr lvl="1"/>
            <a:r>
              <a:rPr lang="en-US" sz="2400" dirty="0"/>
              <a:t>There is still leeway for the physician if no one is available to make a decision</a:t>
            </a:r>
          </a:p>
          <a:p>
            <a:r>
              <a:rPr lang="en-US" sz="2400" dirty="0"/>
              <a:t>This is an example of documentation burden that is difficult to overcome due to regulatory reasons.</a:t>
            </a:r>
          </a:p>
        </p:txBody>
      </p:sp>
      <p:pic>
        <p:nvPicPr>
          <p:cNvPr id="4" name="Picture 3">
            <a:extLst>
              <a:ext uri="{FF2B5EF4-FFF2-40B4-BE49-F238E27FC236}">
                <a16:creationId xmlns:a16="http://schemas.microsoft.com/office/drawing/2014/main" id="{531CFFE5-13B0-4C8B-957F-D1625B4F9143}"/>
              </a:ext>
            </a:extLst>
          </p:cNvPr>
          <p:cNvPicPr>
            <a:picLocks noChangeAspect="1"/>
          </p:cNvPicPr>
          <p:nvPr/>
        </p:nvPicPr>
        <p:blipFill>
          <a:blip r:embed="rId2"/>
          <a:stretch>
            <a:fillRect/>
          </a:stretch>
        </p:blipFill>
        <p:spPr>
          <a:xfrm>
            <a:off x="4872493" y="1389362"/>
            <a:ext cx="4042907" cy="5185173"/>
          </a:xfrm>
          <a:prstGeom prst="rect">
            <a:avLst/>
          </a:prstGeom>
        </p:spPr>
      </p:pic>
      <p:sp>
        <p:nvSpPr>
          <p:cNvPr id="5" name="Title 1">
            <a:extLst>
              <a:ext uri="{FF2B5EF4-FFF2-40B4-BE49-F238E27FC236}">
                <a16:creationId xmlns:a16="http://schemas.microsoft.com/office/drawing/2014/main" id="{DA6E9E32-D506-4FCB-ACEF-655B8EECADC6}"/>
              </a:ext>
            </a:extLst>
          </p:cNvPr>
          <p:cNvSpPr txBox="1">
            <a:spLocks/>
          </p:cNvSpPr>
          <p:nvPr/>
        </p:nvSpPr>
        <p:spPr bwMode="auto">
          <a:xfrm>
            <a:off x="2514600" y="228600"/>
            <a:ext cx="6324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4000">
                <a:solidFill>
                  <a:schemeClr val="bg1"/>
                </a:solidFill>
                <a:latin typeface="+mj-lt"/>
                <a:ea typeface="+mj-ea"/>
                <a:cs typeface="+mj-cs"/>
              </a:defRPr>
            </a:lvl1pPr>
            <a:lvl2pPr algn="r" rtl="0" eaLnBrk="1" fontAlgn="base" hangingPunct="1">
              <a:spcBef>
                <a:spcPct val="0"/>
              </a:spcBef>
              <a:spcAft>
                <a:spcPct val="0"/>
              </a:spcAft>
              <a:defRPr sz="4000">
                <a:solidFill>
                  <a:schemeClr val="bg1"/>
                </a:solidFill>
                <a:latin typeface="Arial" charset="0"/>
              </a:defRPr>
            </a:lvl2pPr>
            <a:lvl3pPr algn="r" rtl="0" eaLnBrk="1" fontAlgn="base" hangingPunct="1">
              <a:spcBef>
                <a:spcPct val="0"/>
              </a:spcBef>
              <a:spcAft>
                <a:spcPct val="0"/>
              </a:spcAft>
              <a:defRPr sz="4000">
                <a:solidFill>
                  <a:schemeClr val="bg1"/>
                </a:solidFill>
                <a:latin typeface="Arial" charset="0"/>
              </a:defRPr>
            </a:lvl3pPr>
            <a:lvl4pPr algn="r" rtl="0" eaLnBrk="1" fontAlgn="base" hangingPunct="1">
              <a:spcBef>
                <a:spcPct val="0"/>
              </a:spcBef>
              <a:spcAft>
                <a:spcPct val="0"/>
              </a:spcAft>
              <a:defRPr sz="4000">
                <a:solidFill>
                  <a:schemeClr val="bg1"/>
                </a:solidFill>
                <a:latin typeface="Arial" charset="0"/>
              </a:defRPr>
            </a:lvl4pPr>
            <a:lvl5pPr algn="r" rtl="0" eaLnBrk="1" fontAlgn="base" hangingPunct="1">
              <a:spcBef>
                <a:spcPct val="0"/>
              </a:spcBef>
              <a:spcAft>
                <a:spcPct val="0"/>
              </a:spcAft>
              <a:defRPr sz="4000">
                <a:solidFill>
                  <a:schemeClr val="bg1"/>
                </a:solidFill>
                <a:latin typeface="Arial" charset="0"/>
              </a:defRPr>
            </a:lvl5pPr>
            <a:lvl6pPr marL="457200" algn="r" rtl="0" eaLnBrk="1" fontAlgn="base" hangingPunct="1">
              <a:spcBef>
                <a:spcPct val="0"/>
              </a:spcBef>
              <a:spcAft>
                <a:spcPct val="0"/>
              </a:spcAft>
              <a:defRPr sz="4000">
                <a:solidFill>
                  <a:schemeClr val="bg1"/>
                </a:solidFill>
                <a:latin typeface="Arial" charset="0"/>
              </a:defRPr>
            </a:lvl6pPr>
            <a:lvl7pPr marL="914400" algn="r" rtl="0" eaLnBrk="1" fontAlgn="base" hangingPunct="1">
              <a:spcBef>
                <a:spcPct val="0"/>
              </a:spcBef>
              <a:spcAft>
                <a:spcPct val="0"/>
              </a:spcAft>
              <a:defRPr sz="4000">
                <a:solidFill>
                  <a:schemeClr val="bg1"/>
                </a:solidFill>
                <a:latin typeface="Arial" charset="0"/>
              </a:defRPr>
            </a:lvl7pPr>
            <a:lvl8pPr marL="1371600" algn="r" rtl="0" eaLnBrk="1" fontAlgn="base" hangingPunct="1">
              <a:spcBef>
                <a:spcPct val="0"/>
              </a:spcBef>
              <a:spcAft>
                <a:spcPct val="0"/>
              </a:spcAft>
              <a:defRPr sz="4000">
                <a:solidFill>
                  <a:schemeClr val="bg1"/>
                </a:solidFill>
                <a:latin typeface="Arial" charset="0"/>
              </a:defRPr>
            </a:lvl8pPr>
            <a:lvl9pPr marL="1828800" algn="r" rtl="0" eaLnBrk="1" fontAlgn="base" hangingPunct="1">
              <a:spcBef>
                <a:spcPct val="0"/>
              </a:spcBef>
              <a:spcAft>
                <a:spcPct val="0"/>
              </a:spcAft>
              <a:defRPr sz="4000">
                <a:solidFill>
                  <a:schemeClr val="bg1"/>
                </a:solidFill>
                <a:latin typeface="Arial" charset="0"/>
              </a:defRPr>
            </a:lvl9pPr>
          </a:lstStyle>
          <a:p>
            <a:r>
              <a:rPr lang="en-US" sz="3600" kern="0"/>
              <a:t>DNR Logic Algorithm Attempt</a:t>
            </a:r>
            <a:endParaRPr lang="en-US" sz="3600" kern="0" dirty="0"/>
          </a:p>
        </p:txBody>
      </p:sp>
    </p:spTree>
    <p:extLst>
      <p:ext uri="{BB962C8B-B14F-4D97-AF65-F5344CB8AC3E}">
        <p14:creationId xmlns:p14="http://schemas.microsoft.com/office/powerpoint/2010/main" val="2744580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739669" y="5314951"/>
            <a:ext cx="1151063" cy="669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0528" y="1391379"/>
            <a:ext cx="3232928" cy="857250"/>
          </a:xfrm>
        </p:spPr>
        <p:txBody>
          <a:bodyPr>
            <a:noAutofit/>
          </a:bodyPr>
          <a:lstStyle/>
          <a:p>
            <a:pPr algn="l"/>
            <a:r>
              <a:rPr lang="en-US" sz="1800" dirty="0"/>
              <a:t>Why Does HIT Matter </a:t>
            </a:r>
            <a:r>
              <a:rPr lang="en-US" sz="1800" i="1" dirty="0"/>
              <a:t>Deep in the Heart of Texas</a:t>
            </a:r>
            <a:r>
              <a:rPr lang="en-US" sz="1800" dirty="0"/>
              <a:t>?</a:t>
            </a:r>
          </a:p>
        </p:txBody>
      </p:sp>
      <p:pic>
        <p:nvPicPr>
          <p:cNvPr id="1026" name="Picture 2" descr="C:\Users\maritietze\AppData\Local\Microsoft\Windows\Temporary Internet Files\Content.IE5\B053OTXK\MC91021633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2918" y="1810503"/>
            <a:ext cx="4815002" cy="4053119"/>
          </a:xfrm>
          <a:prstGeom prst="rect">
            <a:avLst/>
          </a:prstGeom>
          <a:noFill/>
        </p:spPr>
      </p:pic>
      <p:sp>
        <p:nvSpPr>
          <p:cNvPr id="6" name="TextBox 5"/>
          <p:cNvSpPr txBox="1"/>
          <p:nvPr/>
        </p:nvSpPr>
        <p:spPr>
          <a:xfrm>
            <a:off x="1314450" y="5734444"/>
            <a:ext cx="6649854" cy="288541"/>
          </a:xfrm>
          <a:prstGeom prst="rect">
            <a:avLst/>
          </a:prstGeom>
          <a:noFill/>
        </p:spPr>
        <p:txBody>
          <a:bodyPr wrap="square" rtlCol="0">
            <a:spAutoFit/>
          </a:bodyPr>
          <a:lstStyle/>
          <a:p>
            <a:r>
              <a:rPr lang="en-US" sz="1275" b="1" dirty="0">
                <a:solidFill>
                  <a:prstClr val="black"/>
                </a:solidFill>
              </a:rPr>
              <a:t>Advisory Committee:  Practice, Administration, Education and Vendors/Suppliers</a:t>
            </a:r>
          </a:p>
        </p:txBody>
      </p:sp>
      <p:sp>
        <p:nvSpPr>
          <p:cNvPr id="9" name="TextBox 8"/>
          <p:cNvSpPr txBox="1"/>
          <p:nvPr/>
        </p:nvSpPr>
        <p:spPr>
          <a:xfrm>
            <a:off x="2457451" y="3543300"/>
            <a:ext cx="4301177" cy="369332"/>
          </a:xfrm>
          <a:prstGeom prst="rect">
            <a:avLst/>
          </a:prstGeom>
          <a:noFill/>
        </p:spPr>
        <p:txBody>
          <a:bodyPr wrap="none" rtlCol="0">
            <a:spAutoFit/>
          </a:bodyPr>
          <a:lstStyle/>
          <a:p>
            <a:r>
              <a:rPr lang="en-US" b="1" dirty="0">
                <a:solidFill>
                  <a:prstClr val="black"/>
                </a:solidFill>
              </a:rPr>
              <a:t>Nursing HIT Curriculum Development</a:t>
            </a:r>
          </a:p>
        </p:txBody>
      </p:sp>
      <p:sp>
        <p:nvSpPr>
          <p:cNvPr id="7" name="TextBox 6"/>
          <p:cNvSpPr txBox="1"/>
          <p:nvPr/>
        </p:nvSpPr>
        <p:spPr>
          <a:xfrm>
            <a:off x="3143252" y="2686050"/>
            <a:ext cx="3070071" cy="369332"/>
          </a:xfrm>
          <a:prstGeom prst="rect">
            <a:avLst/>
          </a:prstGeom>
          <a:noFill/>
        </p:spPr>
        <p:txBody>
          <a:bodyPr wrap="none" rtlCol="0">
            <a:spAutoFit/>
          </a:bodyPr>
          <a:lstStyle/>
          <a:p>
            <a:r>
              <a:rPr lang="en-US" b="1" dirty="0">
                <a:solidFill>
                  <a:prstClr val="white"/>
                </a:solidFill>
              </a:rPr>
              <a:t>CNE for Practicing Nurses</a:t>
            </a:r>
          </a:p>
        </p:txBody>
      </p:sp>
      <p:sp>
        <p:nvSpPr>
          <p:cNvPr id="11" name="TextBox 10"/>
          <p:cNvSpPr txBox="1"/>
          <p:nvPr/>
        </p:nvSpPr>
        <p:spPr>
          <a:xfrm>
            <a:off x="3185253" y="3257550"/>
            <a:ext cx="2578591" cy="369332"/>
          </a:xfrm>
          <a:prstGeom prst="rect">
            <a:avLst/>
          </a:prstGeom>
          <a:noFill/>
        </p:spPr>
        <p:txBody>
          <a:bodyPr wrap="none" rtlCol="0">
            <a:spAutoFit/>
          </a:bodyPr>
          <a:lstStyle/>
          <a:p>
            <a:r>
              <a:rPr lang="en-US" b="1" dirty="0">
                <a:solidFill>
                  <a:prstClr val="white"/>
                </a:solidFill>
              </a:rPr>
              <a:t>Awareness Campaign</a:t>
            </a:r>
          </a:p>
        </p:txBody>
      </p:sp>
      <p:sp>
        <p:nvSpPr>
          <p:cNvPr id="12" name="TextBox 11"/>
          <p:cNvSpPr txBox="1"/>
          <p:nvPr/>
        </p:nvSpPr>
        <p:spPr>
          <a:xfrm>
            <a:off x="2791891" y="2971800"/>
            <a:ext cx="4070345" cy="369332"/>
          </a:xfrm>
          <a:prstGeom prst="rect">
            <a:avLst/>
          </a:prstGeom>
          <a:noFill/>
        </p:spPr>
        <p:txBody>
          <a:bodyPr wrap="none" rtlCol="0">
            <a:spAutoFit/>
          </a:bodyPr>
          <a:lstStyle/>
          <a:p>
            <a:r>
              <a:rPr lang="en-US" b="1" dirty="0">
                <a:solidFill>
                  <a:prstClr val="black"/>
                </a:solidFill>
              </a:rPr>
              <a:t>Educational Content Dissemination</a:t>
            </a:r>
          </a:p>
        </p:txBody>
      </p:sp>
      <p:sp>
        <p:nvSpPr>
          <p:cNvPr id="34" name="Heart 33"/>
          <p:cNvSpPr/>
          <p:nvPr/>
        </p:nvSpPr>
        <p:spPr>
          <a:xfrm rot="39939">
            <a:off x="3437043" y="3849177"/>
            <a:ext cx="2093505" cy="139651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5" dirty="0">
              <a:solidFill>
                <a:prstClr val="white"/>
              </a:solidFill>
            </a:endParaRPr>
          </a:p>
        </p:txBody>
      </p:sp>
      <p:sp>
        <p:nvSpPr>
          <p:cNvPr id="14" name="TextBox 13"/>
          <p:cNvSpPr txBox="1"/>
          <p:nvPr/>
        </p:nvSpPr>
        <p:spPr>
          <a:xfrm rot="21549953">
            <a:off x="3487664" y="4176482"/>
            <a:ext cx="1938497" cy="438582"/>
          </a:xfrm>
          <a:prstGeom prst="rect">
            <a:avLst/>
          </a:prstGeom>
          <a:noFill/>
        </p:spPr>
        <p:txBody>
          <a:bodyPr wrap="square" rtlCol="0">
            <a:spAutoFit/>
          </a:bodyPr>
          <a:lstStyle/>
          <a:p>
            <a:pPr algn="ctr"/>
            <a:r>
              <a:rPr lang="en-US" sz="1125" b="1" dirty="0">
                <a:solidFill>
                  <a:prstClr val="black"/>
                </a:solidFill>
              </a:rPr>
              <a:t>Embrace the Technology  </a:t>
            </a:r>
          </a:p>
          <a:p>
            <a:pPr algn="ctr"/>
            <a:r>
              <a:rPr lang="en-US" sz="1125" b="1" dirty="0">
                <a:solidFill>
                  <a:prstClr val="black"/>
                </a:solidFill>
              </a:rPr>
              <a:t>Preserve the Art</a:t>
            </a:r>
          </a:p>
        </p:txBody>
      </p:sp>
      <p:sp>
        <p:nvSpPr>
          <p:cNvPr id="15" name="Rectangle 14"/>
          <p:cNvSpPr/>
          <p:nvPr/>
        </p:nvSpPr>
        <p:spPr>
          <a:xfrm>
            <a:off x="2743200" y="1943101"/>
            <a:ext cx="1531040" cy="530915"/>
          </a:xfrm>
          <a:prstGeom prst="rect">
            <a:avLst/>
          </a:prstGeom>
          <a:noFill/>
        </p:spPr>
        <p:txBody>
          <a:bodyPr wrap="square" lIns="68580" tIns="34290" rIns="68580" bIns="3429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5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rPr>
              <a:t>Involved</a:t>
            </a:r>
          </a:p>
          <a:p>
            <a:pPr algn="ctr"/>
            <a:r>
              <a:rPr lang="en-US" sz="15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rPr>
              <a:t>Constituents</a:t>
            </a:r>
          </a:p>
        </p:txBody>
      </p:sp>
      <p:grpSp>
        <p:nvGrpSpPr>
          <p:cNvPr id="10" name="Group 9"/>
          <p:cNvGrpSpPr/>
          <p:nvPr/>
        </p:nvGrpSpPr>
        <p:grpSpPr>
          <a:xfrm>
            <a:off x="5386094" y="1303840"/>
            <a:ext cx="3661786" cy="1458213"/>
            <a:chOff x="4279239" y="361910"/>
            <a:chExt cx="4882381" cy="1944283"/>
          </a:xfrm>
        </p:grpSpPr>
        <p:sp>
          <p:nvSpPr>
            <p:cNvPr id="3" name="TextBox 2"/>
            <p:cNvSpPr txBox="1"/>
            <p:nvPr/>
          </p:nvSpPr>
          <p:spPr>
            <a:xfrm>
              <a:off x="4818222" y="459534"/>
              <a:ext cx="4343398" cy="1846659"/>
            </a:xfrm>
            <a:prstGeom prst="rect">
              <a:avLst/>
            </a:prstGeom>
            <a:noFill/>
          </p:spPr>
          <p:txBody>
            <a:bodyPr wrap="square" rtlCol="0">
              <a:spAutoFit/>
            </a:bodyPr>
            <a:lstStyle/>
            <a:p>
              <a:r>
                <a:rPr lang="en-US" sz="1200" b="1" dirty="0">
                  <a:solidFill>
                    <a:prstClr val="black"/>
                  </a:solidFill>
                </a:rPr>
                <a:t>      Environmental Forces:</a:t>
              </a:r>
            </a:p>
            <a:p>
              <a:pPr marL="214313" indent="-214313">
                <a:buFont typeface="Arial" pitchFamily="34" charset="0"/>
                <a:buChar char="•"/>
              </a:pPr>
              <a:r>
                <a:rPr lang="en-US" sz="1200" dirty="0">
                  <a:solidFill>
                    <a:prstClr val="black"/>
                  </a:solidFill>
                </a:rPr>
                <a:t>Health Care Reform/ARRA</a:t>
              </a:r>
            </a:p>
            <a:p>
              <a:pPr marL="214313" indent="-214313">
                <a:buFont typeface="Arial" pitchFamily="34" charset="0"/>
                <a:buChar char="•"/>
              </a:pPr>
              <a:r>
                <a:rPr lang="en-US" sz="1200" dirty="0">
                  <a:solidFill>
                    <a:prstClr val="black"/>
                  </a:solidFill>
                </a:rPr>
                <a:t>Advanced Practice Nurse Roles</a:t>
              </a:r>
            </a:p>
            <a:p>
              <a:pPr marL="214313" indent="-214313">
                <a:buFont typeface="Arial" pitchFamily="34" charset="0"/>
                <a:buChar char="•"/>
              </a:pPr>
              <a:r>
                <a:rPr lang="en-US" sz="1200" dirty="0">
                  <a:solidFill>
                    <a:prstClr val="black"/>
                  </a:solidFill>
                </a:rPr>
                <a:t>EHR Incentives</a:t>
              </a:r>
            </a:p>
            <a:p>
              <a:pPr marL="214313" indent="-214313">
                <a:buFont typeface="Arial" pitchFamily="34" charset="0"/>
                <a:buChar char="•"/>
              </a:pPr>
              <a:r>
                <a:rPr lang="en-US" sz="1200" dirty="0">
                  <a:solidFill>
                    <a:prstClr val="black"/>
                  </a:solidFill>
                </a:rPr>
                <a:t>IOM/RWJF Report </a:t>
              </a:r>
              <a:r>
                <a:rPr lang="en-US" sz="1200" i="1" dirty="0">
                  <a:solidFill>
                    <a:prstClr val="black"/>
                  </a:solidFill>
                </a:rPr>
                <a:t>Advancing Health Care</a:t>
              </a:r>
            </a:p>
            <a:p>
              <a:pPr marL="214313" indent="-214313">
                <a:buFont typeface="Arial" pitchFamily="34" charset="0"/>
                <a:buChar char="•"/>
              </a:pPr>
              <a:r>
                <a:rPr lang="en-US" sz="1200" dirty="0">
                  <a:solidFill>
                    <a:prstClr val="black"/>
                  </a:solidFill>
                </a:rPr>
                <a:t>Informatics Nurse Standards by ANA</a:t>
              </a:r>
            </a:p>
            <a:p>
              <a:endParaRPr lang="en-US" sz="1200" dirty="0">
                <a:solidFill>
                  <a:prstClr val="black"/>
                </a:solidFill>
              </a:endParaRPr>
            </a:p>
          </p:txBody>
        </p:sp>
        <p:sp>
          <p:nvSpPr>
            <p:cNvPr id="19" name="Pentagon 18"/>
            <p:cNvSpPr/>
            <p:nvPr/>
          </p:nvSpPr>
          <p:spPr>
            <a:xfrm rot="10800000">
              <a:off x="4279239" y="361910"/>
              <a:ext cx="4815833" cy="1847890"/>
            </a:xfrm>
            <a:prstGeom prst="homeP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grpSp>
      <p:grpSp>
        <p:nvGrpSpPr>
          <p:cNvPr id="26" name="Group 25"/>
          <p:cNvGrpSpPr/>
          <p:nvPr/>
        </p:nvGrpSpPr>
        <p:grpSpPr>
          <a:xfrm>
            <a:off x="1485900" y="2171701"/>
            <a:ext cx="1200150" cy="1025510"/>
            <a:chOff x="762000" y="1066800"/>
            <a:chExt cx="1600200" cy="1337101"/>
          </a:xfrm>
        </p:grpSpPr>
        <p:sp>
          <p:nvSpPr>
            <p:cNvPr id="20" name="Vertical Scroll 19"/>
            <p:cNvSpPr/>
            <p:nvPr/>
          </p:nvSpPr>
          <p:spPr>
            <a:xfrm>
              <a:off x="762000" y="1066800"/>
              <a:ext cx="1600200" cy="1337101"/>
            </a:xfrm>
            <a:prstGeom prst="verticalScroll">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endParaRPr>
            </a:p>
          </p:txBody>
        </p:sp>
        <p:sp>
          <p:nvSpPr>
            <p:cNvPr id="5" name="TextBox 4"/>
            <p:cNvSpPr txBox="1"/>
            <p:nvPr/>
          </p:nvSpPr>
          <p:spPr>
            <a:xfrm>
              <a:off x="914400" y="1234282"/>
              <a:ext cx="1425904" cy="1083487"/>
            </a:xfrm>
            <a:prstGeom prst="rect">
              <a:avLst/>
            </a:prstGeom>
            <a:noFill/>
          </p:spPr>
          <p:txBody>
            <a:bodyPr wrap="square" rtlCol="0">
              <a:spAutoFit/>
            </a:bodyPr>
            <a:lstStyle/>
            <a:p>
              <a:pPr algn="ctr"/>
              <a:r>
                <a:rPr lang="en-US" sz="1200" b="1" dirty="0">
                  <a:solidFill>
                    <a:prstClr val="white"/>
                  </a:solidFill>
                </a:rPr>
                <a:t>Benchmark Reports</a:t>
              </a:r>
            </a:p>
            <a:p>
              <a:pPr algn="ctr"/>
              <a:r>
                <a:rPr lang="en-US" sz="1200" b="1" dirty="0">
                  <a:solidFill>
                    <a:prstClr val="white"/>
                  </a:solidFill>
                </a:rPr>
                <a:t>on</a:t>
              </a:r>
            </a:p>
            <a:p>
              <a:pPr algn="ctr"/>
              <a:r>
                <a:rPr lang="en-US" sz="1200" b="1" dirty="0">
                  <a:solidFill>
                    <a:prstClr val="white"/>
                  </a:solidFill>
                </a:rPr>
                <a:t>Progress</a:t>
              </a:r>
            </a:p>
          </p:txBody>
        </p:sp>
      </p:grpSp>
      <p:sp>
        <p:nvSpPr>
          <p:cNvPr id="22" name="Bent Arrow 21"/>
          <p:cNvSpPr/>
          <p:nvPr/>
        </p:nvSpPr>
        <p:spPr>
          <a:xfrm rot="10800000">
            <a:off x="6286499" y="2930670"/>
            <a:ext cx="1543051" cy="1985932"/>
          </a:xfrm>
          <a:prstGeom prst="bentArrow">
            <a:avLst>
              <a:gd name="adj1" fmla="val 25000"/>
              <a:gd name="adj2" fmla="val 24623"/>
              <a:gd name="adj3" fmla="val 25000"/>
              <a:gd name="adj4" fmla="val 43750"/>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black"/>
              </a:solidFill>
            </a:endParaRPr>
          </a:p>
        </p:txBody>
      </p:sp>
      <p:sp>
        <p:nvSpPr>
          <p:cNvPr id="4" name="TextBox 3"/>
          <p:cNvSpPr txBox="1"/>
          <p:nvPr/>
        </p:nvSpPr>
        <p:spPr>
          <a:xfrm>
            <a:off x="6379483" y="4416511"/>
            <a:ext cx="1284326" cy="253916"/>
          </a:xfrm>
          <a:prstGeom prst="rect">
            <a:avLst/>
          </a:prstGeom>
          <a:noFill/>
        </p:spPr>
        <p:txBody>
          <a:bodyPr wrap="none" rtlCol="0">
            <a:spAutoFit/>
          </a:bodyPr>
          <a:lstStyle/>
          <a:p>
            <a:r>
              <a:rPr lang="en-US" sz="1050" b="1" dirty="0">
                <a:solidFill>
                  <a:prstClr val="white"/>
                </a:solidFill>
              </a:rPr>
              <a:t>Nursing Leaders </a:t>
            </a:r>
          </a:p>
        </p:txBody>
      </p:sp>
      <p:sp>
        <p:nvSpPr>
          <p:cNvPr id="24" name="TextBox 23"/>
          <p:cNvSpPr txBox="1"/>
          <p:nvPr/>
        </p:nvSpPr>
        <p:spPr>
          <a:xfrm rot="16200000">
            <a:off x="7071152" y="3331973"/>
            <a:ext cx="1107996" cy="300082"/>
          </a:xfrm>
          <a:prstGeom prst="rect">
            <a:avLst/>
          </a:prstGeom>
          <a:noFill/>
        </p:spPr>
        <p:txBody>
          <a:bodyPr wrap="none" rtlCol="0">
            <a:spAutoFit/>
          </a:bodyPr>
          <a:lstStyle/>
          <a:p>
            <a:r>
              <a:rPr lang="en-US" sz="1350" b="1" dirty="0">
                <a:solidFill>
                  <a:prstClr val="white"/>
                </a:solidFill>
              </a:rPr>
              <a:t>  HIT Orgs. </a:t>
            </a:r>
          </a:p>
        </p:txBody>
      </p:sp>
      <p:sp>
        <p:nvSpPr>
          <p:cNvPr id="25" name="TextBox 24"/>
          <p:cNvSpPr txBox="1"/>
          <p:nvPr/>
        </p:nvSpPr>
        <p:spPr>
          <a:xfrm rot="17964187">
            <a:off x="7337098" y="4012868"/>
            <a:ext cx="492443" cy="300082"/>
          </a:xfrm>
          <a:prstGeom prst="rect">
            <a:avLst/>
          </a:prstGeom>
          <a:noFill/>
        </p:spPr>
        <p:txBody>
          <a:bodyPr wrap="none" rtlCol="0">
            <a:spAutoFit/>
          </a:bodyPr>
          <a:lstStyle/>
          <a:p>
            <a:r>
              <a:rPr lang="en-US" sz="1350" b="1" dirty="0">
                <a:solidFill>
                  <a:prstClr val="white"/>
                </a:solidFill>
              </a:rPr>
              <a:t>and</a:t>
            </a:r>
          </a:p>
        </p:txBody>
      </p:sp>
      <p:sp>
        <p:nvSpPr>
          <p:cNvPr id="23" name="Up Arrow 22"/>
          <p:cNvSpPr/>
          <p:nvPr/>
        </p:nvSpPr>
        <p:spPr>
          <a:xfrm>
            <a:off x="3943350" y="5233600"/>
            <a:ext cx="228600" cy="309950"/>
          </a:xfrm>
          <a:prstGeom prst="upArrow">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7" name="Up Arrow 26"/>
          <p:cNvSpPr/>
          <p:nvPr/>
        </p:nvSpPr>
        <p:spPr>
          <a:xfrm>
            <a:off x="4457700" y="5233600"/>
            <a:ext cx="228600" cy="309950"/>
          </a:xfrm>
          <a:prstGeom prst="upArrow">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8" name="Up Arrow 27"/>
          <p:cNvSpPr/>
          <p:nvPr/>
        </p:nvSpPr>
        <p:spPr>
          <a:xfrm>
            <a:off x="6229350" y="5257800"/>
            <a:ext cx="228600" cy="309950"/>
          </a:xfrm>
          <a:prstGeom prst="upArrow">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9" name="Up Arrow 28"/>
          <p:cNvSpPr/>
          <p:nvPr/>
        </p:nvSpPr>
        <p:spPr>
          <a:xfrm>
            <a:off x="5715000" y="5257800"/>
            <a:ext cx="228600" cy="309950"/>
          </a:xfrm>
          <a:prstGeom prst="upArrow">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0" name="Up Arrow 29"/>
          <p:cNvSpPr/>
          <p:nvPr/>
        </p:nvSpPr>
        <p:spPr>
          <a:xfrm>
            <a:off x="5143500" y="5257800"/>
            <a:ext cx="228600" cy="309950"/>
          </a:xfrm>
          <a:prstGeom prst="upArrow">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1" name="Up Arrow 30"/>
          <p:cNvSpPr/>
          <p:nvPr/>
        </p:nvSpPr>
        <p:spPr>
          <a:xfrm>
            <a:off x="3486150" y="5233600"/>
            <a:ext cx="228600" cy="309950"/>
          </a:xfrm>
          <a:prstGeom prst="upArrow">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2" name="Up Arrow 31"/>
          <p:cNvSpPr/>
          <p:nvPr/>
        </p:nvSpPr>
        <p:spPr>
          <a:xfrm>
            <a:off x="2971800" y="5233600"/>
            <a:ext cx="228600" cy="309950"/>
          </a:xfrm>
          <a:prstGeom prst="upArrow">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3" name="Up Arrow 32"/>
          <p:cNvSpPr/>
          <p:nvPr/>
        </p:nvSpPr>
        <p:spPr>
          <a:xfrm>
            <a:off x="2457450" y="5233600"/>
            <a:ext cx="228600" cy="309950"/>
          </a:xfrm>
          <a:prstGeom prst="upArrow">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9" name="Bent Arrow 38"/>
          <p:cNvSpPr/>
          <p:nvPr/>
        </p:nvSpPr>
        <p:spPr>
          <a:xfrm rot="16200000">
            <a:off x="1920661" y="3289474"/>
            <a:ext cx="534464" cy="375284"/>
          </a:xfrm>
          <a:prstGeom prst="bentArrow">
            <a:avLst>
              <a:gd name="adj1" fmla="val 45986"/>
              <a:gd name="adj2" fmla="val 22993"/>
              <a:gd name="adj3" fmla="val 25000"/>
              <a:gd name="adj4" fmla="val 437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black"/>
              </a:solidFill>
            </a:endParaRPr>
          </a:p>
        </p:txBody>
      </p:sp>
      <p:sp>
        <p:nvSpPr>
          <p:cNvPr id="8" name="Rectangle 7"/>
          <p:cNvSpPr/>
          <p:nvPr/>
        </p:nvSpPr>
        <p:spPr>
          <a:xfrm>
            <a:off x="6571492" y="4709958"/>
            <a:ext cx="1207703" cy="761747"/>
          </a:xfrm>
          <a:prstGeom prst="rect">
            <a:avLst/>
          </a:prstGeom>
          <a:noFill/>
        </p:spPr>
        <p:txBody>
          <a:bodyPr wrap="none" lIns="68580" tIns="34290" rIns="68580" bIns="34290">
            <a:spAutoFit/>
          </a:bodyPr>
          <a:lstStyle/>
          <a:p>
            <a:pPr algn="ctr"/>
            <a:r>
              <a:rPr lang="en-US" sz="1500" b="1" dirty="0">
                <a:ln w="1905"/>
                <a:solidFill>
                  <a:srgbClr val="FF6600"/>
                </a:solidFill>
                <a:effectLst>
                  <a:innerShdw blurRad="69850" dist="43180" dir="5400000">
                    <a:srgbClr val="000000">
                      <a:alpha val="65000"/>
                    </a:srgbClr>
                  </a:innerShdw>
                </a:effectLst>
              </a:rPr>
              <a:t>T.I.G.E.R</a:t>
            </a:r>
          </a:p>
          <a:p>
            <a:pPr algn="ctr"/>
            <a:r>
              <a:rPr lang="en-US" sz="1500" b="1" dirty="0">
                <a:ln w="1905"/>
                <a:solidFill>
                  <a:srgbClr val="FF6600"/>
                </a:solidFill>
                <a:effectLst>
                  <a:innerShdw blurRad="69850" dist="43180" dir="5400000">
                    <a:srgbClr val="000000">
                      <a:alpha val="65000"/>
                    </a:srgbClr>
                  </a:innerShdw>
                </a:effectLst>
              </a:rPr>
              <a:t>Phase III</a:t>
            </a:r>
          </a:p>
          <a:p>
            <a:pPr algn="ctr"/>
            <a:r>
              <a:rPr lang="en-US" sz="1500" b="1" dirty="0">
                <a:ln w="1905"/>
                <a:solidFill>
                  <a:srgbClr val="FF6600"/>
                </a:solidFill>
                <a:effectLst>
                  <a:innerShdw blurRad="69850" dist="43180" dir="5400000">
                    <a:srgbClr val="000000">
                      <a:alpha val="65000"/>
                    </a:srgbClr>
                  </a:innerShdw>
                </a:effectLst>
              </a:rPr>
              <a:t>Partnership</a:t>
            </a:r>
          </a:p>
        </p:txBody>
      </p:sp>
      <p:sp>
        <p:nvSpPr>
          <p:cNvPr id="16" name="TextBox 15"/>
          <p:cNvSpPr txBox="1"/>
          <p:nvPr/>
        </p:nvSpPr>
        <p:spPr>
          <a:xfrm>
            <a:off x="3829051" y="4589502"/>
            <a:ext cx="1292493" cy="415498"/>
          </a:xfrm>
          <a:prstGeom prst="rect">
            <a:avLst/>
          </a:prstGeom>
          <a:noFill/>
        </p:spPr>
        <p:txBody>
          <a:bodyPr wrap="square" rtlCol="0">
            <a:spAutoFit/>
          </a:bodyPr>
          <a:lstStyle/>
          <a:p>
            <a:pPr algn="ctr"/>
            <a:r>
              <a:rPr lang="en-US" sz="1050" b="1" dirty="0">
                <a:solidFill>
                  <a:prstClr val="white"/>
                </a:solidFill>
              </a:rPr>
              <a:t> For 400,000</a:t>
            </a:r>
          </a:p>
          <a:p>
            <a:pPr algn="ctr"/>
            <a:r>
              <a:rPr lang="en-US" sz="1050" b="1" dirty="0">
                <a:solidFill>
                  <a:prstClr val="white"/>
                </a:solidFill>
              </a:rPr>
              <a:t> Texas Nurses</a:t>
            </a:r>
            <a:endParaRPr lang="en-US" sz="1050" b="1" dirty="0"/>
          </a:p>
        </p:txBody>
      </p:sp>
      <p:sp>
        <p:nvSpPr>
          <p:cNvPr id="35" name="Rectangle 34"/>
          <p:cNvSpPr/>
          <p:nvPr/>
        </p:nvSpPr>
        <p:spPr>
          <a:xfrm>
            <a:off x="135218" y="5506610"/>
            <a:ext cx="3179482" cy="300082"/>
          </a:xfrm>
          <a:prstGeom prst="rect">
            <a:avLst/>
          </a:prstGeom>
        </p:spPr>
        <p:txBody>
          <a:bodyPr wrap="square">
            <a:spAutoFit/>
          </a:bodyPr>
          <a:lstStyle/>
          <a:p>
            <a:r>
              <a:rPr lang="en-US" sz="1350" dirty="0"/>
              <a:t>© </a:t>
            </a:r>
            <a:r>
              <a:rPr lang="en-US" sz="1200" dirty="0"/>
              <a:t>Texas Nurses Association, 2015</a:t>
            </a:r>
          </a:p>
        </p:txBody>
      </p:sp>
      <p:sp>
        <p:nvSpPr>
          <p:cNvPr id="36" name="Title 1">
            <a:extLst>
              <a:ext uri="{FF2B5EF4-FFF2-40B4-BE49-F238E27FC236}">
                <a16:creationId xmlns:a16="http://schemas.microsoft.com/office/drawing/2014/main" id="{351D0F68-F6F5-4493-A009-25FA9AE4E2AC}"/>
              </a:ext>
            </a:extLst>
          </p:cNvPr>
          <p:cNvSpPr txBox="1">
            <a:spLocks/>
          </p:cNvSpPr>
          <p:nvPr/>
        </p:nvSpPr>
        <p:spPr bwMode="auto">
          <a:xfrm>
            <a:off x="2438400" y="304800"/>
            <a:ext cx="6629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4000">
                <a:solidFill>
                  <a:schemeClr val="bg1"/>
                </a:solidFill>
                <a:latin typeface="+mj-lt"/>
                <a:ea typeface="+mj-ea"/>
                <a:cs typeface="+mj-cs"/>
              </a:defRPr>
            </a:lvl1pPr>
            <a:lvl2pPr algn="r" rtl="0" eaLnBrk="1" fontAlgn="base" hangingPunct="1">
              <a:spcBef>
                <a:spcPct val="0"/>
              </a:spcBef>
              <a:spcAft>
                <a:spcPct val="0"/>
              </a:spcAft>
              <a:defRPr sz="4000">
                <a:solidFill>
                  <a:schemeClr val="bg1"/>
                </a:solidFill>
                <a:latin typeface="Arial" charset="0"/>
              </a:defRPr>
            </a:lvl2pPr>
            <a:lvl3pPr algn="r" rtl="0" eaLnBrk="1" fontAlgn="base" hangingPunct="1">
              <a:spcBef>
                <a:spcPct val="0"/>
              </a:spcBef>
              <a:spcAft>
                <a:spcPct val="0"/>
              </a:spcAft>
              <a:defRPr sz="4000">
                <a:solidFill>
                  <a:schemeClr val="bg1"/>
                </a:solidFill>
                <a:latin typeface="Arial" charset="0"/>
              </a:defRPr>
            </a:lvl3pPr>
            <a:lvl4pPr algn="r" rtl="0" eaLnBrk="1" fontAlgn="base" hangingPunct="1">
              <a:spcBef>
                <a:spcPct val="0"/>
              </a:spcBef>
              <a:spcAft>
                <a:spcPct val="0"/>
              </a:spcAft>
              <a:defRPr sz="4000">
                <a:solidFill>
                  <a:schemeClr val="bg1"/>
                </a:solidFill>
                <a:latin typeface="Arial" charset="0"/>
              </a:defRPr>
            </a:lvl4pPr>
            <a:lvl5pPr algn="r" rtl="0" eaLnBrk="1" fontAlgn="base" hangingPunct="1">
              <a:spcBef>
                <a:spcPct val="0"/>
              </a:spcBef>
              <a:spcAft>
                <a:spcPct val="0"/>
              </a:spcAft>
              <a:defRPr sz="4000">
                <a:solidFill>
                  <a:schemeClr val="bg1"/>
                </a:solidFill>
                <a:latin typeface="Arial" charset="0"/>
              </a:defRPr>
            </a:lvl5pPr>
            <a:lvl6pPr marL="457200" algn="r" rtl="0" eaLnBrk="1" fontAlgn="base" hangingPunct="1">
              <a:spcBef>
                <a:spcPct val="0"/>
              </a:spcBef>
              <a:spcAft>
                <a:spcPct val="0"/>
              </a:spcAft>
              <a:defRPr sz="4000">
                <a:solidFill>
                  <a:schemeClr val="bg1"/>
                </a:solidFill>
                <a:latin typeface="Arial" charset="0"/>
              </a:defRPr>
            </a:lvl6pPr>
            <a:lvl7pPr marL="914400" algn="r" rtl="0" eaLnBrk="1" fontAlgn="base" hangingPunct="1">
              <a:spcBef>
                <a:spcPct val="0"/>
              </a:spcBef>
              <a:spcAft>
                <a:spcPct val="0"/>
              </a:spcAft>
              <a:defRPr sz="4000">
                <a:solidFill>
                  <a:schemeClr val="bg1"/>
                </a:solidFill>
                <a:latin typeface="Arial" charset="0"/>
              </a:defRPr>
            </a:lvl7pPr>
            <a:lvl8pPr marL="1371600" algn="r" rtl="0" eaLnBrk="1" fontAlgn="base" hangingPunct="1">
              <a:spcBef>
                <a:spcPct val="0"/>
              </a:spcBef>
              <a:spcAft>
                <a:spcPct val="0"/>
              </a:spcAft>
              <a:defRPr sz="4000">
                <a:solidFill>
                  <a:schemeClr val="bg1"/>
                </a:solidFill>
                <a:latin typeface="Arial" charset="0"/>
              </a:defRPr>
            </a:lvl8pPr>
            <a:lvl9pPr marL="1828800" algn="r" rtl="0" eaLnBrk="1" fontAlgn="base" hangingPunct="1">
              <a:spcBef>
                <a:spcPct val="0"/>
              </a:spcBef>
              <a:spcAft>
                <a:spcPct val="0"/>
              </a:spcAft>
              <a:defRPr sz="4000">
                <a:solidFill>
                  <a:schemeClr val="bg1"/>
                </a:solidFill>
                <a:latin typeface="Arial" charset="0"/>
              </a:defRPr>
            </a:lvl9pPr>
          </a:lstStyle>
          <a:p>
            <a:pPr algn="l"/>
            <a:r>
              <a:rPr lang="en-US" sz="3000" kern="0" dirty="0"/>
              <a:t>Nurses Experience Using their EHRs</a:t>
            </a:r>
          </a:p>
        </p:txBody>
      </p:sp>
    </p:spTree>
    <p:extLst>
      <p:ext uri="{BB962C8B-B14F-4D97-AF65-F5344CB8AC3E}">
        <p14:creationId xmlns:p14="http://schemas.microsoft.com/office/powerpoint/2010/main" val="40830780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664BA-6FB4-43DE-80AF-87A8D91D6317}"/>
              </a:ext>
            </a:extLst>
          </p:cNvPr>
          <p:cNvSpPr>
            <a:spLocks noGrp="1"/>
          </p:cNvSpPr>
          <p:nvPr>
            <p:ph type="title"/>
          </p:nvPr>
        </p:nvSpPr>
        <p:spPr/>
        <p:txBody>
          <a:bodyPr/>
          <a:lstStyle/>
          <a:p>
            <a:r>
              <a:rPr lang="en-US" dirty="0"/>
              <a:t>Informatics Definition</a:t>
            </a:r>
          </a:p>
        </p:txBody>
      </p:sp>
      <p:sp>
        <p:nvSpPr>
          <p:cNvPr id="3" name="Content Placeholder 2">
            <a:extLst>
              <a:ext uri="{FF2B5EF4-FFF2-40B4-BE49-F238E27FC236}">
                <a16:creationId xmlns:a16="http://schemas.microsoft.com/office/drawing/2014/main" id="{3CFDCDAB-8AC3-47A8-B1F2-B143B81C2B08}"/>
              </a:ext>
            </a:extLst>
          </p:cNvPr>
          <p:cNvSpPr>
            <a:spLocks noGrp="1"/>
          </p:cNvSpPr>
          <p:nvPr>
            <p:ph idx="1"/>
          </p:nvPr>
        </p:nvSpPr>
        <p:spPr>
          <a:xfrm>
            <a:off x="457200" y="1828800"/>
            <a:ext cx="8229600" cy="4492625"/>
          </a:xfrm>
        </p:spPr>
        <p:txBody>
          <a:bodyPr/>
          <a:lstStyle/>
          <a:p>
            <a:pPr marL="0" indent="0">
              <a:buNone/>
            </a:pPr>
            <a:r>
              <a:rPr lang="en-US" dirty="0"/>
              <a:t>Informatics – Helping you figure out a problem you did not know you had then solve it in a way you do not understand.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460511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References</a:t>
            </a:r>
          </a:p>
        </p:txBody>
      </p:sp>
      <p:sp>
        <p:nvSpPr>
          <p:cNvPr id="3" name="Content Placeholder 2"/>
          <p:cNvSpPr>
            <a:spLocks noGrp="1"/>
          </p:cNvSpPr>
          <p:nvPr>
            <p:ph idx="1"/>
          </p:nvPr>
        </p:nvSpPr>
        <p:spPr/>
        <p:txBody>
          <a:bodyPr/>
          <a:lstStyle/>
          <a:p>
            <a:r>
              <a:rPr lang="en-US" sz="1400" dirty="0"/>
              <a:t>McBride, S., Tietze, M., </a:t>
            </a:r>
            <a:r>
              <a:rPr lang="en-US" sz="1400" dirty="0" err="1"/>
              <a:t>Robichaux</a:t>
            </a:r>
            <a:r>
              <a:rPr lang="en-US" sz="1400" dirty="0"/>
              <a:t>, C., Stokes, L., &amp; Weber, E. (2018). Identifying and addressing ethical issues with use of electronic health records.</a:t>
            </a:r>
            <a:r>
              <a:rPr lang="en-US" sz="1400" i="1" dirty="0"/>
              <a:t> Online Journal of Issues in Nursing, 23</a:t>
            </a:r>
            <a:r>
              <a:rPr lang="en-US" sz="1400" dirty="0"/>
              <a:t>(1), 1-4. doi:10.3912/OJIN.Vol23No01Man05</a:t>
            </a:r>
          </a:p>
          <a:p>
            <a:r>
              <a:rPr lang="en-US" sz="1400" dirty="0"/>
              <a:t>McBride, S., Tietze, M., Hanley, M. A., &amp; Thomas, L. (2017). Statewide study to assess nurses' experiences with meaningful use-based electronic health records. CIN: Computers, Informatics, Nursing, 35(1), 18-28. doi:10.1097/CIN.0000000000000290</a:t>
            </a:r>
          </a:p>
          <a:p>
            <a:r>
              <a:rPr lang="en-US" sz="1400" dirty="0" err="1"/>
              <a:t>Sittig</a:t>
            </a:r>
            <a:r>
              <a:rPr lang="en-US" sz="1400" dirty="0"/>
              <a:t>, D. F., &amp; Singh, H. (2017). Toward more proactive approaches to safety in the electronic health record era. </a:t>
            </a:r>
            <a:r>
              <a:rPr lang="en-US" sz="1400" i="1" dirty="0"/>
              <a:t>The Joint Commission Journal on Quality and Patient Safety, 43</a:t>
            </a:r>
            <a:r>
              <a:rPr lang="en-US" sz="1400" dirty="0"/>
              <a:t>(10), 540-547. doi:10.1016/j.jcjq.2017.06.005</a:t>
            </a:r>
          </a:p>
          <a:p>
            <a:r>
              <a:rPr lang="en-US" sz="1400" dirty="0" err="1"/>
              <a:t>Sorra</a:t>
            </a:r>
            <a:r>
              <a:rPr lang="en-US" sz="1400" dirty="0"/>
              <a:t>, J., </a:t>
            </a:r>
            <a:r>
              <a:rPr lang="en-US" sz="1400" dirty="0" err="1"/>
              <a:t>Famolaro</a:t>
            </a:r>
            <a:r>
              <a:rPr lang="en-US" sz="1400" dirty="0"/>
              <a:t>, T., </a:t>
            </a:r>
            <a:r>
              <a:rPr lang="en-US" sz="1400" dirty="0" err="1"/>
              <a:t>Yount</a:t>
            </a:r>
            <a:r>
              <a:rPr lang="en-US" sz="1400" dirty="0"/>
              <a:t>, N., </a:t>
            </a:r>
            <a:r>
              <a:rPr lang="en-US" sz="1400" dirty="0" err="1"/>
              <a:t>Caporaso</a:t>
            </a:r>
            <a:r>
              <a:rPr lang="en-US" sz="1400" dirty="0"/>
              <a:t>, A., </a:t>
            </a:r>
            <a:r>
              <a:rPr lang="en-US" sz="1400" dirty="0" err="1"/>
              <a:t>Zebrak</a:t>
            </a:r>
            <a:r>
              <a:rPr lang="en-US" sz="1400" dirty="0"/>
              <a:t>, K., &amp; Dodson, T. (2018). </a:t>
            </a:r>
            <a:r>
              <a:rPr lang="en-US" sz="1400" i="1" dirty="0"/>
              <a:t>Pilot study results from the 2017 AHRQ surveys on patient safety culture health IT patient safety supplemental item set for hospitals.</a:t>
            </a:r>
            <a:r>
              <a:rPr lang="en-US" sz="1400" dirty="0"/>
              <a:t> (1 No. 1). Washington, DC: Department of Health and Human Services. Retrieved from Pilot Study Results From the 2017 AHRQ Surveys on Patient Safety Culture (SOPSTM) Health Information Technology Patient Safety Supplemental Item Set for Hospitals</a:t>
            </a:r>
          </a:p>
          <a:p>
            <a:endParaRPr lang="en-US" sz="1400" dirty="0"/>
          </a:p>
        </p:txBody>
      </p:sp>
    </p:spTree>
    <p:extLst>
      <p:ext uri="{BB962C8B-B14F-4D97-AF65-F5344CB8AC3E}">
        <p14:creationId xmlns:p14="http://schemas.microsoft.com/office/powerpoint/2010/main" val="659481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Subtitle 2"/>
          <p:cNvSpPr>
            <a:spLocks noGrp="1"/>
          </p:cNvSpPr>
          <p:nvPr>
            <p:ph type="subTitle" idx="4294967295"/>
          </p:nvPr>
        </p:nvSpPr>
        <p:spPr>
          <a:xfrm>
            <a:off x="800100" y="1313879"/>
            <a:ext cx="7543799" cy="3739955"/>
          </a:xfrm>
        </p:spPr>
        <p:txBody>
          <a:bodyPr>
            <a:noAutofit/>
          </a:bodyPr>
          <a:lstStyle/>
          <a:p>
            <a:pPr marL="0" indent="0">
              <a:buNone/>
            </a:pPr>
            <a:r>
              <a:rPr lang="en-US" sz="2800" dirty="0"/>
              <a:t>Clinical Information Systems Implementation Evaluation Scale (CISIES) Survey*</a:t>
            </a:r>
          </a:p>
          <a:p>
            <a:pPr>
              <a:buFont typeface="+mj-lt"/>
              <a:buAutoNum type="arabicPeriod"/>
            </a:pPr>
            <a:r>
              <a:rPr lang="en-US" sz="2800" dirty="0"/>
              <a:t>Launched September 23, 2014, statewide</a:t>
            </a:r>
          </a:p>
          <a:p>
            <a:pPr>
              <a:buFont typeface="+mj-lt"/>
              <a:buAutoNum type="arabicPeriod"/>
            </a:pPr>
            <a:r>
              <a:rPr lang="en-US" sz="2800" dirty="0"/>
              <a:t>Over sampled rural hospitals in an effort to insure representation</a:t>
            </a:r>
          </a:p>
          <a:p>
            <a:pPr>
              <a:buFont typeface="+mj-lt"/>
              <a:buAutoNum type="arabicPeriod"/>
            </a:pPr>
            <a:r>
              <a:rPr lang="en-US" sz="2800" dirty="0"/>
              <a:t>Over 1,000 responses received </a:t>
            </a:r>
          </a:p>
          <a:p>
            <a:pPr marL="624602" lvl="1" indent="-342900"/>
            <a:r>
              <a:rPr lang="en-US" dirty="0"/>
              <a:t>Included a newly-developed** EHR “maturity-index”</a:t>
            </a:r>
          </a:p>
          <a:p>
            <a:pPr marL="0" indent="0">
              <a:buNone/>
            </a:pPr>
            <a:endParaRPr lang="en-US" sz="2800" dirty="0"/>
          </a:p>
          <a:p>
            <a:endParaRPr lang="en-US" sz="2800" dirty="0"/>
          </a:p>
        </p:txBody>
      </p:sp>
      <p:sp>
        <p:nvSpPr>
          <p:cNvPr id="5" name="Rectangle 4"/>
          <p:cNvSpPr/>
          <p:nvPr/>
        </p:nvSpPr>
        <p:spPr>
          <a:xfrm>
            <a:off x="1179246" y="5733507"/>
            <a:ext cx="3049855" cy="300082"/>
          </a:xfrm>
          <a:prstGeom prst="rect">
            <a:avLst/>
          </a:prstGeom>
        </p:spPr>
        <p:txBody>
          <a:bodyPr wrap="square">
            <a:spAutoFit/>
          </a:bodyPr>
          <a:lstStyle/>
          <a:p>
            <a:r>
              <a:rPr lang="en-US" sz="1350" dirty="0"/>
              <a:t>© </a:t>
            </a:r>
            <a:r>
              <a:rPr lang="en-US" sz="1200" dirty="0"/>
              <a:t>Texas Nurses Association, 2015</a:t>
            </a:r>
          </a:p>
        </p:txBody>
      </p:sp>
      <p:sp>
        <p:nvSpPr>
          <p:cNvPr id="6" name="TextBox 5"/>
          <p:cNvSpPr txBox="1"/>
          <p:nvPr/>
        </p:nvSpPr>
        <p:spPr>
          <a:xfrm>
            <a:off x="1413073" y="5169251"/>
            <a:ext cx="1069524" cy="253916"/>
          </a:xfrm>
          <a:prstGeom prst="rect">
            <a:avLst/>
          </a:prstGeom>
          <a:noFill/>
        </p:spPr>
        <p:txBody>
          <a:bodyPr wrap="none" rtlCol="0">
            <a:spAutoFit/>
          </a:bodyPr>
          <a:lstStyle/>
          <a:p>
            <a:r>
              <a:rPr lang="en-US" sz="1050" dirty="0"/>
              <a:t>* = Gugerty, B.</a:t>
            </a:r>
          </a:p>
        </p:txBody>
      </p:sp>
      <p:sp>
        <p:nvSpPr>
          <p:cNvPr id="7" name="TextBox 6"/>
          <p:cNvSpPr txBox="1"/>
          <p:nvPr/>
        </p:nvSpPr>
        <p:spPr>
          <a:xfrm>
            <a:off x="1413073" y="5502674"/>
            <a:ext cx="1891865" cy="253916"/>
          </a:xfrm>
          <a:prstGeom prst="rect">
            <a:avLst/>
          </a:prstGeom>
          <a:noFill/>
        </p:spPr>
        <p:txBody>
          <a:bodyPr wrap="none" rtlCol="0">
            <a:spAutoFit/>
          </a:bodyPr>
          <a:lstStyle/>
          <a:p>
            <a:r>
              <a:rPr lang="en-US" sz="1050" dirty="0"/>
              <a:t>** = McBride, S. &amp; Tietze, M.</a:t>
            </a:r>
          </a:p>
        </p:txBody>
      </p:sp>
      <p:sp>
        <p:nvSpPr>
          <p:cNvPr id="8" name="Slide Number Placeholder 1"/>
          <p:cNvSpPr>
            <a:spLocks noGrp="1"/>
          </p:cNvSpPr>
          <p:nvPr>
            <p:ph type="sldNum" sz="quarter" idx="12"/>
          </p:nvPr>
        </p:nvSpPr>
        <p:spPr>
          <a:xfrm>
            <a:off x="7628454" y="5663208"/>
            <a:ext cx="274320" cy="273844"/>
          </a:xfrm>
        </p:spPr>
        <p:txBody>
          <a:bodyPr/>
          <a:lstStyle/>
          <a:p>
            <a:fld id="{84D2A77D-0D9C-B746-8A15-23AF0E1FBA90}" type="slidenum">
              <a:rPr lang="en-US" smtClean="0"/>
              <a:pPr/>
              <a:t>5</a:t>
            </a:fld>
            <a:endParaRPr lang="en-US" dirty="0"/>
          </a:p>
        </p:txBody>
      </p:sp>
    </p:spTree>
    <p:extLst>
      <p:ext uri="{BB962C8B-B14F-4D97-AF65-F5344CB8AC3E}">
        <p14:creationId xmlns:p14="http://schemas.microsoft.com/office/powerpoint/2010/main" val="3437465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3095" y="1658275"/>
            <a:ext cx="4249928" cy="43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4025" y="2707855"/>
            <a:ext cx="2418567" cy="923330"/>
          </a:xfrm>
          <a:prstGeom prst="rect">
            <a:avLst/>
          </a:prstGeom>
          <a:noFill/>
        </p:spPr>
        <p:txBody>
          <a:bodyPr wrap="square" rtlCol="0">
            <a:spAutoFit/>
          </a:bodyPr>
          <a:lstStyle/>
          <a:p>
            <a:r>
              <a:rPr lang="en-US" dirty="0"/>
              <a:t>First page of the TNA/TONE state wide online survey</a:t>
            </a:r>
          </a:p>
        </p:txBody>
      </p:sp>
      <p:sp>
        <p:nvSpPr>
          <p:cNvPr id="5" name="Rectangle 4"/>
          <p:cNvSpPr/>
          <p:nvPr/>
        </p:nvSpPr>
        <p:spPr>
          <a:xfrm>
            <a:off x="1179246" y="5733507"/>
            <a:ext cx="3221305" cy="300082"/>
          </a:xfrm>
          <a:prstGeom prst="rect">
            <a:avLst/>
          </a:prstGeom>
        </p:spPr>
        <p:txBody>
          <a:bodyPr wrap="square">
            <a:spAutoFit/>
          </a:bodyPr>
          <a:lstStyle/>
          <a:p>
            <a:r>
              <a:rPr lang="en-US" sz="1350" dirty="0"/>
              <a:t>© </a:t>
            </a:r>
            <a:r>
              <a:rPr lang="en-US" sz="1200" dirty="0"/>
              <a:t>Texas Nurses Association, 2015</a:t>
            </a:r>
          </a:p>
        </p:txBody>
      </p:sp>
      <p:sp>
        <p:nvSpPr>
          <p:cNvPr id="6" name="Slide Number Placeholder 1"/>
          <p:cNvSpPr>
            <a:spLocks noGrp="1"/>
          </p:cNvSpPr>
          <p:nvPr>
            <p:ph type="sldNum" sz="quarter" idx="12"/>
          </p:nvPr>
        </p:nvSpPr>
        <p:spPr>
          <a:xfrm>
            <a:off x="7628454" y="5663208"/>
            <a:ext cx="368917" cy="273844"/>
          </a:xfrm>
        </p:spPr>
        <p:txBody>
          <a:bodyPr/>
          <a:lstStyle/>
          <a:p>
            <a:fld id="{84D2A77D-0D9C-B746-8A15-23AF0E1FBA90}" type="slidenum">
              <a:rPr lang="en-US" smtClean="0"/>
              <a:pPr/>
              <a:t>6</a:t>
            </a:fld>
            <a:endParaRPr lang="en-US" dirty="0"/>
          </a:p>
        </p:txBody>
      </p:sp>
    </p:spTree>
    <p:extLst>
      <p:ext uri="{BB962C8B-B14F-4D97-AF65-F5344CB8AC3E}">
        <p14:creationId xmlns:p14="http://schemas.microsoft.com/office/powerpoint/2010/main" val="3089537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7072" y="1854978"/>
            <a:ext cx="5967935" cy="395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78226" y="1531813"/>
            <a:ext cx="6824549" cy="323165"/>
          </a:xfrm>
          <a:prstGeom prst="rect">
            <a:avLst/>
          </a:prstGeom>
          <a:noFill/>
        </p:spPr>
        <p:txBody>
          <a:bodyPr wrap="square" rtlCol="0">
            <a:spAutoFit/>
          </a:bodyPr>
          <a:lstStyle/>
          <a:p>
            <a:pPr algn="ctr"/>
            <a:r>
              <a:rPr lang="en-US" sz="1500" dirty="0"/>
              <a:t>Demographic information about EHR functionality (5 of 24 items)</a:t>
            </a:r>
          </a:p>
        </p:txBody>
      </p:sp>
      <p:sp>
        <p:nvSpPr>
          <p:cNvPr id="5" name="Rectangle 4"/>
          <p:cNvSpPr/>
          <p:nvPr/>
        </p:nvSpPr>
        <p:spPr>
          <a:xfrm>
            <a:off x="1179246" y="5733507"/>
            <a:ext cx="3221305" cy="300082"/>
          </a:xfrm>
          <a:prstGeom prst="rect">
            <a:avLst/>
          </a:prstGeom>
        </p:spPr>
        <p:txBody>
          <a:bodyPr wrap="square">
            <a:spAutoFit/>
          </a:bodyPr>
          <a:lstStyle/>
          <a:p>
            <a:r>
              <a:rPr lang="en-US" sz="1350" dirty="0"/>
              <a:t>© </a:t>
            </a:r>
            <a:r>
              <a:rPr lang="en-US" sz="1200" dirty="0"/>
              <a:t>Texas Nurses Association, 2015</a:t>
            </a:r>
          </a:p>
        </p:txBody>
      </p:sp>
      <p:sp>
        <p:nvSpPr>
          <p:cNvPr id="3" name="TextBox 2"/>
          <p:cNvSpPr txBox="1"/>
          <p:nvPr/>
        </p:nvSpPr>
        <p:spPr>
          <a:xfrm>
            <a:off x="2009158" y="2503494"/>
            <a:ext cx="4962682" cy="253916"/>
          </a:xfrm>
          <a:prstGeom prst="rect">
            <a:avLst/>
          </a:prstGeom>
          <a:noFill/>
        </p:spPr>
        <p:txBody>
          <a:bodyPr wrap="square" rtlCol="0">
            <a:spAutoFit/>
          </a:bodyPr>
          <a:lstStyle/>
          <a:p>
            <a:r>
              <a:rPr lang="en-US" sz="1050" b="1" i="1" dirty="0"/>
              <a:t> Meaningful Use Maturity-Sensitive Index for Nursing*</a:t>
            </a:r>
          </a:p>
        </p:txBody>
      </p:sp>
      <p:sp>
        <p:nvSpPr>
          <p:cNvPr id="6" name="TextBox 5"/>
          <p:cNvSpPr txBox="1"/>
          <p:nvPr/>
        </p:nvSpPr>
        <p:spPr>
          <a:xfrm>
            <a:off x="5572714" y="5785119"/>
            <a:ext cx="1728358" cy="253916"/>
          </a:xfrm>
          <a:prstGeom prst="rect">
            <a:avLst/>
          </a:prstGeom>
          <a:noFill/>
        </p:spPr>
        <p:txBody>
          <a:bodyPr wrap="none" rtlCol="0">
            <a:spAutoFit/>
          </a:bodyPr>
          <a:lstStyle/>
          <a:p>
            <a:r>
              <a:rPr lang="en-US" sz="1050" dirty="0"/>
              <a:t>(*McBride &amp; Tietze, 2015)</a:t>
            </a:r>
          </a:p>
        </p:txBody>
      </p:sp>
      <p:sp>
        <p:nvSpPr>
          <p:cNvPr id="8" name="Slide Number Placeholder 1"/>
          <p:cNvSpPr>
            <a:spLocks noGrp="1"/>
          </p:cNvSpPr>
          <p:nvPr>
            <p:ph type="sldNum" sz="quarter" idx="12"/>
          </p:nvPr>
        </p:nvSpPr>
        <p:spPr>
          <a:xfrm>
            <a:off x="7628454" y="5663208"/>
            <a:ext cx="274320" cy="273844"/>
          </a:xfrm>
        </p:spPr>
        <p:txBody>
          <a:bodyPr/>
          <a:lstStyle/>
          <a:p>
            <a:fld id="{84D2A77D-0D9C-B746-8A15-23AF0E1FBA90}" type="slidenum">
              <a:rPr lang="en-US" smtClean="0"/>
              <a:pPr/>
              <a:t>7</a:t>
            </a:fld>
            <a:endParaRPr lang="en-US" dirty="0"/>
          </a:p>
        </p:txBody>
      </p:sp>
    </p:spTree>
    <p:extLst>
      <p:ext uri="{BB962C8B-B14F-4D97-AF65-F5344CB8AC3E}">
        <p14:creationId xmlns:p14="http://schemas.microsoft.com/office/powerpoint/2010/main" val="2171761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1725" y="2125480"/>
            <a:ext cx="6449815" cy="3537729"/>
          </a:xfrm>
          <a:prstGeom prst="rect">
            <a:avLst/>
          </a:prstGeom>
          <a:solidFill>
            <a:schemeClr val="accent2"/>
          </a:solidFill>
          <a:ln>
            <a:solidFill>
              <a:schemeClr val="tx1"/>
            </a:solidFill>
          </a:ln>
        </p:spPr>
      </p:pic>
      <p:sp>
        <p:nvSpPr>
          <p:cNvPr id="3" name="TextBox 2"/>
          <p:cNvSpPr txBox="1"/>
          <p:nvPr/>
        </p:nvSpPr>
        <p:spPr>
          <a:xfrm>
            <a:off x="1156355" y="1528470"/>
            <a:ext cx="6640553" cy="646331"/>
          </a:xfrm>
          <a:prstGeom prst="rect">
            <a:avLst/>
          </a:prstGeom>
          <a:noFill/>
        </p:spPr>
        <p:txBody>
          <a:bodyPr wrap="square" rtlCol="0">
            <a:spAutoFit/>
          </a:bodyPr>
          <a:lstStyle/>
          <a:p>
            <a:pPr algn="ctr"/>
            <a:r>
              <a:rPr lang="fr-FR" dirty="0"/>
              <a:t>Clinical Information System Implementation Evaluation </a:t>
            </a:r>
            <a:r>
              <a:rPr lang="fr-FR" dirty="0" err="1"/>
              <a:t>Scale</a:t>
            </a:r>
            <a:r>
              <a:rPr lang="fr-FR" dirty="0"/>
              <a:t> (CISIES)</a:t>
            </a:r>
            <a:endParaRPr lang="en-US" dirty="0"/>
          </a:p>
        </p:txBody>
      </p:sp>
      <p:sp>
        <p:nvSpPr>
          <p:cNvPr id="5" name="Rectangle 4"/>
          <p:cNvSpPr/>
          <p:nvPr/>
        </p:nvSpPr>
        <p:spPr>
          <a:xfrm>
            <a:off x="1179246" y="5733507"/>
            <a:ext cx="3221305" cy="300082"/>
          </a:xfrm>
          <a:prstGeom prst="rect">
            <a:avLst/>
          </a:prstGeom>
        </p:spPr>
        <p:txBody>
          <a:bodyPr wrap="square">
            <a:spAutoFit/>
          </a:bodyPr>
          <a:lstStyle/>
          <a:p>
            <a:r>
              <a:rPr lang="en-US" sz="1350" dirty="0"/>
              <a:t>© </a:t>
            </a:r>
            <a:r>
              <a:rPr lang="en-US" sz="1200" dirty="0"/>
              <a:t>Texas Nurses Association, 2015</a:t>
            </a:r>
          </a:p>
        </p:txBody>
      </p:sp>
      <p:sp>
        <p:nvSpPr>
          <p:cNvPr id="6" name="Slide Number Placeholder 1"/>
          <p:cNvSpPr>
            <a:spLocks noGrp="1"/>
          </p:cNvSpPr>
          <p:nvPr>
            <p:ph type="sldNum" sz="quarter" idx="12"/>
          </p:nvPr>
        </p:nvSpPr>
        <p:spPr>
          <a:xfrm>
            <a:off x="7628454" y="5663208"/>
            <a:ext cx="274320" cy="273844"/>
          </a:xfrm>
        </p:spPr>
        <p:txBody>
          <a:bodyPr/>
          <a:lstStyle/>
          <a:p>
            <a:fld id="{84D2A77D-0D9C-B746-8A15-23AF0E1FBA90}" type="slidenum">
              <a:rPr lang="en-US" smtClean="0"/>
              <a:pPr/>
              <a:t>8</a:t>
            </a:fld>
            <a:endParaRPr lang="en-US" dirty="0"/>
          </a:p>
        </p:txBody>
      </p:sp>
    </p:spTree>
    <p:extLst>
      <p:ext uri="{BB962C8B-B14F-4D97-AF65-F5344CB8AC3E}">
        <p14:creationId xmlns:p14="http://schemas.microsoft.com/office/powerpoint/2010/main" val="322494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143001" y="1780720"/>
            <a:ext cx="3473551" cy="2783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233485" y="4462313"/>
            <a:ext cx="3383066" cy="900246"/>
          </a:xfrm>
          <a:prstGeom prst="rect">
            <a:avLst/>
          </a:prstGeom>
          <a:noFill/>
        </p:spPr>
        <p:txBody>
          <a:bodyPr wrap="square" rtlCol="0">
            <a:spAutoFit/>
          </a:bodyPr>
          <a:lstStyle/>
          <a:p>
            <a:r>
              <a:rPr lang="en-US" sz="1050" dirty="0"/>
              <a:t>&lt; 0.5 CISIES Indicates Dissatisfaction</a:t>
            </a:r>
          </a:p>
          <a:p>
            <a:endParaRPr lang="en-US" sz="1050" dirty="0"/>
          </a:p>
          <a:p>
            <a:r>
              <a:rPr lang="en-US" sz="1050" dirty="0"/>
              <a:t>0.5-1.99 Indicates Neutral or Not Completely Satisfied</a:t>
            </a:r>
          </a:p>
          <a:p>
            <a:endParaRPr lang="en-US" sz="1050" dirty="0"/>
          </a:p>
          <a:p>
            <a:r>
              <a:rPr lang="en-US" sz="1050" dirty="0"/>
              <a:t>2-5 Indicates Satisfied </a:t>
            </a:r>
          </a:p>
        </p:txBody>
      </p:sp>
      <p:sp>
        <p:nvSpPr>
          <p:cNvPr id="7" name="TextBox 6"/>
          <p:cNvSpPr txBox="1"/>
          <p:nvPr/>
        </p:nvSpPr>
        <p:spPr>
          <a:xfrm>
            <a:off x="1257302" y="5334128"/>
            <a:ext cx="6080511" cy="403957"/>
          </a:xfrm>
          <a:prstGeom prst="rect">
            <a:avLst/>
          </a:prstGeom>
          <a:noFill/>
        </p:spPr>
        <p:txBody>
          <a:bodyPr wrap="none" rtlCol="0">
            <a:spAutoFit/>
          </a:bodyPr>
          <a:lstStyle/>
          <a:p>
            <a:r>
              <a:rPr lang="en-US" sz="675" dirty="0"/>
              <a:t>Gugerty, B., Maranda, M., Rook, D. (2006).  The Clinical Information System Implementations Evaluation Scale, pp. 621-625. In H. A. Parks, P. Murray, &amp; </a:t>
            </a:r>
          </a:p>
          <a:p>
            <a:r>
              <a:rPr lang="en-US" sz="675" dirty="0"/>
              <a:t>C. Delaney (Eds.) </a:t>
            </a:r>
            <a:r>
              <a:rPr lang="en-US" sz="675" i="1" dirty="0"/>
              <a:t>Consumer-centered computer-supported care for healthy people</a:t>
            </a:r>
            <a:r>
              <a:rPr lang="en-US" sz="675" dirty="0"/>
              <a:t>.  Landsdale, PA: IOS Press.</a:t>
            </a:r>
          </a:p>
          <a:p>
            <a:endParaRPr lang="en-US" sz="675" dirty="0"/>
          </a:p>
        </p:txBody>
      </p:sp>
      <p:sp>
        <p:nvSpPr>
          <p:cNvPr id="8" name="Rectangle 7"/>
          <p:cNvSpPr/>
          <p:nvPr/>
        </p:nvSpPr>
        <p:spPr>
          <a:xfrm>
            <a:off x="1179246" y="5733507"/>
            <a:ext cx="3278455" cy="300082"/>
          </a:xfrm>
          <a:prstGeom prst="rect">
            <a:avLst/>
          </a:prstGeom>
        </p:spPr>
        <p:txBody>
          <a:bodyPr wrap="square">
            <a:spAutoFit/>
          </a:bodyPr>
          <a:lstStyle/>
          <a:p>
            <a:r>
              <a:rPr lang="en-US" sz="1350" dirty="0"/>
              <a:t>© </a:t>
            </a:r>
            <a:r>
              <a:rPr lang="en-US" sz="1200" dirty="0"/>
              <a:t>Texas Nurses Association, 2015</a:t>
            </a:r>
          </a:p>
        </p:txBody>
      </p:sp>
      <p:sp>
        <p:nvSpPr>
          <p:cNvPr id="10" name="Slide Number Placeholder 1"/>
          <p:cNvSpPr txBox="1">
            <a:spLocks/>
          </p:cNvSpPr>
          <p:nvPr/>
        </p:nvSpPr>
        <p:spPr>
          <a:xfrm>
            <a:off x="7628454" y="5663208"/>
            <a:ext cx="27432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D2A77D-0D9C-B746-8A15-23AF0E1FBA90}" type="slidenum">
              <a:rPr lang="en-US" sz="788"/>
              <a:pPr/>
              <a:t>9</a:t>
            </a:fld>
            <a:endParaRPr lang="en-US" sz="788"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7872" y="2116316"/>
            <a:ext cx="2764298" cy="2218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57872" y="4333354"/>
            <a:ext cx="3257550" cy="738664"/>
          </a:xfrm>
          <a:prstGeom prst="rect">
            <a:avLst/>
          </a:prstGeom>
          <a:noFill/>
        </p:spPr>
        <p:txBody>
          <a:bodyPr wrap="square" rtlCol="0">
            <a:spAutoFit/>
          </a:bodyPr>
          <a:lstStyle/>
          <a:p>
            <a:r>
              <a:rPr lang="en-US" sz="1050" dirty="0"/>
              <a:t>The MUMSI was calculated for all respondents based on 24 questions related to MU. The index score mean =56.53, median=59, range 0-72 (highest score possible). </a:t>
            </a:r>
          </a:p>
        </p:txBody>
      </p:sp>
      <p:sp>
        <p:nvSpPr>
          <p:cNvPr id="5" name="TextBox 4"/>
          <p:cNvSpPr txBox="1"/>
          <p:nvPr/>
        </p:nvSpPr>
        <p:spPr>
          <a:xfrm>
            <a:off x="4875106" y="1577128"/>
            <a:ext cx="2753348" cy="461665"/>
          </a:xfrm>
          <a:prstGeom prst="rect">
            <a:avLst/>
          </a:prstGeom>
          <a:noFill/>
        </p:spPr>
        <p:txBody>
          <a:bodyPr wrap="square" rtlCol="0">
            <a:spAutoFit/>
          </a:bodyPr>
          <a:lstStyle/>
          <a:p>
            <a:r>
              <a:rPr lang="en-US" sz="1200" dirty="0"/>
              <a:t>Differences in Satisfaction with EHRs related to MU maturity.</a:t>
            </a:r>
          </a:p>
        </p:txBody>
      </p:sp>
      <p:sp>
        <p:nvSpPr>
          <p:cNvPr id="14" name="TextBox 13"/>
          <p:cNvSpPr txBox="1"/>
          <p:nvPr/>
        </p:nvSpPr>
        <p:spPr>
          <a:xfrm>
            <a:off x="326570" y="1549492"/>
            <a:ext cx="4340780" cy="461665"/>
          </a:xfrm>
          <a:prstGeom prst="rect">
            <a:avLst/>
          </a:prstGeom>
          <a:noFill/>
        </p:spPr>
        <p:txBody>
          <a:bodyPr wrap="square" rtlCol="0">
            <a:spAutoFit/>
          </a:bodyPr>
          <a:lstStyle/>
          <a:p>
            <a:r>
              <a:rPr lang="en-US" sz="1200" dirty="0"/>
              <a:t>CISIES Distribution: How satisfied are nurses in Texas with EHRs?</a:t>
            </a:r>
          </a:p>
        </p:txBody>
      </p:sp>
    </p:spTree>
    <p:extLst>
      <p:ext uri="{BB962C8B-B14F-4D97-AF65-F5344CB8AC3E}">
        <p14:creationId xmlns:p14="http://schemas.microsoft.com/office/powerpoint/2010/main" val="1591132993"/>
      </p:ext>
    </p:extLst>
  </p:cSld>
  <p:clrMapOvr>
    <a:masterClrMapping/>
  </p:clrMapOvr>
</p:sld>
</file>

<file path=ppt/theme/theme1.xml><?xml version="1.0" encoding="utf-8"?>
<a:theme xmlns:a="http://schemas.openxmlformats.org/drawingml/2006/main" name="TS001136802">
  <a:themeElements>
    <a:clrScheme name="ms01_1 1">
      <a:dk1>
        <a:srgbClr val="1D528D"/>
      </a:dk1>
      <a:lt1>
        <a:srgbClr val="FFFFFF"/>
      </a:lt1>
      <a:dk2>
        <a:srgbClr val="000000"/>
      </a:dk2>
      <a:lt2>
        <a:srgbClr val="B2B2B2"/>
      </a:lt2>
      <a:accent1>
        <a:srgbClr val="2D6BC7"/>
      </a:accent1>
      <a:accent2>
        <a:srgbClr val="FF9900"/>
      </a:accent2>
      <a:accent3>
        <a:srgbClr val="FFFFFF"/>
      </a:accent3>
      <a:accent4>
        <a:srgbClr val="174578"/>
      </a:accent4>
      <a:accent5>
        <a:srgbClr val="ADBAE0"/>
      </a:accent5>
      <a:accent6>
        <a:srgbClr val="E78A00"/>
      </a:accent6>
      <a:hlink>
        <a:srgbClr val="9999FF"/>
      </a:hlink>
      <a:folHlink>
        <a:srgbClr val="969696"/>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1D528D"/>
        </a:dk1>
        <a:lt1>
          <a:srgbClr val="FFFFFF"/>
        </a:lt1>
        <a:dk2>
          <a:srgbClr val="000000"/>
        </a:dk2>
        <a:lt2>
          <a:srgbClr val="B2B2B2"/>
        </a:lt2>
        <a:accent1>
          <a:srgbClr val="2D6BC7"/>
        </a:accent1>
        <a:accent2>
          <a:srgbClr val="FF9900"/>
        </a:accent2>
        <a:accent3>
          <a:srgbClr val="FFFFFF"/>
        </a:accent3>
        <a:accent4>
          <a:srgbClr val="174578"/>
        </a:accent4>
        <a:accent5>
          <a:srgbClr val="ADBAE0"/>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ms01_1 2">
        <a:dk1>
          <a:srgbClr val="808080"/>
        </a:dk1>
        <a:lt1>
          <a:srgbClr val="FFFFFF"/>
        </a:lt1>
        <a:dk2>
          <a:srgbClr val="000000"/>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
      <a:clrScheme name="ms01_1 3">
        <a:dk1>
          <a:srgbClr val="1D528D"/>
        </a:dk1>
        <a:lt1>
          <a:srgbClr val="FFFFFF"/>
        </a:lt1>
        <a:dk2>
          <a:srgbClr val="000000"/>
        </a:dk2>
        <a:lt2>
          <a:srgbClr val="CACACA"/>
        </a:lt2>
        <a:accent1>
          <a:srgbClr val="0099CC"/>
        </a:accent1>
        <a:accent2>
          <a:srgbClr val="8BC84E"/>
        </a:accent2>
        <a:accent3>
          <a:srgbClr val="FFFFFF"/>
        </a:accent3>
        <a:accent4>
          <a:srgbClr val="174578"/>
        </a:accent4>
        <a:accent5>
          <a:srgbClr val="AACAE2"/>
        </a:accent5>
        <a:accent6>
          <a:srgbClr val="7DB546"/>
        </a:accent6>
        <a:hlink>
          <a:srgbClr val="6E81E0"/>
        </a:hlink>
        <a:folHlink>
          <a:srgbClr val="0099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NumericAssetId xmlns="145c5697-5eb5-440b-b2f1-a8273fb59250" xsi:nil="true"/>
    <AssetType xmlns="145c5697-5eb5-440b-b2f1-a8273fb59250">TP</AssetType>
    <Markets xmlns="145c5697-5eb5-440b-b2f1-a8273fb59250" xsi:nil="true"/>
    <AppVer xmlns="145c5697-5eb5-440b-b2f1-a8273fb59250" xsi:nil="true"/>
    <AuthoringAssetId xmlns="145c5697-5eb5-440b-b2f1-a8273fb59250">TP001136802</AuthoringAssetId>
    <AssetId xmlns="145c5697-5eb5-440b-b2f1-a8273fb59250">TS001136802</AssetId>
  </documentManagement>
</p:properties>
</file>

<file path=customXml/item4.xml><?xml version="1.0" encoding="utf-8"?>
<ct:contentTypeSchema xmlns:ct="http://schemas.microsoft.com/office/2006/metadata/contentType" xmlns:ma="http://schemas.microsoft.com/office/2006/metadata/properties/metaAttributes" ct:_="" ma:_="" ma:contentTypeName="OOFile" ma:contentTypeID="0x0101006025706CF4CD034688BEBAE97A2E701D020200C3831ACA17D8814887A164412888521E" ma:contentTypeVersion="7" ma:contentTypeDescription="Create a new document." ma:contentTypeScope="" ma:versionID="ed1fea5d08807278759d338940aa9e8f">
  <xsd:schema xmlns:xsd="http://www.w3.org/2001/XMLSchema" xmlns:xs="http://www.w3.org/2001/XMLSchema" xmlns:p="http://schemas.microsoft.com/office/2006/metadata/properties" xmlns:ns2="145c5697-5eb5-440b-b2f1-a8273fb59250" targetNamespace="http://schemas.microsoft.com/office/2006/metadata/properties" ma:root="true" ma:fieldsID="174e4b03d57b3d621fa064bbab783e99" ns2:_="">
    <xsd:import namespace="145c5697-5eb5-440b-b2f1-a8273fb59250"/>
    <xsd:element name="properties">
      <xsd:complexType>
        <xsd:sequence>
          <xsd:element name="documentManagement">
            <xsd:complexType>
              <xsd:all>
                <xsd:element ref="ns2:AssetId" minOccurs="0"/>
                <xsd:element ref="ns2:AuthoringAssetId" minOccurs="0"/>
                <xsd:element ref="ns2:AssetType" minOccurs="0"/>
                <xsd:element ref="ns2:Markets" minOccurs="0"/>
                <xsd:element ref="ns2:NumericAssetId" minOccurs="0"/>
                <xsd:element ref="ns2:AppV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5c5697-5eb5-440b-b2f1-a8273fb59250" elementFormDefault="qualified">
    <xsd:import namespace="http://schemas.microsoft.com/office/2006/documentManagement/types"/>
    <xsd:import namespace="http://schemas.microsoft.com/office/infopath/2007/PartnerControls"/>
    <xsd:element name="AssetId" ma:index="8" nillable="true" ma:displayName="AssetId" ma:indexed="true" ma:internalName="AssetId" ma:readOnly="false">
      <xsd:simpleType>
        <xsd:restriction base="dms:Text"/>
      </xsd:simpleType>
    </xsd:element>
    <xsd:element name="AuthoringAssetId" ma:index="9" nillable="true" ma:displayName="AuthoringAssetId" ma:indexed="true" ma:internalName="AuthoringAssetId" ma:readOnly="false">
      <xsd:simpleType>
        <xsd:restriction base="dms:Text"/>
      </xsd:simpleType>
    </xsd:element>
    <xsd:element name="AssetType" ma:index="10" nillable="true" ma:displayName="AssetType" ma:internalName="AssetType" ma:readOnly="false">
      <xsd:simpleType>
        <xsd:restriction base="dms:Text"/>
      </xsd:simpleType>
    </xsd:element>
    <xsd:element name="Markets" ma:index="11" nillable="true" ma:displayName="Markets" ma:internalName="Markets" ma:readOnly="false">
      <xsd:simpleType>
        <xsd:restriction base="dms:Text"/>
      </xsd:simpleType>
    </xsd:element>
    <xsd:element name="NumericAssetId" ma:index="12" nillable="true" ma:displayName="NumericAssetId" ma:indexed="true" ma:internalName="NumericAssetId" ma:readOnly="false">
      <xsd:simpleType>
        <xsd:restriction base="dms:Unknown"/>
      </xsd:simpleType>
    </xsd:element>
    <xsd:element name="AppVer" ma:index="13" nillable="true" ma:displayName="AppVer" ma:internalName="AppVer"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73095A-EB3A-4F57-8FE9-444DAF317059}">
  <ds:schemaRefs>
    <ds:schemaRef ds:uri="http://schemas.microsoft.com/sharepoint/v3/contenttype/forms"/>
  </ds:schemaRefs>
</ds:datastoreItem>
</file>

<file path=customXml/itemProps2.xml><?xml version="1.0" encoding="utf-8"?>
<ds:datastoreItem xmlns:ds="http://schemas.openxmlformats.org/officeDocument/2006/customXml" ds:itemID="{EA3DF076-883C-4341-8BEF-C9442ECDB0CC}">
  <ds:schemaRefs>
    <ds:schemaRef ds:uri="http://schemas.microsoft.com/office/2006/metadata/longProperties"/>
  </ds:schemaRefs>
</ds:datastoreItem>
</file>

<file path=customXml/itemProps3.xml><?xml version="1.0" encoding="utf-8"?>
<ds:datastoreItem xmlns:ds="http://schemas.openxmlformats.org/officeDocument/2006/customXml" ds:itemID="{AC660B86-5DE1-4442-A399-A6715317F091}">
  <ds:schemaRefs>
    <ds:schemaRef ds:uri="http://purl.org/dc/elements/1.1/"/>
    <ds:schemaRef ds:uri="145c5697-5eb5-440b-b2f1-a8273fb59250"/>
    <ds:schemaRef ds:uri="http://schemas.openxmlformats.org/package/2006/metadata/core-properties"/>
    <ds:schemaRef ds:uri="http://purl.org/dc/dcmitype/"/>
    <ds:schemaRef ds:uri="http://schemas.microsoft.com/office/infopath/2007/PartnerControls"/>
    <ds:schemaRef ds:uri="http://purl.org/dc/terms/"/>
    <ds:schemaRef ds:uri="http://schemas.microsoft.com/office/2006/metadata/properties"/>
    <ds:schemaRef ds:uri="http://schemas.microsoft.com/office/2006/documentManagement/types"/>
    <ds:schemaRef ds:uri="http://www.w3.org/XML/1998/namespace"/>
  </ds:schemaRefs>
</ds:datastoreItem>
</file>

<file path=customXml/itemProps4.xml><?xml version="1.0" encoding="utf-8"?>
<ds:datastoreItem xmlns:ds="http://schemas.openxmlformats.org/officeDocument/2006/customXml" ds:itemID="{7F7F19FB-2ABF-43DE-8322-06EEB62BEF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5c5697-5eb5-440b-b2f1-a8273fb592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TS001136802</Template>
  <TotalTime>11669</TotalTime>
  <Words>3556</Words>
  <Application>Microsoft Office PowerPoint</Application>
  <PresentationFormat>On-screen Show (4:3)</PresentationFormat>
  <Paragraphs>294</Paragraphs>
  <Slides>41</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0" baseType="lpstr">
      <vt:lpstr>Arial</vt:lpstr>
      <vt:lpstr>Calibri</vt:lpstr>
      <vt:lpstr>Courier New</vt:lpstr>
      <vt:lpstr>Symbol</vt:lpstr>
      <vt:lpstr>Times New Roman</vt:lpstr>
      <vt:lpstr>Wingdings</vt:lpstr>
      <vt:lpstr>Wingdings 2</vt:lpstr>
      <vt:lpstr>TS001136802</vt:lpstr>
      <vt:lpstr>Image</vt:lpstr>
      <vt:lpstr>Documentation Burden: Ethical Considerations</vt:lpstr>
      <vt:lpstr>Objectives</vt:lpstr>
      <vt:lpstr>Clinical teams often confront usability challenges that present ethical issues</vt:lpstr>
      <vt:lpstr>Why Does HIT Matter Deep in the Heart of Texas?</vt:lpstr>
      <vt:lpstr>Background</vt:lpstr>
      <vt:lpstr>PowerPoint Presentation</vt:lpstr>
      <vt:lpstr>PowerPoint Presentation</vt:lpstr>
      <vt:lpstr>PowerPoint Presentation</vt:lpstr>
      <vt:lpstr>PowerPoint Presentation</vt:lpstr>
      <vt:lpstr>Varimax Rotation CISIES &amp; EHR Path Diagram: Measuring 3 Distinct areas</vt:lpstr>
      <vt:lpstr>Qualitative Data of EHR Study</vt:lpstr>
      <vt:lpstr>Not only nursing . . .  Ehr use satisfaction affects most health professionals</vt:lpstr>
      <vt:lpstr>Survey on HIT Safety</vt:lpstr>
      <vt:lpstr>PowerPoint Presentation</vt:lpstr>
      <vt:lpstr>PowerPoint Presentation</vt:lpstr>
      <vt:lpstr>Joint Commission Sentinel Event Alert</vt:lpstr>
      <vt:lpstr>Ethical Decision Making Process</vt:lpstr>
      <vt:lpstr>Four Component Model</vt:lpstr>
      <vt:lpstr>Ethical Sensitivity</vt:lpstr>
      <vt:lpstr>Ethical Judgement</vt:lpstr>
      <vt:lpstr>Ethical motivation</vt:lpstr>
      <vt:lpstr>Ethical action</vt:lpstr>
      <vt:lpstr>Moral Intent</vt:lpstr>
      <vt:lpstr>Code of Ethics, Nursing Scope and Standards and Legal Implications</vt:lpstr>
      <vt:lpstr>Code of Ethics, Nursing Scope and Standards and Legal Implications</vt:lpstr>
      <vt:lpstr>A Call to Action</vt:lpstr>
      <vt:lpstr>TIGER Global Study</vt:lpstr>
      <vt:lpstr>TIGER Global Study (Cont.)</vt:lpstr>
      <vt:lpstr>TIGER Global Study (Cont.)</vt:lpstr>
      <vt:lpstr>Steps to address documentation burden </vt:lpstr>
      <vt:lpstr>Death and Documentation</vt:lpstr>
      <vt:lpstr>Florence Nightingale</vt:lpstr>
      <vt:lpstr>Good Intentions</vt:lpstr>
      <vt:lpstr>Better Intentions</vt:lpstr>
      <vt:lpstr>Food for thought</vt:lpstr>
      <vt:lpstr>Best Intention</vt:lpstr>
      <vt:lpstr>Road paved with good intentions – Consent for DNR/Limited DNR State Law </vt:lpstr>
      <vt:lpstr>DNR Logic Algorithm Attempt</vt:lpstr>
      <vt:lpstr>DNR Simplified</vt:lpstr>
      <vt:lpstr>Informatics Definition</vt:lpstr>
      <vt:lpstr>References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maritietze</dc:creator>
  <cp:lastModifiedBy>Erin Dickerman</cp:lastModifiedBy>
  <cp:revision>84</cp:revision>
  <cp:lastPrinted>2018-05-16T16:51:55Z</cp:lastPrinted>
  <dcterms:created xsi:type="dcterms:W3CDTF">2014-02-01T04:03:41Z</dcterms:created>
  <dcterms:modified xsi:type="dcterms:W3CDTF">2018-05-23T12:16:00Z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arkets">
    <vt:lpwstr/>
  </property>
  <property fmtid="{D5CDD505-2E9C-101B-9397-08002B2CF9AE}" pid="3" name="AssetType">
    <vt:lpwstr>TP</vt:lpwstr>
  </property>
  <property fmtid="{D5CDD505-2E9C-101B-9397-08002B2CF9AE}" pid="4" name="BugNumber">
    <vt:lpwstr>490681L</vt:lpwstr>
  </property>
  <property fmtid="{D5CDD505-2E9C-101B-9397-08002B2CF9AE}" pid="5" name="TPInstallLocation">
    <vt:lpwstr>{Document Themes}</vt:lpwstr>
  </property>
  <property fmtid="{D5CDD505-2E9C-101B-9397-08002B2CF9AE}" pid="6" name="PrimaryImageGen">
    <vt:lpwstr>1</vt:lpwstr>
  </property>
  <property fmtid="{D5CDD505-2E9C-101B-9397-08002B2CF9AE}" pid="7" name="display_urn:schemas-microsoft-com:office:office#APAuthor">
    <vt:lpwstr>REDMOND\cynvey</vt:lpwstr>
  </property>
  <property fmtid="{D5CDD505-2E9C-101B-9397-08002B2CF9AE}" pid="8" name="APAuthor">
    <vt:lpwstr>191</vt:lpwstr>
  </property>
  <property fmtid="{D5CDD505-2E9C-101B-9397-08002B2CF9AE}" pid="9" name="Milestone">
    <vt:lpwstr>Continuous</vt:lpwstr>
  </property>
  <property fmtid="{D5CDD505-2E9C-101B-9397-08002B2CF9AE}" pid="10" name="TPAppVersion">
    <vt:lpwstr>11</vt:lpwstr>
  </property>
  <property fmtid="{D5CDD505-2E9C-101B-9397-08002B2CF9AE}" pid="11" name="TPCommandLine">
    <vt:lpwstr>{PP} {FilePath}</vt:lpwstr>
  </property>
  <property fmtid="{D5CDD505-2E9C-101B-9397-08002B2CF9AE}" pid="12" name="AssetId">
    <vt:lpwstr>TS001136802</vt:lpwstr>
  </property>
  <property fmtid="{D5CDD505-2E9C-101B-9397-08002B2CF9AE}" pid="13" name="IsSearchable">
    <vt:lpwstr>0</vt:lpwstr>
  </property>
  <property fmtid="{D5CDD505-2E9C-101B-9397-08002B2CF9AE}" pid="14" name="NumericId">
    <vt:lpwstr>-1.00000000000000</vt:lpwstr>
  </property>
  <property fmtid="{D5CDD505-2E9C-101B-9397-08002B2CF9AE}" pid="15" name="PublishTargets">
    <vt:lpwstr>OfficeOnline</vt:lpwstr>
  </property>
  <property fmtid="{D5CDD505-2E9C-101B-9397-08002B2CF9AE}" pid="16" name="TPLaunchHelpLinkType">
    <vt:lpwstr>Template</vt:lpwstr>
  </property>
  <property fmtid="{D5CDD505-2E9C-101B-9397-08002B2CF9AE}" pid="17" name="TPFriendlyName">
    <vt:lpwstr>Sample presentation slides (Focus on technology design)</vt:lpwstr>
  </property>
  <property fmtid="{D5CDD505-2E9C-101B-9397-08002B2CF9AE}" pid="18" name="display_urn:schemas-microsoft-com:office:office#APEditor">
    <vt:lpwstr>REDMOND\v-luannv</vt:lpwstr>
  </property>
  <property fmtid="{D5CDD505-2E9C-101B-9397-08002B2CF9AE}" pid="19" name="APEditor">
    <vt:lpwstr>92</vt:lpwstr>
  </property>
  <property fmtid="{D5CDD505-2E9C-101B-9397-08002B2CF9AE}" pid="20" name="Provider">
    <vt:lpwstr>EY001138790</vt:lpwstr>
  </property>
  <property fmtid="{D5CDD505-2E9C-101B-9397-08002B2CF9AE}" pid="21" name="SourceTitle">
    <vt:lpwstr>Sample presentation slides (Focus on technology design)</vt:lpwstr>
  </property>
  <property fmtid="{D5CDD505-2E9C-101B-9397-08002B2CF9AE}" pid="22" name="TPApplication">
    <vt:lpwstr>PowerPoint</vt:lpwstr>
  </property>
  <property fmtid="{D5CDD505-2E9C-101B-9397-08002B2CF9AE}" pid="23" name="TPLaunchHelpLink">
    <vt:lpwstr/>
  </property>
  <property fmtid="{D5CDD505-2E9C-101B-9397-08002B2CF9AE}" pid="24" name="TemplateType">
    <vt:lpwstr>Presentations</vt:lpwstr>
  </property>
  <property fmtid="{D5CDD505-2E9C-101B-9397-08002B2CF9AE}" pid="25" name="OpenTemplate">
    <vt:lpwstr>1</vt:lpwstr>
  </property>
  <property fmtid="{D5CDD505-2E9C-101B-9397-08002B2CF9AE}" pid="26" name="UACurrentWords">
    <vt:lpwstr>0</vt:lpwstr>
  </property>
  <property fmtid="{D5CDD505-2E9C-101B-9397-08002B2CF9AE}" pid="27" name="UALocRecommendation">
    <vt:lpwstr>Localize</vt:lpwstr>
  </property>
  <property fmtid="{D5CDD505-2E9C-101B-9397-08002B2CF9AE}" pid="28" name="Applications">
    <vt:lpwstr>67;#PowerPoint - Design Templt 12;#79;#Template 12;#66;#PowerPoint - Design Templt 2003;#64;#PowerPoint 2003;#65;#Microsoft Office PowerPoint 2007;#182;#Office XP</vt:lpwstr>
  </property>
  <property fmtid="{D5CDD505-2E9C-101B-9397-08002B2CF9AE}" pid="29" name="TemplateStatus">
    <vt:lpwstr>Complete</vt:lpwstr>
  </property>
  <property fmtid="{D5CDD505-2E9C-101B-9397-08002B2CF9AE}" pid="30" name="ContentTypeId">
    <vt:lpwstr>0x0101006025706CF4CD034688BEBAE97A2E701D020200C3831ACA17D8814887A164412888521E</vt:lpwstr>
  </property>
  <property fmtid="{D5CDD505-2E9C-101B-9397-08002B2CF9AE}" pid="31" name="IsDeleted">
    <vt:lpwstr>0</vt:lpwstr>
  </property>
  <property fmtid="{D5CDD505-2E9C-101B-9397-08002B2CF9AE}" pid="32" name="ShowIn">
    <vt:lpwstr>Show everywhere</vt:lpwstr>
  </property>
  <property fmtid="{D5CDD505-2E9C-101B-9397-08002B2CF9AE}" pid="33" name="PublishStatusLookup">
    <vt:lpwstr>259425</vt:lpwstr>
  </property>
  <property fmtid="{D5CDD505-2E9C-101B-9397-08002B2CF9AE}" pid="34" name="TPClientViewer">
    <vt:lpwstr>Microsoft Office PowerPoint</vt:lpwstr>
  </property>
  <property fmtid="{D5CDD505-2E9C-101B-9397-08002B2CF9AE}" pid="35" name="TPComponent">
    <vt:lpwstr>PPTFiles</vt:lpwstr>
  </property>
  <property fmtid="{D5CDD505-2E9C-101B-9397-08002B2CF9AE}" pid="36" name="TPNamespace">
    <vt:lpwstr>POWERPNT</vt:lpwstr>
  </property>
  <property fmtid="{D5CDD505-2E9C-101B-9397-08002B2CF9AE}" pid="37" name="APTrustLevel">
    <vt:lpwstr>1.00000000000000</vt:lpwstr>
  </property>
  <property fmtid="{D5CDD505-2E9C-101B-9397-08002B2CF9AE}" pid="38" name="TrustLevel">
    <vt:lpwstr>Microsoft Managed Content</vt:lpwstr>
  </property>
  <property fmtid="{D5CDD505-2E9C-101B-9397-08002B2CF9AE}" pid="39" name="Content Type">
    <vt:lpwstr>OOFile</vt:lpwstr>
  </property>
  <property fmtid="{D5CDD505-2E9C-101B-9397-08002B2CF9AE}" pid="40" name="AuthoringAssetId">
    <vt:lpwstr>TP001136802</vt:lpwstr>
  </property>
  <property fmtid="{D5CDD505-2E9C-101B-9397-08002B2CF9AE}" pid="41" name="NumericAssetId">
    <vt:lpwstr/>
  </property>
  <property fmtid="{D5CDD505-2E9C-101B-9397-08002B2CF9AE}" pid="42" name="AppVer">
    <vt:lpwstr/>
  </property>
</Properties>
</file>