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75" r:id="rId4"/>
    <p:sldId id="267" r:id="rId5"/>
    <p:sldId id="258" r:id="rId6"/>
    <p:sldId id="260" r:id="rId7"/>
    <p:sldId id="261" r:id="rId8"/>
    <p:sldId id="262" r:id="rId9"/>
    <p:sldId id="269" r:id="rId10"/>
    <p:sldId id="270" r:id="rId11"/>
    <p:sldId id="273" r:id="rId12"/>
    <p:sldId id="271" r:id="rId13"/>
    <p:sldId id="279" r:id="rId14"/>
    <p:sldId id="272" r:id="rId15"/>
    <p:sldId id="278" r:id="rId16"/>
    <p:sldId id="263" r:id="rId17"/>
    <p:sldId id="265" r:id="rId18"/>
    <p:sldId id="268" r:id="rId19"/>
    <p:sldId id="266" r:id="rId20"/>
    <p:sldId id="277" r:id="rId21"/>
    <p:sldId id="274" r:id="rId22"/>
    <p:sldId id="276" r:id="rId23"/>
    <p:sldId id="264" r:id="rId24"/>
    <p:sldId id="2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20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EE97C-59A9-4AE7-A44F-02DF18694C30}"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89-A5A0-4165-8382-4291D4FB4B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05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EE97C-59A9-4AE7-A44F-02DF18694C30}"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164523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EE97C-59A9-4AE7-A44F-02DF18694C30}"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242603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EE97C-59A9-4AE7-A44F-02DF18694C30}"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358973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EE97C-59A9-4AE7-A44F-02DF18694C30}"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4C589-A5A0-4165-8382-4291D4FB4BD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17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EE97C-59A9-4AE7-A44F-02DF18694C30}"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148213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EE97C-59A9-4AE7-A44F-02DF18694C30}" type="datetimeFigureOut">
              <a:rPr lang="en-US" smtClean="0"/>
              <a:t>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91345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EE97C-59A9-4AE7-A44F-02DF18694C30}" type="datetimeFigureOut">
              <a:rPr lang="en-US" smtClean="0"/>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2826867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EE97C-59A9-4AE7-A44F-02DF18694C30}" type="datetimeFigureOut">
              <a:rPr lang="en-US" smtClean="0"/>
              <a:t>6/10/2017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2437132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D8EE97C-59A9-4AE7-A44F-02DF18694C30}" type="datetimeFigureOut">
              <a:rPr lang="en-US" smtClean="0"/>
              <a:t>6/10/2017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404C589-A5A0-4165-8382-4291D4FB4BDF}" type="slidenum">
              <a:rPr lang="en-US" smtClean="0"/>
              <a:t>‹#›</a:t>
            </a:fld>
            <a:endParaRPr lang="en-US"/>
          </a:p>
        </p:txBody>
      </p:sp>
    </p:spTree>
    <p:extLst>
      <p:ext uri="{BB962C8B-B14F-4D97-AF65-F5344CB8AC3E}">
        <p14:creationId xmlns:p14="http://schemas.microsoft.com/office/powerpoint/2010/main" val="280331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EE97C-59A9-4AE7-A44F-02DF18694C30}"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4C589-A5A0-4165-8382-4291D4FB4BDF}" type="slidenum">
              <a:rPr lang="en-US" smtClean="0"/>
              <a:t>‹#›</a:t>
            </a:fld>
            <a:endParaRPr lang="en-US"/>
          </a:p>
        </p:txBody>
      </p:sp>
    </p:spTree>
    <p:extLst>
      <p:ext uri="{BB962C8B-B14F-4D97-AF65-F5344CB8AC3E}">
        <p14:creationId xmlns:p14="http://schemas.microsoft.com/office/powerpoint/2010/main" val="424187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D8EE97C-59A9-4AE7-A44F-02DF18694C30}" type="datetimeFigureOut">
              <a:rPr lang="en-US" smtClean="0"/>
              <a:t>6/10/2017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404C589-A5A0-4165-8382-4291D4FB4BD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57123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ursingeconomics.net/necfiles/news/MJ_10_Nickitas.pdf" TargetMode="External"/><Relationship Id="rId2" Type="http://schemas.openxmlformats.org/officeDocument/2006/relationships/hyperlink" Target="http://www.chamberlain.edu/blog/q-a-with-informatics-nurse-dee-mcgonigle" TargetMode="External"/><Relationship Id="rId1" Type="http://schemas.openxmlformats.org/officeDocument/2006/relationships/slideLayout" Target="../slideLayouts/slideLayout2.xml"/><Relationship Id="rId4" Type="http://schemas.openxmlformats.org/officeDocument/2006/relationships/hyperlink" Target="https://www.amia.org/programs/working-groups/nursing-informat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mia.org/programs/working-groups/nursing-informat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The Nurse Informaticist Collaborating with Nursing Leadership: Improving Hand-off Communication and Patient Experience</a:t>
            </a:r>
            <a:endParaRPr lang="en-US" sz="4400" dirty="0"/>
          </a:p>
        </p:txBody>
      </p:sp>
      <p:sp>
        <p:nvSpPr>
          <p:cNvPr id="3" name="Subtitle 2"/>
          <p:cNvSpPr>
            <a:spLocks noGrp="1"/>
          </p:cNvSpPr>
          <p:nvPr>
            <p:ph type="subTitle" idx="1"/>
          </p:nvPr>
        </p:nvSpPr>
        <p:spPr/>
        <p:txBody>
          <a:bodyPr>
            <a:normAutofit fontScale="47500" lnSpcReduction="20000"/>
          </a:bodyPr>
          <a:lstStyle/>
          <a:p>
            <a:endParaRPr lang="en-US" dirty="0" smtClean="0"/>
          </a:p>
          <a:p>
            <a:endParaRPr lang="en-US" dirty="0"/>
          </a:p>
          <a:p>
            <a:endParaRPr lang="en-US" dirty="0" smtClean="0"/>
          </a:p>
          <a:p>
            <a:r>
              <a:rPr lang="en-US" dirty="0" smtClean="0"/>
              <a:t>Presented by Cynthia Wilson BSN, RN-BC</a:t>
            </a:r>
            <a:endParaRPr lang="en-US" dirty="0"/>
          </a:p>
        </p:txBody>
      </p:sp>
    </p:spTree>
    <p:extLst>
      <p:ext uri="{BB962C8B-B14F-4D97-AF65-F5344CB8AC3E}">
        <p14:creationId xmlns:p14="http://schemas.microsoft.com/office/powerpoint/2010/main" val="2850880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 Coded Medication Administration</a:t>
            </a:r>
            <a:endParaRPr lang="en-US" dirty="0"/>
          </a:p>
        </p:txBody>
      </p:sp>
      <p:sp>
        <p:nvSpPr>
          <p:cNvPr id="3" name="Content Placeholder 2"/>
          <p:cNvSpPr>
            <a:spLocks noGrp="1"/>
          </p:cNvSpPr>
          <p:nvPr>
            <p:ph idx="1"/>
          </p:nvPr>
        </p:nvSpPr>
        <p:spPr/>
        <p:txBody>
          <a:bodyPr/>
          <a:lstStyle/>
          <a:p>
            <a:r>
              <a:rPr lang="en-US" dirty="0" smtClean="0"/>
              <a:t>Greater than 98% meds and patients scanned</a:t>
            </a:r>
          </a:p>
          <a:p>
            <a:r>
              <a:rPr lang="en-US" dirty="0" smtClean="0"/>
              <a:t>Improved patient safety</a:t>
            </a:r>
          </a:p>
          <a:p>
            <a:r>
              <a:rPr lang="en-US" dirty="0" smtClean="0"/>
              <a:t>Improved patient experience</a:t>
            </a:r>
          </a:p>
          <a:p>
            <a:r>
              <a:rPr lang="en-US" dirty="0" smtClean="0"/>
              <a:t>Improved hand-off communication </a:t>
            </a:r>
            <a:endParaRPr lang="en-US" dirty="0"/>
          </a:p>
        </p:txBody>
      </p:sp>
    </p:spTree>
    <p:extLst>
      <p:ext uri="{BB962C8B-B14F-4D97-AF65-F5344CB8AC3E}">
        <p14:creationId xmlns:p14="http://schemas.microsoft.com/office/powerpoint/2010/main" val="3094454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We Improved BCMA </a:t>
            </a:r>
            <a:endParaRPr lang="en-US" dirty="0"/>
          </a:p>
        </p:txBody>
      </p:sp>
      <p:sp>
        <p:nvSpPr>
          <p:cNvPr id="3" name="Content Placeholder 2"/>
          <p:cNvSpPr>
            <a:spLocks noGrp="1"/>
          </p:cNvSpPr>
          <p:nvPr>
            <p:ph idx="1"/>
          </p:nvPr>
        </p:nvSpPr>
        <p:spPr/>
        <p:txBody>
          <a:bodyPr/>
          <a:lstStyle/>
          <a:p>
            <a:r>
              <a:rPr lang="en-US" dirty="0" smtClean="0"/>
              <a:t>All 12 facilities with scanning rate of greater than 98% </a:t>
            </a:r>
          </a:p>
          <a:p>
            <a:r>
              <a:rPr lang="en-US" dirty="0" smtClean="0"/>
              <a:t>Weekly reports of individual and unit scanning rates</a:t>
            </a:r>
          </a:p>
          <a:p>
            <a:r>
              <a:rPr lang="en-US" dirty="0" smtClean="0"/>
              <a:t>Unit rounding by Senior Clinical Analyst</a:t>
            </a:r>
          </a:p>
          <a:p>
            <a:r>
              <a:rPr lang="en-US" dirty="0" smtClean="0"/>
              <a:t>Worked directly with Unit Directors and Nursing Leadership</a:t>
            </a:r>
          </a:p>
          <a:p>
            <a:r>
              <a:rPr lang="en-US" dirty="0" smtClean="0"/>
              <a:t>Holding individuals accountable for their own scanning</a:t>
            </a:r>
            <a:endParaRPr lang="en-US" dirty="0"/>
          </a:p>
        </p:txBody>
      </p:sp>
    </p:spTree>
    <p:extLst>
      <p:ext uri="{BB962C8B-B14F-4D97-AF65-F5344CB8AC3E}">
        <p14:creationId xmlns:p14="http://schemas.microsoft.com/office/powerpoint/2010/main" val="15060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Patient Throughput</a:t>
            </a:r>
            <a:endParaRPr lang="en-US" dirty="0"/>
          </a:p>
        </p:txBody>
      </p:sp>
      <p:sp>
        <p:nvSpPr>
          <p:cNvPr id="3" name="Content Placeholder 2"/>
          <p:cNvSpPr>
            <a:spLocks noGrp="1"/>
          </p:cNvSpPr>
          <p:nvPr>
            <p:ph idx="1"/>
          </p:nvPr>
        </p:nvSpPr>
        <p:spPr/>
        <p:txBody>
          <a:bodyPr/>
          <a:lstStyle/>
          <a:p>
            <a:r>
              <a:rPr lang="en-US" dirty="0" smtClean="0"/>
              <a:t>Improved patient throughput ED to Discharge</a:t>
            </a:r>
          </a:p>
          <a:p>
            <a:r>
              <a:rPr lang="en-US" dirty="0" smtClean="0"/>
              <a:t>Decreased ED hold times</a:t>
            </a:r>
          </a:p>
          <a:p>
            <a:r>
              <a:rPr lang="en-US" dirty="0" smtClean="0"/>
              <a:t>Decreased Length of Stay</a:t>
            </a:r>
          </a:p>
          <a:p>
            <a:r>
              <a:rPr lang="en-US" dirty="0" smtClean="0"/>
              <a:t>Improved patient experience</a:t>
            </a:r>
          </a:p>
          <a:p>
            <a:r>
              <a:rPr lang="en-US" dirty="0" smtClean="0"/>
              <a:t>Improved hand-off communication</a:t>
            </a:r>
          </a:p>
          <a:p>
            <a:r>
              <a:rPr lang="en-US" dirty="0" smtClean="0"/>
              <a:t>Barrier Rounds</a:t>
            </a:r>
            <a:endParaRPr lang="en-US" dirty="0"/>
          </a:p>
        </p:txBody>
      </p:sp>
    </p:spTree>
    <p:extLst>
      <p:ext uri="{BB962C8B-B14F-4D97-AF65-F5344CB8AC3E}">
        <p14:creationId xmlns:p14="http://schemas.microsoft.com/office/powerpoint/2010/main" val="205593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Advanced Clinicals Board</a:t>
            </a:r>
            <a:endParaRPr lang="en-US" dirty="0"/>
          </a:p>
        </p:txBody>
      </p:sp>
      <p:pic>
        <p:nvPicPr>
          <p:cNvPr id="4" name="Content Placeholder 3"/>
          <p:cNvPicPr>
            <a:picLocks noGrp="1" noChangeAspect="1"/>
          </p:cNvPicPr>
          <p:nvPr>
            <p:ph idx="1"/>
          </p:nvPr>
        </p:nvPicPr>
        <p:blipFill>
          <a:blip r:embed="rId2"/>
          <a:stretch>
            <a:fillRect/>
          </a:stretch>
        </p:blipFill>
        <p:spPr>
          <a:xfrm>
            <a:off x="1096963" y="2338828"/>
            <a:ext cx="10058400" cy="3037594"/>
          </a:xfrm>
          <a:prstGeom prst="rect">
            <a:avLst/>
          </a:prstGeom>
        </p:spPr>
      </p:pic>
    </p:spTree>
    <p:extLst>
      <p:ext uri="{BB962C8B-B14F-4D97-AF65-F5344CB8AC3E}">
        <p14:creationId xmlns:p14="http://schemas.microsoft.com/office/powerpoint/2010/main" val="3794997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Sepsis Dashboard</a:t>
            </a:r>
            <a:endParaRPr lang="en-US" dirty="0"/>
          </a:p>
        </p:txBody>
      </p:sp>
      <p:sp>
        <p:nvSpPr>
          <p:cNvPr id="3" name="Content Placeholder 2"/>
          <p:cNvSpPr>
            <a:spLocks noGrp="1"/>
          </p:cNvSpPr>
          <p:nvPr>
            <p:ph idx="1"/>
          </p:nvPr>
        </p:nvSpPr>
        <p:spPr/>
        <p:txBody>
          <a:bodyPr/>
          <a:lstStyle/>
          <a:p>
            <a:r>
              <a:rPr lang="en-US" dirty="0" smtClean="0"/>
              <a:t>Improved patient safety</a:t>
            </a:r>
          </a:p>
          <a:p>
            <a:r>
              <a:rPr lang="en-US" dirty="0" smtClean="0"/>
              <a:t>Decreased mortality</a:t>
            </a:r>
          </a:p>
          <a:p>
            <a:r>
              <a:rPr lang="en-US" dirty="0" smtClean="0"/>
              <a:t>Improved patient experience</a:t>
            </a:r>
          </a:p>
          <a:p>
            <a:r>
              <a:rPr lang="en-US" dirty="0" smtClean="0"/>
              <a:t>Improved hand-off communication</a:t>
            </a:r>
          </a:p>
          <a:p>
            <a:endParaRPr lang="en-US" dirty="0" smtClean="0"/>
          </a:p>
          <a:p>
            <a:endParaRPr lang="en-US" dirty="0"/>
          </a:p>
        </p:txBody>
      </p:sp>
    </p:spTree>
    <p:extLst>
      <p:ext uri="{BB962C8B-B14F-4D97-AF65-F5344CB8AC3E}">
        <p14:creationId xmlns:p14="http://schemas.microsoft.com/office/powerpoint/2010/main" val="242000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57537" y="828675"/>
            <a:ext cx="5876925" cy="5200650"/>
          </a:xfrm>
          <a:prstGeom prst="rect">
            <a:avLst/>
          </a:prstGeom>
        </p:spPr>
      </p:pic>
    </p:spTree>
    <p:extLst>
      <p:ext uri="{BB962C8B-B14F-4D97-AF65-F5344CB8AC3E}">
        <p14:creationId xmlns:p14="http://schemas.microsoft.com/office/powerpoint/2010/main" val="30599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The Nurse Informaticist and the </a:t>
            </a:r>
            <a:r>
              <a:rPr lang="en-US" sz="4000" dirty="0" smtClean="0"/>
              <a:t>Bedside Nurse  </a:t>
            </a:r>
            <a:r>
              <a:rPr lang="en-US" dirty="0"/>
              <a:t/>
            </a:r>
            <a:br>
              <a:rPr lang="en-US" dirty="0"/>
            </a:br>
            <a:endParaRPr lang="en-US" dirty="0"/>
          </a:p>
        </p:txBody>
      </p:sp>
      <p:sp>
        <p:nvSpPr>
          <p:cNvPr id="3" name="Content Placeholder 2"/>
          <p:cNvSpPr>
            <a:spLocks noGrp="1"/>
          </p:cNvSpPr>
          <p:nvPr>
            <p:ph idx="1"/>
          </p:nvPr>
        </p:nvSpPr>
        <p:spPr>
          <a:xfrm>
            <a:off x="347730" y="1825625"/>
            <a:ext cx="11526591" cy="4351338"/>
          </a:xfrm>
        </p:spPr>
        <p:txBody>
          <a:bodyPr/>
          <a:lstStyle/>
          <a:p>
            <a:endParaRPr lang="en-US" dirty="0" smtClean="0"/>
          </a:p>
          <a:p>
            <a:endParaRPr lang="en-US" dirty="0"/>
          </a:p>
          <a:p>
            <a:pPr marL="0" indent="0">
              <a:buNone/>
            </a:pPr>
            <a:r>
              <a:rPr lang="en-US" dirty="0" smtClean="0"/>
              <a:t>Improved Communication During Hand-off Improves the Patient Experience </a:t>
            </a:r>
          </a:p>
          <a:p>
            <a:pPr lvl="1"/>
            <a:endParaRPr lang="en-US" dirty="0" smtClean="0"/>
          </a:p>
          <a:p>
            <a:pPr lvl="1"/>
            <a:r>
              <a:rPr lang="en-US" dirty="0" smtClean="0"/>
              <a:t>Working directly with the bedside nurse to improve workflows and processes</a:t>
            </a:r>
          </a:p>
          <a:p>
            <a:pPr lvl="1"/>
            <a:r>
              <a:rPr lang="en-US" dirty="0" smtClean="0"/>
              <a:t>Improving communication and the patient experience</a:t>
            </a:r>
          </a:p>
        </p:txBody>
      </p:sp>
    </p:spTree>
    <p:extLst>
      <p:ext uri="{BB962C8B-B14F-4D97-AF65-F5344CB8AC3E}">
        <p14:creationId xmlns:p14="http://schemas.microsoft.com/office/powerpoint/2010/main" val="151059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4250028" y="1318139"/>
            <a:ext cx="4010025" cy="4011612"/>
          </a:xfrm>
        </p:spPr>
      </p:pic>
    </p:spTree>
    <p:extLst>
      <p:ext uri="{BB962C8B-B14F-4D97-AF65-F5344CB8AC3E}">
        <p14:creationId xmlns:p14="http://schemas.microsoft.com/office/powerpoint/2010/main" val="4101946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Using the foundations of Nursing Informatics to improve the patient experience </a:t>
            </a:r>
            <a:endParaRPr lang="en-US" dirty="0"/>
          </a:p>
        </p:txBody>
      </p:sp>
      <p:sp>
        <p:nvSpPr>
          <p:cNvPr id="3" name="Content Placeholder 2"/>
          <p:cNvSpPr>
            <a:spLocks noGrp="1"/>
          </p:cNvSpPr>
          <p:nvPr>
            <p:ph idx="1"/>
          </p:nvPr>
        </p:nvSpPr>
        <p:spPr/>
        <p:txBody>
          <a:bodyPr/>
          <a:lstStyle/>
          <a:p>
            <a:pPr marL="0" indent="0">
              <a:buNone/>
            </a:pPr>
            <a:r>
              <a:rPr lang="en-US" dirty="0" smtClean="0"/>
              <a:t>Decreased Length of Stay</a:t>
            </a:r>
          </a:p>
          <a:p>
            <a:pPr marL="0" indent="0">
              <a:buNone/>
            </a:pPr>
            <a:r>
              <a:rPr lang="en-US" dirty="0" smtClean="0"/>
              <a:t>Improved Mortality</a:t>
            </a:r>
          </a:p>
          <a:p>
            <a:pPr marL="0" indent="0">
              <a:buNone/>
            </a:pPr>
            <a:r>
              <a:rPr lang="en-US" dirty="0" smtClean="0"/>
              <a:t>Improved Patient Safety</a:t>
            </a:r>
          </a:p>
          <a:p>
            <a:pPr marL="0" indent="0">
              <a:buNone/>
            </a:pPr>
            <a:r>
              <a:rPr lang="en-US" dirty="0" smtClean="0"/>
              <a:t>Decreased Medication Errors</a:t>
            </a:r>
          </a:p>
          <a:p>
            <a:pPr marL="0" indent="0">
              <a:buNone/>
            </a:pPr>
            <a:r>
              <a:rPr lang="en-US" dirty="0" smtClean="0"/>
              <a:t>Barrier Rounds (Barriers to Discharge)</a:t>
            </a:r>
            <a:endParaRPr lang="en-US" dirty="0"/>
          </a:p>
        </p:txBody>
      </p:sp>
    </p:spTree>
    <p:extLst>
      <p:ext uri="{BB962C8B-B14F-4D97-AF65-F5344CB8AC3E}">
        <p14:creationId xmlns:p14="http://schemas.microsoft.com/office/powerpoint/2010/main" val="311791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We Need to Keep Nursing Leadership Need in the Know </a:t>
            </a:r>
            <a:endParaRPr lang="en-US" dirty="0"/>
          </a:p>
        </p:txBody>
      </p:sp>
      <p:sp>
        <p:nvSpPr>
          <p:cNvPr id="3" name="Content Placeholder 2"/>
          <p:cNvSpPr>
            <a:spLocks noGrp="1"/>
          </p:cNvSpPr>
          <p:nvPr>
            <p:ph idx="1"/>
          </p:nvPr>
        </p:nvSpPr>
        <p:spPr/>
        <p:txBody>
          <a:bodyPr/>
          <a:lstStyle/>
          <a:p>
            <a:r>
              <a:rPr lang="en-US" dirty="0" smtClean="0"/>
              <a:t>According to </a:t>
            </a:r>
            <a:r>
              <a:rPr lang="en-US" dirty="0" err="1" smtClean="0"/>
              <a:t>Nickitas</a:t>
            </a:r>
            <a:r>
              <a:rPr lang="en-US" dirty="0" smtClean="0"/>
              <a:t> and </a:t>
            </a:r>
            <a:r>
              <a:rPr lang="en-US" dirty="0" err="1" smtClean="0"/>
              <a:t>Kerfoot</a:t>
            </a:r>
            <a:r>
              <a:rPr lang="en-US" dirty="0" smtClean="0"/>
              <a:t> (2012) Nursing Leadership must remain in the know (regarding IT and Clinical IT) in order to take the data received about the nursing care of the patient and “synthesize, interpret and manage the data into measurable outcomes” </a:t>
            </a:r>
          </a:p>
          <a:p>
            <a:r>
              <a:rPr lang="en-US" dirty="0" smtClean="0"/>
              <a:t>This synthetization is the epitome of the nursing informatics model of Data, Information, Knowledge and Wisdom</a:t>
            </a:r>
          </a:p>
          <a:p>
            <a:r>
              <a:rPr lang="en-US" dirty="0" smtClean="0"/>
              <a:t>By using this process we are able to improve hand-off communication and improve the patient experience</a:t>
            </a:r>
            <a:endParaRPr lang="en-US" dirty="0"/>
          </a:p>
        </p:txBody>
      </p:sp>
    </p:spTree>
    <p:extLst>
      <p:ext uri="{BB962C8B-B14F-4D97-AF65-F5344CB8AC3E}">
        <p14:creationId xmlns:p14="http://schemas.microsoft.com/office/powerpoint/2010/main" val="153317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sz="2400" dirty="0"/>
              <a:t>The participant will be able to verbalize the need for strong communication between the Nurse Informaticist and Nursing Leadership in order to improve the patient experience. </a:t>
            </a:r>
          </a:p>
          <a:p>
            <a:r>
              <a:rPr lang="en-US" sz="2400" dirty="0"/>
              <a:t>The participant will be able to recognize areas for improved communication between the Nurse Informaticist and Nursing Leadership in their facility.</a:t>
            </a:r>
          </a:p>
          <a:p>
            <a:r>
              <a:rPr lang="en-US" sz="2400" dirty="0"/>
              <a:t>The participant will be able to apply concepts learned regarding communication between the Nurse Informaticist and Nursing Leadership in their workplace.</a:t>
            </a:r>
          </a:p>
          <a:p>
            <a:pPr marL="0" indent="0">
              <a:buNone/>
            </a:pPr>
            <a:endParaRPr lang="en-US" dirty="0"/>
          </a:p>
        </p:txBody>
      </p:sp>
    </p:spTree>
    <p:extLst>
      <p:ext uri="{BB962C8B-B14F-4D97-AF65-F5344CB8AC3E}">
        <p14:creationId xmlns:p14="http://schemas.microsoft.com/office/powerpoint/2010/main" val="29849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We Make This Work in the Gulf Coast Division </a:t>
            </a:r>
            <a:endParaRPr lang="en-US" dirty="0"/>
          </a:p>
        </p:txBody>
      </p:sp>
      <p:sp>
        <p:nvSpPr>
          <p:cNvPr id="3" name="Content Placeholder 2"/>
          <p:cNvSpPr>
            <a:spLocks noGrp="1"/>
          </p:cNvSpPr>
          <p:nvPr>
            <p:ph idx="1"/>
          </p:nvPr>
        </p:nvSpPr>
        <p:spPr/>
        <p:txBody>
          <a:bodyPr/>
          <a:lstStyle/>
          <a:p>
            <a:r>
              <a:rPr lang="en-US" dirty="0" smtClean="0"/>
              <a:t>Nursing Leadership is very supportive of the relationship between the Senior Clinical Analysts and the nursing staff at the facilities</a:t>
            </a:r>
          </a:p>
          <a:p>
            <a:r>
              <a:rPr lang="en-US" dirty="0" smtClean="0"/>
              <a:t>The Senior Clinical Analysts are the boots on the ground and the liaison between the bedside nurse and the IT world</a:t>
            </a:r>
          </a:p>
          <a:p>
            <a:r>
              <a:rPr lang="en-US" dirty="0" smtClean="0"/>
              <a:t>Nursing Leadership holds the bedside nurses accountable to the set standards </a:t>
            </a:r>
          </a:p>
          <a:p>
            <a:r>
              <a:rPr lang="en-US" dirty="0" smtClean="0"/>
              <a:t>Regular meetings where data and information is shared between nursing leadership and the Senior Clinical Analyst</a:t>
            </a:r>
            <a:endParaRPr lang="en-US" dirty="0"/>
          </a:p>
        </p:txBody>
      </p:sp>
    </p:spTree>
    <p:extLst>
      <p:ext uri="{BB962C8B-B14F-4D97-AF65-F5344CB8AC3E}">
        <p14:creationId xmlns:p14="http://schemas.microsoft.com/office/powerpoint/2010/main" val="3376738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Informatics Reporting Structure</a:t>
            </a:r>
            <a:endParaRPr lang="en-US" dirty="0"/>
          </a:p>
        </p:txBody>
      </p:sp>
      <p:pic>
        <p:nvPicPr>
          <p:cNvPr id="45" name="Content Placeholder 44"/>
          <p:cNvPicPr>
            <a:picLocks noGrp="1" noChangeAspect="1"/>
          </p:cNvPicPr>
          <p:nvPr>
            <p:ph idx="1"/>
          </p:nvPr>
        </p:nvPicPr>
        <p:blipFill>
          <a:blip r:embed="rId2"/>
          <a:stretch>
            <a:fillRect/>
          </a:stretch>
        </p:blipFill>
        <p:spPr>
          <a:xfrm>
            <a:off x="2088484" y="1846263"/>
            <a:ext cx="8075358" cy="4022725"/>
          </a:xfrm>
          <a:prstGeom prst="rect">
            <a:avLst/>
          </a:prstGeom>
        </p:spPr>
      </p:pic>
    </p:spTree>
    <p:extLst>
      <p:ext uri="{BB962C8B-B14F-4D97-AF65-F5344CB8AC3E}">
        <p14:creationId xmlns:p14="http://schemas.microsoft.com/office/powerpoint/2010/main" val="2477228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dirty="0" smtClean="0"/>
              <a:t/>
            </a:r>
            <a:br>
              <a:rPr lang="en-US" dirty="0" smtClean="0"/>
            </a:br>
            <a:r>
              <a:rPr lang="en-US" dirty="0" smtClean="0"/>
              <a:t>IT and Nursing Leadership Dotted Line Reporting</a:t>
            </a:r>
            <a:endParaRPr lang="en-US" dirty="0"/>
          </a:p>
        </p:txBody>
      </p:sp>
      <p:pic>
        <p:nvPicPr>
          <p:cNvPr id="15" name="Picture 14"/>
          <p:cNvPicPr>
            <a:picLocks noChangeAspect="1"/>
          </p:cNvPicPr>
          <p:nvPr/>
        </p:nvPicPr>
        <p:blipFill>
          <a:blip r:embed="rId2"/>
          <a:stretch>
            <a:fillRect/>
          </a:stretch>
        </p:blipFill>
        <p:spPr>
          <a:xfrm>
            <a:off x="1321117" y="1893194"/>
            <a:ext cx="9610725" cy="4194757"/>
          </a:xfrm>
          <a:prstGeom prst="rect">
            <a:avLst/>
          </a:prstGeom>
        </p:spPr>
      </p:pic>
    </p:spTree>
    <p:extLst>
      <p:ext uri="{BB962C8B-B14F-4D97-AF65-F5344CB8AC3E}">
        <p14:creationId xmlns:p14="http://schemas.microsoft.com/office/powerpoint/2010/main" val="673811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5054600" y="278606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222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ANA. (2015). Nursing Informatics Scope and Standards of Practice (2</a:t>
            </a:r>
            <a:r>
              <a:rPr lang="en-US" baseline="30000" dirty="0"/>
              <a:t>nd</a:t>
            </a:r>
            <a:r>
              <a:rPr lang="en-US" dirty="0"/>
              <a:t> </a:t>
            </a:r>
            <a:r>
              <a:rPr lang="en-US" dirty="0" err="1"/>
              <a:t>ed</a:t>
            </a:r>
            <a:r>
              <a:rPr lang="en-US" dirty="0"/>
              <a:t>). Silver Springs, MD. Nursesbooks.org</a:t>
            </a:r>
            <a:r>
              <a:rPr lang="en-US" dirty="0" smtClean="0"/>
              <a:t>.</a:t>
            </a:r>
          </a:p>
          <a:p>
            <a:pPr fontAlgn="base"/>
            <a:r>
              <a:rPr lang="en-US" dirty="0" err="1" smtClean="0"/>
              <a:t>Mattison</a:t>
            </a:r>
            <a:r>
              <a:rPr lang="en-US" dirty="0" smtClean="0"/>
              <a:t>, M. (2012, December 13). Q &amp; A with Informatics Nurse Dee </a:t>
            </a:r>
            <a:r>
              <a:rPr lang="en-US" dirty="0" err="1" smtClean="0"/>
              <a:t>McGonigle</a:t>
            </a:r>
            <a:r>
              <a:rPr lang="en-US" dirty="0" smtClean="0"/>
              <a:t>. The Chamberlain Blog. Retrieved from </a:t>
            </a:r>
            <a:r>
              <a:rPr lang="en-US" dirty="0" smtClean="0">
                <a:hlinkClick r:id="rId2"/>
              </a:rPr>
              <a:t>http://www.chamberlain.edu/blog/q-a-with-informatics-nurse-dee-mcgonigle</a:t>
            </a:r>
            <a:endParaRPr lang="en-US" dirty="0" smtClean="0"/>
          </a:p>
          <a:p>
            <a:pPr fontAlgn="base"/>
            <a:r>
              <a:rPr lang="en-US" dirty="0" err="1" smtClean="0"/>
              <a:t>Nickitas</a:t>
            </a:r>
            <a:r>
              <a:rPr lang="en-US" dirty="0"/>
              <a:t>, D. M. and </a:t>
            </a:r>
            <a:r>
              <a:rPr lang="en-US" dirty="0" err="1"/>
              <a:t>Kerfoot</a:t>
            </a:r>
            <a:r>
              <a:rPr lang="en-US" dirty="0"/>
              <a:t>, K. (2010). Nursing Informatics: Why nurse leaders need to stay informed. </a:t>
            </a:r>
            <a:r>
              <a:rPr lang="en-US" i="1" dirty="0"/>
              <a:t>Nursing Economics 28</a:t>
            </a:r>
            <a:r>
              <a:rPr lang="en-US" dirty="0"/>
              <a:t>(3). Retrieved from </a:t>
            </a:r>
            <a:r>
              <a:rPr lang="en-US" u="sng" dirty="0">
                <a:hlinkClick r:id="rId3"/>
              </a:rPr>
              <a:t>https://www.nursingeconomics.net/necfiles/news/MJ_10_Nickitas.pdf</a:t>
            </a:r>
            <a:endParaRPr lang="en-US" dirty="0"/>
          </a:p>
          <a:p>
            <a:pPr fontAlgn="base"/>
            <a:r>
              <a:rPr lang="en-US" dirty="0"/>
              <a:t>Nursing Informatics. (</a:t>
            </a:r>
            <a:r>
              <a:rPr lang="en-US" dirty="0" err="1"/>
              <a:t>n.d.</a:t>
            </a:r>
            <a:r>
              <a:rPr lang="en-US" dirty="0"/>
              <a:t>). American Medical Informatics Association. Retrieved from </a:t>
            </a:r>
            <a:r>
              <a:rPr lang="en-US" u="sng" dirty="0">
                <a:hlinkClick r:id="rId4"/>
              </a:rPr>
              <a:t>https://www.amia.org/programs/working-groups/nursing-informatics</a:t>
            </a:r>
            <a:endParaRPr lang="en-US" dirty="0"/>
          </a:p>
          <a:p>
            <a:pPr fontAlgn="base"/>
            <a:r>
              <a:rPr lang="en-US" dirty="0"/>
              <a:t>Saba, V. K. and McCormick, K. A. (2015). Essentials of Nursing Informatics (6</a:t>
            </a:r>
            <a:r>
              <a:rPr lang="en-US" baseline="30000" dirty="0"/>
              <a:t>th</a:t>
            </a:r>
            <a:r>
              <a:rPr lang="en-US" dirty="0"/>
              <a:t> </a:t>
            </a:r>
            <a:r>
              <a:rPr lang="en-US" dirty="0" err="1"/>
              <a:t>ed</a:t>
            </a:r>
            <a:r>
              <a:rPr lang="en-US" dirty="0"/>
              <a:t>). United States. McGraw-Hill. </a:t>
            </a:r>
          </a:p>
          <a:p>
            <a:endParaRPr lang="en-US" dirty="0"/>
          </a:p>
        </p:txBody>
      </p:sp>
    </p:spTree>
    <p:extLst>
      <p:ext uri="{BB962C8B-B14F-4D97-AF65-F5344CB8AC3E}">
        <p14:creationId xmlns:p14="http://schemas.microsoft.com/office/powerpoint/2010/main" val="234540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828836"/>
            <a:ext cx="7100552" cy="369332"/>
          </a:xfrm>
          <a:prstGeom prst="rect">
            <a:avLst/>
          </a:prstGeom>
        </p:spPr>
        <p:txBody>
          <a:bodyPr wrap="square">
            <a:spAutoFit/>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030538" y="1833474"/>
            <a:ext cx="6096000" cy="2677656"/>
          </a:xfrm>
          <a:prstGeom prst="rect">
            <a:avLst/>
          </a:prstGeom>
        </p:spPr>
        <p:txBody>
          <a:bodyPr>
            <a:spAutoFit/>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The Clinical </a:t>
            </a:r>
            <a:r>
              <a:rPr lang="en-US" sz="2800" dirty="0" err="1">
                <a:latin typeface="Calibri" panose="020F0502020204030204" pitchFamily="34" charset="0"/>
                <a:ea typeface="Calibri" panose="020F0502020204030204" pitchFamily="34" charset="0"/>
                <a:cs typeface="Times New Roman" panose="02020603050405020304" pitchFamily="18" charset="0"/>
              </a:rPr>
              <a:t>Informaticist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will </a:t>
            </a:r>
            <a:r>
              <a:rPr lang="en-US" sz="2800" dirty="0">
                <a:latin typeface="Calibri" panose="020F0502020204030204" pitchFamily="34" charset="0"/>
                <a:ea typeface="Calibri" panose="020F0502020204030204" pitchFamily="34" charset="0"/>
                <a:cs typeface="Times New Roman" panose="02020603050405020304" pitchFamily="18" charset="0"/>
              </a:rPr>
              <a:t>utilize strategies through technology communication during hand-off, streamlining best practice across the patient care continuum and improve patient </a:t>
            </a:r>
            <a:r>
              <a:rPr lang="en-US" sz="2800" dirty="0" smtClean="0">
                <a:latin typeface="Calibri" panose="020F0502020204030204" pitchFamily="34" charset="0"/>
                <a:ea typeface="Calibri" panose="020F0502020204030204" pitchFamily="34" charset="0"/>
                <a:cs typeface="Times New Roman" panose="02020603050405020304" pitchFamily="18" charset="0"/>
              </a:rPr>
              <a:t>outcomes. </a:t>
            </a:r>
            <a:endParaRPr lang="en-US" sz="2800" dirty="0"/>
          </a:p>
        </p:txBody>
      </p:sp>
    </p:spTree>
    <p:extLst>
      <p:ext uri="{BB962C8B-B14F-4D97-AF65-F5344CB8AC3E}">
        <p14:creationId xmlns:p14="http://schemas.microsoft.com/office/powerpoint/2010/main" val="294743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type="pic" idx="4294967295"/>
          </p:nvPr>
        </p:nvPicPr>
        <p:blipFill>
          <a:blip r:embed="rId2">
            <a:extLst>
              <a:ext uri="{28A0092B-C50C-407E-A947-70E740481C1C}">
                <a14:useLocalDpi xmlns:a14="http://schemas.microsoft.com/office/drawing/2010/main" val="0"/>
              </a:ext>
            </a:extLst>
          </a:blip>
          <a:srcRect t="11210" b="11210"/>
          <a:stretch>
            <a:fillRect/>
          </a:stretch>
        </p:blipFill>
        <p:spPr>
          <a:xfrm>
            <a:off x="412122" y="934884"/>
            <a:ext cx="11406389" cy="4598201"/>
          </a:xfrm>
        </p:spPr>
      </p:pic>
      <p:sp>
        <p:nvSpPr>
          <p:cNvPr id="6" name="Text Placeholder 5"/>
          <p:cNvSpPr>
            <a:spLocks noGrp="1"/>
          </p:cNvSpPr>
          <p:nvPr>
            <p:ph type="body" sz="half" idx="4294967295"/>
          </p:nvPr>
        </p:nvSpPr>
        <p:spPr>
          <a:xfrm>
            <a:off x="2078038" y="5907088"/>
            <a:ext cx="10113962" cy="593725"/>
          </a:xfrm>
        </p:spPr>
        <p:txBody>
          <a:bodyPr>
            <a:normAutofit fontScale="2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sz="1800" dirty="0" smtClean="0"/>
          </a:p>
          <a:p>
            <a:r>
              <a:rPr lang="en-US" sz="1800" dirty="0" err="1" smtClean="0"/>
              <a:t>McGonigle</a:t>
            </a:r>
            <a:r>
              <a:rPr lang="en-US" sz="1800" dirty="0" smtClean="0"/>
              <a:t> (2012)</a:t>
            </a:r>
            <a:endParaRPr lang="en-US" sz="1800" dirty="0"/>
          </a:p>
          <a:p>
            <a:endParaRPr lang="en-US" dirty="0"/>
          </a:p>
        </p:txBody>
      </p:sp>
      <p:sp>
        <p:nvSpPr>
          <p:cNvPr id="2" name="TextBox 1"/>
          <p:cNvSpPr txBox="1"/>
          <p:nvPr/>
        </p:nvSpPr>
        <p:spPr>
          <a:xfrm>
            <a:off x="579549" y="5533085"/>
            <a:ext cx="1918952" cy="374003"/>
          </a:xfrm>
          <a:prstGeom prst="rect">
            <a:avLst/>
          </a:prstGeom>
          <a:noFill/>
        </p:spPr>
        <p:txBody>
          <a:bodyPr wrap="square" rtlCol="0">
            <a:spAutoFit/>
          </a:bodyPr>
          <a:lstStyle/>
          <a:p>
            <a:r>
              <a:rPr lang="en-US" dirty="0" err="1" smtClean="0"/>
              <a:t>McGonigle</a:t>
            </a:r>
            <a:r>
              <a:rPr lang="en-US" dirty="0" smtClean="0"/>
              <a:t>, 2012</a:t>
            </a:r>
            <a:endParaRPr lang="en-US" dirty="0"/>
          </a:p>
        </p:txBody>
      </p:sp>
    </p:spTree>
    <p:extLst>
      <p:ext uri="{BB962C8B-B14F-4D97-AF65-F5344CB8AC3E}">
        <p14:creationId xmlns:p14="http://schemas.microsoft.com/office/powerpoint/2010/main" val="141887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Informatics - ANA</a:t>
            </a:r>
            <a:endParaRPr lang="en-US" dirty="0"/>
          </a:p>
        </p:txBody>
      </p:sp>
      <p:sp>
        <p:nvSpPr>
          <p:cNvPr id="3" name="Content Placeholder 2"/>
          <p:cNvSpPr>
            <a:spLocks noGrp="1"/>
          </p:cNvSpPr>
          <p:nvPr>
            <p:ph idx="1"/>
          </p:nvPr>
        </p:nvSpPr>
        <p:spPr/>
        <p:txBody>
          <a:bodyPr/>
          <a:lstStyle/>
          <a:p>
            <a:pPr lvl="0"/>
            <a:r>
              <a:rPr lang="en-US" sz="2400" dirty="0"/>
              <a:t>Nursing informatics (NI) is the specialty that integrates nursing science with multiple information management and analytical sciences to identify, define, manage, and communicate data, information, knowledge, and wisdom in nursing practice. NI supports nurses, consumers, patients, the </a:t>
            </a:r>
            <a:r>
              <a:rPr lang="en-US" sz="2400" dirty="0" err="1"/>
              <a:t>interprofessional</a:t>
            </a:r>
            <a:r>
              <a:rPr lang="en-US" sz="2400" dirty="0"/>
              <a:t> healthcare team, and other stakeholders in their decision-making in all roles and settings to achieve desired outcomes. This support is accomplished through the use of information structures, information processes, and information technology</a:t>
            </a:r>
          </a:p>
          <a:p>
            <a:pPr lvl="0"/>
            <a:r>
              <a:rPr lang="en-US" sz="2400" dirty="0"/>
              <a:t>Nursing Informatics Scope and Standards, 2</a:t>
            </a:r>
            <a:r>
              <a:rPr lang="en-US" sz="2400" baseline="30000" dirty="0"/>
              <a:t>nd</a:t>
            </a:r>
            <a:r>
              <a:rPr lang="en-US" sz="2400" dirty="0"/>
              <a:t> Ed Standards </a:t>
            </a:r>
          </a:p>
          <a:p>
            <a:endParaRPr lang="en-US" dirty="0"/>
          </a:p>
        </p:txBody>
      </p:sp>
    </p:spTree>
    <p:extLst>
      <p:ext uri="{BB962C8B-B14F-4D97-AF65-F5344CB8AC3E}">
        <p14:creationId xmlns:p14="http://schemas.microsoft.com/office/powerpoint/2010/main" val="316414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Informatics - AMIA</a:t>
            </a:r>
            <a:endParaRPr lang="en-US" dirty="0"/>
          </a:p>
        </p:txBody>
      </p:sp>
      <p:sp>
        <p:nvSpPr>
          <p:cNvPr id="3" name="Content Placeholder 2"/>
          <p:cNvSpPr>
            <a:spLocks noGrp="1"/>
          </p:cNvSpPr>
          <p:nvPr>
            <p:ph idx="1"/>
          </p:nvPr>
        </p:nvSpPr>
        <p:spPr/>
        <p:txBody>
          <a:bodyPr/>
          <a:lstStyle/>
          <a:p>
            <a:r>
              <a:rPr lang="en-US" sz="2400" dirty="0"/>
              <a:t>Nursing Informatics is the </a:t>
            </a:r>
            <a:r>
              <a:rPr lang="en-US" sz="2400" i="1" dirty="0"/>
              <a:t>"science and practice (that) integrates nursing, its information and knowledge, with information and communication technologies to promote the health of people, families, and communities worldwide." (adapted from IMIA Special Interest Group on Nursing Informatics 2009)</a:t>
            </a:r>
            <a:r>
              <a:rPr lang="en-US" sz="2400" dirty="0"/>
              <a:t>. The application of nursing informatics knowledge is empowering for all healthcare practitioners in achieving patient centered care.</a:t>
            </a:r>
          </a:p>
          <a:p>
            <a:endParaRPr lang="en-US" dirty="0"/>
          </a:p>
        </p:txBody>
      </p:sp>
    </p:spTree>
    <p:extLst>
      <p:ext uri="{BB962C8B-B14F-4D97-AF65-F5344CB8AC3E}">
        <p14:creationId xmlns:p14="http://schemas.microsoft.com/office/powerpoint/2010/main" val="115469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Informatics - AMIA</a:t>
            </a:r>
            <a:endParaRPr lang="en-US" dirty="0"/>
          </a:p>
        </p:txBody>
      </p:sp>
      <p:sp>
        <p:nvSpPr>
          <p:cNvPr id="3" name="Content Placeholder 2"/>
          <p:cNvSpPr>
            <a:spLocks noGrp="1"/>
          </p:cNvSpPr>
          <p:nvPr>
            <p:ph idx="1"/>
          </p:nvPr>
        </p:nvSpPr>
        <p:spPr/>
        <p:txBody>
          <a:bodyPr>
            <a:normAutofit fontScale="85000" lnSpcReduction="10000"/>
          </a:bodyPr>
          <a:lstStyle/>
          <a:p>
            <a:r>
              <a:rPr lang="en-US" dirty="0"/>
              <a:t>Nurse </a:t>
            </a:r>
            <a:r>
              <a:rPr lang="en-US" dirty="0" err="1"/>
              <a:t>informaticians</a:t>
            </a:r>
            <a:r>
              <a:rPr lang="en-US" dirty="0"/>
              <a:t> work as </a:t>
            </a:r>
            <a:r>
              <a:rPr lang="en-US" b="1" dirty="0"/>
              <a:t>developers of communication </a:t>
            </a:r>
            <a:r>
              <a:rPr lang="en-US" dirty="0"/>
              <a:t>and information technologies, educators, researchers, chief nursing officers, chief information officers, software engineers, implementation consultants, policy developers, and business owners, to advance healthcare. Core areas of work include:</a:t>
            </a:r>
          </a:p>
          <a:p>
            <a:pPr lvl="1" fontAlgn="base"/>
            <a:r>
              <a:rPr lang="en-US" dirty="0"/>
              <a:t>Concept representation and standards to support evidence-based practice, research, and education</a:t>
            </a:r>
          </a:p>
          <a:p>
            <a:pPr lvl="1" fontAlgn="base"/>
            <a:r>
              <a:rPr lang="en-US" dirty="0"/>
              <a:t>Data and communication standards to build an interoperable national data infrastructure</a:t>
            </a:r>
          </a:p>
          <a:p>
            <a:pPr lvl="1" fontAlgn="base"/>
            <a:r>
              <a:rPr lang="en-US" dirty="0"/>
              <a:t>Research methodologies to disseminate new knowledge into practice</a:t>
            </a:r>
          </a:p>
          <a:p>
            <a:pPr lvl="1" fontAlgn="base"/>
            <a:r>
              <a:rPr lang="en-US" dirty="0"/>
              <a:t>Information presentation and retrieval approaches to support safe patient centered care</a:t>
            </a:r>
          </a:p>
          <a:p>
            <a:pPr lvl="1" fontAlgn="base"/>
            <a:r>
              <a:rPr lang="en-US" dirty="0"/>
              <a:t>Information and communication technologies to address inter-professional work flow needs across all care venues</a:t>
            </a:r>
          </a:p>
          <a:p>
            <a:pPr lvl="1" fontAlgn="base"/>
            <a:r>
              <a:rPr lang="en-US" dirty="0"/>
              <a:t>Vision and management for the development, design, and implementation of communication and information technology</a:t>
            </a:r>
          </a:p>
          <a:p>
            <a:pPr lvl="1" fontAlgn="base"/>
            <a:r>
              <a:rPr lang="en-US" dirty="0"/>
              <a:t>Definition of healthcare policy to advance the public’s health</a:t>
            </a:r>
          </a:p>
          <a:p>
            <a:r>
              <a:rPr lang="en-US" dirty="0"/>
              <a:t>AMIA’s Nursing Informatics Working Group serves as the United States’ representative to the International Medical Informatics Association (IMIA) Nursing Informatics Special Interest </a:t>
            </a:r>
            <a:r>
              <a:rPr lang="en-US" dirty="0" smtClean="0"/>
              <a:t>Group </a:t>
            </a:r>
          </a:p>
          <a:p>
            <a:r>
              <a:rPr lang="en-US" u="sng" dirty="0">
                <a:hlinkClick r:id="rId2"/>
              </a:rPr>
              <a:t>https://</a:t>
            </a:r>
            <a:r>
              <a:rPr lang="en-US" u="sng" dirty="0" smtClean="0">
                <a:hlinkClick r:id="rId2"/>
              </a:rPr>
              <a:t>www.amia.org/programs/working-groups/nursing-informatics</a:t>
            </a:r>
            <a:endParaRPr lang="en-US" dirty="0"/>
          </a:p>
        </p:txBody>
      </p:sp>
    </p:spTree>
    <p:extLst>
      <p:ext uri="{BB962C8B-B14F-4D97-AF65-F5344CB8AC3E}">
        <p14:creationId xmlns:p14="http://schemas.microsoft.com/office/powerpoint/2010/main" val="123637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The Nurse Informaticist and Nursing Leadership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Implementing Technology to Improve Patient Outcomes</a:t>
            </a:r>
          </a:p>
          <a:p>
            <a:pPr lvl="1"/>
            <a:r>
              <a:rPr lang="en-US" dirty="0" smtClean="0"/>
              <a:t>Vital Signs Monitoring</a:t>
            </a:r>
          </a:p>
          <a:p>
            <a:pPr lvl="1"/>
            <a:r>
              <a:rPr lang="en-US" dirty="0" smtClean="0"/>
              <a:t>Bar Coded Medication Administration</a:t>
            </a:r>
          </a:p>
          <a:p>
            <a:pPr lvl="1"/>
            <a:r>
              <a:rPr lang="en-US" dirty="0" smtClean="0"/>
              <a:t>Patient Throughput</a:t>
            </a:r>
          </a:p>
          <a:p>
            <a:pPr lvl="1"/>
            <a:r>
              <a:rPr lang="en-US" dirty="0" smtClean="0"/>
              <a:t>Sepsis Dashboard</a:t>
            </a:r>
          </a:p>
          <a:p>
            <a:pPr lvl="1"/>
            <a:r>
              <a:rPr lang="en-US" dirty="0" smtClean="0"/>
              <a:t>Advanced Clinicals Board</a:t>
            </a:r>
          </a:p>
          <a:p>
            <a:pPr lvl="1"/>
            <a:endParaRPr lang="en-US" dirty="0"/>
          </a:p>
        </p:txBody>
      </p:sp>
    </p:spTree>
    <p:extLst>
      <p:ext uri="{BB962C8B-B14F-4D97-AF65-F5344CB8AC3E}">
        <p14:creationId xmlns:p14="http://schemas.microsoft.com/office/powerpoint/2010/main" val="387363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Vital Signs Monitoring</a:t>
            </a:r>
            <a:endParaRPr lang="en-US" dirty="0"/>
          </a:p>
        </p:txBody>
      </p:sp>
      <p:sp>
        <p:nvSpPr>
          <p:cNvPr id="3" name="Content Placeholder 2"/>
          <p:cNvSpPr>
            <a:spLocks noGrp="1"/>
          </p:cNvSpPr>
          <p:nvPr>
            <p:ph idx="1"/>
          </p:nvPr>
        </p:nvSpPr>
        <p:spPr/>
        <p:txBody>
          <a:bodyPr/>
          <a:lstStyle/>
          <a:p>
            <a:r>
              <a:rPr lang="en-US" dirty="0" smtClean="0"/>
              <a:t>Welch Allen monitors</a:t>
            </a:r>
          </a:p>
          <a:p>
            <a:r>
              <a:rPr lang="en-US" dirty="0" smtClean="0"/>
              <a:t>Talk to Meditech </a:t>
            </a:r>
          </a:p>
          <a:p>
            <a:r>
              <a:rPr lang="en-US" dirty="0" smtClean="0"/>
              <a:t>Save time for nursing </a:t>
            </a:r>
          </a:p>
          <a:p>
            <a:r>
              <a:rPr lang="en-US" dirty="0" smtClean="0"/>
              <a:t>Vital Signs auto-populate into Meditech</a:t>
            </a:r>
          </a:p>
          <a:p>
            <a:r>
              <a:rPr lang="en-US" dirty="0" smtClean="0"/>
              <a:t>More time for the nurse to spend time with patient</a:t>
            </a:r>
          </a:p>
          <a:p>
            <a:r>
              <a:rPr lang="en-US" dirty="0" smtClean="0"/>
              <a:t>Easy access to vital signs for hand-off communication</a:t>
            </a:r>
          </a:p>
        </p:txBody>
      </p:sp>
    </p:spTree>
    <p:extLst>
      <p:ext uri="{BB962C8B-B14F-4D97-AF65-F5344CB8AC3E}">
        <p14:creationId xmlns:p14="http://schemas.microsoft.com/office/powerpoint/2010/main" val="8617715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2642</TotalTime>
  <Words>931</Words>
  <Application>Microsoft Office PowerPoint</Application>
  <PresentationFormat>Widescreen</PresentationFormat>
  <Paragraphs>112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Calibri Light</vt:lpstr>
      <vt:lpstr>Times New Roman</vt:lpstr>
      <vt:lpstr>Retrospect</vt:lpstr>
      <vt:lpstr>The Nurse Informaticist Collaborating with Nursing Leadership: Improving Hand-off Communication and Patient Experience</vt:lpstr>
      <vt:lpstr>Objectives</vt:lpstr>
      <vt:lpstr>PowerPoint Presentation</vt:lpstr>
      <vt:lpstr>PowerPoint Presentation</vt:lpstr>
      <vt:lpstr>Nursing Informatics - ANA</vt:lpstr>
      <vt:lpstr>Nursing Informatics - AMIA</vt:lpstr>
      <vt:lpstr>Nursing Informatics - AMIA</vt:lpstr>
      <vt:lpstr>The Nurse Informaticist and Nursing Leadership  </vt:lpstr>
      <vt:lpstr>Vital Signs Monitoring</vt:lpstr>
      <vt:lpstr>Bar Coded Medication Administration</vt:lpstr>
      <vt:lpstr>How We Improved BCMA </vt:lpstr>
      <vt:lpstr>Patient Throughput</vt:lpstr>
      <vt:lpstr>Advanced Clinicals Board</vt:lpstr>
      <vt:lpstr>Sepsis Dashboard</vt:lpstr>
      <vt:lpstr>PowerPoint Presentation</vt:lpstr>
      <vt:lpstr>The Nurse Informaticist and the Bedside Nurse   </vt:lpstr>
      <vt:lpstr>PowerPoint Presentation</vt:lpstr>
      <vt:lpstr>Using the foundations of Nursing Informatics to improve the patient experience </vt:lpstr>
      <vt:lpstr>Why Do We Need to Keep Nursing Leadership Need in the Know </vt:lpstr>
      <vt:lpstr>How We Make This Work in the Gulf Coast Division </vt:lpstr>
      <vt:lpstr>Informatics Reporting Structure</vt:lpstr>
      <vt:lpstr> IT and Nursing Leadership Dotted Line Reporting</vt:lpstr>
      <vt:lpstr>Questions</vt:lpstr>
      <vt:lpstr>References</vt:lpstr>
    </vt:vector>
  </TitlesOfParts>
  <Company>HCA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Nurse Informaticist Collaborating with Nursing Leadership: Improving Hand-off Communication and Patient Experience</dc:title>
  <dc:creator>Wilson Cindy</dc:creator>
  <cp:lastModifiedBy>Blizzard Pearl</cp:lastModifiedBy>
  <cp:revision>34</cp:revision>
  <dcterms:created xsi:type="dcterms:W3CDTF">2017-06-04T19:22:47Z</dcterms:created>
  <dcterms:modified xsi:type="dcterms:W3CDTF">2017-06-10T10:45:25Z</dcterms:modified>
</cp:coreProperties>
</file>