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704" r:id="rId2"/>
  </p:sldMasterIdLst>
  <p:notesMasterIdLst>
    <p:notesMasterId r:id="rId28"/>
  </p:notesMasterIdLst>
  <p:handoutMasterIdLst>
    <p:handoutMasterId r:id="rId29"/>
  </p:handoutMasterIdLst>
  <p:sldIdLst>
    <p:sldId id="256" r:id="rId3"/>
    <p:sldId id="257" r:id="rId4"/>
    <p:sldId id="349" r:id="rId5"/>
    <p:sldId id="323" r:id="rId6"/>
    <p:sldId id="335" r:id="rId7"/>
    <p:sldId id="342" r:id="rId8"/>
    <p:sldId id="343" r:id="rId9"/>
    <p:sldId id="341" r:id="rId10"/>
    <p:sldId id="328" r:id="rId11"/>
    <p:sldId id="293" r:id="rId12"/>
    <p:sldId id="294" r:id="rId13"/>
    <p:sldId id="295" r:id="rId14"/>
    <p:sldId id="327" r:id="rId15"/>
    <p:sldId id="325" r:id="rId16"/>
    <p:sldId id="338" r:id="rId17"/>
    <p:sldId id="344" r:id="rId18"/>
    <p:sldId id="339" r:id="rId19"/>
    <p:sldId id="337" r:id="rId20"/>
    <p:sldId id="340" r:id="rId21"/>
    <p:sldId id="336" r:id="rId22"/>
    <p:sldId id="348" r:id="rId23"/>
    <p:sldId id="347" r:id="rId24"/>
    <p:sldId id="324" r:id="rId25"/>
    <p:sldId id="345" r:id="rId26"/>
    <p:sldId id="346" r:id="rId2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16" y="-7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Sheet1!$B$10</c:f>
              <c:strCache>
                <c:ptCount val="1"/>
                <c:pt idx="0">
                  <c:v>Member</c:v>
                </c:pt>
              </c:strCache>
            </c:strRef>
          </c:tx>
          <c:spPr>
            <a:solidFill>
              <a:srgbClr val="0070C0"/>
            </a:solidFill>
          </c:spPr>
          <c:invertIfNegative val="0"/>
          <c:cat>
            <c:strRef>
              <c:f>Sheet1!$A$11:$A$16</c:f>
              <c:strCache>
                <c:ptCount val="6"/>
                <c:pt idx="0">
                  <c:v>10/2015</c:v>
                </c:pt>
                <c:pt idx="1">
                  <c:v>02/2016</c:v>
                </c:pt>
                <c:pt idx="2">
                  <c:v>06/2016</c:v>
                </c:pt>
                <c:pt idx="3">
                  <c:v>11/2016</c:v>
                </c:pt>
                <c:pt idx="4">
                  <c:v>04/2017</c:v>
                </c:pt>
                <c:pt idx="5">
                  <c:v>06/09/2017</c:v>
                </c:pt>
              </c:strCache>
            </c:strRef>
          </c:cat>
          <c:val>
            <c:numRef>
              <c:f>Sheet1!$B$11:$B$16</c:f>
              <c:numCache>
                <c:formatCode>General</c:formatCode>
                <c:ptCount val="6"/>
                <c:pt idx="0">
                  <c:v>18</c:v>
                </c:pt>
                <c:pt idx="1">
                  <c:v>16</c:v>
                </c:pt>
                <c:pt idx="2">
                  <c:v>8</c:v>
                </c:pt>
                <c:pt idx="3">
                  <c:v>23</c:v>
                </c:pt>
                <c:pt idx="4">
                  <c:v>19</c:v>
                </c:pt>
                <c:pt idx="5">
                  <c:v>20</c:v>
                </c:pt>
              </c:numCache>
            </c:numRef>
          </c:val>
        </c:ser>
        <c:ser>
          <c:idx val="1"/>
          <c:order val="1"/>
          <c:tx>
            <c:strRef>
              <c:f>Sheet1!$C$10</c:f>
              <c:strCache>
                <c:ptCount val="1"/>
                <c:pt idx="0">
                  <c:v>Non-Member</c:v>
                </c:pt>
              </c:strCache>
            </c:strRef>
          </c:tx>
          <c:spPr>
            <a:solidFill>
              <a:srgbClr val="C00000"/>
            </a:solidFill>
          </c:spPr>
          <c:invertIfNegative val="0"/>
          <c:cat>
            <c:strRef>
              <c:f>Sheet1!$A$11:$A$16</c:f>
              <c:strCache>
                <c:ptCount val="6"/>
                <c:pt idx="0">
                  <c:v>10/2015</c:v>
                </c:pt>
                <c:pt idx="1">
                  <c:v>02/2016</c:v>
                </c:pt>
                <c:pt idx="2">
                  <c:v>06/2016</c:v>
                </c:pt>
                <c:pt idx="3">
                  <c:v>11/2016</c:v>
                </c:pt>
                <c:pt idx="4">
                  <c:v>04/2017</c:v>
                </c:pt>
                <c:pt idx="5">
                  <c:v>06/09/2017</c:v>
                </c:pt>
              </c:strCache>
            </c:strRef>
          </c:cat>
          <c:val>
            <c:numRef>
              <c:f>Sheet1!$C$11:$C$16</c:f>
              <c:numCache>
                <c:formatCode>General</c:formatCode>
                <c:ptCount val="6"/>
                <c:pt idx="0">
                  <c:v>27</c:v>
                </c:pt>
                <c:pt idx="1">
                  <c:v>16</c:v>
                </c:pt>
                <c:pt idx="2">
                  <c:v>8</c:v>
                </c:pt>
                <c:pt idx="3">
                  <c:v>17</c:v>
                </c:pt>
                <c:pt idx="4">
                  <c:v>7</c:v>
                </c:pt>
                <c:pt idx="5">
                  <c:v>16</c:v>
                </c:pt>
              </c:numCache>
            </c:numRef>
          </c:val>
        </c:ser>
        <c:dLbls>
          <c:showLegendKey val="0"/>
          <c:showVal val="0"/>
          <c:showCatName val="0"/>
          <c:showSerName val="0"/>
          <c:showPercent val="0"/>
          <c:showBubbleSize val="0"/>
        </c:dLbls>
        <c:gapWidth val="150"/>
        <c:overlap val="100"/>
        <c:axId val="57348096"/>
        <c:axId val="57349632"/>
      </c:barChart>
      <c:catAx>
        <c:axId val="57348096"/>
        <c:scaling>
          <c:orientation val="minMax"/>
        </c:scaling>
        <c:delete val="0"/>
        <c:axPos val="b"/>
        <c:majorTickMark val="out"/>
        <c:minorTickMark val="none"/>
        <c:tickLblPos val="nextTo"/>
        <c:txPr>
          <a:bodyPr/>
          <a:lstStyle/>
          <a:p>
            <a:pPr>
              <a:defRPr sz="1400">
                <a:latin typeface="Garamond" panose="02020404030301010803" pitchFamily="18" charset="0"/>
              </a:defRPr>
            </a:pPr>
            <a:endParaRPr lang="en-US"/>
          </a:p>
        </c:txPr>
        <c:crossAx val="57349632"/>
        <c:crosses val="autoZero"/>
        <c:auto val="1"/>
        <c:lblAlgn val="ctr"/>
        <c:lblOffset val="100"/>
        <c:noMultiLvlLbl val="0"/>
      </c:catAx>
      <c:valAx>
        <c:axId val="57349632"/>
        <c:scaling>
          <c:orientation val="minMax"/>
        </c:scaling>
        <c:delete val="0"/>
        <c:axPos val="l"/>
        <c:majorGridlines/>
        <c:numFmt formatCode="General" sourceLinked="1"/>
        <c:majorTickMark val="out"/>
        <c:minorTickMark val="none"/>
        <c:tickLblPos val="nextTo"/>
        <c:txPr>
          <a:bodyPr/>
          <a:lstStyle/>
          <a:p>
            <a:pPr>
              <a:defRPr sz="1600">
                <a:latin typeface="Garamond" panose="02020404030301010803" pitchFamily="18" charset="0"/>
              </a:defRPr>
            </a:pPr>
            <a:endParaRPr lang="en-US"/>
          </a:p>
        </c:txPr>
        <c:crossAx val="57348096"/>
        <c:crosses val="autoZero"/>
        <c:crossBetween val="between"/>
      </c:valAx>
    </c:plotArea>
    <c:legend>
      <c:legendPos val="r"/>
      <c:overlay val="0"/>
      <c:txPr>
        <a:bodyPr/>
        <a:lstStyle/>
        <a:p>
          <a:pPr>
            <a:defRPr sz="1800">
              <a:latin typeface="Garamond" panose="02020404030301010803" pitchFamily="18"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D0449FF-DDF0-4E0E-A9E6-063C30E9280C}" type="datetimeFigureOut">
              <a:rPr lang="en-US" smtClean="0"/>
              <a:t>6/14/2017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581FB04-C7FE-4FFD-BE94-D2BD93052DCC}" type="slidenum">
              <a:rPr lang="en-US" smtClean="0"/>
              <a:t>‹#›</a:t>
            </a:fld>
            <a:endParaRPr lang="en-US" dirty="0"/>
          </a:p>
        </p:txBody>
      </p:sp>
    </p:spTree>
    <p:extLst>
      <p:ext uri="{BB962C8B-B14F-4D97-AF65-F5344CB8AC3E}">
        <p14:creationId xmlns:p14="http://schemas.microsoft.com/office/powerpoint/2010/main" val="17782900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643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0937" y="0"/>
            <a:ext cx="3037839" cy="466434"/>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6433"/>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4726118"/>
      </p:ext>
    </p:extLst>
  </p:cSld>
  <p:clrMap bg1="lt1" tx1="dk1" bg2="dk2" tx2="lt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
        <p:nvSpPr>
          <p:cNvPr id="2" name="Footer Placeholder 1"/>
          <p:cNvSpPr>
            <a:spLocks noGrp="1"/>
          </p:cNvSpPr>
          <p:nvPr>
            <p:ph type="ftr" idx="13"/>
          </p:nvPr>
        </p:nvSpPr>
        <p:spPr/>
        <p:txBody>
          <a:bodyPr/>
          <a:lstStyle/>
          <a:p>
            <a:endParaRPr lang="en-US" dirty="0"/>
          </a:p>
        </p:txBody>
      </p:sp>
    </p:spTree>
    <p:extLst>
      <p:ext uri="{BB962C8B-B14F-4D97-AF65-F5344CB8AC3E}">
        <p14:creationId xmlns:p14="http://schemas.microsoft.com/office/powerpoint/2010/main" val="205064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
        <p:nvSpPr>
          <p:cNvPr id="2" name="Footer Placeholder 1"/>
          <p:cNvSpPr>
            <a:spLocks noGrp="1"/>
          </p:cNvSpPr>
          <p:nvPr>
            <p:ph type="ftr" idx="13"/>
          </p:nvPr>
        </p:nvSpPr>
        <p:spPr/>
        <p:txBody>
          <a:bodyPr/>
          <a:lstStyle/>
          <a:p>
            <a:endParaRPr lang="en-US" dirty="0"/>
          </a:p>
        </p:txBody>
      </p:sp>
    </p:spTree>
    <p:extLst>
      <p:ext uri="{BB962C8B-B14F-4D97-AF65-F5344CB8AC3E}">
        <p14:creationId xmlns:p14="http://schemas.microsoft.com/office/powerpoint/2010/main" val="294443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C68A83-7D42-4186-BEB3-0C567EFF69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idx="11"/>
          </p:nvPr>
        </p:nvSpPr>
        <p:spPr/>
        <p:txBody>
          <a:bodyPr/>
          <a:lstStyle/>
          <a:p>
            <a:endParaRPr lang="en-US" dirty="0"/>
          </a:p>
        </p:txBody>
      </p:sp>
    </p:spTree>
    <p:extLst>
      <p:ext uri="{BB962C8B-B14F-4D97-AF65-F5344CB8AC3E}">
        <p14:creationId xmlns:p14="http://schemas.microsoft.com/office/powerpoint/2010/main" val="32218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C68A83-7D42-4186-BEB3-0C567EFF69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idx="11"/>
          </p:nvPr>
        </p:nvSpPr>
        <p:spPr/>
        <p:txBody>
          <a:bodyPr/>
          <a:lstStyle/>
          <a:p>
            <a:endParaRPr lang="en-US" dirty="0"/>
          </a:p>
        </p:txBody>
      </p:sp>
    </p:spTree>
    <p:extLst>
      <p:ext uri="{BB962C8B-B14F-4D97-AF65-F5344CB8AC3E}">
        <p14:creationId xmlns:p14="http://schemas.microsoft.com/office/powerpoint/2010/main" val="346136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C68A83-7D42-4186-BEB3-0C567EFF69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idx="11"/>
          </p:nvPr>
        </p:nvSpPr>
        <p:spPr/>
        <p:txBody>
          <a:bodyPr/>
          <a:lstStyle/>
          <a:p>
            <a:endParaRPr lang="en-US" dirty="0"/>
          </a:p>
        </p:txBody>
      </p:sp>
    </p:spTree>
    <p:extLst>
      <p:ext uri="{BB962C8B-B14F-4D97-AF65-F5344CB8AC3E}">
        <p14:creationId xmlns:p14="http://schemas.microsoft.com/office/powerpoint/2010/main" val="385005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81100" y="696913"/>
            <a:ext cx="4648200" cy="3486150"/>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1"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1"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D23F4B-5B21-4173-8EE0-6109D689C655}" type="slidenum">
              <a:rPr lang="en-US" altLang="en-US">
                <a:solidFill>
                  <a:prstClr val="black"/>
                </a:solidFill>
              </a:rPr>
              <a:pPr eaLnBrk="1" hangingPunct="1">
                <a:spcBef>
                  <a:spcPct val="0"/>
                </a:spcBef>
              </a:pPr>
              <a:t>24</a:t>
            </a:fld>
            <a:endParaRPr lang="en-US"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www.ania.org (History.pdf)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3726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www.ania.org (History.pdf)</a:t>
            </a:r>
            <a:endParaRPr lang="en-US" dirty="0"/>
          </a:p>
        </p:txBody>
      </p:sp>
      <p:sp>
        <p:nvSpPr>
          <p:cNvPr id="7" name="Slide Number Placeholder 6"/>
          <p:cNvSpPr>
            <a:spLocks noGrp="1"/>
          </p:cNvSpPr>
          <p:nvPr>
            <p:ph type="sldNum" sz="quarter" idx="12"/>
          </p:nvPr>
        </p:nvSpPr>
        <p:spPr/>
        <p:txBody>
          <a:bodyPr/>
          <a:lstStyle/>
          <a:p>
            <a:pPr marL="0" marR="0" lvl="0" indent="0" algn="l" rtl="0">
              <a:spcBef>
                <a:spcPts val="0"/>
              </a:spcBef>
              <a:buSzPct val="25000"/>
              <a:buNone/>
            </a:pPr>
            <a:fld id="{00000000-1234-1234-1234-123412341234}" type="slidenum">
              <a:rPr lang="en-US" sz="1400" b="1" i="0" u="none" strike="noStrike" cap="none" smtClean="0">
                <a:solidFill>
                  <a:srgbClr val="FFFFFF"/>
                </a:solidFill>
                <a:latin typeface="Arial"/>
                <a:ea typeface="Arial"/>
                <a:cs typeface="Arial"/>
                <a:sym typeface="Arial"/>
              </a:rPr>
              <a:t>‹#›</a:t>
            </a:fld>
            <a:endParaRPr lang="en-US" sz="1400" b="1"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121687430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www.ania.org (History.pdf)</a:t>
            </a:r>
            <a:endParaRPr lang="en-US" dirty="0"/>
          </a:p>
        </p:txBody>
      </p:sp>
      <p:sp>
        <p:nvSpPr>
          <p:cNvPr id="6" name="Slide Number Placeholder 5"/>
          <p:cNvSpPr>
            <a:spLocks noGrp="1"/>
          </p:cNvSpPr>
          <p:nvPr>
            <p:ph type="sldNum" sz="quarter" idx="12"/>
          </p:nvPr>
        </p:nvSpPr>
        <p:spPr/>
        <p:txBody>
          <a:bodyPr/>
          <a:lstStyle/>
          <a:p>
            <a:pPr marL="0" marR="0" lvl="0" indent="0" algn="l" rtl="0">
              <a:spcBef>
                <a:spcPts val="0"/>
              </a:spcBef>
              <a:buSzPct val="25000"/>
              <a:buNone/>
            </a:pPr>
            <a:fld id="{00000000-1234-1234-1234-123412341234}" type="slidenum">
              <a:rPr lang="en-US" sz="1400" b="1" i="0" u="none" strike="noStrike" cap="none" smtClean="0">
                <a:solidFill>
                  <a:srgbClr val="FFFFFF"/>
                </a:solidFill>
                <a:latin typeface="Arial"/>
                <a:ea typeface="Arial"/>
                <a:cs typeface="Arial"/>
                <a:sym typeface="Arial"/>
              </a:rPr>
              <a:t>‹#›</a:t>
            </a:fld>
            <a:endParaRPr lang="en-US" sz="1400" b="1" i="0" u="none" strike="noStrike" cap="none" dirty="0">
              <a:solidFill>
                <a:srgbClr val="FFFFFF"/>
              </a:solidFill>
              <a:latin typeface="Arial"/>
              <a:ea typeface="Arial"/>
              <a:cs typeface="Arial"/>
              <a:sym typeface="Aria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3219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www.ania.org (History.pdf)</a:t>
            </a:r>
            <a:endParaRPr lang="en-US" dirty="0"/>
          </a:p>
        </p:txBody>
      </p:sp>
      <p:sp>
        <p:nvSpPr>
          <p:cNvPr id="6" name="Slide Number Placeholder 5"/>
          <p:cNvSpPr>
            <a:spLocks noGrp="1"/>
          </p:cNvSpPr>
          <p:nvPr>
            <p:ph type="sldNum" sz="quarter" idx="12"/>
          </p:nvPr>
        </p:nvSpPr>
        <p:spPr/>
        <p:txBody>
          <a:bodyPr/>
          <a:lstStyle/>
          <a:p>
            <a:pPr marL="0" marR="0" lvl="0" indent="0" algn="l" rtl="0">
              <a:spcBef>
                <a:spcPts val="0"/>
              </a:spcBef>
              <a:buSzPct val="25000"/>
              <a:buNone/>
            </a:pPr>
            <a:fld id="{00000000-1234-1234-1234-123412341234}" type="slidenum">
              <a:rPr lang="en-US" sz="1400" b="1" i="0" u="none" strike="noStrike" cap="none" smtClean="0">
                <a:solidFill>
                  <a:srgbClr val="FFFFFF"/>
                </a:solidFill>
                <a:latin typeface="Arial"/>
                <a:ea typeface="Arial"/>
                <a:cs typeface="Arial"/>
                <a:sym typeface="Arial"/>
              </a:rPr>
              <a:t>‹#›</a:t>
            </a:fld>
            <a:endParaRPr lang="en-US" sz="1400" b="1" i="0" u="none" strike="noStrike" cap="none" dirty="0">
              <a:solidFill>
                <a:srgbClr val="FFFFFF"/>
              </a:solidFill>
              <a:latin typeface="Arial"/>
              <a:ea typeface="Arial"/>
              <a:cs typeface="Arial"/>
              <a:sym typeface="Aria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94178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www.ania.org (History.pdf)</a:t>
            </a:r>
            <a:endParaRPr lang="en-US" dirty="0"/>
          </a:p>
        </p:txBody>
      </p:sp>
      <p:sp>
        <p:nvSpPr>
          <p:cNvPr id="6" name="Slide Number Placeholder 5"/>
          <p:cNvSpPr>
            <a:spLocks noGrp="1"/>
          </p:cNvSpPr>
          <p:nvPr>
            <p:ph type="sldNum" sz="quarter" idx="12"/>
          </p:nvPr>
        </p:nvSpPr>
        <p:spPr/>
        <p:txBody>
          <a:bodyPr/>
          <a:lstStyle/>
          <a:p>
            <a:pPr marL="0" marR="0" lvl="0" indent="0" algn="l" rtl="0">
              <a:spcBef>
                <a:spcPts val="0"/>
              </a:spcBef>
              <a:buSzPct val="25000"/>
              <a:buNone/>
            </a:pPr>
            <a:fld id="{00000000-1234-1234-1234-123412341234}" type="slidenum">
              <a:rPr lang="en-US" sz="1400" b="1" i="0" u="none" strike="noStrike" cap="none" smtClean="0">
                <a:solidFill>
                  <a:srgbClr val="FFFFFF"/>
                </a:solidFill>
                <a:latin typeface="Arial"/>
                <a:ea typeface="Arial"/>
                <a:cs typeface="Arial"/>
                <a:sym typeface="Arial"/>
              </a:rPr>
              <a:t>‹#›</a:t>
            </a:fld>
            <a:endParaRPr lang="en-US" sz="1400" b="1"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213767589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www.ania.org (History.pdf)</a:t>
            </a:r>
            <a:endParaRPr lang="en-US" dirty="0"/>
          </a:p>
        </p:txBody>
      </p:sp>
      <p:sp>
        <p:nvSpPr>
          <p:cNvPr id="6" name="Slide Number Placeholder 5"/>
          <p:cNvSpPr>
            <a:spLocks noGrp="1"/>
          </p:cNvSpPr>
          <p:nvPr>
            <p:ph type="sldNum" sz="quarter" idx="12"/>
          </p:nvPr>
        </p:nvSpPr>
        <p:spPr/>
        <p:txBody>
          <a:bodyPr/>
          <a:lstStyle/>
          <a:p>
            <a:pPr marL="0" marR="0" lvl="0" indent="0" algn="l" rtl="0">
              <a:spcBef>
                <a:spcPts val="0"/>
              </a:spcBef>
              <a:buSzPct val="25000"/>
              <a:buNone/>
            </a:pPr>
            <a:fld id="{00000000-1234-1234-1234-123412341234}" type="slidenum">
              <a:rPr lang="en-US" sz="1400" b="1" i="0" u="none" strike="noStrike" cap="none" smtClean="0">
                <a:solidFill>
                  <a:srgbClr val="FFFFFF"/>
                </a:solidFill>
                <a:latin typeface="Arial"/>
                <a:ea typeface="Arial"/>
                <a:cs typeface="Arial"/>
                <a:sym typeface="Arial"/>
              </a:rPr>
              <a:t>‹#›</a:t>
            </a:fld>
            <a:endParaRPr lang="en-US" sz="1400" b="1" i="0" u="none" strike="noStrike" cap="none" dirty="0">
              <a:solidFill>
                <a:srgbClr val="FFFFFF"/>
              </a:solidFill>
              <a:latin typeface="Arial"/>
              <a:ea typeface="Arial"/>
              <a:cs typeface="Arial"/>
              <a:sym typeface="Aria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6369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www.ania.org (History.pdf)</a:t>
            </a:r>
            <a:endParaRPr lang="en-US" dirty="0"/>
          </a:p>
        </p:txBody>
      </p:sp>
      <p:sp>
        <p:nvSpPr>
          <p:cNvPr id="6" name="Slide Number Placeholder 5"/>
          <p:cNvSpPr>
            <a:spLocks noGrp="1"/>
          </p:cNvSpPr>
          <p:nvPr>
            <p:ph type="sldNum" sz="quarter" idx="12"/>
          </p:nvPr>
        </p:nvSpPr>
        <p:spPr/>
        <p:txBody>
          <a:bodyPr/>
          <a:lstStyle/>
          <a:p>
            <a:pPr marL="0" marR="0" lvl="0" indent="0" algn="l" rtl="0">
              <a:spcBef>
                <a:spcPts val="0"/>
              </a:spcBef>
              <a:buSzPct val="25000"/>
              <a:buNone/>
            </a:pPr>
            <a:fld id="{00000000-1234-1234-1234-123412341234}" type="slidenum">
              <a:rPr lang="en-US" sz="1400" b="1" i="0" u="none" strike="noStrike" cap="none" smtClean="0">
                <a:solidFill>
                  <a:srgbClr val="FFFFFF"/>
                </a:solidFill>
                <a:latin typeface="Arial"/>
                <a:ea typeface="Arial"/>
                <a:cs typeface="Arial"/>
                <a:sym typeface="Arial"/>
              </a:rPr>
              <a:t>‹#›</a:t>
            </a:fld>
            <a:endParaRPr lang="en-US" sz="1400" b="1" i="0" u="none" strike="noStrike" cap="none" dirty="0">
              <a:solidFill>
                <a:srgbClr val="FFFFFF"/>
              </a:solidFill>
              <a:latin typeface="Arial"/>
              <a:ea typeface="Arial"/>
              <a:cs typeface="Arial"/>
              <a:sym typeface="Aria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659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www.ania.org (History.pdf)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72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www.ania.org (History.pdf)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936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032000" y="1676401"/>
            <a:ext cx="8331200" cy="1470025"/>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886823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264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www.ania.org (History.pdf)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84065D-F351-4B03-BD91-D8A6B8D4B362}"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965685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2779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5670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2913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301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812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2916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2231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4731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8956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85800"/>
            <a:ext cx="8483600" cy="5440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1294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1D8EE97C-59A9-4AE7-A44F-02DF18694C30}" type="datetimeFigureOut">
              <a:rPr lang="en-US" smtClean="0"/>
              <a:t>6/14/2017</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8404C589-A5A0-4165-8382-4291D4FB4B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47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www.ania.org (History.pdf)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66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www.ania.org (History.pdf)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84065D-F351-4B03-BD91-D8A6B8D4B362}"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9752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www.ania.org (History.pdf)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30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www.ania.org (History.pdf)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16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www.ania.org (History.pdf)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2511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www.ania.org (History.pdf)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995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a:ea typeface="+mn-ea"/>
                <a:cs typeface="+mn-cs"/>
              </a:rPr>
              <a:t>www.ania.org (History.pdf)</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380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smtClean="0"/>
              <a:t>www.ania.org (History.pdf)</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l" rtl="0">
              <a:spcBef>
                <a:spcPts val="0"/>
              </a:spcBef>
              <a:buSzPct val="25000"/>
              <a:buNone/>
            </a:pPr>
            <a:fld id="{00000000-1234-1234-1234-123412341234}" type="slidenum">
              <a:rPr lang="en-US" sz="1400" b="1" i="0" u="none" strike="noStrike" cap="none" smtClean="0">
                <a:solidFill>
                  <a:srgbClr val="FFFFFF"/>
                </a:solidFill>
                <a:latin typeface="Arial"/>
                <a:ea typeface="Arial"/>
                <a:cs typeface="Arial"/>
                <a:sym typeface="Arial"/>
              </a:rPr>
              <a:t>‹#›</a:t>
            </a:fld>
            <a:endParaRPr lang="en-US" sz="1400" b="1"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37872811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85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62794034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HoustonANIAChapter@gmail.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nia.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mmunity.ania.org/home/orientation"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en-US" sz="5400" b="0" i="0" u="none" strike="noStrike" cap="none" dirty="0">
                <a:solidFill>
                  <a:schemeClr val="dk2"/>
                </a:solidFill>
                <a:ea typeface="Arial"/>
                <a:cs typeface="Arial"/>
                <a:sym typeface="Arial"/>
              </a:rPr>
              <a:t>ANIA - HOUSTON</a:t>
            </a:r>
          </a:p>
        </p:txBody>
      </p:sp>
      <p:sp>
        <p:nvSpPr>
          <p:cNvPr id="111" name="Shape 111"/>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sz="2400" b="1" i="0" u="none" strike="noStrike" cap="none" dirty="0">
                <a:latin typeface="+mj-lt"/>
                <a:ea typeface="Arial"/>
                <a:cs typeface="Arial"/>
                <a:sym typeface="Arial"/>
              </a:rPr>
              <a:t>Business Meeting</a:t>
            </a:r>
          </a:p>
          <a:p>
            <a:pPr marL="0" marR="0" lvl="0" indent="0" algn="l" rtl="0">
              <a:spcBef>
                <a:spcPts val="480"/>
              </a:spcBef>
              <a:buClr>
                <a:schemeClr val="accent1"/>
              </a:buClr>
              <a:buSzPct val="25000"/>
              <a:buFont typeface="Arial"/>
              <a:buNone/>
            </a:pPr>
            <a:r>
              <a:rPr lang="en-US" sz="2400" b="1" i="0" u="none" strike="noStrike" cap="none" dirty="0" smtClean="0">
                <a:latin typeface="+mj-lt"/>
                <a:ea typeface="Arial"/>
                <a:cs typeface="Arial"/>
                <a:sym typeface="Arial"/>
              </a:rPr>
              <a:t>June 9, 2017</a:t>
            </a:r>
            <a:endParaRPr lang="en-US" sz="2400" b="1" i="0" u="none" strike="noStrike" cap="none" dirty="0">
              <a:latin typeface="+mj-lt"/>
              <a:ea typeface="Arial"/>
              <a:cs typeface="Arial"/>
              <a:sym typeface="Arial"/>
            </a:endParaRPr>
          </a:p>
        </p:txBody>
      </p:sp>
      <p:pic>
        <p:nvPicPr>
          <p:cNvPr id="112" name="Shape 112" descr="aniaLogoFlat_2.png"/>
          <p:cNvPicPr preferRelativeResize="0"/>
          <p:nvPr/>
        </p:nvPicPr>
        <p:blipFill rotWithShape="1">
          <a:blip r:embed="rId4">
            <a:alphaModFix/>
          </a:blip>
          <a:srcRect/>
          <a:stretch/>
        </p:blipFill>
        <p:spPr>
          <a:xfrm>
            <a:off x="6039272" y="4124408"/>
            <a:ext cx="3754983" cy="112492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Committees</a:t>
            </a:r>
            <a:endParaRPr lang="en-US" dirty="0"/>
          </a:p>
        </p:txBody>
      </p:sp>
    </p:spTree>
    <p:extLst>
      <p:ext uri="{BB962C8B-B14F-4D97-AF65-F5344CB8AC3E}">
        <p14:creationId xmlns:p14="http://schemas.microsoft.com/office/powerpoint/2010/main" val="1207158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Committees</a:t>
            </a:r>
            <a:endParaRPr lang="en-US" dirty="0"/>
          </a:p>
        </p:txBody>
      </p:sp>
      <p:sp>
        <p:nvSpPr>
          <p:cNvPr id="4" name="Content Placeholder 3"/>
          <p:cNvSpPr>
            <a:spLocks noGrp="1"/>
          </p:cNvSpPr>
          <p:nvPr>
            <p:ph idx="1"/>
          </p:nvPr>
        </p:nvSpPr>
        <p:spPr/>
        <p:txBody>
          <a:bodyPr>
            <a:normAutofit fontScale="92500" lnSpcReduction="20000"/>
          </a:bodyPr>
          <a:lstStyle/>
          <a:p>
            <a:r>
              <a:rPr lang="en-US" sz="3600" dirty="0" smtClean="0">
                <a:solidFill>
                  <a:schemeClr val="tx1"/>
                </a:solidFill>
              </a:rPr>
              <a:t>Planning: </a:t>
            </a:r>
            <a:r>
              <a:rPr lang="en-US" sz="3200" dirty="0" smtClean="0">
                <a:solidFill>
                  <a:schemeClr val="tx1"/>
                </a:solidFill>
              </a:rPr>
              <a:t>Coordinating educational meetings</a:t>
            </a:r>
          </a:p>
          <a:p>
            <a:pPr lvl="1"/>
            <a:r>
              <a:rPr lang="en-US" sz="2800" dirty="0" smtClean="0">
                <a:solidFill>
                  <a:schemeClr val="tx1"/>
                </a:solidFill>
              </a:rPr>
              <a:t>Johnathan </a:t>
            </a:r>
            <a:r>
              <a:rPr lang="en-US" sz="2800" dirty="0" err="1" smtClean="0">
                <a:solidFill>
                  <a:schemeClr val="tx1"/>
                </a:solidFill>
              </a:rPr>
              <a:t>Gecomo</a:t>
            </a:r>
            <a:r>
              <a:rPr lang="en-US" sz="2800" dirty="0" smtClean="0">
                <a:solidFill>
                  <a:schemeClr val="tx1"/>
                </a:solidFill>
              </a:rPr>
              <a:t>, CHI Baylor St. Luke’s Medical Center</a:t>
            </a:r>
          </a:p>
          <a:p>
            <a:pPr lvl="1"/>
            <a:r>
              <a:rPr lang="en-US" sz="2800" dirty="0" smtClean="0">
                <a:solidFill>
                  <a:schemeClr val="tx1"/>
                </a:solidFill>
              </a:rPr>
              <a:t>Tina Coshatt, HCA</a:t>
            </a:r>
          </a:p>
          <a:p>
            <a:r>
              <a:rPr lang="en-US" sz="3600" dirty="0" smtClean="0">
                <a:solidFill>
                  <a:schemeClr val="tx1"/>
                </a:solidFill>
              </a:rPr>
              <a:t>Nominating: </a:t>
            </a:r>
            <a:r>
              <a:rPr lang="en-US" sz="3200" dirty="0" smtClean="0">
                <a:solidFill>
                  <a:schemeClr val="tx1"/>
                </a:solidFill>
              </a:rPr>
              <a:t>Coordinating Officer elections</a:t>
            </a:r>
          </a:p>
          <a:p>
            <a:pPr lvl="1"/>
            <a:r>
              <a:rPr lang="en-US" sz="2800" dirty="0" smtClean="0">
                <a:solidFill>
                  <a:schemeClr val="tx1"/>
                </a:solidFill>
              </a:rPr>
              <a:t>Adrian </a:t>
            </a:r>
            <a:r>
              <a:rPr lang="en-US" sz="2800" dirty="0" err="1" smtClean="0">
                <a:solidFill>
                  <a:schemeClr val="tx1"/>
                </a:solidFill>
              </a:rPr>
              <a:t>Bituin</a:t>
            </a:r>
            <a:r>
              <a:rPr lang="en-US" sz="2800" dirty="0" smtClean="0">
                <a:solidFill>
                  <a:schemeClr val="tx1"/>
                </a:solidFill>
              </a:rPr>
              <a:t>, North Cypress Medical Center</a:t>
            </a:r>
          </a:p>
          <a:p>
            <a:r>
              <a:rPr lang="en-US" sz="3600" dirty="0">
                <a:solidFill>
                  <a:schemeClr val="tx1"/>
                </a:solidFill>
                <a:latin typeface="+mj-lt"/>
                <a:ea typeface="Arial"/>
                <a:cs typeface="Arial"/>
                <a:sym typeface="Arial"/>
              </a:rPr>
              <a:t>Our email address: </a:t>
            </a:r>
            <a:r>
              <a:rPr lang="en-US" sz="3600" u="sng" dirty="0" smtClean="0">
                <a:solidFill>
                  <a:schemeClr val="tx1"/>
                </a:solidFill>
                <a:latin typeface="+mj-lt"/>
                <a:ea typeface="Arial"/>
                <a:cs typeface="Arial"/>
                <a:sym typeface="Arial"/>
                <a:hlinkClick r:id="rId2"/>
              </a:rPr>
              <a:t>HoustonANIAChapter@gmail.com</a:t>
            </a:r>
            <a:r>
              <a:rPr lang="en-US" sz="3600" dirty="0" smtClean="0">
                <a:solidFill>
                  <a:schemeClr val="tx1"/>
                </a:solidFill>
                <a:latin typeface="+mj-lt"/>
                <a:ea typeface="Arial"/>
                <a:cs typeface="Arial"/>
                <a:sym typeface="Arial"/>
              </a:rPr>
              <a:t> </a:t>
            </a:r>
            <a:endParaRPr lang="en-US" sz="3600" dirty="0">
              <a:solidFill>
                <a:schemeClr val="tx1"/>
              </a:solidFill>
              <a:latin typeface="+mj-lt"/>
              <a:ea typeface="Arial"/>
              <a:cs typeface="Arial"/>
              <a:sym typeface="Arial"/>
            </a:endParaRPr>
          </a:p>
        </p:txBody>
      </p:sp>
    </p:spTree>
    <p:extLst>
      <p:ext uri="{BB962C8B-B14F-4D97-AF65-F5344CB8AC3E}">
        <p14:creationId xmlns:p14="http://schemas.microsoft.com/office/powerpoint/2010/main" val="2456038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2017 Meetings</a:t>
            </a:r>
            <a:endParaRPr lang="en-US" dirty="0"/>
          </a:p>
        </p:txBody>
      </p:sp>
      <p:sp>
        <p:nvSpPr>
          <p:cNvPr id="6" name="Text Placeholder 5"/>
          <p:cNvSpPr>
            <a:spLocks noGrp="1"/>
          </p:cNvSpPr>
          <p:nvPr>
            <p:ph idx="1"/>
          </p:nvPr>
        </p:nvSpPr>
        <p:spPr>
          <a:xfrm>
            <a:off x="1295401" y="2370997"/>
            <a:ext cx="10229659" cy="3318936"/>
          </a:xfrm>
        </p:spPr>
        <p:txBody>
          <a:bodyPr>
            <a:noAutofit/>
          </a:bodyPr>
          <a:lstStyle/>
          <a:p>
            <a:r>
              <a:rPr lang="en-US" sz="2800" dirty="0" smtClean="0"/>
              <a:t>Fridays, 8:30 – 11:00 am at Memorial Hermann - TMC</a:t>
            </a:r>
          </a:p>
          <a:p>
            <a:r>
              <a:rPr lang="en-US" sz="2800" dirty="0" smtClean="0"/>
              <a:t>September 8</a:t>
            </a:r>
            <a:r>
              <a:rPr lang="en-US" sz="2800" baseline="30000" dirty="0" smtClean="0"/>
              <a:t>th</a:t>
            </a:r>
            <a:r>
              <a:rPr lang="en-US" sz="2800" dirty="0" smtClean="0"/>
              <a:t> – Dr. Susan McBride</a:t>
            </a:r>
          </a:p>
          <a:p>
            <a:r>
              <a:rPr lang="en-US" sz="2800" dirty="0" smtClean="0"/>
              <a:t>November 3</a:t>
            </a:r>
            <a:r>
              <a:rPr lang="en-US" sz="2800" baseline="30000" dirty="0" smtClean="0"/>
              <a:t>rd</a:t>
            </a:r>
            <a:r>
              <a:rPr lang="en-US" sz="2800" dirty="0" smtClean="0"/>
              <a:t> (Annual) </a:t>
            </a:r>
          </a:p>
          <a:p>
            <a:pPr lvl="1">
              <a:buFont typeface="Courier New" panose="02070309020205020404" pitchFamily="49" charset="0"/>
              <a:buChar char="o"/>
            </a:pPr>
            <a:r>
              <a:rPr lang="en-US" sz="2400" dirty="0" err="1"/>
              <a:t>Hardeep</a:t>
            </a:r>
            <a:r>
              <a:rPr lang="en-US" sz="2400" dirty="0"/>
              <a:t> Singh, MD </a:t>
            </a:r>
            <a:r>
              <a:rPr lang="en-US" sz="2400" dirty="0" smtClean="0"/>
              <a:t>MPH, Chief</a:t>
            </a:r>
            <a:r>
              <a:rPr lang="en-US" sz="2400" dirty="0"/>
              <a:t>, Health Policy, Quality and Informatics Program</a:t>
            </a:r>
            <a:r>
              <a:rPr lang="en-US" sz="2400" dirty="0" smtClean="0"/>
              <a:t>, Houston </a:t>
            </a:r>
            <a:r>
              <a:rPr lang="en-US" sz="2400" dirty="0"/>
              <a:t>Veterans Affairs Health Services Research Center of </a:t>
            </a:r>
            <a:r>
              <a:rPr lang="en-US" sz="2400" dirty="0" smtClean="0"/>
              <a:t>Innovation, Michael </a:t>
            </a:r>
            <a:r>
              <a:rPr lang="en-US" sz="2400" dirty="0"/>
              <a:t>E. </a:t>
            </a:r>
            <a:r>
              <a:rPr lang="en-US" sz="2400" dirty="0" err="1"/>
              <a:t>DeBakey</a:t>
            </a:r>
            <a:r>
              <a:rPr lang="en-US" sz="2400" dirty="0"/>
              <a:t> Veterans Affairs Medical </a:t>
            </a:r>
            <a:r>
              <a:rPr lang="en-US" sz="2400" dirty="0" smtClean="0"/>
              <a:t>Center and Baylor </a:t>
            </a:r>
            <a:r>
              <a:rPr lang="en-US" sz="2400" dirty="0"/>
              <a:t>College of Medicine</a:t>
            </a:r>
          </a:p>
          <a:p>
            <a:pPr lvl="1">
              <a:buFont typeface="Courier New" panose="02070309020205020404" pitchFamily="49" charset="0"/>
              <a:buChar char="o"/>
            </a:pPr>
            <a:r>
              <a:rPr lang="en-US" sz="2400" dirty="0" smtClean="0"/>
              <a:t>Poster Presentations</a:t>
            </a:r>
          </a:p>
          <a:p>
            <a:pPr lvl="1"/>
            <a:endParaRPr lang="en-US" sz="3200" dirty="0" smtClean="0"/>
          </a:p>
          <a:p>
            <a:pPr lvl="1"/>
            <a:endParaRPr lang="en-US" sz="3200" dirty="0"/>
          </a:p>
        </p:txBody>
      </p:sp>
    </p:spTree>
    <p:extLst>
      <p:ext uri="{BB962C8B-B14F-4D97-AF65-F5344CB8AC3E}">
        <p14:creationId xmlns:p14="http://schemas.microsoft.com/office/powerpoint/2010/main" val="3433138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Website Update</a:t>
            </a:r>
            <a:r>
              <a:rPr lang="en-US" sz="5400" smtClean="0"/>
              <a:t/>
            </a:r>
            <a:br>
              <a:rPr lang="en-US" sz="5400" smtClean="0"/>
            </a:br>
            <a:r>
              <a:rPr lang="en-US" sz="5400" smtClean="0">
                <a:hlinkClick r:id="rId3"/>
              </a:rPr>
              <a:t>www.ania.org</a:t>
            </a:r>
            <a:endParaRPr lang="en-US" dirty="0"/>
          </a:p>
        </p:txBody>
      </p:sp>
      <p:sp>
        <p:nvSpPr>
          <p:cNvPr id="5" name="Text Placeholder 4"/>
          <p:cNvSpPr>
            <a:spLocks noGrp="1"/>
          </p:cNvSpPr>
          <p:nvPr>
            <p:ph type="body" idx="1"/>
          </p:nvPr>
        </p:nvSpPr>
        <p:spPr/>
        <p:txBody>
          <a:bodyPr>
            <a:normAutofit/>
          </a:bodyPr>
          <a:lstStyle/>
          <a:p>
            <a:r>
              <a:rPr lang="en-US" sz="4000" dirty="0" smtClean="0"/>
              <a:t>Regina Wysocki</a:t>
            </a:r>
            <a:endParaRPr lang="en-US" sz="4000" dirty="0"/>
          </a:p>
        </p:txBody>
      </p:sp>
    </p:spTree>
    <p:extLst>
      <p:ext uri="{BB962C8B-B14F-4D97-AF65-F5344CB8AC3E}">
        <p14:creationId xmlns:p14="http://schemas.microsoft.com/office/powerpoint/2010/main" val="3794794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6091" t="4905" r="27221" b="73613"/>
          <a:stretch/>
        </p:blipFill>
        <p:spPr>
          <a:xfrm>
            <a:off x="1" y="0"/>
            <a:ext cx="8248649" cy="1601117"/>
          </a:xfrm>
          <a:prstGeom prst="rect">
            <a:avLst/>
          </a:prstGeom>
        </p:spPr>
      </p:pic>
      <p:pic>
        <p:nvPicPr>
          <p:cNvPr id="4" name="Picture 3"/>
          <p:cNvPicPr>
            <a:picLocks noChangeAspect="1"/>
          </p:cNvPicPr>
          <p:nvPr/>
        </p:nvPicPr>
        <p:blipFill rotWithShape="1">
          <a:blip r:embed="rId3"/>
          <a:srcRect l="26144" t="5235" r="26435" b="4208"/>
          <a:stretch/>
        </p:blipFill>
        <p:spPr>
          <a:xfrm>
            <a:off x="5666585" y="1601116"/>
            <a:ext cx="6525415" cy="5256883"/>
          </a:xfrm>
          <a:prstGeom prst="rect">
            <a:avLst/>
          </a:prstGeom>
        </p:spPr>
      </p:pic>
      <p:sp>
        <p:nvSpPr>
          <p:cNvPr id="5" name="Rounded Rectangle 4"/>
          <p:cNvSpPr/>
          <p:nvPr/>
        </p:nvSpPr>
        <p:spPr>
          <a:xfrm>
            <a:off x="4514850" y="895350"/>
            <a:ext cx="1504950" cy="45720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1293811" y="1410898"/>
            <a:ext cx="3718455" cy="1371600"/>
          </a:xfrm>
        </p:spPr>
        <p:txBody>
          <a:bodyPr/>
          <a:lstStyle/>
          <a:p>
            <a:r>
              <a:rPr lang="en-US" dirty="0" smtClean="0"/>
              <a:t>Features</a:t>
            </a:r>
            <a:endParaRPr lang="en-US" dirty="0"/>
          </a:p>
        </p:txBody>
      </p:sp>
      <p:sp>
        <p:nvSpPr>
          <p:cNvPr id="8" name="Text Placeholder 7"/>
          <p:cNvSpPr>
            <a:spLocks noGrp="1"/>
          </p:cNvSpPr>
          <p:nvPr>
            <p:ph type="body" sz="half" idx="2"/>
          </p:nvPr>
        </p:nvSpPr>
        <p:spPr/>
        <p:txBody>
          <a:bodyPr>
            <a:normAutofit fontScale="92500" lnSpcReduction="10000"/>
          </a:bodyPr>
          <a:lstStyle/>
          <a:p>
            <a:r>
              <a:rPr lang="en-US" sz="2800" dirty="0" smtClean="0"/>
              <a:t>Digest sent to your email</a:t>
            </a:r>
          </a:p>
          <a:p>
            <a:r>
              <a:rPr lang="en-US" sz="2800" dirty="0" smtClean="0"/>
              <a:t>Register direct on the website</a:t>
            </a:r>
          </a:p>
          <a:p>
            <a:r>
              <a:rPr lang="en-US" sz="2800" dirty="0" smtClean="0"/>
              <a:t>Discussions</a:t>
            </a:r>
          </a:p>
          <a:p>
            <a:r>
              <a:rPr lang="en-US" sz="2800" dirty="0" smtClean="0"/>
              <a:t>Archive</a:t>
            </a:r>
          </a:p>
          <a:p>
            <a:endParaRPr lang="en-US" dirty="0"/>
          </a:p>
        </p:txBody>
      </p:sp>
    </p:spTree>
    <p:extLst>
      <p:ext uri="{BB962C8B-B14F-4D97-AF65-F5344CB8AC3E}">
        <p14:creationId xmlns:p14="http://schemas.microsoft.com/office/powerpoint/2010/main" val="2661930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set up my Community Profile?</a:t>
            </a:r>
            <a:endParaRPr lang="en-US" dirty="0"/>
          </a:p>
        </p:txBody>
      </p:sp>
      <p:sp>
        <p:nvSpPr>
          <p:cNvPr id="3" name="Content Placeholder 2"/>
          <p:cNvSpPr>
            <a:spLocks noGrp="1"/>
          </p:cNvSpPr>
          <p:nvPr>
            <p:ph idx="1"/>
          </p:nvPr>
        </p:nvSpPr>
        <p:spPr/>
        <p:txBody>
          <a:bodyPr>
            <a:normAutofit/>
          </a:bodyPr>
          <a:lstStyle/>
          <a:p>
            <a:r>
              <a:rPr lang="en-US" sz="2800" dirty="0">
                <a:solidFill>
                  <a:schemeClr val="tx1"/>
                </a:solidFill>
                <a:hlinkClick r:id="rId2"/>
              </a:rPr>
              <a:t>https://</a:t>
            </a:r>
            <a:r>
              <a:rPr lang="en-US" sz="2800" dirty="0" smtClean="0">
                <a:solidFill>
                  <a:schemeClr val="tx1"/>
                </a:solidFill>
                <a:hlinkClick r:id="rId2"/>
              </a:rPr>
              <a:t>community.ania.org/home/orientation</a:t>
            </a:r>
            <a:endParaRPr lang="en-US" sz="2800"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833" y="3657096"/>
            <a:ext cx="6875931" cy="160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2898" y="2755441"/>
            <a:ext cx="2945139" cy="180330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261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ANIA Connect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0047" y="2688869"/>
            <a:ext cx="3722315" cy="209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055" y="4096871"/>
            <a:ext cx="5013015" cy="147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07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Report</a:t>
            </a:r>
            <a:endParaRPr lang="en-US" dirty="0"/>
          </a:p>
        </p:txBody>
      </p:sp>
      <p:sp>
        <p:nvSpPr>
          <p:cNvPr id="3" name="Text Placeholder 2"/>
          <p:cNvSpPr>
            <a:spLocks noGrp="1"/>
          </p:cNvSpPr>
          <p:nvPr>
            <p:ph type="body" idx="1"/>
          </p:nvPr>
        </p:nvSpPr>
        <p:spPr/>
        <p:txBody>
          <a:bodyPr/>
          <a:lstStyle/>
          <a:p>
            <a:r>
              <a:rPr lang="en-US" dirty="0" smtClean="0"/>
              <a:t>Regina Wysocki</a:t>
            </a:r>
            <a:endParaRPr lang="en-US" dirty="0"/>
          </a:p>
        </p:txBody>
      </p:sp>
    </p:spTree>
    <p:extLst>
      <p:ext uri="{BB962C8B-B14F-4D97-AF65-F5344CB8AC3E}">
        <p14:creationId xmlns:p14="http://schemas.microsoft.com/office/powerpoint/2010/main" val="2458527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Attendees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Currently at </a:t>
            </a:r>
            <a:r>
              <a:rPr lang="en-US" b="1" dirty="0" smtClean="0">
                <a:solidFill>
                  <a:schemeClr val="tx1"/>
                </a:solidFill>
              </a:rPr>
              <a:t>104 members</a:t>
            </a:r>
          </a:p>
          <a:p>
            <a:r>
              <a:rPr lang="en-US" dirty="0">
                <a:solidFill>
                  <a:schemeClr val="tx1"/>
                </a:solidFill>
              </a:rPr>
              <a:t>2</a:t>
            </a:r>
            <a:r>
              <a:rPr lang="en-US" dirty="0" smtClean="0">
                <a:solidFill>
                  <a:schemeClr val="tx1"/>
                </a:solidFill>
              </a:rPr>
              <a:t> new members since our last meeting in April 2017</a:t>
            </a:r>
          </a:p>
          <a:p>
            <a:r>
              <a:rPr lang="en-US" dirty="0" smtClean="0">
                <a:solidFill>
                  <a:schemeClr val="tx1"/>
                </a:solidFill>
              </a:rPr>
              <a:t>44 members when chapter started in Fall 2015 </a:t>
            </a:r>
            <a:endParaRPr lang="en-US" dirty="0">
              <a:solidFill>
                <a:schemeClr val="tx1"/>
              </a:solidFill>
            </a:endParaRPr>
          </a:p>
        </p:txBody>
      </p:sp>
    </p:spTree>
    <p:extLst>
      <p:ext uri="{BB962C8B-B14F-4D97-AF65-F5344CB8AC3E}">
        <p14:creationId xmlns:p14="http://schemas.microsoft.com/office/powerpoint/2010/main" val="3923731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Attendance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181128232"/>
              </p:ext>
            </p:extLst>
          </p:nvPr>
        </p:nvGraphicFramePr>
        <p:xfrm>
          <a:off x="2685489" y="2519082"/>
          <a:ext cx="7310157" cy="3747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6359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rtl="0">
              <a:spcBef>
                <a:spcPts val="0"/>
              </a:spcBef>
              <a:buClr>
                <a:schemeClr val="dk2"/>
              </a:buClr>
              <a:buSzPct val="25000"/>
              <a:buFont typeface="Arial"/>
              <a:buNone/>
            </a:pPr>
            <a:r>
              <a:rPr lang="en-US" b="0" i="0" u="none" strike="noStrike" cap="none" dirty="0">
                <a:solidFill>
                  <a:schemeClr val="dk2"/>
                </a:solidFill>
                <a:ea typeface="Arial"/>
                <a:cs typeface="Arial"/>
                <a:sym typeface="Arial"/>
              </a:rPr>
              <a:t>Agenda</a:t>
            </a:r>
          </a:p>
        </p:txBody>
      </p:sp>
      <p:sp>
        <p:nvSpPr>
          <p:cNvPr id="119" name="Shape 119"/>
          <p:cNvSpPr txBox="1">
            <a:spLocks noGrp="1"/>
          </p:cNvSpPr>
          <p:nvPr>
            <p:ph idx="1"/>
          </p:nvPr>
        </p:nvSpPr>
        <p:spPr>
          <a:prstGeom prst="rect">
            <a:avLst/>
          </a:prstGeom>
          <a:noFill/>
          <a:ln>
            <a:noFill/>
          </a:ln>
        </p:spPr>
        <p:txBody>
          <a:bodyPr lIns="91425" tIns="45700" rIns="91425" bIns="45700" anchor="t" anchorCtr="0">
            <a:noAutofit/>
          </a:bodyPr>
          <a:lstStyle/>
          <a:p>
            <a:pPr marL="182880" indent="-182880">
              <a:lnSpc>
                <a:spcPct val="80000"/>
              </a:lnSpc>
              <a:spcBef>
                <a:spcPts val="444"/>
              </a:spcBef>
              <a:spcAft>
                <a:spcPts val="0"/>
              </a:spcAft>
              <a:buSzPct val="85772"/>
            </a:pPr>
            <a:r>
              <a:rPr lang="en-US" sz="3600" dirty="0" smtClean="0">
                <a:solidFill>
                  <a:schemeClr val="dk1"/>
                </a:solidFill>
                <a:ea typeface="Arial"/>
                <a:cs typeface="Arial"/>
                <a:sym typeface="Arial"/>
              </a:rPr>
              <a:t>10 </a:t>
            </a:r>
            <a:r>
              <a:rPr lang="en-US" sz="3600" dirty="0">
                <a:solidFill>
                  <a:schemeClr val="dk1"/>
                </a:solidFill>
                <a:ea typeface="Arial"/>
                <a:cs typeface="Arial"/>
                <a:sym typeface="Arial"/>
              </a:rPr>
              <a:t>mins  National </a:t>
            </a:r>
            <a:r>
              <a:rPr lang="en-US" sz="3600" dirty="0" smtClean="0">
                <a:solidFill>
                  <a:schemeClr val="dk1"/>
                </a:solidFill>
                <a:ea typeface="Arial"/>
                <a:cs typeface="Arial"/>
                <a:sym typeface="Arial"/>
              </a:rPr>
              <a:t>&amp; Texas Chapters</a:t>
            </a:r>
          </a:p>
          <a:p>
            <a:pPr marL="182880" indent="-182880">
              <a:lnSpc>
                <a:spcPct val="80000"/>
              </a:lnSpc>
              <a:spcBef>
                <a:spcPts val="444"/>
              </a:spcBef>
              <a:spcAft>
                <a:spcPts val="0"/>
              </a:spcAft>
              <a:buSzPct val="85772"/>
            </a:pPr>
            <a:r>
              <a:rPr lang="en-US" sz="3600" b="0" i="0" u="none" strike="noStrike" cap="none" dirty="0" smtClean="0">
                <a:solidFill>
                  <a:schemeClr val="dk1"/>
                </a:solidFill>
                <a:latin typeface="+mj-lt"/>
                <a:ea typeface="Arial"/>
                <a:cs typeface="Arial"/>
                <a:sym typeface="Arial"/>
              </a:rPr>
              <a:t>05 mins</a:t>
            </a:r>
            <a:r>
              <a:rPr lang="en-US" sz="3600" b="0" i="0" u="none" strike="noStrike" cap="none" dirty="0">
                <a:solidFill>
                  <a:schemeClr val="dk1"/>
                </a:solidFill>
                <a:latin typeface="+mj-lt"/>
                <a:ea typeface="Arial"/>
                <a:cs typeface="Arial"/>
                <a:sym typeface="Arial"/>
              </a:rPr>
              <a:t>	</a:t>
            </a:r>
            <a:r>
              <a:rPr lang="en-US" sz="3600" dirty="0" smtClean="0">
                <a:solidFill>
                  <a:schemeClr val="dk1"/>
                </a:solidFill>
                <a:latin typeface="+mj-lt"/>
                <a:ea typeface="Arial"/>
                <a:cs typeface="Arial"/>
                <a:sym typeface="Arial"/>
              </a:rPr>
              <a:t>Committees &amp; Meetings</a:t>
            </a:r>
          </a:p>
          <a:p>
            <a:pPr marL="182880" marR="0" lvl="0" indent="-182880" algn="l" rtl="0">
              <a:lnSpc>
                <a:spcPct val="80000"/>
              </a:lnSpc>
              <a:spcBef>
                <a:spcPts val="444"/>
              </a:spcBef>
              <a:spcAft>
                <a:spcPts val="0"/>
              </a:spcAft>
              <a:buClr>
                <a:schemeClr val="accent1"/>
              </a:buClr>
              <a:buSzPct val="85772"/>
              <a:buFont typeface="Arial"/>
              <a:buChar char="•"/>
            </a:pPr>
            <a:r>
              <a:rPr lang="en-US" sz="3600" b="0" i="0" u="none" strike="noStrike" cap="none" dirty="0" smtClean="0">
                <a:solidFill>
                  <a:schemeClr val="dk1"/>
                </a:solidFill>
                <a:latin typeface="+mj-lt"/>
                <a:ea typeface="Arial"/>
                <a:cs typeface="Arial"/>
                <a:sym typeface="Arial"/>
              </a:rPr>
              <a:t>10 mins	Website </a:t>
            </a:r>
          </a:p>
          <a:p>
            <a:pPr marL="182880" marR="0" lvl="0" indent="-182880" algn="l" rtl="0">
              <a:lnSpc>
                <a:spcPct val="80000"/>
              </a:lnSpc>
              <a:spcBef>
                <a:spcPts val="444"/>
              </a:spcBef>
              <a:spcAft>
                <a:spcPts val="0"/>
              </a:spcAft>
              <a:buClr>
                <a:schemeClr val="accent1"/>
              </a:buClr>
              <a:buSzPct val="85772"/>
              <a:buFont typeface="Arial"/>
              <a:buChar char="•"/>
            </a:pPr>
            <a:r>
              <a:rPr lang="en-US" sz="3600" dirty="0" smtClean="0">
                <a:solidFill>
                  <a:schemeClr val="dk1"/>
                </a:solidFill>
                <a:latin typeface="+mj-lt"/>
                <a:ea typeface="Arial"/>
                <a:cs typeface="Arial"/>
                <a:sym typeface="Arial"/>
              </a:rPr>
              <a:t>05 mins	Membership </a:t>
            </a:r>
          </a:p>
          <a:p>
            <a:pPr marL="182880" marR="0" lvl="0" indent="-182880" algn="l" rtl="0">
              <a:lnSpc>
                <a:spcPct val="80000"/>
              </a:lnSpc>
              <a:spcBef>
                <a:spcPts val="444"/>
              </a:spcBef>
              <a:spcAft>
                <a:spcPts val="0"/>
              </a:spcAft>
              <a:buClr>
                <a:schemeClr val="accent1"/>
              </a:buClr>
              <a:buSzPct val="85772"/>
              <a:buFont typeface="Arial"/>
              <a:buChar char="•"/>
            </a:pPr>
            <a:r>
              <a:rPr lang="en-US" sz="3600" dirty="0" smtClean="0">
                <a:solidFill>
                  <a:schemeClr val="dk1"/>
                </a:solidFill>
                <a:latin typeface="+mj-lt"/>
                <a:ea typeface="Arial"/>
                <a:cs typeface="Arial"/>
                <a:sym typeface="Arial"/>
              </a:rPr>
              <a:t>05 mins  Treasurer Report</a:t>
            </a:r>
            <a:endParaRPr lang="en-US" sz="3600" b="0" i="0" u="none" strike="noStrike" cap="none" dirty="0" smtClean="0">
              <a:solidFill>
                <a:schemeClr val="dk1"/>
              </a:solidFill>
              <a:latin typeface="+mj-lt"/>
              <a:ea typeface="Arial"/>
              <a:cs typeface="Arial"/>
              <a:sym typeface="Arial"/>
            </a:endParaRPr>
          </a:p>
          <a:p>
            <a:pPr marL="182880" marR="0" lvl="0" indent="-182880" algn="l" rtl="0">
              <a:lnSpc>
                <a:spcPct val="80000"/>
              </a:lnSpc>
              <a:spcBef>
                <a:spcPts val="444"/>
              </a:spcBef>
              <a:spcAft>
                <a:spcPts val="0"/>
              </a:spcAft>
              <a:buClr>
                <a:schemeClr val="accent1"/>
              </a:buClr>
              <a:buSzPct val="85772"/>
              <a:buFont typeface="Arial"/>
              <a:buChar char="•"/>
            </a:pPr>
            <a:r>
              <a:rPr lang="en-US" sz="3600" dirty="0" smtClean="0">
                <a:solidFill>
                  <a:schemeClr val="dk1"/>
                </a:solidFill>
                <a:latin typeface="+mj-lt"/>
                <a:cs typeface="Arial"/>
                <a:sym typeface="Arial"/>
              </a:rPr>
              <a:t>60 mins 	</a:t>
            </a:r>
            <a:r>
              <a:rPr lang="en-US" sz="3600" dirty="0" smtClean="0"/>
              <a:t>Presentation</a:t>
            </a:r>
          </a:p>
          <a:p>
            <a:pPr marL="0" indent="0">
              <a:lnSpc>
                <a:spcPct val="80000"/>
              </a:lnSpc>
              <a:spcBef>
                <a:spcPts val="444"/>
              </a:spcBef>
              <a:buSzPct val="85772"/>
              <a:buNone/>
            </a:pPr>
            <a:r>
              <a:rPr lang="en-US" sz="3600" b="0" i="0" u="none" strike="noStrike" cap="none" dirty="0">
                <a:solidFill>
                  <a:schemeClr val="dk1"/>
                </a:solidFill>
                <a:latin typeface="Arial"/>
                <a:ea typeface="Arial"/>
                <a:cs typeface="Arial"/>
                <a:sym typeface="Arial"/>
              </a:rPr>
              <a:t>			</a:t>
            </a:r>
          </a:p>
          <a:p>
            <a:pPr marL="0" marR="0" lvl="0" indent="0" algn="l" rtl="0">
              <a:lnSpc>
                <a:spcPct val="80000"/>
              </a:lnSpc>
              <a:spcBef>
                <a:spcPts val="444"/>
              </a:spcBef>
              <a:spcAft>
                <a:spcPts val="0"/>
              </a:spcAft>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Treasurer Report</a:t>
            </a:r>
            <a:endParaRPr lang="en-US" dirty="0"/>
          </a:p>
        </p:txBody>
      </p:sp>
      <p:sp>
        <p:nvSpPr>
          <p:cNvPr id="3" name="Text Placeholder 2"/>
          <p:cNvSpPr>
            <a:spLocks noGrp="1"/>
          </p:cNvSpPr>
          <p:nvPr>
            <p:ph type="body" idx="1"/>
          </p:nvPr>
        </p:nvSpPr>
        <p:spPr/>
        <p:txBody>
          <a:bodyPr>
            <a:normAutofit/>
          </a:bodyPr>
          <a:lstStyle/>
          <a:p>
            <a:endParaRPr lang="en-US" sz="2800" dirty="0"/>
          </a:p>
        </p:txBody>
      </p:sp>
    </p:spTree>
    <p:extLst>
      <p:ext uri="{BB962C8B-B14F-4D97-AF65-F5344CB8AC3E}">
        <p14:creationId xmlns:p14="http://schemas.microsoft.com/office/powerpoint/2010/main" val="1502550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Treasurer Report</a:t>
            </a:r>
          </a:p>
        </p:txBody>
      </p:sp>
      <p:sp>
        <p:nvSpPr>
          <p:cNvPr id="3" name="Content Placeholder 2"/>
          <p:cNvSpPr>
            <a:spLocks noGrp="1"/>
          </p:cNvSpPr>
          <p:nvPr>
            <p:ph idx="1"/>
          </p:nvPr>
        </p:nvSpPr>
        <p:spPr/>
        <p:txBody>
          <a:bodyPr/>
          <a:lstStyle/>
          <a:p>
            <a:r>
              <a:rPr lang="en-US" dirty="0" smtClean="0"/>
              <a:t>Current at $694.26</a:t>
            </a:r>
            <a:endParaRPr lang="en-US" dirty="0"/>
          </a:p>
        </p:txBody>
      </p:sp>
    </p:spTree>
    <p:extLst>
      <p:ext uri="{BB962C8B-B14F-4D97-AF65-F5344CB8AC3E}">
        <p14:creationId xmlns:p14="http://schemas.microsoft.com/office/powerpoint/2010/main" val="4252035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normAutofit/>
          </a:bodyPr>
          <a:lstStyle/>
          <a:p>
            <a:endParaRPr lang="en-US" sz="2800" dirty="0"/>
          </a:p>
        </p:txBody>
      </p:sp>
    </p:spTree>
    <p:extLst>
      <p:ext uri="{BB962C8B-B14F-4D97-AF65-F5344CB8AC3E}">
        <p14:creationId xmlns:p14="http://schemas.microsoft.com/office/powerpoint/2010/main" val="1290165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Presentation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2441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010400" y="76200"/>
            <a:ext cx="5181600" cy="533400"/>
          </a:xfrm>
        </p:spPr>
        <p:txBody>
          <a:bodyPr/>
          <a:lstStyle/>
          <a:p>
            <a:r>
              <a:rPr lang="en-US" altLang="en-US" sz="2000" b="1" dirty="0" smtClean="0">
                <a:solidFill>
                  <a:schemeClr val="accent2"/>
                </a:solidFill>
              </a:rPr>
              <a:t>Texas Nurses Association</a:t>
            </a:r>
          </a:p>
        </p:txBody>
      </p:sp>
      <p:sp>
        <p:nvSpPr>
          <p:cNvPr id="5123" name="Rectangle 3"/>
          <p:cNvSpPr>
            <a:spLocks noGrp="1" noChangeArrowheads="1"/>
          </p:cNvSpPr>
          <p:nvPr>
            <p:ph type="body" idx="1"/>
          </p:nvPr>
        </p:nvSpPr>
        <p:spPr bwMode="auto">
          <a:xfrm>
            <a:off x="203200" y="685800"/>
            <a:ext cx="11785600" cy="525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80000"/>
              </a:lnSpc>
              <a:buFontTx/>
              <a:buNone/>
              <a:defRPr/>
            </a:pPr>
            <a:r>
              <a:rPr lang="en-US" altLang="en-US" sz="1400" b="1" dirty="0" smtClean="0"/>
              <a:t>Notice of requirements for successful completion </a:t>
            </a:r>
            <a:endParaRPr lang="en-US" altLang="en-US" sz="1400" dirty="0" smtClean="0"/>
          </a:p>
          <a:p>
            <a:pPr marL="0" indent="0">
              <a:lnSpc>
                <a:spcPct val="80000"/>
              </a:lnSpc>
              <a:buFontTx/>
              <a:buNone/>
              <a:defRPr/>
            </a:pPr>
            <a:r>
              <a:rPr lang="en-US" altLang="en-US" sz="1400" dirty="0" smtClean="0"/>
              <a:t>Attendance of entire activity 			</a:t>
            </a:r>
          </a:p>
          <a:p>
            <a:pPr marL="0" indent="0">
              <a:lnSpc>
                <a:spcPct val="80000"/>
              </a:lnSpc>
              <a:buFontTx/>
              <a:buNone/>
              <a:defRPr/>
            </a:pPr>
            <a:r>
              <a:rPr lang="en-US" altLang="en-US" sz="1400" dirty="0" smtClean="0"/>
              <a:t>Completion/Submission of the evaluation form</a:t>
            </a:r>
          </a:p>
          <a:p>
            <a:pPr marL="0" indent="0">
              <a:lnSpc>
                <a:spcPct val="80000"/>
              </a:lnSpc>
              <a:buFontTx/>
              <a:buNone/>
              <a:defRPr/>
            </a:pPr>
            <a:endParaRPr lang="en-US" altLang="en-US" sz="1400" b="1" dirty="0" smtClean="0"/>
          </a:p>
          <a:p>
            <a:pPr marL="0" indent="0">
              <a:lnSpc>
                <a:spcPct val="80000"/>
              </a:lnSpc>
              <a:buFontTx/>
              <a:buNone/>
              <a:defRPr/>
            </a:pPr>
            <a:r>
              <a:rPr lang="en-US" altLang="en-US" sz="1400" b="1" dirty="0" smtClean="0"/>
              <a:t>Conflicts of interest </a:t>
            </a:r>
            <a:endParaRPr lang="en-US" altLang="en-US" sz="1400" dirty="0" smtClean="0"/>
          </a:p>
          <a:p>
            <a:pPr marL="0" indent="0">
              <a:lnSpc>
                <a:spcPct val="80000"/>
              </a:lnSpc>
              <a:buFontTx/>
              <a:buNone/>
              <a:defRPr/>
            </a:pPr>
            <a:r>
              <a:rPr lang="en-US" altLang="en-US" sz="1400" dirty="0" smtClean="0"/>
              <a:t>Please be advised the committee members and presenters have disclosed no influencing financial relationships related to the planning or implementation of this CNE activity</a:t>
            </a:r>
          </a:p>
          <a:p>
            <a:pPr marL="0" indent="0">
              <a:lnSpc>
                <a:spcPct val="80000"/>
              </a:lnSpc>
              <a:buFontTx/>
              <a:buNone/>
              <a:defRPr/>
            </a:pPr>
            <a:endParaRPr lang="en-US" altLang="en-US" sz="1400" b="1" dirty="0" smtClean="0"/>
          </a:p>
          <a:p>
            <a:pPr marL="0" indent="0">
              <a:lnSpc>
                <a:spcPct val="80000"/>
              </a:lnSpc>
              <a:buFontTx/>
              <a:buNone/>
              <a:defRPr/>
            </a:pPr>
            <a:r>
              <a:rPr lang="en-US" altLang="en-US" sz="1400" b="1" dirty="0" smtClean="0"/>
              <a:t>Sponsorship / Commercial support</a:t>
            </a:r>
            <a:r>
              <a:rPr lang="en-US" altLang="en-US" sz="1400" dirty="0" smtClean="0"/>
              <a:t> </a:t>
            </a:r>
          </a:p>
          <a:p>
            <a:pPr marL="0" indent="0">
              <a:lnSpc>
                <a:spcPct val="80000"/>
              </a:lnSpc>
              <a:buFontTx/>
              <a:buNone/>
              <a:defRPr/>
            </a:pPr>
            <a:r>
              <a:rPr lang="en-US" altLang="en-US" sz="1400" dirty="0" smtClean="0"/>
              <a:t>There is no commercial support or sponsorship related to this educational activity.</a:t>
            </a:r>
            <a:endParaRPr lang="en-US" altLang="en-US" sz="1400" b="1" dirty="0" smtClean="0"/>
          </a:p>
          <a:p>
            <a:pPr marL="0" indent="0">
              <a:lnSpc>
                <a:spcPct val="80000"/>
              </a:lnSpc>
              <a:buFontTx/>
              <a:buNone/>
              <a:defRPr/>
            </a:pPr>
            <a:endParaRPr lang="en-US" altLang="en-US" sz="1400" b="1" dirty="0" smtClean="0"/>
          </a:p>
          <a:p>
            <a:pPr marL="0" indent="0">
              <a:buFontTx/>
              <a:buNone/>
              <a:defRPr/>
            </a:pPr>
            <a:r>
              <a:rPr lang="en-US" altLang="en-US" sz="1400" b="1" dirty="0" smtClean="0"/>
              <a:t>Reporting of Perceived Bias: </a:t>
            </a:r>
          </a:p>
          <a:p>
            <a:pPr marL="0" indent="0">
              <a:buFontTx/>
              <a:buNone/>
              <a:defRPr/>
            </a:pPr>
            <a:r>
              <a:rPr lang="en-US" altLang="en-US" sz="1400" dirty="0" smtClean="0"/>
              <a:t>Bias is defined by the American Nurses Credentialing Center’s Commission on Accreditation (ANCC COA) as preferential influence that causes a distortion of opinion or of facts.  Commercial bias may occur when a CNE activity promotes one or more product(s) (drugs, devices, services, software, hardware, etc.). This definition is not all inclusive and participants may use their own interpretation in deciding if a presentation is biased.</a:t>
            </a:r>
          </a:p>
          <a:p>
            <a:pPr marL="0" indent="0">
              <a:buFontTx/>
              <a:buNone/>
              <a:defRPr/>
            </a:pPr>
            <a:r>
              <a:rPr lang="en-US" altLang="en-US" sz="1400" dirty="0" smtClean="0"/>
              <a:t>The ANCC COA is interested in the opinions and perceptions of participants at approved CNE activities, especially in the presence of actual or perceived bias in continuing education.  Therefore, ANCC invites participants to access their “ANCC Accreditation Feedback Line” to report any noted bias or conflict of interest in the education activity.  The toll free number is 1(866) 262-9730.</a:t>
            </a:r>
          </a:p>
          <a:p>
            <a:pPr marL="0" indent="0">
              <a:buFontTx/>
              <a:buNone/>
              <a:defRPr/>
            </a:pPr>
            <a:endParaRPr lang="en-US" altLang="en-US" sz="1400" dirty="0" smtClean="0"/>
          </a:p>
          <a:p>
            <a:pPr>
              <a:defRPr/>
            </a:pPr>
            <a:r>
              <a:rPr lang="en-US" sz="1200" b="1" dirty="0"/>
              <a:t>“[Memorial Hermann-Texas Medical Center] is an approved provider of continuing nursing education by the Texas Nurses Association – Approver, an accredited approver by the American Nurses Credentialing Center’s Commission on Accreditation.”</a:t>
            </a:r>
            <a:endParaRPr lang="en-US" sz="1200" dirty="0"/>
          </a:p>
          <a:p>
            <a:pPr marL="0" indent="0">
              <a:lnSpc>
                <a:spcPct val="80000"/>
              </a:lnSpc>
              <a:buFontTx/>
              <a:buNone/>
              <a:defRPr/>
            </a:pPr>
            <a:endParaRPr lang="en-US" altLang="en-US" sz="2000" b="1" dirty="0" smtClean="0"/>
          </a:p>
          <a:p>
            <a:pPr marL="0" indent="0">
              <a:lnSpc>
                <a:spcPct val="80000"/>
              </a:lnSpc>
              <a:buFontTx/>
              <a:buNone/>
              <a:defRPr/>
            </a:pPr>
            <a:endParaRPr lang="en-US" altLang="en-US" sz="2000" b="1" dirty="0" smtClean="0"/>
          </a:p>
        </p:txBody>
      </p:sp>
    </p:spTree>
    <p:extLst>
      <p:ext uri="{BB962C8B-B14F-4D97-AF65-F5344CB8AC3E}">
        <p14:creationId xmlns:p14="http://schemas.microsoft.com/office/powerpoint/2010/main" val="2925277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8" y="1752606"/>
            <a:ext cx="10640291" cy="1822514"/>
          </a:xfrm>
        </p:spPr>
        <p:txBody>
          <a:bodyPr>
            <a:noAutofit/>
          </a:bodyPr>
          <a:lstStyle/>
          <a:p>
            <a:r>
              <a:rPr lang="en-US" sz="4400" dirty="0" smtClean="0"/>
              <a:t>The Nurse Informaticist Collaborating with Nursing Leadership: Improving Hand-off Communication and Patient Experience</a:t>
            </a:r>
            <a:endParaRPr lang="en-US" sz="4400" dirty="0"/>
          </a:p>
        </p:txBody>
      </p:sp>
      <p:sp>
        <p:nvSpPr>
          <p:cNvPr id="3" name="Subtitle 2"/>
          <p:cNvSpPr>
            <a:spLocks noGrp="1"/>
          </p:cNvSpPr>
          <p:nvPr>
            <p:ph type="body" idx="1"/>
          </p:nvPr>
        </p:nvSpPr>
        <p:spPr/>
        <p:txBody>
          <a:bodyPr>
            <a:normAutofit fontScale="25000" lnSpcReduction="20000"/>
          </a:bodyPr>
          <a:lstStyle/>
          <a:p>
            <a:endParaRPr lang="en-US" dirty="0" smtClean="0"/>
          </a:p>
          <a:p>
            <a:endParaRPr lang="en-US" dirty="0"/>
          </a:p>
          <a:p>
            <a:endParaRPr lang="en-US" dirty="0" smtClean="0"/>
          </a:p>
          <a:p>
            <a:r>
              <a:rPr lang="en-US" sz="14400" dirty="0" smtClean="0"/>
              <a:t>Presented by Cynthia Wilson BSN, RN-BC</a:t>
            </a:r>
            <a:endParaRPr lang="en-US" sz="14400" dirty="0"/>
          </a:p>
        </p:txBody>
      </p:sp>
    </p:spTree>
    <p:extLst>
      <p:ext uri="{BB962C8B-B14F-4D97-AF65-F5344CB8AC3E}">
        <p14:creationId xmlns:p14="http://schemas.microsoft.com/office/powerpoint/2010/main" val="381766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Hermann Hospital (1925)</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offcite.org/wp-content/uploads/sites/3/2012/08/Hermann_Hospital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62" y="2456329"/>
            <a:ext cx="6533084" cy="3883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rmann Hospital G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947" y="2456328"/>
            <a:ext cx="2641578" cy="388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3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a:t>
            </a:r>
            <a:endParaRPr lang="en-US" dirty="0"/>
          </a:p>
        </p:txBody>
      </p:sp>
      <p:sp>
        <p:nvSpPr>
          <p:cNvPr id="3" name="Subtitle 2"/>
          <p:cNvSpPr>
            <a:spLocks noGrp="1"/>
          </p:cNvSpPr>
          <p:nvPr>
            <p:ph type="subTitle" idx="1"/>
          </p:nvPr>
        </p:nvSpPr>
        <p:spPr/>
        <p:txBody>
          <a:bodyPr>
            <a:normAutofit/>
          </a:bodyPr>
          <a:lstStyle/>
          <a:p>
            <a:endParaRPr lang="en-US" sz="4000" dirty="0"/>
          </a:p>
        </p:txBody>
      </p:sp>
    </p:spTree>
    <p:extLst>
      <p:ext uri="{BB962C8B-B14F-4D97-AF65-F5344CB8AC3E}">
        <p14:creationId xmlns:p14="http://schemas.microsoft.com/office/powerpoint/2010/main" val="2094643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a:t>
            </a:r>
            <a:r>
              <a:rPr lang="en-US" dirty="0"/>
              <a:t>Region</a:t>
            </a:r>
            <a:br>
              <a:rPr lang="en-US" dirty="0"/>
            </a:br>
            <a:r>
              <a:rPr lang="en-US" dirty="0"/>
              <a:t>Nicole </a:t>
            </a:r>
            <a:r>
              <a:rPr lang="en-US" dirty="0" err="1"/>
              <a:t>Mohiuddin</a:t>
            </a:r>
            <a:r>
              <a:rPr lang="en-US" dirty="0"/>
              <a:t>, MS, RN-BC, </a:t>
            </a:r>
            <a:r>
              <a:rPr lang="en-US" dirty="0" smtClean="0"/>
              <a:t>CPHIMS</a:t>
            </a:r>
            <a:endParaRPr lang="en-US" dirty="0"/>
          </a:p>
        </p:txBody>
      </p:sp>
      <p:sp>
        <p:nvSpPr>
          <p:cNvPr id="3" name="Content Placeholder 2"/>
          <p:cNvSpPr>
            <a:spLocks noGrp="1"/>
          </p:cNvSpPr>
          <p:nvPr>
            <p:ph idx="1"/>
          </p:nvPr>
        </p:nvSpPr>
        <p:spPr>
          <a:xfrm>
            <a:off x="885826" y="2438401"/>
            <a:ext cx="9601196" cy="3845982"/>
          </a:xfrm>
        </p:spPr>
        <p:txBody>
          <a:bodyPr>
            <a:normAutofit/>
          </a:bodyPr>
          <a:lstStyle/>
          <a:p>
            <a:r>
              <a:rPr lang="en-US" sz="2900" b="1" dirty="0" smtClean="0"/>
              <a:t>ANIA </a:t>
            </a:r>
            <a:r>
              <a:rPr lang="en-US" sz="2900" b="1" dirty="0"/>
              <a:t>Mission</a:t>
            </a:r>
            <a:r>
              <a:rPr lang="en-US" sz="2900" dirty="0"/>
              <a:t>: To advance nursing informatics through education, research, and practice in all roles and settings.</a:t>
            </a:r>
          </a:p>
          <a:p>
            <a:r>
              <a:rPr lang="en-US" sz="2900" b="1" dirty="0"/>
              <a:t>ANIA Vision</a:t>
            </a:r>
            <a:r>
              <a:rPr lang="en-US" sz="2900" dirty="0"/>
              <a:t>: To be the organization of choice to advance nursing informatics.</a:t>
            </a:r>
          </a:p>
          <a:p>
            <a:endParaRPr lang="en-US" sz="2600" dirty="0"/>
          </a:p>
        </p:txBody>
      </p:sp>
      <p:pic>
        <p:nvPicPr>
          <p:cNvPr id="5" name="Picture 4"/>
          <p:cNvPicPr>
            <a:picLocks noChangeAspect="1"/>
          </p:cNvPicPr>
          <p:nvPr/>
        </p:nvPicPr>
        <p:blipFill rotWithShape="1">
          <a:blip r:embed="rId2"/>
          <a:srcRect l="11154" t="22749" r="17692"/>
          <a:stretch/>
        </p:blipFill>
        <p:spPr>
          <a:xfrm>
            <a:off x="5343525" y="4097702"/>
            <a:ext cx="2981326" cy="2432650"/>
          </a:xfrm>
          <a:prstGeom prst="rect">
            <a:avLst/>
          </a:prstGeom>
        </p:spPr>
      </p:pic>
    </p:spTree>
    <p:extLst>
      <p:ext uri="{BB962C8B-B14F-4D97-AF65-F5344CB8AC3E}">
        <p14:creationId xmlns:p14="http://schemas.microsoft.com/office/powerpoint/2010/main" val="4271094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ANIA - Texas</a:t>
            </a:r>
            <a:endParaRPr lang="en-US" dirty="0"/>
          </a:p>
        </p:txBody>
      </p:sp>
      <p:sp>
        <p:nvSpPr>
          <p:cNvPr id="5" name="TextBox 4"/>
          <p:cNvSpPr txBox="1"/>
          <p:nvPr/>
        </p:nvSpPr>
        <p:spPr>
          <a:xfrm>
            <a:off x="2647002" y="2597922"/>
            <a:ext cx="8223248" cy="1323439"/>
          </a:xfrm>
          <a:prstGeom prst="rect">
            <a:avLst/>
          </a:prstGeom>
          <a:noFill/>
        </p:spPr>
        <p:txBody>
          <a:bodyPr wrap="square" rtlCol="0">
            <a:spAutoFit/>
          </a:bodyPr>
          <a:lstStyle/>
          <a:p>
            <a:r>
              <a:rPr lang="en-US" sz="2000" b="1" dirty="0"/>
              <a:t>Dallas Fort Worth </a:t>
            </a:r>
            <a:r>
              <a:rPr lang="en-US" sz="2000" b="1" dirty="0" smtClean="0"/>
              <a:t>Chapter</a:t>
            </a:r>
          </a:p>
          <a:p>
            <a:endParaRPr lang="en-US" sz="2000" dirty="0"/>
          </a:p>
          <a:p>
            <a:r>
              <a:rPr lang="en-US" sz="2000" dirty="0"/>
              <a:t>Donna Montgomery, DNP, RN-BC</a:t>
            </a:r>
            <a:endParaRPr lang="en-US" sz="2000" dirty="0" smtClean="0"/>
          </a:p>
          <a:p>
            <a:r>
              <a:rPr lang="en-US" sz="2000" dirty="0"/>
              <a:t>Vice President, Nursing Informatics &amp; Clinical Excellence - North Texas</a:t>
            </a:r>
          </a:p>
        </p:txBody>
      </p:sp>
      <p:sp>
        <p:nvSpPr>
          <p:cNvPr id="6" name="TextBox 5"/>
          <p:cNvSpPr txBox="1"/>
          <p:nvPr/>
        </p:nvSpPr>
        <p:spPr>
          <a:xfrm>
            <a:off x="2647002" y="4405960"/>
            <a:ext cx="8223248" cy="1323439"/>
          </a:xfrm>
          <a:prstGeom prst="rect">
            <a:avLst/>
          </a:prstGeom>
          <a:noFill/>
        </p:spPr>
        <p:txBody>
          <a:bodyPr wrap="square" rtlCol="0">
            <a:spAutoFit/>
          </a:bodyPr>
          <a:lstStyle/>
          <a:p>
            <a:r>
              <a:rPr lang="en-US" sz="2000" b="1" dirty="0" smtClean="0"/>
              <a:t>South Texas ANIA (Austin through Corpus Christi)</a:t>
            </a:r>
          </a:p>
          <a:p>
            <a:endParaRPr lang="en-US" sz="2000" dirty="0" smtClean="0"/>
          </a:p>
          <a:p>
            <a:r>
              <a:rPr lang="en-US" sz="2000" dirty="0"/>
              <a:t>Katherine Taylor Pearson, DNP, MSN, RN-BC, CNE, MA, </a:t>
            </a:r>
            <a:r>
              <a:rPr lang="en-US" sz="2000" dirty="0" smtClean="0"/>
              <a:t>CPHIMS</a:t>
            </a:r>
          </a:p>
          <a:p>
            <a:r>
              <a:rPr lang="en-US" sz="2000" dirty="0" smtClean="0"/>
              <a:t>Nursing </a:t>
            </a:r>
            <a:r>
              <a:rPr lang="en-US" sz="2000" dirty="0"/>
              <a:t>Director of the Frank Tejeda VA clinic</a:t>
            </a:r>
          </a:p>
        </p:txBody>
      </p:sp>
      <p:pic>
        <p:nvPicPr>
          <p:cNvPr id="7" name="Picture 2" descr="https://higherlogicdownload.s3.amazonaws.com/ANIA/e592a8f2-355e-4c23-a00c-16e4c3d2481b/UploadedImages/Donna%20Cook%20Montgomery-Pro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467" y="2597922"/>
            <a:ext cx="1276535" cy="1786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higherlogicdownload.s3.amazonaws.com/ANIA/0b94a515-3d68-4465-8327-dcab76c167dd/UploadedImages/Pea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466" y="4396686"/>
            <a:ext cx="1276535" cy="191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07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ANIA – Texas Chapters</a:t>
            </a:r>
            <a:endParaRPr lang="en-US" sz="3600" dirty="0"/>
          </a:p>
        </p:txBody>
      </p:sp>
      <p:sp>
        <p:nvSpPr>
          <p:cNvPr id="4" name="Text Placeholder 3"/>
          <p:cNvSpPr>
            <a:spLocks noGrp="1"/>
          </p:cNvSpPr>
          <p:nvPr>
            <p:ph type="body" sz="half" idx="2"/>
          </p:nvPr>
        </p:nvSpPr>
        <p:spPr/>
        <p:txBody>
          <a:bodyPr/>
          <a:lstStyle/>
          <a:p>
            <a:pPr algn="l"/>
            <a:r>
              <a:rPr lang="en-US" dirty="0" smtClean="0"/>
              <a:t>	</a:t>
            </a:r>
            <a:r>
              <a:rPr lang="en-US" sz="2800" dirty="0" smtClean="0"/>
              <a:t>Dallas Forth Worth</a:t>
            </a:r>
          </a:p>
          <a:p>
            <a:pPr algn="l"/>
            <a:r>
              <a:rPr lang="en-US" sz="2800" dirty="0" smtClean="0"/>
              <a:t>	South Texas </a:t>
            </a:r>
          </a:p>
          <a:p>
            <a:pPr algn="l"/>
            <a:r>
              <a:rPr lang="en-US" sz="2800" dirty="0" smtClean="0"/>
              <a:t>	Houston</a:t>
            </a:r>
          </a:p>
          <a:p>
            <a:pPr algn="l"/>
            <a:r>
              <a:rPr lang="en-US" sz="2800" dirty="0"/>
              <a:t>	</a:t>
            </a:r>
            <a:r>
              <a:rPr lang="en-US" sz="2800" dirty="0" smtClean="0"/>
              <a:t>None</a:t>
            </a:r>
            <a:endParaRPr lang="en-US" sz="2800"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0903" y="702257"/>
            <a:ext cx="5379120" cy="546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27147" y="3110669"/>
            <a:ext cx="340407" cy="3247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35693" y="3660446"/>
            <a:ext cx="331861" cy="32189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35693" y="4284289"/>
            <a:ext cx="331861" cy="239282"/>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27146" y="4922375"/>
            <a:ext cx="340407" cy="2392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81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ANIA - Houston</a:t>
            </a:r>
            <a:endParaRPr lang="en-US" dirty="0"/>
          </a:p>
        </p:txBody>
      </p:sp>
      <p:sp>
        <p:nvSpPr>
          <p:cNvPr id="3" name="Content Placeholder 2"/>
          <p:cNvSpPr>
            <a:spLocks noGrp="1"/>
          </p:cNvSpPr>
          <p:nvPr>
            <p:ph sz="half" idx="1"/>
          </p:nvPr>
        </p:nvSpPr>
        <p:spPr/>
        <p:txBody>
          <a:bodyPr>
            <a:normAutofit fontScale="92500" lnSpcReduction="10000"/>
          </a:bodyPr>
          <a:lstStyle/>
          <a:p>
            <a:pPr marL="0" lvl="0" indent="0">
              <a:spcBef>
                <a:spcPts val="0"/>
              </a:spcBef>
              <a:spcAft>
                <a:spcPts val="0"/>
              </a:spcAft>
              <a:buClrTx/>
              <a:buSzTx/>
              <a:buNone/>
              <a:defRPr/>
            </a:pPr>
            <a:r>
              <a:rPr lang="en-US" dirty="0">
                <a:solidFill>
                  <a:srgbClr val="292934"/>
                </a:solidFill>
                <a:latin typeface="Arial"/>
                <a:cs typeface="Arial"/>
                <a:sym typeface="Arial"/>
              </a:rPr>
              <a:t>Created in Fall 2015</a:t>
            </a:r>
          </a:p>
          <a:p>
            <a:pPr lvl="0">
              <a:spcBef>
                <a:spcPts val="0"/>
              </a:spcBef>
              <a:spcAft>
                <a:spcPts val="0"/>
              </a:spcAft>
              <a:buClrTx/>
              <a:buSzTx/>
              <a:buFont typeface="Arial" panose="020B0604020202020204" pitchFamily="34" charset="0"/>
              <a:buChar char="•"/>
              <a:defRPr/>
            </a:pPr>
            <a:r>
              <a:rPr lang="en-US" dirty="0">
                <a:solidFill>
                  <a:srgbClr val="292934"/>
                </a:solidFill>
                <a:latin typeface="Arial"/>
                <a:cs typeface="Arial"/>
                <a:sym typeface="Arial"/>
              </a:rPr>
              <a:t>770</a:t>
            </a:r>
          </a:p>
          <a:p>
            <a:pPr lvl="0">
              <a:spcBef>
                <a:spcPts val="0"/>
              </a:spcBef>
              <a:spcAft>
                <a:spcPts val="0"/>
              </a:spcAft>
              <a:buClrTx/>
              <a:buSzTx/>
              <a:buFont typeface="Arial" panose="020B0604020202020204" pitchFamily="34" charset="0"/>
              <a:buChar char="•"/>
              <a:defRPr/>
            </a:pPr>
            <a:r>
              <a:rPr lang="en-US" dirty="0">
                <a:solidFill>
                  <a:srgbClr val="292934"/>
                </a:solidFill>
                <a:latin typeface="Arial"/>
                <a:cs typeface="Arial"/>
                <a:sym typeface="Arial"/>
              </a:rPr>
              <a:t>773</a:t>
            </a:r>
          </a:p>
          <a:p>
            <a:pPr lvl="0">
              <a:spcBef>
                <a:spcPts val="0"/>
              </a:spcBef>
              <a:spcAft>
                <a:spcPts val="0"/>
              </a:spcAft>
              <a:buClrTx/>
              <a:buSzTx/>
              <a:buFont typeface="Arial" panose="020B0604020202020204" pitchFamily="34" charset="0"/>
              <a:buChar char="•"/>
              <a:defRPr/>
            </a:pPr>
            <a:r>
              <a:rPr lang="en-US" dirty="0">
                <a:solidFill>
                  <a:srgbClr val="292934"/>
                </a:solidFill>
                <a:latin typeface="Arial"/>
                <a:cs typeface="Arial"/>
                <a:sym typeface="Arial"/>
              </a:rPr>
              <a:t>774</a:t>
            </a:r>
          </a:p>
          <a:p>
            <a:pPr lvl="0">
              <a:spcBef>
                <a:spcPts val="0"/>
              </a:spcBef>
              <a:spcAft>
                <a:spcPts val="0"/>
              </a:spcAft>
              <a:buClrTx/>
              <a:buSzTx/>
              <a:buFont typeface="Arial" panose="020B0604020202020204" pitchFamily="34" charset="0"/>
              <a:buChar char="•"/>
              <a:defRPr/>
            </a:pPr>
            <a:r>
              <a:rPr lang="en-US" dirty="0">
                <a:solidFill>
                  <a:srgbClr val="292934"/>
                </a:solidFill>
                <a:latin typeface="Arial"/>
                <a:cs typeface="Arial"/>
                <a:sym typeface="Arial"/>
              </a:rPr>
              <a:t>775</a:t>
            </a:r>
          </a:p>
          <a:p>
            <a:pPr lvl="0">
              <a:spcBef>
                <a:spcPts val="0"/>
              </a:spcBef>
              <a:spcAft>
                <a:spcPts val="0"/>
              </a:spcAft>
              <a:buClrTx/>
              <a:buSzTx/>
              <a:buFont typeface="Arial" panose="020B0604020202020204" pitchFamily="34" charset="0"/>
              <a:buChar char="•"/>
              <a:defRPr/>
            </a:pPr>
            <a:r>
              <a:rPr lang="en-US" dirty="0">
                <a:solidFill>
                  <a:srgbClr val="292934"/>
                </a:solidFill>
                <a:latin typeface="Arial"/>
                <a:cs typeface="Arial"/>
                <a:sym typeface="Arial"/>
              </a:rPr>
              <a:t>776</a:t>
            </a:r>
          </a:p>
          <a:p>
            <a:pPr lvl="0">
              <a:spcBef>
                <a:spcPts val="0"/>
              </a:spcBef>
              <a:spcAft>
                <a:spcPts val="0"/>
              </a:spcAft>
              <a:buClrTx/>
              <a:buSzTx/>
              <a:buFont typeface="Arial" panose="020B0604020202020204" pitchFamily="34" charset="0"/>
              <a:buChar char="•"/>
              <a:defRPr/>
            </a:pPr>
            <a:r>
              <a:rPr lang="en-US" dirty="0" smtClean="0">
                <a:solidFill>
                  <a:srgbClr val="292934"/>
                </a:solidFill>
                <a:latin typeface="Arial"/>
                <a:cs typeface="Arial"/>
                <a:sym typeface="Arial"/>
              </a:rPr>
              <a:t>778</a:t>
            </a:r>
          </a:p>
          <a:p>
            <a:pPr lvl="0">
              <a:spcBef>
                <a:spcPts val="0"/>
              </a:spcBef>
              <a:spcAft>
                <a:spcPts val="0"/>
              </a:spcAft>
              <a:buClrTx/>
              <a:buSzTx/>
              <a:buFont typeface="Arial" panose="020B0604020202020204" pitchFamily="34" charset="0"/>
              <a:buChar char="•"/>
              <a:defRPr/>
            </a:pPr>
            <a:r>
              <a:rPr lang="en-US" dirty="0" smtClean="0">
                <a:solidFill>
                  <a:srgbClr val="FF0000"/>
                </a:solidFill>
                <a:latin typeface="Arial"/>
                <a:cs typeface="Arial"/>
                <a:sym typeface="Arial"/>
              </a:rPr>
              <a:t>758 (Palestine)</a:t>
            </a:r>
          </a:p>
          <a:p>
            <a:pPr lvl="0">
              <a:spcBef>
                <a:spcPts val="0"/>
              </a:spcBef>
              <a:spcAft>
                <a:spcPts val="0"/>
              </a:spcAft>
              <a:buClrTx/>
              <a:buSzTx/>
              <a:buFont typeface="Arial" panose="020B0604020202020204" pitchFamily="34" charset="0"/>
              <a:buChar char="•"/>
              <a:defRPr/>
            </a:pPr>
            <a:r>
              <a:rPr lang="en-US" dirty="0" smtClean="0">
                <a:solidFill>
                  <a:srgbClr val="FF0000"/>
                </a:solidFill>
                <a:latin typeface="Arial"/>
                <a:cs typeface="Arial"/>
                <a:sym typeface="Arial"/>
              </a:rPr>
              <a:t>759 (Lufkin)</a:t>
            </a:r>
          </a:p>
          <a:p>
            <a:pPr lvl="0">
              <a:spcBef>
                <a:spcPts val="0"/>
              </a:spcBef>
              <a:spcAft>
                <a:spcPts val="0"/>
              </a:spcAft>
              <a:buClrTx/>
              <a:buSzTx/>
              <a:buFont typeface="Arial" panose="020B0604020202020204" pitchFamily="34" charset="0"/>
              <a:buChar char="•"/>
              <a:defRPr/>
            </a:pPr>
            <a:r>
              <a:rPr lang="en-US" dirty="0" smtClean="0">
                <a:solidFill>
                  <a:srgbClr val="FF0000"/>
                </a:solidFill>
                <a:latin typeface="Arial"/>
                <a:cs typeface="Arial"/>
                <a:sym typeface="Arial"/>
              </a:rPr>
              <a:t>779 (Victoria)</a:t>
            </a:r>
            <a:endParaRPr lang="en-US" dirty="0">
              <a:solidFill>
                <a:srgbClr val="FF0000"/>
              </a:solidFill>
              <a:latin typeface="Arial"/>
              <a:cs typeface="Arial"/>
              <a:sym typeface="Arial"/>
            </a:endParaRPr>
          </a:p>
          <a:p>
            <a:endParaRPr lang="en-US" dirty="0"/>
          </a:p>
        </p:txBody>
      </p:sp>
      <p:sp>
        <p:nvSpPr>
          <p:cNvPr id="6" name="Content Placeholder 5"/>
          <p:cNvSpPr>
            <a:spLocks noGrp="1"/>
          </p:cNvSpPr>
          <p:nvPr>
            <p:ph sz="half" idx="2"/>
          </p:nvPr>
        </p:nvSpPr>
        <p:spPr/>
        <p:txBody>
          <a:bodyPr>
            <a:normAutofit fontScale="92500" lnSpcReduction="10000"/>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043" t="13737" r="12924" b="38355"/>
          <a:stretch/>
        </p:blipFill>
        <p:spPr bwMode="auto">
          <a:xfrm>
            <a:off x="6126541" y="2384778"/>
            <a:ext cx="5663944" cy="44517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8616462" y="4253277"/>
            <a:ext cx="3174023" cy="2305785"/>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p:cNvSpPr/>
          <p:nvPr/>
        </p:nvSpPr>
        <p:spPr>
          <a:xfrm>
            <a:off x="8809892" y="3042138"/>
            <a:ext cx="2506454" cy="83527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p:cNvSpPr/>
          <p:nvPr/>
        </p:nvSpPr>
        <p:spPr>
          <a:xfrm>
            <a:off x="8550553" y="3785867"/>
            <a:ext cx="1120986" cy="934821"/>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9"/>
          <p:cNvSpPr/>
          <p:nvPr/>
        </p:nvSpPr>
        <p:spPr>
          <a:xfrm>
            <a:off x="7990060" y="5923179"/>
            <a:ext cx="1120986" cy="93482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67734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ANIA Conference: Call for Abstracts</a:t>
            </a:r>
            <a:endParaRPr lang="en-US" dirty="0"/>
          </a:p>
        </p:txBody>
      </p:sp>
      <p:sp>
        <p:nvSpPr>
          <p:cNvPr id="3" name="Content Placeholder 2"/>
          <p:cNvSpPr>
            <a:spLocks noGrp="1"/>
          </p:cNvSpPr>
          <p:nvPr>
            <p:ph idx="1"/>
          </p:nvPr>
        </p:nvSpPr>
        <p:spPr>
          <a:xfrm>
            <a:off x="1295402" y="2522095"/>
            <a:ext cx="9601196" cy="3318936"/>
          </a:xfrm>
        </p:spPr>
        <p:txBody>
          <a:bodyPr/>
          <a:lstStyle/>
          <a:p>
            <a:r>
              <a:rPr lang="en-US" dirty="0" smtClean="0"/>
              <a:t>Call </a:t>
            </a:r>
            <a:r>
              <a:rPr lang="en-US" dirty="0"/>
              <a:t>for </a:t>
            </a:r>
            <a:r>
              <a:rPr lang="en-US" b="1" u="sng" dirty="0" smtClean="0"/>
              <a:t>Oral</a:t>
            </a:r>
            <a:r>
              <a:rPr lang="en-US" b="1" dirty="0" smtClean="0"/>
              <a:t> </a:t>
            </a:r>
            <a:r>
              <a:rPr lang="en-US" dirty="0" smtClean="0"/>
              <a:t>Presentation </a:t>
            </a:r>
            <a:r>
              <a:rPr lang="en-US" dirty="0"/>
              <a:t>Abstracts - open until June 30, 2017</a:t>
            </a:r>
          </a:p>
          <a:p>
            <a:r>
              <a:rPr lang="en-US" dirty="0"/>
              <a:t>Call for </a:t>
            </a:r>
            <a:r>
              <a:rPr lang="en-US" b="1" u="sng" dirty="0"/>
              <a:t>Poster</a:t>
            </a:r>
            <a:r>
              <a:rPr lang="en-US" dirty="0"/>
              <a:t> Presentation Abstracts - open until December 15, 2017</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978" y="3586471"/>
            <a:ext cx="6615281" cy="2506456"/>
          </a:xfrm>
          <a:prstGeom prst="rect">
            <a:avLst/>
          </a:prstGeom>
        </p:spPr>
      </p:pic>
    </p:spTree>
    <p:extLst>
      <p:ext uri="{BB962C8B-B14F-4D97-AF65-F5344CB8AC3E}">
        <p14:creationId xmlns:p14="http://schemas.microsoft.com/office/powerpoint/2010/main" val="15950969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EmpResTEMP">
  <a:themeElements>
    <a:clrScheme name="EmpRes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mpRes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mpRes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mpRes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mpRes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mpRes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mpRes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mpRes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mpResTE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mpRes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mpRes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mpRes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mpRes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mpRes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1069</TotalTime>
  <Words>388</Words>
  <Application>Microsoft Office PowerPoint</Application>
  <PresentationFormat>Custom</PresentationFormat>
  <Paragraphs>107</Paragraphs>
  <Slides>25</Slides>
  <Notes>6</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Organic</vt:lpstr>
      <vt:lpstr>EmpResTEMP</vt:lpstr>
      <vt:lpstr>ANIA - HOUSTON</vt:lpstr>
      <vt:lpstr>Agenda</vt:lpstr>
      <vt:lpstr>Hermann Hospital (1925)</vt:lpstr>
      <vt:lpstr>National</vt:lpstr>
      <vt:lpstr>Central Region Nicole Mohiuddin, MS, RN-BC, CPHIMS</vt:lpstr>
      <vt:lpstr>ANIA - Texas</vt:lpstr>
      <vt:lpstr>ANIA – Texas Chapters</vt:lpstr>
      <vt:lpstr>ANIA - Houston</vt:lpstr>
      <vt:lpstr>ANIA Conference: Call for Abstracts</vt:lpstr>
      <vt:lpstr>Committees</vt:lpstr>
      <vt:lpstr>Committees</vt:lpstr>
      <vt:lpstr>2017 Meetings</vt:lpstr>
      <vt:lpstr>Website Update www.ania.org</vt:lpstr>
      <vt:lpstr>Features</vt:lpstr>
      <vt:lpstr>How do I set up my Community Profile?</vt:lpstr>
      <vt:lpstr>ANIA Connect</vt:lpstr>
      <vt:lpstr>Membership Report</vt:lpstr>
      <vt:lpstr>Attendees</vt:lpstr>
      <vt:lpstr>Attendance </vt:lpstr>
      <vt:lpstr>Treasurer Report</vt:lpstr>
      <vt:lpstr>Treasurer Report</vt:lpstr>
      <vt:lpstr>Questions</vt:lpstr>
      <vt:lpstr>Presentation</vt:lpstr>
      <vt:lpstr>Texas Nurses Association</vt:lpstr>
      <vt:lpstr>The Nurse Informaticist Collaborating with Nursing Leadership: Improving Hand-off Communication and Patient Experience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ANIA - HOUSTON</dc:title>
  <dc:creator>kulanday</dc:creator>
  <cp:lastModifiedBy>Ulanday, Kathleen</cp:lastModifiedBy>
  <cp:revision>155</cp:revision>
  <dcterms:modified xsi:type="dcterms:W3CDTF">2017-06-14T20:55:55Z</dcterms:modified>
</cp:coreProperties>
</file>