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74" r:id="rId3"/>
    <p:sldId id="275" r:id="rId4"/>
    <p:sldId id="263" r:id="rId5"/>
    <p:sldId id="276" r:id="rId6"/>
    <p:sldId id="277" r:id="rId7"/>
    <p:sldId id="262" r:id="rId8"/>
    <p:sldId id="273" r:id="rId9"/>
    <p:sldId id="267" r:id="rId10"/>
    <p:sldId id="272" r:id="rId11"/>
    <p:sldId id="269" r:id="rId12"/>
    <p:sldId id="268" r:id="rId13"/>
    <p:sldId id="271" r:id="rId14"/>
    <p:sldId id="270" r:id="rId15"/>
    <p:sldId id="264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29" autoAdjust="0"/>
  </p:normalViewPr>
  <p:slideViewPr>
    <p:cSldViewPr>
      <p:cViewPr varScale="1">
        <p:scale>
          <a:sx n="92" d="100"/>
          <a:sy n="92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873B4-CD70-41D1-8A9D-71C20E1228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A233-C82D-41BE-894F-457609E18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9000"/>
            <a:lum/>
          </a:blip>
          <a:srcRect/>
          <a:stretch>
            <a:fillRect t="-3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7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12000"/>
            <a:lum/>
          </a:blip>
          <a:srcRect/>
          <a:tile tx="44450" ty="6350" sx="97000" sy="9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0"/>
            <a:ext cx="2474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6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30" y="6250598"/>
            <a:ext cx="1828069" cy="6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ttmayberryonline.com/when-leading-through-change-adopt-these-4-strategies/" TargetMode="External"/><Relationship Id="rId2" Type="http://schemas.openxmlformats.org/officeDocument/2006/relationships/hyperlink" Target="https://leadersinheels.com/career/5-strategies-for-leading-through-chan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mallbusiness.chron.com/five-top-qualities-needed-effective-leader-facilitate-change-organization-5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Through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Brandi Cannon PT, MS</a:t>
            </a:r>
          </a:p>
          <a:p>
            <a:r>
              <a:rPr lang="en-US" dirty="0"/>
              <a:t>Health System Director, Clinical Informatics</a:t>
            </a:r>
          </a:p>
          <a:p>
            <a:r>
              <a:rPr lang="en-US" dirty="0"/>
              <a:t>Baylor Scott &amp; White Health</a:t>
            </a:r>
          </a:p>
        </p:txBody>
      </p:sp>
    </p:spTree>
    <p:extLst>
      <p:ext uri="{BB962C8B-B14F-4D97-AF65-F5344CB8AC3E}">
        <p14:creationId xmlns:p14="http://schemas.microsoft.com/office/powerpoint/2010/main" val="290662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463" y="4721285"/>
            <a:ext cx="8355012" cy="930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Look After Yourself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DD699F-B8C5-46A5-A9D9-A48118CDF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03" y="-5179"/>
            <a:ext cx="5917993" cy="62535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D14852-E646-49B9-8F1A-CFA9D039E33E}"/>
              </a:ext>
            </a:extLst>
          </p:cNvPr>
          <p:cNvSpPr txBox="1"/>
          <p:nvPr/>
        </p:nvSpPr>
        <p:spPr>
          <a:xfrm>
            <a:off x="3048000" y="3200400"/>
            <a:ext cx="2862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 cannot pour from an empty cup.  You must fill your cup first.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8709E-F5AA-49A0-A6F6-0A9681FC934C}"/>
              </a:ext>
            </a:extLst>
          </p:cNvPr>
          <p:cNvSpPr txBox="1"/>
          <p:nvPr/>
        </p:nvSpPr>
        <p:spPr>
          <a:xfrm rot="5400000">
            <a:off x="5143930" y="3105835"/>
            <a:ext cx="685800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Commit to Self Care</a:t>
            </a:r>
          </a:p>
        </p:txBody>
      </p:sp>
    </p:spTree>
    <p:extLst>
      <p:ext uri="{BB962C8B-B14F-4D97-AF65-F5344CB8AC3E}">
        <p14:creationId xmlns:p14="http://schemas.microsoft.com/office/powerpoint/2010/main" val="16570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09" y="457200"/>
            <a:ext cx="8354891" cy="16002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 dirty="0">
                <a:latin typeface="+mj-lt"/>
                <a:ea typeface="+mj-ea"/>
                <a:cs typeface="+mj-cs"/>
              </a:rPr>
              <a:t>Put People First</a:t>
            </a:r>
            <a:br>
              <a:rPr lang="en-US" sz="4700" kern="1200" dirty="0">
                <a:latin typeface="+mj-lt"/>
                <a:ea typeface="+mj-ea"/>
                <a:cs typeface="+mj-cs"/>
              </a:rPr>
            </a:br>
            <a:endParaRPr lang="en-US" sz="47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3457E7F-0556-455C-BF93-1FE2DB169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2" y="2133600"/>
            <a:ext cx="6982773" cy="39976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91B803-E462-4741-B8BD-B058610752DD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E2130-5175-40A9-93ED-E893552AE8E3}"/>
              </a:ext>
            </a:extLst>
          </p:cNvPr>
          <p:cNvSpPr txBox="1"/>
          <p:nvPr/>
        </p:nvSpPr>
        <p:spPr>
          <a:xfrm>
            <a:off x="1080612" y="5638800"/>
            <a:ext cx="698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People  &gt;   Process  &gt;  Outcomes </a:t>
            </a:r>
          </a:p>
        </p:txBody>
      </p:sp>
    </p:spTree>
    <p:extLst>
      <p:ext uri="{BB962C8B-B14F-4D97-AF65-F5344CB8AC3E}">
        <p14:creationId xmlns:p14="http://schemas.microsoft.com/office/powerpoint/2010/main" val="39186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Embrace Emotions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ttps://live.staticflickr.com/5240/29799133401_43bcd12a7e_b.jpg">
            <a:extLst>
              <a:ext uri="{FF2B5EF4-FFF2-40B4-BE49-F238E27FC236}">
                <a16:creationId xmlns:a16="http://schemas.microsoft.com/office/drawing/2014/main" id="{E190358E-630C-4148-A5DA-691B6A033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0830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0203"/>
            <a:ext cx="8354891" cy="1590822"/>
          </a:xfr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Focus on Communication</a:t>
            </a:r>
            <a:b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F30243C-EF60-4D52-B87C-CAEEA748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3" y="2509911"/>
            <a:ext cx="7106908" cy="39976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91B803-E462-4741-B8BD-B058610752DD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Patient Persistence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https://live.staticflickr.com/4571/37865766674_9d96c487e4_b.jpg">
            <a:extLst>
              <a:ext uri="{FF2B5EF4-FFF2-40B4-BE49-F238E27FC236}">
                <a16:creationId xmlns:a16="http://schemas.microsoft.com/office/drawing/2014/main" id="{3BEDBF1F-3F0F-48E6-AFEE-509071A76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182"/>
            <a:ext cx="8610600" cy="53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E36DA7-F42F-4C77-9D2A-184AB0B7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10000"/>
            <a:ext cx="3238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C17A6A-A9B9-4563-91D6-5CCFE5791807}"/>
              </a:ext>
            </a:extLst>
          </p:cNvPr>
          <p:cNvSpPr/>
          <p:nvPr/>
        </p:nvSpPr>
        <p:spPr>
          <a:xfrm>
            <a:off x="381000" y="1028343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3565A"/>
                </a:solidFill>
                <a:latin typeface="Roboto"/>
              </a:rPr>
              <a:t>References</a:t>
            </a:r>
          </a:p>
          <a:p>
            <a:pPr algn="ctr"/>
            <a:endParaRPr lang="en-US" dirty="0">
              <a:solidFill>
                <a:srgbClr val="53565A"/>
              </a:solidFill>
              <a:latin typeface="Roboto"/>
            </a:endParaRPr>
          </a:p>
          <a:p>
            <a:r>
              <a:rPr lang="en-US" dirty="0"/>
              <a:t>Cardinal, R. (2012). 5 strategies for leading through change. Retrieved from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https://leadersinheels.com/career/5-strategies-for-leading-through-change/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Leading through change conflicts. (2019). </a:t>
            </a:r>
            <a:r>
              <a:rPr lang="en-US" i="1" dirty="0"/>
              <a:t>MIT Sloan Management Review, 60</a:t>
            </a:r>
            <a:r>
              <a:rPr lang="en-US" dirty="0"/>
              <a:t>(3), 1-23</a:t>
            </a:r>
          </a:p>
          <a:p>
            <a:endParaRPr lang="en-US" dirty="0"/>
          </a:p>
          <a:p>
            <a:r>
              <a:rPr lang="en-US" dirty="0"/>
              <a:t>Mayberry, M. (2015). When leading through change, adopt these 4 strategies. Retrieved from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http://mattmayberryonline.com/when-leading-through-change-adopt-these-4-strategies/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Root III, G. N. (2019). The five top qualities needed for an effective leader to facilitate change in an organization; Retrieved from 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https://smallbusiness.chron.com/five-top-qualities-needed-effective-leader-facilitate-change-organization-5.html</a:t>
            </a:r>
            <a:endParaRPr lang="en-US" dirty="0"/>
          </a:p>
          <a:p>
            <a:endParaRPr lang="en-US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8496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0060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Thank You!  </a:t>
            </a:r>
          </a:p>
          <a:p>
            <a:pPr algn="ctr"/>
            <a:r>
              <a:rPr lang="en-US" sz="4400" dirty="0"/>
              <a:t>What Questions </a:t>
            </a:r>
          </a:p>
          <a:p>
            <a:pPr algn="ctr"/>
            <a:r>
              <a:rPr lang="en-US" sz="4400" dirty="0"/>
              <a:t>Do You Have?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0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r>
              <a:rPr lang="en-US" dirty="0"/>
              <a:t>Learning Objectives:  </a:t>
            </a:r>
            <a:br>
              <a:rPr lang="en-US" dirty="0"/>
            </a:br>
            <a:r>
              <a:rPr lang="en-US" dirty="0"/>
              <a:t>Leading Through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After participating in this session, attendees should be able 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Recognize when change is impacting themselves and the team(s) they lead.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Describe three leadership strategies to support team members during times of significant change.</a:t>
            </a:r>
          </a:p>
        </p:txBody>
      </p:sp>
    </p:spTree>
    <p:extLst>
      <p:ext uri="{BB962C8B-B14F-4D97-AF65-F5344CB8AC3E}">
        <p14:creationId xmlns:p14="http://schemas.microsoft.com/office/powerpoint/2010/main" val="291855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E0F2CE-9891-46FA-8CA8-23909D81E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685800"/>
            <a:ext cx="6553200" cy="5486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0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428F9-ACCE-4C1D-961E-7148E61C3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81" y="643466"/>
            <a:ext cx="5153236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F9E44-7CC6-400C-B17D-0546C633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91B803-E462-4741-B8BD-B058610752DD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1DE76-EFDE-455D-89E9-15403481A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1000"/>
            <a:ext cx="18573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8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F3D1E8-28AE-4F4C-9124-FC3C6A12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02" y="643467"/>
            <a:ext cx="6554195" cy="55710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91B803-E462-4741-B8BD-B058610752DD}" type="slidenum"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06F27E-97EF-4965-BC63-8B95074E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26" y="3200400"/>
            <a:ext cx="1857375" cy="1123950"/>
          </a:xfrm>
          <a:prstGeom prst="rect">
            <a:avLst/>
          </a:prstGeom>
          <a:ln w="34925">
            <a:solidFill>
              <a:schemeClr val="accent1"/>
            </a:solidFill>
          </a:ln>
          <a:effectLst>
            <a:outerShdw blurRad="50800" dist="63500" dir="5400000" algn="ctr" rotWithShape="0">
              <a:schemeClr val="tx2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9446F-AE30-4DAD-A0D2-99406A1735BB}"/>
              </a:ext>
            </a:extLst>
          </p:cNvPr>
          <p:cNvSpPr txBox="1"/>
          <p:nvPr/>
        </p:nvSpPr>
        <p:spPr>
          <a:xfrm>
            <a:off x="8502181" y="3810000"/>
            <a:ext cx="45719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1D237-21C0-464C-9DE8-1A08FEA8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550"/>
            <a:ext cx="9067800" cy="4920018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9F252-3CBD-4170-918A-F166B7B9D5C4}"/>
              </a:ext>
            </a:extLst>
          </p:cNvPr>
          <p:cNvSpPr txBox="1"/>
          <p:nvPr/>
        </p:nvSpPr>
        <p:spPr>
          <a:xfrm>
            <a:off x="914400" y="819549"/>
            <a:ext cx="457200" cy="269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E212B-CFBF-487E-8CAF-DB10134E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4630"/>
            <a:ext cx="1857375" cy="1123950"/>
          </a:xfrm>
          <a:prstGeom prst="rect">
            <a:avLst/>
          </a:prstGeom>
          <a:effectLst>
            <a:glow rad="127000">
              <a:schemeClr val="accent1"/>
            </a:glo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02018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366279-952A-4FF5-9683-D9381F68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How you deal with change has a big impact on your leadership legacy.  What do you want people to say about your leadership?</a:t>
            </a:r>
          </a:p>
          <a:p>
            <a:r>
              <a:rPr lang="en-US" dirty="0"/>
              <a:t>Anyone can lead during steady predictable times when established structures are known and can be followed.  True leaders emerge during times of transformational change when there is nothing more than a vision.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366279-952A-4FF5-9683-D9381F68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9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Emphasize the Big Idea, the Vision</a:t>
            </a:r>
          </a:p>
          <a:p>
            <a:r>
              <a:rPr lang="en-US" dirty="0"/>
              <a:t>Commit to Self-Care</a:t>
            </a:r>
          </a:p>
          <a:p>
            <a:r>
              <a:rPr lang="en-US" dirty="0"/>
              <a:t>Put People First</a:t>
            </a:r>
          </a:p>
          <a:p>
            <a:r>
              <a:rPr lang="en-US" dirty="0"/>
              <a:t>Embrace Emotions</a:t>
            </a:r>
          </a:p>
          <a:p>
            <a:r>
              <a:rPr lang="en-US" dirty="0"/>
              <a:t>Attitude of Patient Persistence </a:t>
            </a:r>
          </a:p>
          <a:p>
            <a:r>
              <a:rPr lang="en-US" dirty="0"/>
              <a:t>Focus On Communication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0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8DDF45-25EE-418C-9853-F4C97D533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/>
          <a:stretch/>
        </p:blipFill>
        <p:spPr>
          <a:xfrm>
            <a:off x="-19050" y="-136515"/>
            <a:ext cx="9143980" cy="634414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A8DBD0C-0412-40A5-AD62-94E68CBF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Emphasize the Big Idea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B91B803-E462-4741-B8BD-B058610752DD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D033A-673D-4E1F-BE21-943B2F6004CC}"/>
              </a:ext>
            </a:extLst>
          </p:cNvPr>
          <p:cNvSpPr txBox="1"/>
          <p:nvPr/>
        </p:nvSpPr>
        <p:spPr>
          <a:xfrm>
            <a:off x="8077200" y="6172200"/>
            <a:ext cx="10668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05B5D-C386-4186-8BCD-8F922B03C78B}"/>
              </a:ext>
            </a:extLst>
          </p:cNvPr>
          <p:cNvSpPr txBox="1"/>
          <p:nvPr/>
        </p:nvSpPr>
        <p:spPr>
          <a:xfrm>
            <a:off x="182123" y="103426"/>
            <a:ext cx="59936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Visibility to Mission or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Tie Key Milestones and Activities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Wash, Rinse, Repeat</a:t>
            </a:r>
          </a:p>
        </p:txBody>
      </p:sp>
    </p:spTree>
    <p:extLst>
      <p:ext uri="{BB962C8B-B14F-4D97-AF65-F5344CB8AC3E}">
        <p14:creationId xmlns:p14="http://schemas.microsoft.com/office/powerpoint/2010/main" val="4067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251</Words>
  <Application>Microsoft Office PowerPoint</Application>
  <PresentationFormat>On-screen Show (4:3)</PresentationFormat>
  <Paragraphs>63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Office Theme</vt:lpstr>
      <vt:lpstr>Leading Through Change</vt:lpstr>
      <vt:lpstr>Learning Objectives:   Leading Through Change</vt:lpstr>
      <vt:lpstr>PowerPoint Presentation</vt:lpstr>
      <vt:lpstr>PowerPoint Presentation</vt:lpstr>
      <vt:lpstr>PowerPoint Presentation</vt:lpstr>
      <vt:lpstr>PowerPoint Presentation</vt:lpstr>
      <vt:lpstr>Decision Point</vt:lpstr>
      <vt:lpstr>Keys to Success</vt:lpstr>
      <vt:lpstr>Emphasize the Big Idea</vt:lpstr>
      <vt:lpstr>Look After Yourself</vt:lpstr>
      <vt:lpstr>Put People First </vt:lpstr>
      <vt:lpstr>Embrace Emotions</vt:lpstr>
      <vt:lpstr>Focus on Communication </vt:lpstr>
      <vt:lpstr>Patient Persistence</vt:lpstr>
      <vt:lpstr>PowerPoint Presentation</vt:lpstr>
      <vt:lpstr>PowerPoint Presentation</vt:lpstr>
    </vt:vector>
  </TitlesOfParts>
  <Company>Parkland Health &amp; Hospital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Tsedey Melaku</dc:creator>
  <cp:lastModifiedBy>Cannon, Brandi N.</cp:lastModifiedBy>
  <cp:revision>11</cp:revision>
  <dcterms:created xsi:type="dcterms:W3CDTF">2019-09-13T06:17:46Z</dcterms:created>
  <dcterms:modified xsi:type="dcterms:W3CDTF">2019-11-12T15:36:05Z</dcterms:modified>
</cp:coreProperties>
</file>