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sldIdLst>
    <p:sldId id="256" r:id="rId5"/>
    <p:sldId id="308" r:id="rId6"/>
    <p:sldId id="264" r:id="rId7"/>
    <p:sldId id="262" r:id="rId8"/>
    <p:sldId id="266" r:id="rId9"/>
    <p:sldId id="268" r:id="rId10"/>
    <p:sldId id="269" r:id="rId11"/>
    <p:sldId id="272" r:id="rId12"/>
    <p:sldId id="273" r:id="rId13"/>
    <p:sldId id="274" r:id="rId14"/>
    <p:sldId id="275" r:id="rId15"/>
    <p:sldId id="270" r:id="rId16"/>
    <p:sldId id="271" r:id="rId17"/>
    <p:sldId id="276" r:id="rId18"/>
    <p:sldId id="277" r:id="rId19"/>
    <p:sldId id="30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5" r:id="rId37"/>
    <p:sldId id="296" r:id="rId38"/>
    <p:sldId id="297" r:id="rId39"/>
    <p:sldId id="303" r:id="rId40"/>
    <p:sldId id="305" r:id="rId41"/>
    <p:sldId id="263" r:id="rId42"/>
    <p:sldId id="306" r:id="rId43"/>
    <p:sldId id="26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3B03"/>
    <a:srgbClr val="B17ED8"/>
    <a:srgbClr val="EDE1B5"/>
    <a:srgbClr val="1A92AA"/>
    <a:srgbClr val="FFEFD1"/>
    <a:srgbClr val="D1A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89" autoAdjust="0"/>
    <p:restoredTop sz="67194" autoAdjust="0"/>
  </p:normalViewPr>
  <p:slideViewPr>
    <p:cSldViewPr>
      <p:cViewPr varScale="1">
        <p:scale>
          <a:sx n="44" d="100"/>
          <a:sy n="44" d="100"/>
        </p:scale>
        <p:origin x="1732" y="36"/>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eggie.ahlfield\AppData\Local\Microsoft\Windows\Temporary%20Internet%20Files\Content.Outlook\9956OMH9\Copy%20of%20SVRMC%202015%20Blood%20Utilization%20PI%20Metric%2004%2007%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'Data Detail'!$B$5</c:f>
              <c:strCache>
                <c:ptCount val="1"/>
                <c:pt idx="0">
                  <c:v>Number of single unit transfusions</c:v>
                </c:pt>
              </c:strCache>
            </c:strRef>
          </c:tx>
          <c:invertIfNegative val="0"/>
          <c:cat>
            <c:strRef>
              <c:f>'Data Detail'!$C$4:$I$4</c:f>
              <c:strCache>
                <c:ptCount val="7"/>
                <c:pt idx="0">
                  <c:v>Jan</c:v>
                </c:pt>
                <c:pt idx="1">
                  <c:v>Feb</c:v>
                </c:pt>
                <c:pt idx="2">
                  <c:v>Mar</c:v>
                </c:pt>
                <c:pt idx="3">
                  <c:v>Apr</c:v>
                </c:pt>
                <c:pt idx="4">
                  <c:v>May</c:v>
                </c:pt>
                <c:pt idx="5">
                  <c:v>Jun</c:v>
                </c:pt>
                <c:pt idx="6">
                  <c:v>Jul</c:v>
                </c:pt>
              </c:strCache>
            </c:strRef>
          </c:cat>
          <c:val>
            <c:numRef>
              <c:f>'Data Detail'!$C$5:$I$5</c:f>
            </c:numRef>
          </c:val>
        </c:ser>
        <c:ser>
          <c:idx val="1"/>
          <c:order val="1"/>
          <c:tx>
            <c:strRef>
              <c:f>'Data Detail'!$B$6</c:f>
              <c:strCache>
                <c:ptCount val="1"/>
                <c:pt idx="0">
                  <c:v>Total number of transfusion orders</c:v>
                </c:pt>
              </c:strCache>
            </c:strRef>
          </c:tx>
          <c:invertIfNegative val="0"/>
          <c:cat>
            <c:strRef>
              <c:f>'Data Detail'!$C$4:$I$4</c:f>
              <c:strCache>
                <c:ptCount val="7"/>
                <c:pt idx="0">
                  <c:v>Jan</c:v>
                </c:pt>
                <c:pt idx="1">
                  <c:v>Feb</c:v>
                </c:pt>
                <c:pt idx="2">
                  <c:v>Mar</c:v>
                </c:pt>
                <c:pt idx="3">
                  <c:v>Apr</c:v>
                </c:pt>
                <c:pt idx="4">
                  <c:v>May</c:v>
                </c:pt>
                <c:pt idx="5">
                  <c:v>Jun</c:v>
                </c:pt>
                <c:pt idx="6">
                  <c:v>Jul</c:v>
                </c:pt>
              </c:strCache>
            </c:strRef>
          </c:cat>
          <c:val>
            <c:numRef>
              <c:f>'Data Detail'!$C$6:$I$6</c:f>
            </c:numRef>
          </c:val>
        </c:ser>
        <c:ser>
          <c:idx val="2"/>
          <c:order val="2"/>
          <c:tx>
            <c:strRef>
              <c:f>'Data Detail'!$B$7</c:f>
              <c:strCache>
                <c:ptCount val="1"/>
                <c:pt idx="0">
                  <c:v>40.00</c:v>
                </c:pt>
              </c:strCache>
            </c:strRef>
          </c:tx>
          <c:invertIfNegative val="0"/>
          <c:cat>
            <c:strRef>
              <c:f>'Data Detail'!$C$4:$I$4</c:f>
              <c:strCache>
                <c:ptCount val="7"/>
                <c:pt idx="0">
                  <c:v>Jan</c:v>
                </c:pt>
                <c:pt idx="1">
                  <c:v>Feb</c:v>
                </c:pt>
                <c:pt idx="2">
                  <c:v>Mar</c:v>
                </c:pt>
                <c:pt idx="3">
                  <c:v>Apr</c:v>
                </c:pt>
                <c:pt idx="4">
                  <c:v>May</c:v>
                </c:pt>
                <c:pt idx="5">
                  <c:v>Jun</c:v>
                </c:pt>
                <c:pt idx="6">
                  <c:v>Jul</c:v>
                </c:pt>
              </c:strCache>
            </c:strRef>
          </c:cat>
          <c:val>
            <c:numRef>
              <c:f>'Data Detail'!$C$7:$I$7</c:f>
            </c:numRef>
          </c:val>
        </c:ser>
        <c:ser>
          <c:idx val="3"/>
          <c:order val="3"/>
          <c:tx>
            <c:strRef>
              <c:f>'Data Detail'!$B$8</c:f>
              <c:strCache>
                <c:ptCount val="1"/>
                <c:pt idx="0">
                  <c:v>Actual</c:v>
                </c:pt>
              </c:strCache>
            </c:strRef>
          </c:tx>
          <c:invertIfNegative val="0"/>
          <c:cat>
            <c:strRef>
              <c:f>'Data Detail'!$C$4:$I$4</c:f>
              <c:strCache>
                <c:ptCount val="7"/>
                <c:pt idx="0">
                  <c:v>Jan</c:v>
                </c:pt>
                <c:pt idx="1">
                  <c:v>Feb</c:v>
                </c:pt>
                <c:pt idx="2">
                  <c:v>Mar</c:v>
                </c:pt>
                <c:pt idx="3">
                  <c:v>Apr</c:v>
                </c:pt>
                <c:pt idx="4">
                  <c:v>May</c:v>
                </c:pt>
                <c:pt idx="5">
                  <c:v>Jun</c:v>
                </c:pt>
                <c:pt idx="6">
                  <c:v>Jul</c:v>
                </c:pt>
              </c:strCache>
            </c:strRef>
          </c:cat>
          <c:val>
            <c:numRef>
              <c:f>'Data Detail'!$C$8:$I$8</c:f>
              <c:numCache>
                <c:formatCode>0.00</c:formatCode>
                <c:ptCount val="7"/>
                <c:pt idx="0">
                  <c:v>39.655172413793103</c:v>
                </c:pt>
                <c:pt idx="1">
                  <c:v>28.333333333333332</c:v>
                </c:pt>
                <c:pt idx="2">
                  <c:v>38</c:v>
                </c:pt>
                <c:pt idx="3">
                  <c:v>34</c:v>
                </c:pt>
                <c:pt idx="4">
                  <c:v>46.6</c:v>
                </c:pt>
                <c:pt idx="5">
                  <c:v>56</c:v>
                </c:pt>
                <c:pt idx="6">
                  <c:v>51.1</c:v>
                </c:pt>
              </c:numCache>
            </c:numRef>
          </c:val>
        </c:ser>
        <c:dLbls>
          <c:showLegendKey val="0"/>
          <c:showVal val="0"/>
          <c:showCatName val="0"/>
          <c:showSerName val="0"/>
          <c:showPercent val="0"/>
          <c:showBubbleSize val="0"/>
        </c:dLbls>
        <c:gapWidth val="150"/>
        <c:axId val="166774592"/>
        <c:axId val="166779072"/>
      </c:barChart>
      <c:lineChart>
        <c:grouping val="standard"/>
        <c:varyColors val="0"/>
        <c:ser>
          <c:idx val="4"/>
          <c:order val="4"/>
          <c:tx>
            <c:strRef>
              <c:f>'Data Detail'!$B$9</c:f>
              <c:strCache>
                <c:ptCount val="1"/>
                <c:pt idx="0">
                  <c:v>Goal</c:v>
                </c:pt>
              </c:strCache>
            </c:strRef>
          </c:tx>
          <c:spPr>
            <a:ln w="38100">
              <a:solidFill>
                <a:srgbClr val="FF0000"/>
              </a:solidFill>
            </a:ln>
          </c:spPr>
          <c:marker>
            <c:symbol val="none"/>
          </c:marker>
          <c:cat>
            <c:strRef>
              <c:f>'Data Detail'!$C$4:$I$4</c:f>
              <c:strCache>
                <c:ptCount val="7"/>
                <c:pt idx="0">
                  <c:v>Jan</c:v>
                </c:pt>
                <c:pt idx="1">
                  <c:v>Feb</c:v>
                </c:pt>
                <c:pt idx="2">
                  <c:v>Mar</c:v>
                </c:pt>
                <c:pt idx="3">
                  <c:v>Apr</c:v>
                </c:pt>
                <c:pt idx="4">
                  <c:v>May</c:v>
                </c:pt>
                <c:pt idx="5">
                  <c:v>Jun</c:v>
                </c:pt>
                <c:pt idx="6">
                  <c:v>Jul</c:v>
                </c:pt>
              </c:strCache>
            </c:strRef>
          </c:cat>
          <c:val>
            <c:numRef>
              <c:f>'Data Detail'!$C$9:$I$9</c:f>
              <c:numCache>
                <c:formatCode>0.00</c:formatCode>
                <c:ptCount val="7"/>
                <c:pt idx="0">
                  <c:v>40</c:v>
                </c:pt>
                <c:pt idx="1">
                  <c:v>40</c:v>
                </c:pt>
                <c:pt idx="2">
                  <c:v>40</c:v>
                </c:pt>
                <c:pt idx="3">
                  <c:v>40</c:v>
                </c:pt>
                <c:pt idx="4">
                  <c:v>40</c:v>
                </c:pt>
                <c:pt idx="5">
                  <c:v>40</c:v>
                </c:pt>
                <c:pt idx="6">
                  <c:v>40</c:v>
                </c:pt>
              </c:numCache>
            </c:numRef>
          </c:val>
          <c:smooth val="0"/>
        </c:ser>
        <c:dLbls>
          <c:showLegendKey val="0"/>
          <c:showVal val="0"/>
          <c:showCatName val="0"/>
          <c:showSerName val="0"/>
          <c:showPercent val="0"/>
          <c:showBubbleSize val="0"/>
        </c:dLbls>
        <c:marker val="1"/>
        <c:smooth val="0"/>
        <c:axId val="166774592"/>
        <c:axId val="166779072"/>
      </c:lineChart>
      <c:catAx>
        <c:axId val="166774592"/>
        <c:scaling>
          <c:orientation val="minMax"/>
        </c:scaling>
        <c:delete val="0"/>
        <c:axPos val="b"/>
        <c:numFmt formatCode="General" sourceLinked="0"/>
        <c:majorTickMark val="out"/>
        <c:minorTickMark val="none"/>
        <c:tickLblPos val="nextTo"/>
        <c:crossAx val="166779072"/>
        <c:crosses val="autoZero"/>
        <c:auto val="1"/>
        <c:lblAlgn val="ctr"/>
        <c:lblOffset val="100"/>
        <c:noMultiLvlLbl val="0"/>
      </c:catAx>
      <c:valAx>
        <c:axId val="166779072"/>
        <c:scaling>
          <c:orientation val="minMax"/>
        </c:scaling>
        <c:delete val="0"/>
        <c:axPos val="l"/>
        <c:majorGridlines/>
        <c:numFmt formatCode="0.00" sourceLinked="1"/>
        <c:majorTickMark val="out"/>
        <c:minorTickMark val="none"/>
        <c:tickLblPos val="nextTo"/>
        <c:crossAx val="166774592"/>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09811A-82AD-4AB8-A82F-13FD8F36DEFA}" type="doc">
      <dgm:prSet loTypeId="urn:microsoft.com/office/officeart/2005/8/layout/arrow5" loCatId="process" qsTypeId="urn:microsoft.com/office/officeart/2005/8/quickstyle/3d9" qsCatId="3D" csTypeId="urn:microsoft.com/office/officeart/2005/8/colors/colorful3" csCatId="colorful" phldr="1"/>
      <dgm:spPr/>
      <dgm:t>
        <a:bodyPr/>
        <a:lstStyle/>
        <a:p>
          <a:endParaRPr lang="en-US"/>
        </a:p>
      </dgm:t>
    </dgm:pt>
    <dgm:pt modelId="{98FAB630-8C06-463B-B8DE-DFAA92FBC1A2}">
      <dgm:prSet phldrT="[Text]"/>
      <dgm:spPr/>
      <dgm:t>
        <a:bodyPr/>
        <a:lstStyle/>
        <a:p>
          <a:r>
            <a:rPr lang="en-US" dirty="0" smtClean="0"/>
            <a:t>In healthcare: BI=</a:t>
          </a:r>
          <a:endParaRPr lang="en-US" dirty="0"/>
        </a:p>
      </dgm:t>
    </dgm:pt>
    <dgm:pt modelId="{BB88EF64-4849-428E-B20B-A5540C0A1D83}" type="parTrans" cxnId="{9177BF63-29C5-43F7-851D-972DFD82588F}">
      <dgm:prSet/>
      <dgm:spPr/>
      <dgm:t>
        <a:bodyPr/>
        <a:lstStyle/>
        <a:p>
          <a:endParaRPr lang="en-US"/>
        </a:p>
      </dgm:t>
    </dgm:pt>
    <dgm:pt modelId="{AB1E72EA-6256-4210-8219-4BDF535BFFC7}" type="sibTrans" cxnId="{9177BF63-29C5-43F7-851D-972DFD82588F}">
      <dgm:prSet/>
      <dgm:spPr/>
      <dgm:t>
        <a:bodyPr/>
        <a:lstStyle/>
        <a:p>
          <a:endParaRPr lang="en-US"/>
        </a:p>
      </dgm:t>
    </dgm:pt>
    <dgm:pt modelId="{1429EB5A-5106-41EC-BFAB-D170CACA5D07}">
      <dgm:prSet phldrT="[Text]"/>
      <dgm:spPr/>
      <dgm:t>
        <a:bodyPr/>
        <a:lstStyle/>
        <a:p>
          <a:r>
            <a:rPr lang="en-US" dirty="0" smtClean="0"/>
            <a:t>A way to incorporate and measure Evidence Based Practice</a:t>
          </a:r>
          <a:endParaRPr lang="en-US" dirty="0"/>
        </a:p>
      </dgm:t>
    </dgm:pt>
    <dgm:pt modelId="{9C878426-3DD7-4C02-841A-A91AF0D855CD}" type="parTrans" cxnId="{98FFB45A-2E7C-4B5F-A8F6-0E4D270D7B6C}">
      <dgm:prSet/>
      <dgm:spPr/>
      <dgm:t>
        <a:bodyPr/>
        <a:lstStyle/>
        <a:p>
          <a:endParaRPr lang="en-US"/>
        </a:p>
      </dgm:t>
    </dgm:pt>
    <dgm:pt modelId="{F1C62E03-33C9-4B2F-B4F3-4175ABE059EF}" type="sibTrans" cxnId="{98FFB45A-2E7C-4B5F-A8F6-0E4D270D7B6C}">
      <dgm:prSet/>
      <dgm:spPr/>
      <dgm:t>
        <a:bodyPr/>
        <a:lstStyle/>
        <a:p>
          <a:endParaRPr lang="en-US"/>
        </a:p>
      </dgm:t>
    </dgm:pt>
    <dgm:pt modelId="{9C81DC38-BBE9-4C92-92CE-1F5CF1C12FF0}" type="pres">
      <dgm:prSet presAssocID="{6809811A-82AD-4AB8-A82F-13FD8F36DEFA}" presName="diagram" presStyleCnt="0">
        <dgm:presLayoutVars>
          <dgm:dir/>
          <dgm:resizeHandles val="exact"/>
        </dgm:presLayoutVars>
      </dgm:prSet>
      <dgm:spPr/>
      <dgm:t>
        <a:bodyPr/>
        <a:lstStyle/>
        <a:p>
          <a:endParaRPr lang="en-US"/>
        </a:p>
      </dgm:t>
    </dgm:pt>
    <dgm:pt modelId="{F3C737F4-5B13-4257-8059-A1F48B4CB43F}" type="pres">
      <dgm:prSet presAssocID="{98FAB630-8C06-463B-B8DE-DFAA92FBC1A2}" presName="arrow" presStyleLbl="node1" presStyleIdx="0" presStyleCnt="2">
        <dgm:presLayoutVars>
          <dgm:bulletEnabled val="1"/>
        </dgm:presLayoutVars>
      </dgm:prSet>
      <dgm:spPr/>
      <dgm:t>
        <a:bodyPr/>
        <a:lstStyle/>
        <a:p>
          <a:endParaRPr lang="en-US"/>
        </a:p>
      </dgm:t>
    </dgm:pt>
    <dgm:pt modelId="{458DAB99-D828-449A-9DD2-F8FA420F9096}" type="pres">
      <dgm:prSet presAssocID="{1429EB5A-5106-41EC-BFAB-D170CACA5D07}" presName="arrow" presStyleLbl="node1" presStyleIdx="1" presStyleCnt="2">
        <dgm:presLayoutVars>
          <dgm:bulletEnabled val="1"/>
        </dgm:presLayoutVars>
      </dgm:prSet>
      <dgm:spPr/>
      <dgm:t>
        <a:bodyPr/>
        <a:lstStyle/>
        <a:p>
          <a:endParaRPr lang="en-US"/>
        </a:p>
      </dgm:t>
    </dgm:pt>
  </dgm:ptLst>
  <dgm:cxnLst>
    <dgm:cxn modelId="{9177BF63-29C5-43F7-851D-972DFD82588F}" srcId="{6809811A-82AD-4AB8-A82F-13FD8F36DEFA}" destId="{98FAB630-8C06-463B-B8DE-DFAA92FBC1A2}" srcOrd="0" destOrd="0" parTransId="{BB88EF64-4849-428E-B20B-A5540C0A1D83}" sibTransId="{AB1E72EA-6256-4210-8219-4BDF535BFFC7}"/>
    <dgm:cxn modelId="{599E06C3-D32B-47CB-9B89-FCCE9CEC75DB}" type="presOf" srcId="{6809811A-82AD-4AB8-A82F-13FD8F36DEFA}" destId="{9C81DC38-BBE9-4C92-92CE-1F5CF1C12FF0}" srcOrd="0" destOrd="0" presId="urn:microsoft.com/office/officeart/2005/8/layout/arrow5"/>
    <dgm:cxn modelId="{98FFB45A-2E7C-4B5F-A8F6-0E4D270D7B6C}" srcId="{6809811A-82AD-4AB8-A82F-13FD8F36DEFA}" destId="{1429EB5A-5106-41EC-BFAB-D170CACA5D07}" srcOrd="1" destOrd="0" parTransId="{9C878426-3DD7-4C02-841A-A91AF0D855CD}" sibTransId="{F1C62E03-33C9-4B2F-B4F3-4175ABE059EF}"/>
    <dgm:cxn modelId="{649233A9-CEE2-4B94-BB12-3128110ABB93}" type="presOf" srcId="{1429EB5A-5106-41EC-BFAB-D170CACA5D07}" destId="{458DAB99-D828-449A-9DD2-F8FA420F9096}" srcOrd="0" destOrd="0" presId="urn:microsoft.com/office/officeart/2005/8/layout/arrow5"/>
    <dgm:cxn modelId="{27EEF3BD-2D6B-4CB1-91D8-0839B4558397}" type="presOf" srcId="{98FAB630-8C06-463B-B8DE-DFAA92FBC1A2}" destId="{F3C737F4-5B13-4257-8059-A1F48B4CB43F}" srcOrd="0" destOrd="0" presId="urn:microsoft.com/office/officeart/2005/8/layout/arrow5"/>
    <dgm:cxn modelId="{8C3560B1-8C67-4881-9F8E-38F54489FC16}" type="presParOf" srcId="{9C81DC38-BBE9-4C92-92CE-1F5CF1C12FF0}" destId="{F3C737F4-5B13-4257-8059-A1F48B4CB43F}" srcOrd="0" destOrd="0" presId="urn:microsoft.com/office/officeart/2005/8/layout/arrow5"/>
    <dgm:cxn modelId="{FF45F412-BEBF-4889-B5AE-70DF82886F1D}" type="presParOf" srcId="{9C81DC38-BBE9-4C92-92CE-1F5CF1C12FF0}" destId="{458DAB99-D828-449A-9DD2-F8FA420F9096}"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5F3646-33B0-4297-8319-78A8CE593FAF}"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lang="en-US"/>
        </a:p>
      </dgm:t>
    </dgm:pt>
    <dgm:pt modelId="{0955EFE0-8764-418D-9585-58F5F0246F29}">
      <dgm:prSet phldrT="[Text]"/>
      <dgm:spPr/>
      <dgm:t>
        <a:bodyPr/>
        <a:lstStyle/>
        <a:p>
          <a:r>
            <a:rPr lang="en-US" dirty="0" smtClean="0"/>
            <a:t>Multiple Unit Orders</a:t>
          </a:r>
          <a:endParaRPr lang="en-US" dirty="0"/>
        </a:p>
      </dgm:t>
    </dgm:pt>
    <dgm:pt modelId="{1B5111F6-05D9-4CA1-AB40-C3015957BF0C}" type="parTrans" cxnId="{6D9F1F01-7DE4-4B1F-A210-81891406C80A}">
      <dgm:prSet/>
      <dgm:spPr/>
      <dgm:t>
        <a:bodyPr/>
        <a:lstStyle/>
        <a:p>
          <a:endParaRPr lang="en-US"/>
        </a:p>
      </dgm:t>
    </dgm:pt>
    <dgm:pt modelId="{AEED9589-767B-4D64-9D37-0E447C55F761}" type="sibTrans" cxnId="{6D9F1F01-7DE4-4B1F-A210-81891406C80A}">
      <dgm:prSet/>
      <dgm:spPr/>
      <dgm:t>
        <a:bodyPr/>
        <a:lstStyle/>
        <a:p>
          <a:endParaRPr lang="en-US"/>
        </a:p>
      </dgm:t>
    </dgm:pt>
    <dgm:pt modelId="{9CF53FB6-EC0D-4918-BBC7-1D690A081A2F}">
      <dgm:prSet phldrT="[Text]"/>
      <dgm:spPr/>
      <dgm:t>
        <a:bodyPr/>
        <a:lstStyle/>
        <a:p>
          <a:r>
            <a:rPr lang="en-US" dirty="0" smtClean="0"/>
            <a:t>H&amp;H Not reassessed</a:t>
          </a:r>
          <a:endParaRPr lang="en-US" dirty="0"/>
        </a:p>
      </dgm:t>
    </dgm:pt>
    <dgm:pt modelId="{EC8E7D11-FE69-4599-94D6-579AB516C6F3}" type="parTrans" cxnId="{46F1B8C7-6AB7-48AB-9E87-E19B73D76732}">
      <dgm:prSet/>
      <dgm:spPr/>
      <dgm:t>
        <a:bodyPr/>
        <a:lstStyle/>
        <a:p>
          <a:endParaRPr lang="en-US"/>
        </a:p>
      </dgm:t>
    </dgm:pt>
    <dgm:pt modelId="{12493B41-A709-4A80-90D4-66F29720F79D}" type="sibTrans" cxnId="{46F1B8C7-6AB7-48AB-9E87-E19B73D76732}">
      <dgm:prSet/>
      <dgm:spPr/>
      <dgm:t>
        <a:bodyPr/>
        <a:lstStyle/>
        <a:p>
          <a:endParaRPr lang="en-US"/>
        </a:p>
      </dgm:t>
    </dgm:pt>
    <dgm:pt modelId="{FA2C1A8E-D184-4536-BC3D-8DC8F8FAB433}">
      <dgm:prSet phldrT="[Text]"/>
      <dgm:spPr/>
      <dgm:t>
        <a:bodyPr/>
        <a:lstStyle/>
        <a:p>
          <a:r>
            <a:rPr lang="en-US" dirty="0" smtClean="0"/>
            <a:t>High Blood utilization</a:t>
          </a:r>
          <a:endParaRPr lang="en-US" dirty="0"/>
        </a:p>
      </dgm:t>
    </dgm:pt>
    <dgm:pt modelId="{72A9591C-F9D9-4FE2-AD3F-4C3E8DEAF151}" type="parTrans" cxnId="{78B27225-32E5-407C-85F5-CF07B59CF003}">
      <dgm:prSet/>
      <dgm:spPr/>
      <dgm:t>
        <a:bodyPr/>
        <a:lstStyle/>
        <a:p>
          <a:endParaRPr lang="en-US"/>
        </a:p>
      </dgm:t>
    </dgm:pt>
    <dgm:pt modelId="{0FDEBE34-873A-4D71-A7B8-7BDF6B1564F2}" type="sibTrans" cxnId="{78B27225-32E5-407C-85F5-CF07B59CF003}">
      <dgm:prSet/>
      <dgm:spPr/>
      <dgm:t>
        <a:bodyPr/>
        <a:lstStyle/>
        <a:p>
          <a:endParaRPr lang="en-US"/>
        </a:p>
      </dgm:t>
    </dgm:pt>
    <dgm:pt modelId="{2B53715D-508E-4C5A-A271-4DF2F406E052}" type="pres">
      <dgm:prSet presAssocID="{985F3646-33B0-4297-8319-78A8CE593FAF}" presName="Name0" presStyleCnt="0">
        <dgm:presLayoutVars>
          <dgm:dir/>
          <dgm:resizeHandles val="exact"/>
        </dgm:presLayoutVars>
      </dgm:prSet>
      <dgm:spPr/>
      <dgm:t>
        <a:bodyPr/>
        <a:lstStyle/>
        <a:p>
          <a:endParaRPr lang="en-US"/>
        </a:p>
      </dgm:t>
    </dgm:pt>
    <dgm:pt modelId="{E5912A9F-3EBA-48F2-B54A-5D046FBFBC83}" type="pres">
      <dgm:prSet presAssocID="{0955EFE0-8764-418D-9585-58F5F0246F29}" presName="node" presStyleLbl="node1" presStyleIdx="0" presStyleCnt="3">
        <dgm:presLayoutVars>
          <dgm:bulletEnabled val="1"/>
        </dgm:presLayoutVars>
      </dgm:prSet>
      <dgm:spPr/>
      <dgm:t>
        <a:bodyPr/>
        <a:lstStyle/>
        <a:p>
          <a:endParaRPr lang="en-US"/>
        </a:p>
      </dgm:t>
    </dgm:pt>
    <dgm:pt modelId="{CD2C4B74-F6CD-43B0-B6B9-A43B2FA4E1A3}" type="pres">
      <dgm:prSet presAssocID="{AEED9589-767B-4D64-9D37-0E447C55F761}" presName="sibTrans" presStyleLbl="sibTrans2D1" presStyleIdx="0" presStyleCnt="3"/>
      <dgm:spPr/>
      <dgm:t>
        <a:bodyPr/>
        <a:lstStyle/>
        <a:p>
          <a:endParaRPr lang="en-US"/>
        </a:p>
      </dgm:t>
    </dgm:pt>
    <dgm:pt modelId="{7A182E92-E738-44DD-B1A4-886FD9E839B0}" type="pres">
      <dgm:prSet presAssocID="{AEED9589-767B-4D64-9D37-0E447C55F761}" presName="connectorText" presStyleLbl="sibTrans2D1" presStyleIdx="0" presStyleCnt="3"/>
      <dgm:spPr/>
      <dgm:t>
        <a:bodyPr/>
        <a:lstStyle/>
        <a:p>
          <a:endParaRPr lang="en-US"/>
        </a:p>
      </dgm:t>
    </dgm:pt>
    <dgm:pt modelId="{CA8D5E98-5339-468C-8DF7-F0810401DA06}" type="pres">
      <dgm:prSet presAssocID="{9CF53FB6-EC0D-4918-BBC7-1D690A081A2F}" presName="node" presStyleLbl="node1" presStyleIdx="1" presStyleCnt="3">
        <dgm:presLayoutVars>
          <dgm:bulletEnabled val="1"/>
        </dgm:presLayoutVars>
      </dgm:prSet>
      <dgm:spPr/>
      <dgm:t>
        <a:bodyPr/>
        <a:lstStyle/>
        <a:p>
          <a:endParaRPr lang="en-US"/>
        </a:p>
      </dgm:t>
    </dgm:pt>
    <dgm:pt modelId="{DEFF7EA4-42FE-4324-B417-53F62200DF45}" type="pres">
      <dgm:prSet presAssocID="{12493B41-A709-4A80-90D4-66F29720F79D}" presName="sibTrans" presStyleLbl="sibTrans2D1" presStyleIdx="1" presStyleCnt="3"/>
      <dgm:spPr/>
      <dgm:t>
        <a:bodyPr/>
        <a:lstStyle/>
        <a:p>
          <a:endParaRPr lang="en-US"/>
        </a:p>
      </dgm:t>
    </dgm:pt>
    <dgm:pt modelId="{62C94F57-FDCA-44E7-9CF3-3BC4029A4013}" type="pres">
      <dgm:prSet presAssocID="{12493B41-A709-4A80-90D4-66F29720F79D}" presName="connectorText" presStyleLbl="sibTrans2D1" presStyleIdx="1" presStyleCnt="3"/>
      <dgm:spPr/>
      <dgm:t>
        <a:bodyPr/>
        <a:lstStyle/>
        <a:p>
          <a:endParaRPr lang="en-US"/>
        </a:p>
      </dgm:t>
    </dgm:pt>
    <dgm:pt modelId="{475B8F3A-1939-4EC4-894A-94E7C9848E85}" type="pres">
      <dgm:prSet presAssocID="{FA2C1A8E-D184-4536-BC3D-8DC8F8FAB433}" presName="node" presStyleLbl="node1" presStyleIdx="2" presStyleCnt="3">
        <dgm:presLayoutVars>
          <dgm:bulletEnabled val="1"/>
        </dgm:presLayoutVars>
      </dgm:prSet>
      <dgm:spPr/>
      <dgm:t>
        <a:bodyPr/>
        <a:lstStyle/>
        <a:p>
          <a:endParaRPr lang="en-US"/>
        </a:p>
      </dgm:t>
    </dgm:pt>
    <dgm:pt modelId="{48C66CDC-D53D-484E-ADDC-68E6E992071A}" type="pres">
      <dgm:prSet presAssocID="{0FDEBE34-873A-4D71-A7B8-7BDF6B1564F2}" presName="sibTrans" presStyleLbl="sibTrans2D1" presStyleIdx="2" presStyleCnt="3"/>
      <dgm:spPr/>
      <dgm:t>
        <a:bodyPr/>
        <a:lstStyle/>
        <a:p>
          <a:endParaRPr lang="en-US"/>
        </a:p>
      </dgm:t>
    </dgm:pt>
    <dgm:pt modelId="{04C1CF43-E58F-4E1D-A49B-31397F57CCBD}" type="pres">
      <dgm:prSet presAssocID="{0FDEBE34-873A-4D71-A7B8-7BDF6B1564F2}" presName="connectorText" presStyleLbl="sibTrans2D1" presStyleIdx="2" presStyleCnt="3"/>
      <dgm:spPr/>
      <dgm:t>
        <a:bodyPr/>
        <a:lstStyle/>
        <a:p>
          <a:endParaRPr lang="en-US"/>
        </a:p>
      </dgm:t>
    </dgm:pt>
  </dgm:ptLst>
  <dgm:cxnLst>
    <dgm:cxn modelId="{662FA11A-24B4-4C59-9669-ED466CF061F2}" type="presOf" srcId="{AEED9589-767B-4D64-9D37-0E447C55F761}" destId="{7A182E92-E738-44DD-B1A4-886FD9E839B0}" srcOrd="1" destOrd="0" presId="urn:microsoft.com/office/officeart/2005/8/layout/cycle7"/>
    <dgm:cxn modelId="{20F878E5-2920-46AA-9551-15310C9FEC7F}" type="presOf" srcId="{FA2C1A8E-D184-4536-BC3D-8DC8F8FAB433}" destId="{475B8F3A-1939-4EC4-894A-94E7C9848E85}" srcOrd="0" destOrd="0" presId="urn:microsoft.com/office/officeart/2005/8/layout/cycle7"/>
    <dgm:cxn modelId="{5BE9A80E-8B18-452A-881E-65707FB750E7}" type="presOf" srcId="{AEED9589-767B-4D64-9D37-0E447C55F761}" destId="{CD2C4B74-F6CD-43B0-B6B9-A43B2FA4E1A3}" srcOrd="0" destOrd="0" presId="urn:microsoft.com/office/officeart/2005/8/layout/cycle7"/>
    <dgm:cxn modelId="{46F1B8C7-6AB7-48AB-9E87-E19B73D76732}" srcId="{985F3646-33B0-4297-8319-78A8CE593FAF}" destId="{9CF53FB6-EC0D-4918-BBC7-1D690A081A2F}" srcOrd="1" destOrd="0" parTransId="{EC8E7D11-FE69-4599-94D6-579AB516C6F3}" sibTransId="{12493B41-A709-4A80-90D4-66F29720F79D}"/>
    <dgm:cxn modelId="{34AAA00F-9EA8-44C1-9098-BA10888EF5E5}" type="presOf" srcId="{0FDEBE34-873A-4D71-A7B8-7BDF6B1564F2}" destId="{04C1CF43-E58F-4E1D-A49B-31397F57CCBD}" srcOrd="1" destOrd="0" presId="urn:microsoft.com/office/officeart/2005/8/layout/cycle7"/>
    <dgm:cxn modelId="{D54B4F86-C721-4599-9741-6124F88E3584}" type="presOf" srcId="{0FDEBE34-873A-4D71-A7B8-7BDF6B1564F2}" destId="{48C66CDC-D53D-484E-ADDC-68E6E992071A}" srcOrd="0" destOrd="0" presId="urn:microsoft.com/office/officeart/2005/8/layout/cycle7"/>
    <dgm:cxn modelId="{95D868F8-3EA1-4BD3-A9CA-CF1513E42CCB}" type="presOf" srcId="{0955EFE0-8764-418D-9585-58F5F0246F29}" destId="{E5912A9F-3EBA-48F2-B54A-5D046FBFBC83}" srcOrd="0" destOrd="0" presId="urn:microsoft.com/office/officeart/2005/8/layout/cycle7"/>
    <dgm:cxn modelId="{FCF32EBB-84A4-471F-9C03-99F0EF85F76D}" type="presOf" srcId="{9CF53FB6-EC0D-4918-BBC7-1D690A081A2F}" destId="{CA8D5E98-5339-468C-8DF7-F0810401DA06}" srcOrd="0" destOrd="0" presId="urn:microsoft.com/office/officeart/2005/8/layout/cycle7"/>
    <dgm:cxn modelId="{78B27225-32E5-407C-85F5-CF07B59CF003}" srcId="{985F3646-33B0-4297-8319-78A8CE593FAF}" destId="{FA2C1A8E-D184-4536-BC3D-8DC8F8FAB433}" srcOrd="2" destOrd="0" parTransId="{72A9591C-F9D9-4FE2-AD3F-4C3E8DEAF151}" sibTransId="{0FDEBE34-873A-4D71-A7B8-7BDF6B1564F2}"/>
    <dgm:cxn modelId="{DF315CFC-A5E5-4DBF-83DD-86F0385006BE}" type="presOf" srcId="{985F3646-33B0-4297-8319-78A8CE593FAF}" destId="{2B53715D-508E-4C5A-A271-4DF2F406E052}" srcOrd="0" destOrd="0" presId="urn:microsoft.com/office/officeart/2005/8/layout/cycle7"/>
    <dgm:cxn modelId="{6D9F1F01-7DE4-4B1F-A210-81891406C80A}" srcId="{985F3646-33B0-4297-8319-78A8CE593FAF}" destId="{0955EFE0-8764-418D-9585-58F5F0246F29}" srcOrd="0" destOrd="0" parTransId="{1B5111F6-05D9-4CA1-AB40-C3015957BF0C}" sibTransId="{AEED9589-767B-4D64-9D37-0E447C55F761}"/>
    <dgm:cxn modelId="{0612BA9B-DB2F-40D3-A8A2-B21CF93B9569}" type="presOf" srcId="{12493B41-A709-4A80-90D4-66F29720F79D}" destId="{DEFF7EA4-42FE-4324-B417-53F62200DF45}" srcOrd="0" destOrd="0" presId="urn:microsoft.com/office/officeart/2005/8/layout/cycle7"/>
    <dgm:cxn modelId="{36A8F098-6264-4D9B-8D44-15A8DA329BE5}" type="presOf" srcId="{12493B41-A709-4A80-90D4-66F29720F79D}" destId="{62C94F57-FDCA-44E7-9CF3-3BC4029A4013}" srcOrd="1" destOrd="0" presId="urn:microsoft.com/office/officeart/2005/8/layout/cycle7"/>
    <dgm:cxn modelId="{76DC94FF-BEAD-423E-8622-C9D0DDDE7E3C}" type="presParOf" srcId="{2B53715D-508E-4C5A-A271-4DF2F406E052}" destId="{E5912A9F-3EBA-48F2-B54A-5D046FBFBC83}" srcOrd="0" destOrd="0" presId="urn:microsoft.com/office/officeart/2005/8/layout/cycle7"/>
    <dgm:cxn modelId="{4C457AAB-64ED-4CAE-AD71-F38B821B2BBA}" type="presParOf" srcId="{2B53715D-508E-4C5A-A271-4DF2F406E052}" destId="{CD2C4B74-F6CD-43B0-B6B9-A43B2FA4E1A3}" srcOrd="1" destOrd="0" presId="urn:microsoft.com/office/officeart/2005/8/layout/cycle7"/>
    <dgm:cxn modelId="{BE0E558B-AD88-4FC8-A06F-8EED2EE05F5F}" type="presParOf" srcId="{CD2C4B74-F6CD-43B0-B6B9-A43B2FA4E1A3}" destId="{7A182E92-E738-44DD-B1A4-886FD9E839B0}" srcOrd="0" destOrd="0" presId="urn:microsoft.com/office/officeart/2005/8/layout/cycle7"/>
    <dgm:cxn modelId="{3DF0DA1A-8760-4138-8E38-DA0063CC6798}" type="presParOf" srcId="{2B53715D-508E-4C5A-A271-4DF2F406E052}" destId="{CA8D5E98-5339-468C-8DF7-F0810401DA06}" srcOrd="2" destOrd="0" presId="urn:microsoft.com/office/officeart/2005/8/layout/cycle7"/>
    <dgm:cxn modelId="{E41E411D-D252-4239-BB9E-A47132E39322}" type="presParOf" srcId="{2B53715D-508E-4C5A-A271-4DF2F406E052}" destId="{DEFF7EA4-42FE-4324-B417-53F62200DF45}" srcOrd="3" destOrd="0" presId="urn:microsoft.com/office/officeart/2005/8/layout/cycle7"/>
    <dgm:cxn modelId="{F1AA3252-155B-44C9-8464-7BC8194FBCE3}" type="presParOf" srcId="{DEFF7EA4-42FE-4324-B417-53F62200DF45}" destId="{62C94F57-FDCA-44E7-9CF3-3BC4029A4013}" srcOrd="0" destOrd="0" presId="urn:microsoft.com/office/officeart/2005/8/layout/cycle7"/>
    <dgm:cxn modelId="{3F232BA9-06B4-4B63-8862-FD1F6905E34E}" type="presParOf" srcId="{2B53715D-508E-4C5A-A271-4DF2F406E052}" destId="{475B8F3A-1939-4EC4-894A-94E7C9848E85}" srcOrd="4" destOrd="0" presId="urn:microsoft.com/office/officeart/2005/8/layout/cycle7"/>
    <dgm:cxn modelId="{6D6817EF-325D-49C6-A671-C26E6D6C68DA}" type="presParOf" srcId="{2B53715D-508E-4C5A-A271-4DF2F406E052}" destId="{48C66CDC-D53D-484E-ADDC-68E6E992071A}" srcOrd="5" destOrd="0" presId="urn:microsoft.com/office/officeart/2005/8/layout/cycle7"/>
    <dgm:cxn modelId="{360B3391-11AD-449E-B375-DF2295D61871}" type="presParOf" srcId="{48C66CDC-D53D-484E-ADDC-68E6E992071A}" destId="{04C1CF43-E58F-4E1D-A49B-31397F57CCBD}"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B35914-A902-4230-A763-085E217671C3}" type="doc">
      <dgm:prSet loTypeId="urn:microsoft.com/office/officeart/2005/8/layout/cycle1" loCatId="cycle" qsTypeId="urn:microsoft.com/office/officeart/2005/8/quickstyle/3d3" qsCatId="3D" csTypeId="urn:microsoft.com/office/officeart/2005/8/colors/colorful1" csCatId="colorful" phldr="1"/>
      <dgm:spPr/>
      <dgm:t>
        <a:bodyPr/>
        <a:lstStyle/>
        <a:p>
          <a:endParaRPr lang="en-US"/>
        </a:p>
      </dgm:t>
    </dgm:pt>
    <dgm:pt modelId="{F5D878C7-BBA4-40B2-9CC7-A406EA1453A5}">
      <dgm:prSet phldrT="[Text]"/>
      <dgm:spPr/>
      <dgm:t>
        <a:bodyPr/>
        <a:lstStyle/>
        <a:p>
          <a:r>
            <a:rPr lang="en-US" dirty="0" smtClean="0"/>
            <a:t>EB Order Set</a:t>
          </a:r>
          <a:endParaRPr lang="en-US" dirty="0"/>
        </a:p>
      </dgm:t>
    </dgm:pt>
    <dgm:pt modelId="{A18E58A0-30D1-4102-AFE8-E3713316EB40}" type="parTrans" cxnId="{7C566DBB-681A-4D4C-B4CE-FC39D5C55093}">
      <dgm:prSet/>
      <dgm:spPr/>
      <dgm:t>
        <a:bodyPr/>
        <a:lstStyle/>
        <a:p>
          <a:endParaRPr lang="en-US"/>
        </a:p>
      </dgm:t>
    </dgm:pt>
    <dgm:pt modelId="{2248A8C2-F3BD-4D52-A4EB-8E295461BF96}" type="sibTrans" cxnId="{7C566DBB-681A-4D4C-B4CE-FC39D5C55093}">
      <dgm:prSet/>
      <dgm:spPr>
        <a:solidFill>
          <a:srgbClr val="7030A0"/>
        </a:solidFill>
      </dgm:spPr>
      <dgm:t>
        <a:bodyPr/>
        <a:lstStyle/>
        <a:p>
          <a:endParaRPr lang="en-US"/>
        </a:p>
      </dgm:t>
    </dgm:pt>
    <dgm:pt modelId="{105A44C6-7646-47C9-8E45-34A2182ED8E6}">
      <dgm:prSet phldrT="[Text]"/>
      <dgm:spPr/>
      <dgm:t>
        <a:bodyPr/>
        <a:lstStyle/>
        <a:p>
          <a:r>
            <a:rPr lang="en-US" dirty="0" smtClean="0"/>
            <a:t>Measure Use</a:t>
          </a:r>
          <a:endParaRPr lang="en-US" dirty="0"/>
        </a:p>
      </dgm:t>
    </dgm:pt>
    <dgm:pt modelId="{64382B4A-4FBC-419D-A73D-E8A79012CF3A}" type="parTrans" cxnId="{DFA0100E-4AC2-4B58-AC46-4790058A97E9}">
      <dgm:prSet/>
      <dgm:spPr/>
      <dgm:t>
        <a:bodyPr/>
        <a:lstStyle/>
        <a:p>
          <a:endParaRPr lang="en-US"/>
        </a:p>
      </dgm:t>
    </dgm:pt>
    <dgm:pt modelId="{FF0E4E3B-CFE1-4D3A-B614-98981C2EF5E6}" type="sibTrans" cxnId="{DFA0100E-4AC2-4B58-AC46-4790058A97E9}">
      <dgm:prSet/>
      <dgm:spPr/>
      <dgm:t>
        <a:bodyPr/>
        <a:lstStyle/>
        <a:p>
          <a:endParaRPr lang="en-US"/>
        </a:p>
      </dgm:t>
    </dgm:pt>
    <dgm:pt modelId="{DF214D45-EF4A-43E4-AC2C-7560733A6BEF}">
      <dgm:prSet phldrT="[Text]"/>
      <dgm:spPr/>
      <dgm:t>
        <a:bodyPr/>
        <a:lstStyle/>
        <a:p>
          <a:r>
            <a:rPr lang="en-US" dirty="0" smtClean="0"/>
            <a:t>Compare Outcomes</a:t>
          </a:r>
          <a:endParaRPr lang="en-US" dirty="0"/>
        </a:p>
      </dgm:t>
    </dgm:pt>
    <dgm:pt modelId="{B83D797E-6BD9-4921-8A5E-0BF025811379}" type="parTrans" cxnId="{1D8C0338-4DAE-40B0-A903-7C03E8FC25C9}">
      <dgm:prSet/>
      <dgm:spPr/>
      <dgm:t>
        <a:bodyPr/>
        <a:lstStyle/>
        <a:p>
          <a:endParaRPr lang="en-US"/>
        </a:p>
      </dgm:t>
    </dgm:pt>
    <dgm:pt modelId="{081FD656-7EB5-4035-BBBB-D3C9B793411B}" type="sibTrans" cxnId="{1D8C0338-4DAE-40B0-A903-7C03E8FC25C9}">
      <dgm:prSet/>
      <dgm:spPr/>
      <dgm:t>
        <a:bodyPr/>
        <a:lstStyle/>
        <a:p>
          <a:endParaRPr lang="en-US"/>
        </a:p>
      </dgm:t>
    </dgm:pt>
    <dgm:pt modelId="{CAD4D605-7CD7-4D56-BB98-D7AD76286BE6}">
      <dgm:prSet phldrT="[Text]"/>
      <dgm:spPr/>
      <dgm:t>
        <a:bodyPr/>
        <a:lstStyle/>
        <a:p>
          <a:r>
            <a:rPr lang="en-US" dirty="0" smtClean="0"/>
            <a:t>Data Transparency</a:t>
          </a:r>
          <a:endParaRPr lang="en-US" dirty="0"/>
        </a:p>
      </dgm:t>
    </dgm:pt>
    <dgm:pt modelId="{CC681194-286B-4FDB-9BA5-2BB51BB0E08A}" type="parTrans" cxnId="{0923256A-5E28-4557-9B8B-95B00C000341}">
      <dgm:prSet/>
      <dgm:spPr/>
      <dgm:t>
        <a:bodyPr/>
        <a:lstStyle/>
        <a:p>
          <a:endParaRPr lang="en-US"/>
        </a:p>
      </dgm:t>
    </dgm:pt>
    <dgm:pt modelId="{9EE77B1B-6B7C-4BBB-81AC-0F62DAF3BE04}" type="sibTrans" cxnId="{0923256A-5E28-4557-9B8B-95B00C000341}">
      <dgm:prSet/>
      <dgm:spPr/>
      <dgm:t>
        <a:bodyPr/>
        <a:lstStyle/>
        <a:p>
          <a:endParaRPr lang="en-US"/>
        </a:p>
      </dgm:t>
    </dgm:pt>
    <dgm:pt modelId="{BA442FEA-C922-4690-B594-59CD97EF00B4}">
      <dgm:prSet phldrT="[Text]"/>
      <dgm:spPr/>
      <dgm:t>
        <a:bodyPr/>
        <a:lstStyle/>
        <a:p>
          <a:r>
            <a:rPr lang="en-US" dirty="0" smtClean="0"/>
            <a:t>Increased Use</a:t>
          </a:r>
          <a:endParaRPr lang="en-US" dirty="0"/>
        </a:p>
      </dgm:t>
    </dgm:pt>
    <dgm:pt modelId="{31F38E28-8B0B-457A-9C34-40210DED6B33}" type="parTrans" cxnId="{67B0C6E2-358D-4870-817D-D90BEE0CD01F}">
      <dgm:prSet/>
      <dgm:spPr/>
      <dgm:t>
        <a:bodyPr/>
        <a:lstStyle/>
        <a:p>
          <a:endParaRPr lang="en-US"/>
        </a:p>
      </dgm:t>
    </dgm:pt>
    <dgm:pt modelId="{3E4C211B-1C8D-4CB8-8BA5-0E39E21F9E81}" type="sibTrans" cxnId="{67B0C6E2-358D-4870-817D-D90BEE0CD01F}">
      <dgm:prSet/>
      <dgm:spPr/>
      <dgm:t>
        <a:bodyPr/>
        <a:lstStyle/>
        <a:p>
          <a:endParaRPr lang="en-US"/>
        </a:p>
      </dgm:t>
    </dgm:pt>
    <dgm:pt modelId="{F0151D27-DA52-4227-8D61-3A2D6C4EC3D6}">
      <dgm:prSet phldrT="[Text]"/>
      <dgm:spPr/>
      <dgm:t>
        <a:bodyPr/>
        <a:lstStyle/>
        <a:p>
          <a:r>
            <a:rPr lang="en-US" dirty="0" smtClean="0"/>
            <a:t>Better Outcomes</a:t>
          </a:r>
          <a:endParaRPr lang="en-US" dirty="0"/>
        </a:p>
      </dgm:t>
    </dgm:pt>
    <dgm:pt modelId="{97576F5E-0B97-4ADC-B340-39EB0A34682A}" type="parTrans" cxnId="{6A2E82B3-4CB4-43D6-AC84-A965D3242C2A}">
      <dgm:prSet/>
      <dgm:spPr/>
      <dgm:t>
        <a:bodyPr/>
        <a:lstStyle/>
        <a:p>
          <a:endParaRPr lang="en-US"/>
        </a:p>
      </dgm:t>
    </dgm:pt>
    <dgm:pt modelId="{FDD6C65F-FC29-4E65-A140-B61678E9AC21}" type="sibTrans" cxnId="{6A2E82B3-4CB4-43D6-AC84-A965D3242C2A}">
      <dgm:prSet/>
      <dgm:spPr/>
      <dgm:t>
        <a:bodyPr/>
        <a:lstStyle/>
        <a:p>
          <a:endParaRPr lang="en-US"/>
        </a:p>
      </dgm:t>
    </dgm:pt>
    <dgm:pt modelId="{A4EDF494-C680-4974-9C51-23E8F7762180}" type="pres">
      <dgm:prSet presAssocID="{31B35914-A902-4230-A763-085E217671C3}" presName="cycle" presStyleCnt="0">
        <dgm:presLayoutVars>
          <dgm:dir/>
          <dgm:resizeHandles val="exact"/>
        </dgm:presLayoutVars>
      </dgm:prSet>
      <dgm:spPr/>
      <dgm:t>
        <a:bodyPr/>
        <a:lstStyle/>
        <a:p>
          <a:endParaRPr lang="en-US"/>
        </a:p>
      </dgm:t>
    </dgm:pt>
    <dgm:pt modelId="{7B73A6BC-48E5-4C93-BEB9-CC8D42B72CF8}" type="pres">
      <dgm:prSet presAssocID="{F5D878C7-BBA4-40B2-9CC7-A406EA1453A5}" presName="dummy" presStyleCnt="0"/>
      <dgm:spPr/>
      <dgm:t>
        <a:bodyPr/>
        <a:lstStyle/>
        <a:p>
          <a:endParaRPr lang="en-US"/>
        </a:p>
      </dgm:t>
    </dgm:pt>
    <dgm:pt modelId="{F669B931-07D3-46ED-8A9B-EAEC7EC62AF3}" type="pres">
      <dgm:prSet presAssocID="{F5D878C7-BBA4-40B2-9CC7-A406EA1453A5}" presName="node" presStyleLbl="revTx" presStyleIdx="0" presStyleCnt="6">
        <dgm:presLayoutVars>
          <dgm:bulletEnabled val="1"/>
        </dgm:presLayoutVars>
      </dgm:prSet>
      <dgm:spPr/>
      <dgm:t>
        <a:bodyPr/>
        <a:lstStyle/>
        <a:p>
          <a:endParaRPr lang="en-US"/>
        </a:p>
      </dgm:t>
    </dgm:pt>
    <dgm:pt modelId="{A0029972-B804-4473-B225-2B244E511681}" type="pres">
      <dgm:prSet presAssocID="{2248A8C2-F3BD-4D52-A4EB-8E295461BF96}" presName="sibTrans" presStyleLbl="node1" presStyleIdx="0" presStyleCnt="6"/>
      <dgm:spPr/>
      <dgm:t>
        <a:bodyPr/>
        <a:lstStyle/>
        <a:p>
          <a:endParaRPr lang="en-US"/>
        </a:p>
      </dgm:t>
    </dgm:pt>
    <dgm:pt modelId="{6D2B1936-E973-4C09-A809-58199299E6C5}" type="pres">
      <dgm:prSet presAssocID="{105A44C6-7646-47C9-8E45-34A2182ED8E6}" presName="dummy" presStyleCnt="0"/>
      <dgm:spPr/>
      <dgm:t>
        <a:bodyPr/>
        <a:lstStyle/>
        <a:p>
          <a:endParaRPr lang="en-US"/>
        </a:p>
      </dgm:t>
    </dgm:pt>
    <dgm:pt modelId="{2A860D16-2EB4-4A8A-BCEB-DBFA1604284D}" type="pres">
      <dgm:prSet presAssocID="{105A44C6-7646-47C9-8E45-34A2182ED8E6}" presName="node" presStyleLbl="revTx" presStyleIdx="1" presStyleCnt="6">
        <dgm:presLayoutVars>
          <dgm:bulletEnabled val="1"/>
        </dgm:presLayoutVars>
      </dgm:prSet>
      <dgm:spPr/>
      <dgm:t>
        <a:bodyPr/>
        <a:lstStyle/>
        <a:p>
          <a:endParaRPr lang="en-US"/>
        </a:p>
      </dgm:t>
    </dgm:pt>
    <dgm:pt modelId="{AA16DD0F-AC94-4AF1-A39A-41E5B16266A3}" type="pres">
      <dgm:prSet presAssocID="{FF0E4E3B-CFE1-4D3A-B614-98981C2EF5E6}" presName="sibTrans" presStyleLbl="node1" presStyleIdx="1" presStyleCnt="6"/>
      <dgm:spPr/>
      <dgm:t>
        <a:bodyPr/>
        <a:lstStyle/>
        <a:p>
          <a:endParaRPr lang="en-US"/>
        </a:p>
      </dgm:t>
    </dgm:pt>
    <dgm:pt modelId="{7BFAAC92-C625-4E96-B077-FED4C9BAE74B}" type="pres">
      <dgm:prSet presAssocID="{DF214D45-EF4A-43E4-AC2C-7560733A6BEF}" presName="dummy" presStyleCnt="0"/>
      <dgm:spPr/>
      <dgm:t>
        <a:bodyPr/>
        <a:lstStyle/>
        <a:p>
          <a:endParaRPr lang="en-US"/>
        </a:p>
      </dgm:t>
    </dgm:pt>
    <dgm:pt modelId="{37810442-61A9-4B59-A25A-73B57F0DE57C}" type="pres">
      <dgm:prSet presAssocID="{DF214D45-EF4A-43E4-AC2C-7560733A6BEF}" presName="node" presStyleLbl="revTx" presStyleIdx="2" presStyleCnt="6">
        <dgm:presLayoutVars>
          <dgm:bulletEnabled val="1"/>
        </dgm:presLayoutVars>
      </dgm:prSet>
      <dgm:spPr/>
      <dgm:t>
        <a:bodyPr/>
        <a:lstStyle/>
        <a:p>
          <a:endParaRPr lang="en-US"/>
        </a:p>
      </dgm:t>
    </dgm:pt>
    <dgm:pt modelId="{7978F2CC-9A6E-415B-BECC-D55577094AB3}" type="pres">
      <dgm:prSet presAssocID="{081FD656-7EB5-4035-BBBB-D3C9B793411B}" presName="sibTrans" presStyleLbl="node1" presStyleIdx="2" presStyleCnt="6"/>
      <dgm:spPr/>
      <dgm:t>
        <a:bodyPr/>
        <a:lstStyle/>
        <a:p>
          <a:endParaRPr lang="en-US"/>
        </a:p>
      </dgm:t>
    </dgm:pt>
    <dgm:pt modelId="{24F344D5-BF19-4563-9842-27F177E5C433}" type="pres">
      <dgm:prSet presAssocID="{CAD4D605-7CD7-4D56-BB98-D7AD76286BE6}" presName="dummy" presStyleCnt="0"/>
      <dgm:spPr/>
      <dgm:t>
        <a:bodyPr/>
        <a:lstStyle/>
        <a:p>
          <a:endParaRPr lang="en-US"/>
        </a:p>
      </dgm:t>
    </dgm:pt>
    <dgm:pt modelId="{76CD7004-A9C3-4B46-9048-AC9AFC2520DF}" type="pres">
      <dgm:prSet presAssocID="{CAD4D605-7CD7-4D56-BB98-D7AD76286BE6}" presName="node" presStyleLbl="revTx" presStyleIdx="3" presStyleCnt="6">
        <dgm:presLayoutVars>
          <dgm:bulletEnabled val="1"/>
        </dgm:presLayoutVars>
      </dgm:prSet>
      <dgm:spPr/>
      <dgm:t>
        <a:bodyPr/>
        <a:lstStyle/>
        <a:p>
          <a:endParaRPr lang="en-US"/>
        </a:p>
      </dgm:t>
    </dgm:pt>
    <dgm:pt modelId="{61A73967-A900-4973-B11B-E53EDB1E36E9}" type="pres">
      <dgm:prSet presAssocID="{9EE77B1B-6B7C-4BBB-81AC-0F62DAF3BE04}" presName="sibTrans" presStyleLbl="node1" presStyleIdx="3" presStyleCnt="6"/>
      <dgm:spPr/>
      <dgm:t>
        <a:bodyPr/>
        <a:lstStyle/>
        <a:p>
          <a:endParaRPr lang="en-US"/>
        </a:p>
      </dgm:t>
    </dgm:pt>
    <dgm:pt modelId="{A60108D0-CCF4-456A-B888-CE105950CDD3}" type="pres">
      <dgm:prSet presAssocID="{BA442FEA-C922-4690-B594-59CD97EF00B4}" presName="dummy" presStyleCnt="0"/>
      <dgm:spPr/>
      <dgm:t>
        <a:bodyPr/>
        <a:lstStyle/>
        <a:p>
          <a:endParaRPr lang="en-US"/>
        </a:p>
      </dgm:t>
    </dgm:pt>
    <dgm:pt modelId="{72BABAF5-0916-44EC-BF14-8359B0CC1264}" type="pres">
      <dgm:prSet presAssocID="{BA442FEA-C922-4690-B594-59CD97EF00B4}" presName="node" presStyleLbl="revTx" presStyleIdx="4" presStyleCnt="6">
        <dgm:presLayoutVars>
          <dgm:bulletEnabled val="1"/>
        </dgm:presLayoutVars>
      </dgm:prSet>
      <dgm:spPr/>
      <dgm:t>
        <a:bodyPr/>
        <a:lstStyle/>
        <a:p>
          <a:endParaRPr lang="en-US"/>
        </a:p>
      </dgm:t>
    </dgm:pt>
    <dgm:pt modelId="{E7FE89C3-E8B8-4B9E-ACD3-AA8A6E6084F5}" type="pres">
      <dgm:prSet presAssocID="{3E4C211B-1C8D-4CB8-8BA5-0E39E21F9E81}" presName="sibTrans" presStyleLbl="node1" presStyleIdx="4" presStyleCnt="6"/>
      <dgm:spPr/>
      <dgm:t>
        <a:bodyPr/>
        <a:lstStyle/>
        <a:p>
          <a:endParaRPr lang="en-US"/>
        </a:p>
      </dgm:t>
    </dgm:pt>
    <dgm:pt modelId="{E50A5A19-05BD-4A18-AAF5-C19CFA8959E1}" type="pres">
      <dgm:prSet presAssocID="{F0151D27-DA52-4227-8D61-3A2D6C4EC3D6}" presName="dummy" presStyleCnt="0"/>
      <dgm:spPr/>
      <dgm:t>
        <a:bodyPr/>
        <a:lstStyle/>
        <a:p>
          <a:endParaRPr lang="en-US"/>
        </a:p>
      </dgm:t>
    </dgm:pt>
    <dgm:pt modelId="{22A65D37-101F-4056-8B2F-CF339EF2B694}" type="pres">
      <dgm:prSet presAssocID="{F0151D27-DA52-4227-8D61-3A2D6C4EC3D6}" presName="node" presStyleLbl="revTx" presStyleIdx="5" presStyleCnt="6">
        <dgm:presLayoutVars>
          <dgm:bulletEnabled val="1"/>
        </dgm:presLayoutVars>
      </dgm:prSet>
      <dgm:spPr/>
      <dgm:t>
        <a:bodyPr/>
        <a:lstStyle/>
        <a:p>
          <a:endParaRPr lang="en-US"/>
        </a:p>
      </dgm:t>
    </dgm:pt>
    <dgm:pt modelId="{A25A3305-1AC8-4192-926A-E9CFC2E2FD30}" type="pres">
      <dgm:prSet presAssocID="{FDD6C65F-FC29-4E65-A140-B61678E9AC21}" presName="sibTrans" presStyleLbl="node1" presStyleIdx="5" presStyleCnt="6"/>
      <dgm:spPr/>
      <dgm:t>
        <a:bodyPr/>
        <a:lstStyle/>
        <a:p>
          <a:endParaRPr lang="en-US"/>
        </a:p>
      </dgm:t>
    </dgm:pt>
  </dgm:ptLst>
  <dgm:cxnLst>
    <dgm:cxn modelId="{127006B6-C797-42D6-993D-95F70DCAA44F}" type="presOf" srcId="{FF0E4E3B-CFE1-4D3A-B614-98981C2EF5E6}" destId="{AA16DD0F-AC94-4AF1-A39A-41E5B16266A3}" srcOrd="0" destOrd="0" presId="urn:microsoft.com/office/officeart/2005/8/layout/cycle1"/>
    <dgm:cxn modelId="{DBC7B8D1-83CC-4D27-B333-402BC8B5B676}" type="presOf" srcId="{CAD4D605-7CD7-4D56-BB98-D7AD76286BE6}" destId="{76CD7004-A9C3-4B46-9048-AC9AFC2520DF}" srcOrd="0" destOrd="0" presId="urn:microsoft.com/office/officeart/2005/8/layout/cycle1"/>
    <dgm:cxn modelId="{B459604B-510A-48FF-8666-83BA551576D6}" type="presOf" srcId="{3E4C211B-1C8D-4CB8-8BA5-0E39E21F9E81}" destId="{E7FE89C3-E8B8-4B9E-ACD3-AA8A6E6084F5}" srcOrd="0" destOrd="0" presId="urn:microsoft.com/office/officeart/2005/8/layout/cycle1"/>
    <dgm:cxn modelId="{B9EEE659-B990-47E3-A48B-7DA5B76C19CB}" type="presOf" srcId="{BA442FEA-C922-4690-B594-59CD97EF00B4}" destId="{72BABAF5-0916-44EC-BF14-8359B0CC1264}" srcOrd="0" destOrd="0" presId="urn:microsoft.com/office/officeart/2005/8/layout/cycle1"/>
    <dgm:cxn modelId="{D45C5684-F375-4A8B-B87F-1C36150F56D8}" type="presOf" srcId="{DF214D45-EF4A-43E4-AC2C-7560733A6BEF}" destId="{37810442-61A9-4B59-A25A-73B57F0DE57C}" srcOrd="0" destOrd="0" presId="urn:microsoft.com/office/officeart/2005/8/layout/cycle1"/>
    <dgm:cxn modelId="{7C566DBB-681A-4D4C-B4CE-FC39D5C55093}" srcId="{31B35914-A902-4230-A763-085E217671C3}" destId="{F5D878C7-BBA4-40B2-9CC7-A406EA1453A5}" srcOrd="0" destOrd="0" parTransId="{A18E58A0-30D1-4102-AFE8-E3713316EB40}" sibTransId="{2248A8C2-F3BD-4D52-A4EB-8E295461BF96}"/>
    <dgm:cxn modelId="{67B0C6E2-358D-4870-817D-D90BEE0CD01F}" srcId="{31B35914-A902-4230-A763-085E217671C3}" destId="{BA442FEA-C922-4690-B594-59CD97EF00B4}" srcOrd="4" destOrd="0" parTransId="{31F38E28-8B0B-457A-9C34-40210DED6B33}" sibTransId="{3E4C211B-1C8D-4CB8-8BA5-0E39E21F9E81}"/>
    <dgm:cxn modelId="{0923256A-5E28-4557-9B8B-95B00C000341}" srcId="{31B35914-A902-4230-A763-085E217671C3}" destId="{CAD4D605-7CD7-4D56-BB98-D7AD76286BE6}" srcOrd="3" destOrd="0" parTransId="{CC681194-286B-4FDB-9BA5-2BB51BB0E08A}" sibTransId="{9EE77B1B-6B7C-4BBB-81AC-0F62DAF3BE04}"/>
    <dgm:cxn modelId="{1C1D6A4C-F122-4AEA-B8CD-476CBC30C681}" type="presOf" srcId="{FDD6C65F-FC29-4E65-A140-B61678E9AC21}" destId="{A25A3305-1AC8-4192-926A-E9CFC2E2FD30}" srcOrd="0" destOrd="0" presId="urn:microsoft.com/office/officeart/2005/8/layout/cycle1"/>
    <dgm:cxn modelId="{FA61B7BE-B0D2-49D4-B0EB-BAF2BA047D2E}" type="presOf" srcId="{081FD656-7EB5-4035-BBBB-D3C9B793411B}" destId="{7978F2CC-9A6E-415B-BECC-D55577094AB3}" srcOrd="0" destOrd="0" presId="urn:microsoft.com/office/officeart/2005/8/layout/cycle1"/>
    <dgm:cxn modelId="{67DB0BA0-D9E1-4C68-AB99-725D8FE1F31B}" type="presOf" srcId="{F0151D27-DA52-4227-8D61-3A2D6C4EC3D6}" destId="{22A65D37-101F-4056-8B2F-CF339EF2B694}" srcOrd="0" destOrd="0" presId="urn:microsoft.com/office/officeart/2005/8/layout/cycle1"/>
    <dgm:cxn modelId="{B6F385FE-4399-4187-93F6-531DA829D35B}" type="presOf" srcId="{2248A8C2-F3BD-4D52-A4EB-8E295461BF96}" destId="{A0029972-B804-4473-B225-2B244E511681}" srcOrd="0" destOrd="0" presId="urn:microsoft.com/office/officeart/2005/8/layout/cycle1"/>
    <dgm:cxn modelId="{91BC9176-F2AA-4BF3-957C-6F37B844EC29}" type="presOf" srcId="{105A44C6-7646-47C9-8E45-34A2182ED8E6}" destId="{2A860D16-2EB4-4A8A-BCEB-DBFA1604284D}" srcOrd="0" destOrd="0" presId="urn:microsoft.com/office/officeart/2005/8/layout/cycle1"/>
    <dgm:cxn modelId="{2125AF40-DB5B-4449-BD61-E4F8F60E3CA2}" type="presOf" srcId="{31B35914-A902-4230-A763-085E217671C3}" destId="{A4EDF494-C680-4974-9C51-23E8F7762180}" srcOrd="0" destOrd="0" presId="urn:microsoft.com/office/officeart/2005/8/layout/cycle1"/>
    <dgm:cxn modelId="{6A2E82B3-4CB4-43D6-AC84-A965D3242C2A}" srcId="{31B35914-A902-4230-A763-085E217671C3}" destId="{F0151D27-DA52-4227-8D61-3A2D6C4EC3D6}" srcOrd="5" destOrd="0" parTransId="{97576F5E-0B97-4ADC-B340-39EB0A34682A}" sibTransId="{FDD6C65F-FC29-4E65-A140-B61678E9AC21}"/>
    <dgm:cxn modelId="{1D8C0338-4DAE-40B0-A903-7C03E8FC25C9}" srcId="{31B35914-A902-4230-A763-085E217671C3}" destId="{DF214D45-EF4A-43E4-AC2C-7560733A6BEF}" srcOrd="2" destOrd="0" parTransId="{B83D797E-6BD9-4921-8A5E-0BF025811379}" sibTransId="{081FD656-7EB5-4035-BBBB-D3C9B793411B}"/>
    <dgm:cxn modelId="{C8D6BB7C-DBCF-477D-A0F6-5FF0F9A25F67}" type="presOf" srcId="{9EE77B1B-6B7C-4BBB-81AC-0F62DAF3BE04}" destId="{61A73967-A900-4973-B11B-E53EDB1E36E9}" srcOrd="0" destOrd="0" presId="urn:microsoft.com/office/officeart/2005/8/layout/cycle1"/>
    <dgm:cxn modelId="{B2117B09-945F-41F2-A22E-DD883BC525A8}" type="presOf" srcId="{F5D878C7-BBA4-40B2-9CC7-A406EA1453A5}" destId="{F669B931-07D3-46ED-8A9B-EAEC7EC62AF3}" srcOrd="0" destOrd="0" presId="urn:microsoft.com/office/officeart/2005/8/layout/cycle1"/>
    <dgm:cxn modelId="{DFA0100E-4AC2-4B58-AC46-4790058A97E9}" srcId="{31B35914-A902-4230-A763-085E217671C3}" destId="{105A44C6-7646-47C9-8E45-34A2182ED8E6}" srcOrd="1" destOrd="0" parTransId="{64382B4A-4FBC-419D-A73D-E8A79012CF3A}" sibTransId="{FF0E4E3B-CFE1-4D3A-B614-98981C2EF5E6}"/>
    <dgm:cxn modelId="{9651EA55-EFE0-4EDA-8393-5D22B77AEBB7}" type="presParOf" srcId="{A4EDF494-C680-4974-9C51-23E8F7762180}" destId="{7B73A6BC-48E5-4C93-BEB9-CC8D42B72CF8}" srcOrd="0" destOrd="0" presId="urn:microsoft.com/office/officeart/2005/8/layout/cycle1"/>
    <dgm:cxn modelId="{D360077D-7DDD-4AC2-9C9C-DD8FB204AA78}" type="presParOf" srcId="{A4EDF494-C680-4974-9C51-23E8F7762180}" destId="{F669B931-07D3-46ED-8A9B-EAEC7EC62AF3}" srcOrd="1" destOrd="0" presId="urn:microsoft.com/office/officeart/2005/8/layout/cycle1"/>
    <dgm:cxn modelId="{E11D883C-7104-4B95-B3ED-B6DB8C998142}" type="presParOf" srcId="{A4EDF494-C680-4974-9C51-23E8F7762180}" destId="{A0029972-B804-4473-B225-2B244E511681}" srcOrd="2" destOrd="0" presId="urn:microsoft.com/office/officeart/2005/8/layout/cycle1"/>
    <dgm:cxn modelId="{AFCA037D-8FED-4B15-88DB-8D9FA8C9A304}" type="presParOf" srcId="{A4EDF494-C680-4974-9C51-23E8F7762180}" destId="{6D2B1936-E973-4C09-A809-58199299E6C5}" srcOrd="3" destOrd="0" presId="urn:microsoft.com/office/officeart/2005/8/layout/cycle1"/>
    <dgm:cxn modelId="{882FE0EA-33CC-426E-AF75-D7F01C78DBE5}" type="presParOf" srcId="{A4EDF494-C680-4974-9C51-23E8F7762180}" destId="{2A860D16-2EB4-4A8A-BCEB-DBFA1604284D}" srcOrd="4" destOrd="0" presId="urn:microsoft.com/office/officeart/2005/8/layout/cycle1"/>
    <dgm:cxn modelId="{4833CAFA-99C5-42F4-B652-80A900EB5461}" type="presParOf" srcId="{A4EDF494-C680-4974-9C51-23E8F7762180}" destId="{AA16DD0F-AC94-4AF1-A39A-41E5B16266A3}" srcOrd="5" destOrd="0" presId="urn:microsoft.com/office/officeart/2005/8/layout/cycle1"/>
    <dgm:cxn modelId="{5E62EA91-3016-40EA-87B2-01C9EC425517}" type="presParOf" srcId="{A4EDF494-C680-4974-9C51-23E8F7762180}" destId="{7BFAAC92-C625-4E96-B077-FED4C9BAE74B}" srcOrd="6" destOrd="0" presId="urn:microsoft.com/office/officeart/2005/8/layout/cycle1"/>
    <dgm:cxn modelId="{36BE3B77-B541-447E-BEA5-1A8865889E72}" type="presParOf" srcId="{A4EDF494-C680-4974-9C51-23E8F7762180}" destId="{37810442-61A9-4B59-A25A-73B57F0DE57C}" srcOrd="7" destOrd="0" presId="urn:microsoft.com/office/officeart/2005/8/layout/cycle1"/>
    <dgm:cxn modelId="{4BB67152-C225-4CC0-BCCB-EE08FD2748D9}" type="presParOf" srcId="{A4EDF494-C680-4974-9C51-23E8F7762180}" destId="{7978F2CC-9A6E-415B-BECC-D55577094AB3}" srcOrd="8" destOrd="0" presId="urn:microsoft.com/office/officeart/2005/8/layout/cycle1"/>
    <dgm:cxn modelId="{6C720D58-6E2D-495E-B51B-3757482363F1}" type="presParOf" srcId="{A4EDF494-C680-4974-9C51-23E8F7762180}" destId="{24F344D5-BF19-4563-9842-27F177E5C433}" srcOrd="9" destOrd="0" presId="urn:microsoft.com/office/officeart/2005/8/layout/cycle1"/>
    <dgm:cxn modelId="{65B232BE-0C7E-4019-B1FD-8ACA299704DB}" type="presParOf" srcId="{A4EDF494-C680-4974-9C51-23E8F7762180}" destId="{76CD7004-A9C3-4B46-9048-AC9AFC2520DF}" srcOrd="10" destOrd="0" presId="urn:microsoft.com/office/officeart/2005/8/layout/cycle1"/>
    <dgm:cxn modelId="{1EABF085-74F6-4C9C-9B52-CABFFD893FB3}" type="presParOf" srcId="{A4EDF494-C680-4974-9C51-23E8F7762180}" destId="{61A73967-A900-4973-B11B-E53EDB1E36E9}" srcOrd="11" destOrd="0" presId="urn:microsoft.com/office/officeart/2005/8/layout/cycle1"/>
    <dgm:cxn modelId="{43614281-59D6-4AF7-BB14-7AB2E0487C27}" type="presParOf" srcId="{A4EDF494-C680-4974-9C51-23E8F7762180}" destId="{A60108D0-CCF4-456A-B888-CE105950CDD3}" srcOrd="12" destOrd="0" presId="urn:microsoft.com/office/officeart/2005/8/layout/cycle1"/>
    <dgm:cxn modelId="{69ADA69F-6A64-49FE-B6A8-067A585035CA}" type="presParOf" srcId="{A4EDF494-C680-4974-9C51-23E8F7762180}" destId="{72BABAF5-0916-44EC-BF14-8359B0CC1264}" srcOrd="13" destOrd="0" presId="urn:microsoft.com/office/officeart/2005/8/layout/cycle1"/>
    <dgm:cxn modelId="{7863C6F7-FCD4-448A-A6DE-DEA6F6EBE47C}" type="presParOf" srcId="{A4EDF494-C680-4974-9C51-23E8F7762180}" destId="{E7FE89C3-E8B8-4B9E-ACD3-AA8A6E6084F5}" srcOrd="14" destOrd="0" presId="urn:microsoft.com/office/officeart/2005/8/layout/cycle1"/>
    <dgm:cxn modelId="{08FD65C4-F0F8-4B5F-A9DC-3B6B6D169DF5}" type="presParOf" srcId="{A4EDF494-C680-4974-9C51-23E8F7762180}" destId="{E50A5A19-05BD-4A18-AAF5-C19CFA8959E1}" srcOrd="15" destOrd="0" presId="urn:microsoft.com/office/officeart/2005/8/layout/cycle1"/>
    <dgm:cxn modelId="{B57C724A-8E99-4203-B4E8-247A2C66F5C6}" type="presParOf" srcId="{A4EDF494-C680-4974-9C51-23E8F7762180}" destId="{22A65D37-101F-4056-8B2F-CF339EF2B694}" srcOrd="16" destOrd="0" presId="urn:microsoft.com/office/officeart/2005/8/layout/cycle1"/>
    <dgm:cxn modelId="{C4DC8C03-CE60-47E6-9F0A-A165A3DA199B}" type="presParOf" srcId="{A4EDF494-C680-4974-9C51-23E8F7762180}" destId="{A25A3305-1AC8-4192-926A-E9CFC2E2FD30}"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5ED27D-C488-4CEF-8191-B766E4B003BD}" type="doc">
      <dgm:prSet loTypeId="urn:microsoft.com/office/officeart/2005/8/layout/lProcess2" loCatId="list" qsTypeId="urn:microsoft.com/office/officeart/2005/8/quickstyle/3d1" qsCatId="3D" csTypeId="urn:microsoft.com/office/officeart/2005/8/colors/colorful1" csCatId="colorful" phldr="1"/>
      <dgm:spPr/>
      <dgm:t>
        <a:bodyPr/>
        <a:lstStyle/>
        <a:p>
          <a:endParaRPr lang="en-US"/>
        </a:p>
      </dgm:t>
    </dgm:pt>
    <dgm:pt modelId="{C2514635-5C88-4CA1-BDFD-F6F0ED21EDA1}">
      <dgm:prSet phldrT="[Text]"/>
      <dgm:spPr>
        <a:solidFill>
          <a:schemeClr val="accent4">
            <a:lumMod val="40000"/>
            <a:lumOff val="60000"/>
          </a:schemeClr>
        </a:solidFill>
      </dgm:spPr>
      <dgm:t>
        <a:bodyPr/>
        <a:lstStyle/>
        <a:p>
          <a:r>
            <a:rPr lang="en-US" dirty="0" smtClean="0"/>
            <a:t>Opportunity</a:t>
          </a:r>
          <a:endParaRPr lang="en-US" dirty="0"/>
        </a:p>
      </dgm:t>
    </dgm:pt>
    <dgm:pt modelId="{0D7176DE-A390-42D7-8958-E5AA2EA042A5}" type="parTrans" cxnId="{77B0EE31-5D37-43D1-9698-3650BABD6FD6}">
      <dgm:prSet/>
      <dgm:spPr/>
      <dgm:t>
        <a:bodyPr/>
        <a:lstStyle/>
        <a:p>
          <a:endParaRPr lang="en-US"/>
        </a:p>
      </dgm:t>
    </dgm:pt>
    <dgm:pt modelId="{4E7A283D-26B1-472D-9985-236777675588}" type="sibTrans" cxnId="{77B0EE31-5D37-43D1-9698-3650BABD6FD6}">
      <dgm:prSet/>
      <dgm:spPr/>
      <dgm:t>
        <a:bodyPr/>
        <a:lstStyle/>
        <a:p>
          <a:endParaRPr lang="en-US"/>
        </a:p>
      </dgm:t>
    </dgm:pt>
    <dgm:pt modelId="{803DE89E-2F2A-4763-BD10-5F97178B4E86}">
      <dgm:prSet phldrT="[Text]"/>
      <dgm:spPr>
        <a:solidFill>
          <a:schemeClr val="accent2"/>
        </a:solidFill>
      </dgm:spPr>
      <dgm:t>
        <a:bodyPr/>
        <a:lstStyle/>
        <a:p>
          <a:r>
            <a:rPr lang="en-US" dirty="0" smtClean="0"/>
            <a:t>Leadership</a:t>
          </a:r>
          <a:endParaRPr lang="en-US" dirty="0"/>
        </a:p>
      </dgm:t>
    </dgm:pt>
    <dgm:pt modelId="{9D95EFCC-630A-442A-A456-B5464C16137E}" type="parTrans" cxnId="{8CDBB03D-1143-4DF7-BF1C-7A2F8AEA071B}">
      <dgm:prSet/>
      <dgm:spPr/>
      <dgm:t>
        <a:bodyPr/>
        <a:lstStyle/>
        <a:p>
          <a:endParaRPr lang="en-US"/>
        </a:p>
      </dgm:t>
    </dgm:pt>
    <dgm:pt modelId="{95555E0F-F31F-44B1-9E59-9638B9729EDA}" type="sibTrans" cxnId="{8CDBB03D-1143-4DF7-BF1C-7A2F8AEA071B}">
      <dgm:prSet/>
      <dgm:spPr/>
      <dgm:t>
        <a:bodyPr/>
        <a:lstStyle/>
        <a:p>
          <a:endParaRPr lang="en-US"/>
        </a:p>
      </dgm:t>
    </dgm:pt>
    <dgm:pt modelId="{CD7BC891-C6C6-4920-8A46-0D47173EC8D1}">
      <dgm:prSet phldrT="[Text]"/>
      <dgm:spPr>
        <a:solidFill>
          <a:schemeClr val="accent3">
            <a:lumMod val="75000"/>
          </a:schemeClr>
        </a:solidFill>
      </dgm:spPr>
      <dgm:t>
        <a:bodyPr/>
        <a:lstStyle/>
        <a:p>
          <a:r>
            <a:rPr lang="en-US" dirty="0" smtClean="0"/>
            <a:t>Quality</a:t>
          </a:r>
          <a:endParaRPr lang="en-US" dirty="0"/>
        </a:p>
      </dgm:t>
    </dgm:pt>
    <dgm:pt modelId="{6DA77FF7-30A4-4A52-80D1-ABCC16D3C214}" type="parTrans" cxnId="{C4238814-7D65-409F-8242-4598B9760703}">
      <dgm:prSet/>
      <dgm:spPr/>
      <dgm:t>
        <a:bodyPr/>
        <a:lstStyle/>
        <a:p>
          <a:endParaRPr lang="en-US"/>
        </a:p>
      </dgm:t>
    </dgm:pt>
    <dgm:pt modelId="{88B81FC2-CDA7-4CC8-BFDE-188FD4D7FB1E}" type="sibTrans" cxnId="{C4238814-7D65-409F-8242-4598B9760703}">
      <dgm:prSet/>
      <dgm:spPr/>
      <dgm:t>
        <a:bodyPr/>
        <a:lstStyle/>
        <a:p>
          <a:endParaRPr lang="en-US"/>
        </a:p>
      </dgm:t>
    </dgm:pt>
    <dgm:pt modelId="{DBFC0FB8-35DB-464F-94D6-612F62EEC2B8}">
      <dgm:prSet phldrT="[Text]"/>
      <dgm:spPr>
        <a:solidFill>
          <a:schemeClr val="accent4">
            <a:lumMod val="40000"/>
            <a:lumOff val="60000"/>
          </a:schemeClr>
        </a:solidFill>
      </dgm:spPr>
      <dgm:t>
        <a:bodyPr/>
        <a:lstStyle/>
        <a:p>
          <a:r>
            <a:rPr lang="en-US" dirty="0" smtClean="0"/>
            <a:t>Relationship</a:t>
          </a:r>
          <a:endParaRPr lang="en-US" dirty="0"/>
        </a:p>
      </dgm:t>
    </dgm:pt>
    <dgm:pt modelId="{BB87E04F-F20B-492C-810E-B1DAC3A4E378}" type="parTrans" cxnId="{4F3E1E4F-4548-4905-A30C-E730E284DEFD}">
      <dgm:prSet/>
      <dgm:spPr/>
      <dgm:t>
        <a:bodyPr/>
        <a:lstStyle/>
        <a:p>
          <a:endParaRPr lang="en-US"/>
        </a:p>
      </dgm:t>
    </dgm:pt>
    <dgm:pt modelId="{702D0FD9-A989-4C8F-843D-4F4B92D7C9B6}" type="sibTrans" cxnId="{4F3E1E4F-4548-4905-A30C-E730E284DEFD}">
      <dgm:prSet/>
      <dgm:spPr/>
      <dgm:t>
        <a:bodyPr/>
        <a:lstStyle/>
        <a:p>
          <a:endParaRPr lang="en-US"/>
        </a:p>
      </dgm:t>
    </dgm:pt>
    <dgm:pt modelId="{6A3FEF36-BA02-49D1-B58B-C185527A503D}">
      <dgm:prSet phldrT="[Text]"/>
      <dgm:spPr>
        <a:solidFill>
          <a:schemeClr val="accent2"/>
        </a:solidFill>
      </dgm:spPr>
      <dgm:t>
        <a:bodyPr/>
        <a:lstStyle/>
        <a:p>
          <a:r>
            <a:rPr lang="en-US" dirty="0" smtClean="0"/>
            <a:t>Entire team</a:t>
          </a:r>
          <a:endParaRPr lang="en-US" dirty="0"/>
        </a:p>
      </dgm:t>
    </dgm:pt>
    <dgm:pt modelId="{4994E543-8571-43DD-BA09-C9500D1EE337}" type="parTrans" cxnId="{3C43ED01-9924-4F8E-8F66-5A4AF9F938DB}">
      <dgm:prSet/>
      <dgm:spPr/>
      <dgm:t>
        <a:bodyPr/>
        <a:lstStyle/>
        <a:p>
          <a:endParaRPr lang="en-US"/>
        </a:p>
      </dgm:t>
    </dgm:pt>
    <dgm:pt modelId="{DA958FA0-F82B-475F-8750-5D913EFEDC4A}" type="sibTrans" cxnId="{3C43ED01-9924-4F8E-8F66-5A4AF9F938DB}">
      <dgm:prSet/>
      <dgm:spPr/>
      <dgm:t>
        <a:bodyPr/>
        <a:lstStyle/>
        <a:p>
          <a:endParaRPr lang="en-US"/>
        </a:p>
      </dgm:t>
    </dgm:pt>
    <dgm:pt modelId="{D17C1EA7-3249-4420-9D63-C7AF558A6589}">
      <dgm:prSet phldrT="[Text]"/>
      <dgm:spPr>
        <a:solidFill>
          <a:schemeClr val="accent3">
            <a:lumMod val="75000"/>
          </a:schemeClr>
        </a:solidFill>
      </dgm:spPr>
      <dgm:t>
        <a:bodyPr/>
        <a:lstStyle/>
        <a:p>
          <a:r>
            <a:rPr lang="en-US" dirty="0" smtClean="0"/>
            <a:t>IP – CI – CRN</a:t>
          </a:r>
          <a:endParaRPr lang="en-US" dirty="0"/>
        </a:p>
      </dgm:t>
    </dgm:pt>
    <dgm:pt modelId="{15233502-2324-4ADD-BDA8-CD3A93A4D0E0}" type="parTrans" cxnId="{63486669-15AB-4336-89B9-8C12A0425F63}">
      <dgm:prSet/>
      <dgm:spPr/>
      <dgm:t>
        <a:bodyPr/>
        <a:lstStyle/>
        <a:p>
          <a:endParaRPr lang="en-US"/>
        </a:p>
      </dgm:t>
    </dgm:pt>
    <dgm:pt modelId="{8A9BA71F-9BF5-4072-AC3D-EFF14EEDBA8A}" type="sibTrans" cxnId="{63486669-15AB-4336-89B9-8C12A0425F63}">
      <dgm:prSet/>
      <dgm:spPr/>
      <dgm:t>
        <a:bodyPr/>
        <a:lstStyle/>
        <a:p>
          <a:endParaRPr lang="en-US"/>
        </a:p>
      </dgm:t>
    </dgm:pt>
    <dgm:pt modelId="{F42D540F-E0C0-4A8F-B79B-9BA08981A6EE}">
      <dgm:prSet phldrT="[Text]"/>
      <dgm:spPr>
        <a:solidFill>
          <a:schemeClr val="accent4">
            <a:lumMod val="40000"/>
            <a:lumOff val="60000"/>
          </a:schemeClr>
        </a:solidFill>
      </dgm:spPr>
      <dgm:t>
        <a:bodyPr/>
        <a:lstStyle/>
        <a:p>
          <a:r>
            <a:rPr lang="en-US" dirty="0" smtClean="0"/>
            <a:t>Outcome</a:t>
          </a:r>
          <a:endParaRPr lang="en-US" dirty="0"/>
        </a:p>
      </dgm:t>
    </dgm:pt>
    <dgm:pt modelId="{18AD546E-D2BF-4CEC-8323-FDD075873E0B}" type="parTrans" cxnId="{40BC112D-90A7-4C8F-AC02-B7539E2B0B08}">
      <dgm:prSet/>
      <dgm:spPr/>
      <dgm:t>
        <a:bodyPr/>
        <a:lstStyle/>
        <a:p>
          <a:endParaRPr lang="en-US"/>
        </a:p>
      </dgm:t>
    </dgm:pt>
    <dgm:pt modelId="{9A7295E0-9F66-4CEC-B8A6-A04FA7913877}" type="sibTrans" cxnId="{40BC112D-90A7-4C8F-AC02-B7539E2B0B08}">
      <dgm:prSet/>
      <dgm:spPr/>
      <dgm:t>
        <a:bodyPr/>
        <a:lstStyle/>
        <a:p>
          <a:endParaRPr lang="en-US"/>
        </a:p>
      </dgm:t>
    </dgm:pt>
    <dgm:pt modelId="{0B41C1FB-9538-4EC9-854C-A8E5EB87AC72}">
      <dgm:prSet phldrT="[Text]"/>
      <dgm:spPr>
        <a:solidFill>
          <a:schemeClr val="accent2"/>
        </a:solidFill>
      </dgm:spPr>
      <dgm:t>
        <a:bodyPr/>
        <a:lstStyle/>
        <a:p>
          <a:r>
            <a:rPr lang="en-US" dirty="0" smtClean="0"/>
            <a:t>Increased accuracy</a:t>
          </a:r>
          <a:endParaRPr lang="en-US" dirty="0"/>
        </a:p>
      </dgm:t>
    </dgm:pt>
    <dgm:pt modelId="{FC5CE7A7-B24C-4813-AD3A-ACF22C23D410}" type="parTrans" cxnId="{85151941-8D84-450F-9486-7B7E75B342FC}">
      <dgm:prSet/>
      <dgm:spPr/>
      <dgm:t>
        <a:bodyPr/>
        <a:lstStyle/>
        <a:p>
          <a:endParaRPr lang="en-US"/>
        </a:p>
      </dgm:t>
    </dgm:pt>
    <dgm:pt modelId="{45A3949F-8D11-42B8-946C-F88B3FC2BD80}" type="sibTrans" cxnId="{85151941-8D84-450F-9486-7B7E75B342FC}">
      <dgm:prSet/>
      <dgm:spPr/>
      <dgm:t>
        <a:bodyPr/>
        <a:lstStyle/>
        <a:p>
          <a:endParaRPr lang="en-US"/>
        </a:p>
      </dgm:t>
    </dgm:pt>
    <dgm:pt modelId="{8393B104-0D44-49D3-9903-E6A28465822C}">
      <dgm:prSet phldrT="[Text]"/>
      <dgm:spPr>
        <a:solidFill>
          <a:srgbClr val="00B050"/>
        </a:solidFill>
      </dgm:spPr>
      <dgm:t>
        <a:bodyPr/>
        <a:lstStyle/>
        <a:p>
          <a:r>
            <a:rPr lang="en-US" dirty="0" smtClean="0"/>
            <a:t>Lab</a:t>
          </a:r>
          <a:endParaRPr lang="en-US" dirty="0"/>
        </a:p>
      </dgm:t>
    </dgm:pt>
    <dgm:pt modelId="{4593793D-9507-4E2A-B1BC-1D6A86E379B4}" type="parTrans" cxnId="{9B89E493-9DEF-4F9F-A552-B85F22F15ADE}">
      <dgm:prSet/>
      <dgm:spPr/>
      <dgm:t>
        <a:bodyPr/>
        <a:lstStyle/>
        <a:p>
          <a:endParaRPr lang="en-US"/>
        </a:p>
      </dgm:t>
    </dgm:pt>
    <dgm:pt modelId="{4D2391BA-9399-4662-9F0C-EEFABD9FECE2}" type="sibTrans" cxnId="{9B89E493-9DEF-4F9F-A552-B85F22F15ADE}">
      <dgm:prSet/>
      <dgm:spPr/>
      <dgm:t>
        <a:bodyPr/>
        <a:lstStyle/>
        <a:p>
          <a:endParaRPr lang="en-US"/>
        </a:p>
      </dgm:t>
    </dgm:pt>
    <dgm:pt modelId="{B53A13C5-BABD-4EAA-8196-35D9D3F29B83}">
      <dgm:prSet phldrT="[Text]"/>
      <dgm:spPr>
        <a:solidFill>
          <a:srgbClr val="973B03"/>
        </a:solidFill>
      </dgm:spPr>
      <dgm:t>
        <a:bodyPr/>
        <a:lstStyle/>
        <a:p>
          <a:r>
            <a:rPr lang="en-US" dirty="0" smtClean="0"/>
            <a:t>Physician</a:t>
          </a:r>
          <a:endParaRPr lang="en-US" dirty="0"/>
        </a:p>
      </dgm:t>
    </dgm:pt>
    <dgm:pt modelId="{4BBFC242-0968-4EB4-9345-2FD8DD1B2273}" type="parTrans" cxnId="{8204A5AE-CC8C-4D57-8ED2-E599AFDE69E7}">
      <dgm:prSet/>
      <dgm:spPr/>
      <dgm:t>
        <a:bodyPr/>
        <a:lstStyle/>
        <a:p>
          <a:endParaRPr lang="en-US"/>
        </a:p>
      </dgm:t>
    </dgm:pt>
    <dgm:pt modelId="{C5A5D8CB-00CB-4BD7-BDF0-2EF6D751DE9C}" type="sibTrans" cxnId="{8204A5AE-CC8C-4D57-8ED2-E599AFDE69E7}">
      <dgm:prSet/>
      <dgm:spPr/>
      <dgm:t>
        <a:bodyPr/>
        <a:lstStyle/>
        <a:p>
          <a:endParaRPr lang="en-US"/>
        </a:p>
      </dgm:t>
    </dgm:pt>
    <dgm:pt modelId="{613B6BF2-7AB1-428F-9481-632645392B00}">
      <dgm:prSet phldrT="[Text]"/>
      <dgm:spPr>
        <a:solidFill>
          <a:srgbClr val="00B050"/>
        </a:solidFill>
      </dgm:spPr>
      <dgm:t>
        <a:bodyPr/>
        <a:lstStyle/>
        <a:p>
          <a:r>
            <a:rPr lang="en-US" dirty="0" smtClean="0"/>
            <a:t>LD – CI – MDs</a:t>
          </a:r>
          <a:endParaRPr lang="en-US" dirty="0"/>
        </a:p>
      </dgm:t>
    </dgm:pt>
    <dgm:pt modelId="{ECDC5B6C-CCF2-47D8-82AF-01FCA7D4395D}" type="parTrans" cxnId="{5C1AFF35-822C-429A-B0FE-AE96A2CE3614}">
      <dgm:prSet/>
      <dgm:spPr/>
      <dgm:t>
        <a:bodyPr/>
        <a:lstStyle/>
        <a:p>
          <a:endParaRPr lang="en-US"/>
        </a:p>
      </dgm:t>
    </dgm:pt>
    <dgm:pt modelId="{37ABDECE-49E5-44A0-8944-838789E1D547}" type="sibTrans" cxnId="{5C1AFF35-822C-429A-B0FE-AE96A2CE3614}">
      <dgm:prSet/>
      <dgm:spPr/>
      <dgm:t>
        <a:bodyPr/>
        <a:lstStyle/>
        <a:p>
          <a:endParaRPr lang="en-US"/>
        </a:p>
      </dgm:t>
    </dgm:pt>
    <dgm:pt modelId="{D6794334-EF85-4ED1-AFAE-9EE07EFA4F74}">
      <dgm:prSet phldrT="[Text]"/>
      <dgm:spPr>
        <a:solidFill>
          <a:srgbClr val="973B03"/>
        </a:solidFill>
      </dgm:spPr>
      <dgm:t>
        <a:bodyPr/>
        <a:lstStyle/>
        <a:p>
          <a:r>
            <a:rPr lang="en-US" dirty="0" smtClean="0"/>
            <a:t>Quality – Informatics - MDs</a:t>
          </a:r>
          <a:endParaRPr lang="en-US" dirty="0"/>
        </a:p>
      </dgm:t>
    </dgm:pt>
    <dgm:pt modelId="{6ACF51F8-0A84-4F93-87FB-CE5EFE149269}" type="parTrans" cxnId="{BB9883CB-6592-40F0-9B8F-3410894251A1}">
      <dgm:prSet/>
      <dgm:spPr/>
      <dgm:t>
        <a:bodyPr/>
        <a:lstStyle/>
        <a:p>
          <a:endParaRPr lang="en-US"/>
        </a:p>
      </dgm:t>
    </dgm:pt>
    <dgm:pt modelId="{4A022D89-B28F-483A-B61C-02FC2B2F9F2F}" type="sibTrans" cxnId="{BB9883CB-6592-40F0-9B8F-3410894251A1}">
      <dgm:prSet/>
      <dgm:spPr/>
      <dgm:t>
        <a:bodyPr/>
        <a:lstStyle/>
        <a:p>
          <a:endParaRPr lang="en-US"/>
        </a:p>
      </dgm:t>
    </dgm:pt>
    <dgm:pt modelId="{539AE839-24D6-410F-B242-EC6F5FBCB3D8}">
      <dgm:prSet phldrT="[Text]"/>
      <dgm:spPr>
        <a:solidFill>
          <a:schemeClr val="accent3">
            <a:lumMod val="75000"/>
          </a:schemeClr>
        </a:solidFill>
      </dgm:spPr>
      <dgm:t>
        <a:bodyPr/>
        <a:lstStyle/>
        <a:p>
          <a:r>
            <a:rPr lang="en-US" dirty="0" smtClean="0"/>
            <a:t>CLABSI/CAUTI</a:t>
          </a:r>
          <a:endParaRPr lang="en-US" dirty="0"/>
        </a:p>
      </dgm:t>
    </dgm:pt>
    <dgm:pt modelId="{034CB515-424C-426D-9CC2-0E3C5F5021BF}" type="parTrans" cxnId="{43F1AD22-D612-4D07-9012-B696629FECEF}">
      <dgm:prSet/>
      <dgm:spPr/>
      <dgm:t>
        <a:bodyPr/>
        <a:lstStyle/>
        <a:p>
          <a:endParaRPr lang="en-US"/>
        </a:p>
      </dgm:t>
    </dgm:pt>
    <dgm:pt modelId="{A003EF84-6893-4B6B-B5CF-541FB07A93BA}" type="sibTrans" cxnId="{43F1AD22-D612-4D07-9012-B696629FECEF}">
      <dgm:prSet/>
      <dgm:spPr/>
      <dgm:t>
        <a:bodyPr/>
        <a:lstStyle/>
        <a:p>
          <a:endParaRPr lang="en-US"/>
        </a:p>
      </dgm:t>
    </dgm:pt>
    <dgm:pt modelId="{68C58CEE-167E-409F-93CB-A1B546A42CAD}">
      <dgm:prSet phldrT="[Text]"/>
      <dgm:spPr>
        <a:solidFill>
          <a:srgbClr val="973B03"/>
        </a:solidFill>
      </dgm:spPr>
      <dgm:t>
        <a:bodyPr/>
        <a:lstStyle/>
        <a:p>
          <a:r>
            <a:rPr lang="en-US" smtClean="0"/>
            <a:t>Improved Outcomes</a:t>
          </a:r>
          <a:endParaRPr lang="en-US" dirty="0"/>
        </a:p>
      </dgm:t>
    </dgm:pt>
    <dgm:pt modelId="{981EED39-A0F0-4B01-A795-F7AE57B32EA9}" type="parTrans" cxnId="{6B14D1AF-90CB-4DF0-9B1E-D90BB729B61E}">
      <dgm:prSet/>
      <dgm:spPr/>
      <dgm:t>
        <a:bodyPr/>
        <a:lstStyle/>
        <a:p>
          <a:endParaRPr lang="en-US"/>
        </a:p>
      </dgm:t>
    </dgm:pt>
    <dgm:pt modelId="{74CE6C6F-FE63-49E7-92D5-65292011B72E}" type="sibTrans" cxnId="{6B14D1AF-90CB-4DF0-9B1E-D90BB729B61E}">
      <dgm:prSet/>
      <dgm:spPr/>
      <dgm:t>
        <a:bodyPr/>
        <a:lstStyle/>
        <a:p>
          <a:endParaRPr lang="en-US"/>
        </a:p>
      </dgm:t>
    </dgm:pt>
    <dgm:pt modelId="{843A1ADF-B261-4B89-B876-14194EED0FC3}">
      <dgm:prSet phldrT="[Text]"/>
      <dgm:spPr>
        <a:solidFill>
          <a:srgbClr val="00B050"/>
        </a:solidFill>
      </dgm:spPr>
      <dgm:t>
        <a:bodyPr/>
        <a:lstStyle/>
        <a:p>
          <a:r>
            <a:rPr lang="en-US" dirty="0" smtClean="0"/>
            <a:t>&gt;$100,000 saved!</a:t>
          </a:r>
          <a:endParaRPr lang="en-US" dirty="0"/>
        </a:p>
      </dgm:t>
    </dgm:pt>
    <dgm:pt modelId="{5FEEAF33-F897-4387-9D9F-AB977F2902D4}" type="parTrans" cxnId="{7B94E2CB-C8C1-4A4F-A987-680EA2046F19}">
      <dgm:prSet/>
      <dgm:spPr/>
      <dgm:t>
        <a:bodyPr/>
        <a:lstStyle/>
        <a:p>
          <a:endParaRPr lang="en-US"/>
        </a:p>
      </dgm:t>
    </dgm:pt>
    <dgm:pt modelId="{D3FFC1D5-E18D-4FDA-8942-E55B27DA32C4}" type="sibTrans" cxnId="{7B94E2CB-C8C1-4A4F-A987-680EA2046F19}">
      <dgm:prSet/>
      <dgm:spPr/>
      <dgm:t>
        <a:bodyPr/>
        <a:lstStyle/>
        <a:p>
          <a:endParaRPr lang="en-US"/>
        </a:p>
      </dgm:t>
    </dgm:pt>
    <dgm:pt modelId="{22FB52A9-4F7F-4F85-94D7-7FE48BB88867}" type="pres">
      <dgm:prSet presAssocID="{255ED27D-C488-4CEF-8191-B766E4B003BD}" presName="theList" presStyleCnt="0">
        <dgm:presLayoutVars>
          <dgm:dir/>
          <dgm:animLvl val="lvl"/>
          <dgm:resizeHandles val="exact"/>
        </dgm:presLayoutVars>
      </dgm:prSet>
      <dgm:spPr/>
      <dgm:t>
        <a:bodyPr/>
        <a:lstStyle/>
        <a:p>
          <a:endParaRPr lang="en-US"/>
        </a:p>
      </dgm:t>
    </dgm:pt>
    <dgm:pt modelId="{370CFCE9-9094-4227-BFDA-4440C824A58F}" type="pres">
      <dgm:prSet presAssocID="{C2514635-5C88-4CA1-BDFD-F6F0ED21EDA1}" presName="compNode" presStyleCnt="0"/>
      <dgm:spPr/>
    </dgm:pt>
    <dgm:pt modelId="{33600A04-5890-474A-A5A5-CD42927F57BD}" type="pres">
      <dgm:prSet presAssocID="{C2514635-5C88-4CA1-BDFD-F6F0ED21EDA1}" presName="aNode" presStyleLbl="bgShp" presStyleIdx="0" presStyleCnt="3"/>
      <dgm:spPr/>
      <dgm:t>
        <a:bodyPr/>
        <a:lstStyle/>
        <a:p>
          <a:endParaRPr lang="en-US"/>
        </a:p>
      </dgm:t>
    </dgm:pt>
    <dgm:pt modelId="{C735E291-F569-4524-9926-BBB3E3C13702}" type="pres">
      <dgm:prSet presAssocID="{C2514635-5C88-4CA1-BDFD-F6F0ED21EDA1}" presName="textNode" presStyleLbl="bgShp" presStyleIdx="0" presStyleCnt="3"/>
      <dgm:spPr/>
      <dgm:t>
        <a:bodyPr/>
        <a:lstStyle/>
        <a:p>
          <a:endParaRPr lang="en-US"/>
        </a:p>
      </dgm:t>
    </dgm:pt>
    <dgm:pt modelId="{E7164A20-6A28-4491-8DF6-6B3A5B38E0A1}" type="pres">
      <dgm:prSet presAssocID="{C2514635-5C88-4CA1-BDFD-F6F0ED21EDA1}" presName="compChildNode" presStyleCnt="0"/>
      <dgm:spPr/>
    </dgm:pt>
    <dgm:pt modelId="{1623C253-C273-4783-A554-C833A9920CE8}" type="pres">
      <dgm:prSet presAssocID="{C2514635-5C88-4CA1-BDFD-F6F0ED21EDA1}" presName="theInnerList" presStyleCnt="0"/>
      <dgm:spPr/>
    </dgm:pt>
    <dgm:pt modelId="{913F9ECC-4D37-494A-9134-8CC6726BCE18}" type="pres">
      <dgm:prSet presAssocID="{803DE89E-2F2A-4763-BD10-5F97178B4E86}" presName="childNode" presStyleLbl="node1" presStyleIdx="0" presStyleCnt="12">
        <dgm:presLayoutVars>
          <dgm:bulletEnabled val="1"/>
        </dgm:presLayoutVars>
      </dgm:prSet>
      <dgm:spPr/>
      <dgm:t>
        <a:bodyPr/>
        <a:lstStyle/>
        <a:p>
          <a:endParaRPr lang="en-US"/>
        </a:p>
      </dgm:t>
    </dgm:pt>
    <dgm:pt modelId="{E03647E6-4DA5-4E52-BAF7-6EC5210072EC}" type="pres">
      <dgm:prSet presAssocID="{803DE89E-2F2A-4763-BD10-5F97178B4E86}" presName="aSpace2" presStyleCnt="0"/>
      <dgm:spPr/>
    </dgm:pt>
    <dgm:pt modelId="{1E92A5DC-3C54-45D3-A0CF-160D14F24262}" type="pres">
      <dgm:prSet presAssocID="{CD7BC891-C6C6-4920-8A46-0D47173EC8D1}" presName="childNode" presStyleLbl="node1" presStyleIdx="1" presStyleCnt="12">
        <dgm:presLayoutVars>
          <dgm:bulletEnabled val="1"/>
        </dgm:presLayoutVars>
      </dgm:prSet>
      <dgm:spPr/>
      <dgm:t>
        <a:bodyPr/>
        <a:lstStyle/>
        <a:p>
          <a:endParaRPr lang="en-US"/>
        </a:p>
      </dgm:t>
    </dgm:pt>
    <dgm:pt modelId="{35BFD8E8-044C-4058-A5B4-4916CDCAB4C2}" type="pres">
      <dgm:prSet presAssocID="{CD7BC891-C6C6-4920-8A46-0D47173EC8D1}" presName="aSpace2" presStyleCnt="0"/>
      <dgm:spPr/>
    </dgm:pt>
    <dgm:pt modelId="{A0B29150-58EB-45A3-BEBE-3C12DACE7EB3}" type="pres">
      <dgm:prSet presAssocID="{8393B104-0D44-49D3-9903-E6A28465822C}" presName="childNode" presStyleLbl="node1" presStyleIdx="2" presStyleCnt="12">
        <dgm:presLayoutVars>
          <dgm:bulletEnabled val="1"/>
        </dgm:presLayoutVars>
      </dgm:prSet>
      <dgm:spPr/>
      <dgm:t>
        <a:bodyPr/>
        <a:lstStyle/>
        <a:p>
          <a:endParaRPr lang="en-US"/>
        </a:p>
      </dgm:t>
    </dgm:pt>
    <dgm:pt modelId="{13C4B88E-0F81-49A3-AD1A-746D974779B4}" type="pres">
      <dgm:prSet presAssocID="{8393B104-0D44-49D3-9903-E6A28465822C}" presName="aSpace2" presStyleCnt="0"/>
      <dgm:spPr/>
    </dgm:pt>
    <dgm:pt modelId="{7FC94B05-F4F8-4176-B8AB-403C25106016}" type="pres">
      <dgm:prSet presAssocID="{B53A13C5-BABD-4EAA-8196-35D9D3F29B83}" presName="childNode" presStyleLbl="node1" presStyleIdx="3" presStyleCnt="12">
        <dgm:presLayoutVars>
          <dgm:bulletEnabled val="1"/>
        </dgm:presLayoutVars>
      </dgm:prSet>
      <dgm:spPr/>
      <dgm:t>
        <a:bodyPr/>
        <a:lstStyle/>
        <a:p>
          <a:endParaRPr lang="en-US"/>
        </a:p>
      </dgm:t>
    </dgm:pt>
    <dgm:pt modelId="{82D54A93-6636-4B8F-881A-3B1A3885E44B}" type="pres">
      <dgm:prSet presAssocID="{C2514635-5C88-4CA1-BDFD-F6F0ED21EDA1}" presName="aSpace" presStyleCnt="0"/>
      <dgm:spPr/>
    </dgm:pt>
    <dgm:pt modelId="{2BF35A12-F253-4DF3-BF88-0AC3665613A8}" type="pres">
      <dgm:prSet presAssocID="{DBFC0FB8-35DB-464F-94D6-612F62EEC2B8}" presName="compNode" presStyleCnt="0"/>
      <dgm:spPr/>
    </dgm:pt>
    <dgm:pt modelId="{60C40AAF-46A5-41D0-8374-AB4964E80B38}" type="pres">
      <dgm:prSet presAssocID="{DBFC0FB8-35DB-464F-94D6-612F62EEC2B8}" presName="aNode" presStyleLbl="bgShp" presStyleIdx="1" presStyleCnt="3"/>
      <dgm:spPr/>
      <dgm:t>
        <a:bodyPr/>
        <a:lstStyle/>
        <a:p>
          <a:endParaRPr lang="en-US"/>
        </a:p>
      </dgm:t>
    </dgm:pt>
    <dgm:pt modelId="{96112DAD-9553-4694-B7E3-0D4A5C50197D}" type="pres">
      <dgm:prSet presAssocID="{DBFC0FB8-35DB-464F-94D6-612F62EEC2B8}" presName="textNode" presStyleLbl="bgShp" presStyleIdx="1" presStyleCnt="3"/>
      <dgm:spPr/>
      <dgm:t>
        <a:bodyPr/>
        <a:lstStyle/>
        <a:p>
          <a:endParaRPr lang="en-US"/>
        </a:p>
      </dgm:t>
    </dgm:pt>
    <dgm:pt modelId="{9930867A-9CC2-4B2E-8D5F-BC89D913BCD5}" type="pres">
      <dgm:prSet presAssocID="{DBFC0FB8-35DB-464F-94D6-612F62EEC2B8}" presName="compChildNode" presStyleCnt="0"/>
      <dgm:spPr/>
    </dgm:pt>
    <dgm:pt modelId="{184CE3A2-963C-4178-8EE1-7F8A90B36164}" type="pres">
      <dgm:prSet presAssocID="{DBFC0FB8-35DB-464F-94D6-612F62EEC2B8}" presName="theInnerList" presStyleCnt="0"/>
      <dgm:spPr/>
    </dgm:pt>
    <dgm:pt modelId="{9262FB8F-2729-4BED-A9FC-9FB6CB818383}" type="pres">
      <dgm:prSet presAssocID="{6A3FEF36-BA02-49D1-B58B-C185527A503D}" presName="childNode" presStyleLbl="node1" presStyleIdx="4" presStyleCnt="12">
        <dgm:presLayoutVars>
          <dgm:bulletEnabled val="1"/>
        </dgm:presLayoutVars>
      </dgm:prSet>
      <dgm:spPr/>
      <dgm:t>
        <a:bodyPr/>
        <a:lstStyle/>
        <a:p>
          <a:endParaRPr lang="en-US"/>
        </a:p>
      </dgm:t>
    </dgm:pt>
    <dgm:pt modelId="{24643E14-5E34-4468-BE60-121C213E69B6}" type="pres">
      <dgm:prSet presAssocID="{6A3FEF36-BA02-49D1-B58B-C185527A503D}" presName="aSpace2" presStyleCnt="0"/>
      <dgm:spPr/>
    </dgm:pt>
    <dgm:pt modelId="{AC81E904-AC86-42AF-90B0-A2A2C8894677}" type="pres">
      <dgm:prSet presAssocID="{D17C1EA7-3249-4420-9D63-C7AF558A6589}" presName="childNode" presStyleLbl="node1" presStyleIdx="5" presStyleCnt="12">
        <dgm:presLayoutVars>
          <dgm:bulletEnabled val="1"/>
        </dgm:presLayoutVars>
      </dgm:prSet>
      <dgm:spPr/>
      <dgm:t>
        <a:bodyPr/>
        <a:lstStyle/>
        <a:p>
          <a:endParaRPr lang="en-US"/>
        </a:p>
      </dgm:t>
    </dgm:pt>
    <dgm:pt modelId="{F46F8500-2F43-46EE-804E-E9161B99607D}" type="pres">
      <dgm:prSet presAssocID="{D17C1EA7-3249-4420-9D63-C7AF558A6589}" presName="aSpace2" presStyleCnt="0"/>
      <dgm:spPr/>
    </dgm:pt>
    <dgm:pt modelId="{3E20F36F-98FC-4764-9CFE-09348E8C2FC6}" type="pres">
      <dgm:prSet presAssocID="{613B6BF2-7AB1-428F-9481-632645392B00}" presName="childNode" presStyleLbl="node1" presStyleIdx="6" presStyleCnt="12">
        <dgm:presLayoutVars>
          <dgm:bulletEnabled val="1"/>
        </dgm:presLayoutVars>
      </dgm:prSet>
      <dgm:spPr/>
      <dgm:t>
        <a:bodyPr/>
        <a:lstStyle/>
        <a:p>
          <a:endParaRPr lang="en-US"/>
        </a:p>
      </dgm:t>
    </dgm:pt>
    <dgm:pt modelId="{EEAC4DBB-63ED-4C9E-BF65-11B22728FB5B}" type="pres">
      <dgm:prSet presAssocID="{613B6BF2-7AB1-428F-9481-632645392B00}" presName="aSpace2" presStyleCnt="0"/>
      <dgm:spPr/>
    </dgm:pt>
    <dgm:pt modelId="{6DB6EE0D-61DB-4CCB-91CF-7132D1B38D66}" type="pres">
      <dgm:prSet presAssocID="{D6794334-EF85-4ED1-AFAE-9EE07EFA4F74}" presName="childNode" presStyleLbl="node1" presStyleIdx="7" presStyleCnt="12">
        <dgm:presLayoutVars>
          <dgm:bulletEnabled val="1"/>
        </dgm:presLayoutVars>
      </dgm:prSet>
      <dgm:spPr/>
      <dgm:t>
        <a:bodyPr/>
        <a:lstStyle/>
        <a:p>
          <a:endParaRPr lang="en-US"/>
        </a:p>
      </dgm:t>
    </dgm:pt>
    <dgm:pt modelId="{6A88CB7D-1935-4E27-A1F4-19F5D72AEA82}" type="pres">
      <dgm:prSet presAssocID="{DBFC0FB8-35DB-464F-94D6-612F62EEC2B8}" presName="aSpace" presStyleCnt="0"/>
      <dgm:spPr/>
    </dgm:pt>
    <dgm:pt modelId="{49E728A8-4DF1-41FE-A5B8-968643EB1718}" type="pres">
      <dgm:prSet presAssocID="{F42D540F-E0C0-4A8F-B79B-9BA08981A6EE}" presName="compNode" presStyleCnt="0"/>
      <dgm:spPr/>
    </dgm:pt>
    <dgm:pt modelId="{1CBF0D12-E420-478F-A65F-6F63EE77DE7F}" type="pres">
      <dgm:prSet presAssocID="{F42D540F-E0C0-4A8F-B79B-9BA08981A6EE}" presName="aNode" presStyleLbl="bgShp" presStyleIdx="2" presStyleCnt="3"/>
      <dgm:spPr/>
      <dgm:t>
        <a:bodyPr/>
        <a:lstStyle/>
        <a:p>
          <a:endParaRPr lang="en-US"/>
        </a:p>
      </dgm:t>
    </dgm:pt>
    <dgm:pt modelId="{1880C609-78FA-45BE-955F-073DF366962F}" type="pres">
      <dgm:prSet presAssocID="{F42D540F-E0C0-4A8F-B79B-9BA08981A6EE}" presName="textNode" presStyleLbl="bgShp" presStyleIdx="2" presStyleCnt="3"/>
      <dgm:spPr/>
      <dgm:t>
        <a:bodyPr/>
        <a:lstStyle/>
        <a:p>
          <a:endParaRPr lang="en-US"/>
        </a:p>
      </dgm:t>
    </dgm:pt>
    <dgm:pt modelId="{8DCA12C4-5953-45F8-9261-49F39E6B7F03}" type="pres">
      <dgm:prSet presAssocID="{F42D540F-E0C0-4A8F-B79B-9BA08981A6EE}" presName="compChildNode" presStyleCnt="0"/>
      <dgm:spPr/>
    </dgm:pt>
    <dgm:pt modelId="{818B1E9E-0C1D-41E1-B992-F16FC06AFFBB}" type="pres">
      <dgm:prSet presAssocID="{F42D540F-E0C0-4A8F-B79B-9BA08981A6EE}" presName="theInnerList" presStyleCnt="0"/>
      <dgm:spPr/>
    </dgm:pt>
    <dgm:pt modelId="{922F4BE2-E113-4A7A-B04C-89D18078F657}" type="pres">
      <dgm:prSet presAssocID="{0B41C1FB-9538-4EC9-854C-A8E5EB87AC72}" presName="childNode" presStyleLbl="node1" presStyleIdx="8" presStyleCnt="12">
        <dgm:presLayoutVars>
          <dgm:bulletEnabled val="1"/>
        </dgm:presLayoutVars>
      </dgm:prSet>
      <dgm:spPr/>
      <dgm:t>
        <a:bodyPr/>
        <a:lstStyle/>
        <a:p>
          <a:endParaRPr lang="en-US"/>
        </a:p>
      </dgm:t>
    </dgm:pt>
    <dgm:pt modelId="{6ABB6C83-AF59-4767-9E10-88D44689E7AC}" type="pres">
      <dgm:prSet presAssocID="{0B41C1FB-9538-4EC9-854C-A8E5EB87AC72}" presName="aSpace2" presStyleCnt="0"/>
      <dgm:spPr/>
    </dgm:pt>
    <dgm:pt modelId="{78571621-4BF5-4147-9E75-BAF2D07AC269}" type="pres">
      <dgm:prSet presAssocID="{539AE839-24D6-410F-B242-EC6F5FBCB3D8}" presName="childNode" presStyleLbl="node1" presStyleIdx="9" presStyleCnt="12">
        <dgm:presLayoutVars>
          <dgm:bulletEnabled val="1"/>
        </dgm:presLayoutVars>
      </dgm:prSet>
      <dgm:spPr/>
      <dgm:t>
        <a:bodyPr/>
        <a:lstStyle/>
        <a:p>
          <a:endParaRPr lang="en-US"/>
        </a:p>
      </dgm:t>
    </dgm:pt>
    <dgm:pt modelId="{DC8E1E1B-0C95-4A24-9219-B65E5FA08AB3}" type="pres">
      <dgm:prSet presAssocID="{539AE839-24D6-410F-B242-EC6F5FBCB3D8}" presName="aSpace2" presStyleCnt="0"/>
      <dgm:spPr/>
    </dgm:pt>
    <dgm:pt modelId="{C38E8078-2443-4433-8D66-5552D83AD339}" type="pres">
      <dgm:prSet presAssocID="{843A1ADF-B261-4B89-B876-14194EED0FC3}" presName="childNode" presStyleLbl="node1" presStyleIdx="10" presStyleCnt="12">
        <dgm:presLayoutVars>
          <dgm:bulletEnabled val="1"/>
        </dgm:presLayoutVars>
      </dgm:prSet>
      <dgm:spPr/>
      <dgm:t>
        <a:bodyPr/>
        <a:lstStyle/>
        <a:p>
          <a:endParaRPr lang="en-US"/>
        </a:p>
      </dgm:t>
    </dgm:pt>
    <dgm:pt modelId="{3348AF02-EB8D-44C7-BF45-A00FE688B04B}" type="pres">
      <dgm:prSet presAssocID="{843A1ADF-B261-4B89-B876-14194EED0FC3}" presName="aSpace2" presStyleCnt="0"/>
      <dgm:spPr/>
    </dgm:pt>
    <dgm:pt modelId="{D4DE9FB1-7C27-4FCE-A216-4643988AC580}" type="pres">
      <dgm:prSet presAssocID="{68C58CEE-167E-409F-93CB-A1B546A42CAD}" presName="childNode" presStyleLbl="node1" presStyleIdx="11" presStyleCnt="12">
        <dgm:presLayoutVars>
          <dgm:bulletEnabled val="1"/>
        </dgm:presLayoutVars>
      </dgm:prSet>
      <dgm:spPr/>
      <dgm:t>
        <a:bodyPr/>
        <a:lstStyle/>
        <a:p>
          <a:endParaRPr lang="en-US"/>
        </a:p>
      </dgm:t>
    </dgm:pt>
  </dgm:ptLst>
  <dgm:cxnLst>
    <dgm:cxn modelId="{5C1AFF35-822C-429A-B0FE-AE96A2CE3614}" srcId="{DBFC0FB8-35DB-464F-94D6-612F62EEC2B8}" destId="{613B6BF2-7AB1-428F-9481-632645392B00}" srcOrd="2" destOrd="0" parTransId="{ECDC5B6C-CCF2-47D8-82AF-01FCA7D4395D}" sibTransId="{37ABDECE-49E5-44A0-8944-838789E1D547}"/>
    <dgm:cxn modelId="{BB9883CB-6592-40F0-9B8F-3410894251A1}" srcId="{DBFC0FB8-35DB-464F-94D6-612F62EEC2B8}" destId="{D6794334-EF85-4ED1-AFAE-9EE07EFA4F74}" srcOrd="3" destOrd="0" parTransId="{6ACF51F8-0A84-4F93-87FB-CE5EFE149269}" sibTransId="{4A022D89-B28F-483A-B61C-02FC2B2F9F2F}"/>
    <dgm:cxn modelId="{70180093-9CE9-4351-B553-C77CD3442F08}" type="presOf" srcId="{C2514635-5C88-4CA1-BDFD-F6F0ED21EDA1}" destId="{C735E291-F569-4524-9926-BBB3E3C13702}" srcOrd="1" destOrd="0" presId="urn:microsoft.com/office/officeart/2005/8/layout/lProcess2"/>
    <dgm:cxn modelId="{7B94E2CB-C8C1-4A4F-A987-680EA2046F19}" srcId="{F42D540F-E0C0-4A8F-B79B-9BA08981A6EE}" destId="{843A1ADF-B261-4B89-B876-14194EED0FC3}" srcOrd="2" destOrd="0" parTransId="{5FEEAF33-F897-4387-9D9F-AB977F2902D4}" sibTransId="{D3FFC1D5-E18D-4FDA-8942-E55B27DA32C4}"/>
    <dgm:cxn modelId="{6D005424-DC84-4849-A5CF-820FDBA342D8}" type="presOf" srcId="{8393B104-0D44-49D3-9903-E6A28465822C}" destId="{A0B29150-58EB-45A3-BEBE-3C12DACE7EB3}" srcOrd="0" destOrd="0" presId="urn:microsoft.com/office/officeart/2005/8/layout/lProcess2"/>
    <dgm:cxn modelId="{A6C0E90B-D9A2-4167-AA1D-D81CF9E8B09D}" type="presOf" srcId="{F42D540F-E0C0-4A8F-B79B-9BA08981A6EE}" destId="{1CBF0D12-E420-478F-A65F-6F63EE77DE7F}" srcOrd="0" destOrd="0" presId="urn:microsoft.com/office/officeart/2005/8/layout/lProcess2"/>
    <dgm:cxn modelId="{4F3E1E4F-4548-4905-A30C-E730E284DEFD}" srcId="{255ED27D-C488-4CEF-8191-B766E4B003BD}" destId="{DBFC0FB8-35DB-464F-94D6-612F62EEC2B8}" srcOrd="1" destOrd="0" parTransId="{BB87E04F-F20B-492C-810E-B1DAC3A4E378}" sibTransId="{702D0FD9-A989-4C8F-843D-4F4B92D7C9B6}"/>
    <dgm:cxn modelId="{C4238814-7D65-409F-8242-4598B9760703}" srcId="{C2514635-5C88-4CA1-BDFD-F6F0ED21EDA1}" destId="{CD7BC891-C6C6-4920-8A46-0D47173EC8D1}" srcOrd="1" destOrd="0" parTransId="{6DA77FF7-30A4-4A52-80D1-ABCC16D3C214}" sibTransId="{88B81FC2-CDA7-4CC8-BFDE-188FD4D7FB1E}"/>
    <dgm:cxn modelId="{9B89E493-9DEF-4F9F-A552-B85F22F15ADE}" srcId="{C2514635-5C88-4CA1-BDFD-F6F0ED21EDA1}" destId="{8393B104-0D44-49D3-9903-E6A28465822C}" srcOrd="2" destOrd="0" parTransId="{4593793D-9507-4E2A-B1BC-1D6A86E379B4}" sibTransId="{4D2391BA-9399-4662-9F0C-EEFABD9FECE2}"/>
    <dgm:cxn modelId="{C647FFEA-F077-4D6B-BE35-8A752B0B6D23}" type="presOf" srcId="{0B41C1FB-9538-4EC9-854C-A8E5EB87AC72}" destId="{922F4BE2-E113-4A7A-B04C-89D18078F657}" srcOrd="0" destOrd="0" presId="urn:microsoft.com/office/officeart/2005/8/layout/lProcess2"/>
    <dgm:cxn modelId="{2F847269-D4B2-4F80-AD57-41DCF555FE7F}" type="presOf" srcId="{DBFC0FB8-35DB-464F-94D6-612F62EEC2B8}" destId="{60C40AAF-46A5-41D0-8374-AB4964E80B38}" srcOrd="0" destOrd="0" presId="urn:microsoft.com/office/officeart/2005/8/layout/lProcess2"/>
    <dgm:cxn modelId="{E15E420B-9EA4-416D-811F-7C90EFAD2970}" type="presOf" srcId="{843A1ADF-B261-4B89-B876-14194EED0FC3}" destId="{C38E8078-2443-4433-8D66-5552D83AD339}" srcOrd="0" destOrd="0" presId="urn:microsoft.com/office/officeart/2005/8/layout/lProcess2"/>
    <dgm:cxn modelId="{5825DC4C-5835-4FD5-8CF3-0A62D9D613E6}" type="presOf" srcId="{613B6BF2-7AB1-428F-9481-632645392B00}" destId="{3E20F36F-98FC-4764-9CFE-09348E8C2FC6}" srcOrd="0" destOrd="0" presId="urn:microsoft.com/office/officeart/2005/8/layout/lProcess2"/>
    <dgm:cxn modelId="{8A2408C7-A3FA-4D02-A36A-F33D73A29CDB}" type="presOf" srcId="{B53A13C5-BABD-4EAA-8196-35D9D3F29B83}" destId="{7FC94B05-F4F8-4176-B8AB-403C25106016}" srcOrd="0" destOrd="0" presId="urn:microsoft.com/office/officeart/2005/8/layout/lProcess2"/>
    <dgm:cxn modelId="{3C43ED01-9924-4F8E-8F66-5A4AF9F938DB}" srcId="{DBFC0FB8-35DB-464F-94D6-612F62EEC2B8}" destId="{6A3FEF36-BA02-49D1-B58B-C185527A503D}" srcOrd="0" destOrd="0" parTransId="{4994E543-8571-43DD-BA09-C9500D1EE337}" sibTransId="{DA958FA0-F82B-475F-8750-5D913EFEDC4A}"/>
    <dgm:cxn modelId="{F714F057-E7EF-4812-B1A3-C586145BA54E}" type="presOf" srcId="{803DE89E-2F2A-4763-BD10-5F97178B4E86}" destId="{913F9ECC-4D37-494A-9134-8CC6726BCE18}" srcOrd="0" destOrd="0" presId="urn:microsoft.com/office/officeart/2005/8/layout/lProcess2"/>
    <dgm:cxn modelId="{85151941-8D84-450F-9486-7B7E75B342FC}" srcId="{F42D540F-E0C0-4A8F-B79B-9BA08981A6EE}" destId="{0B41C1FB-9538-4EC9-854C-A8E5EB87AC72}" srcOrd="0" destOrd="0" parTransId="{FC5CE7A7-B24C-4813-AD3A-ACF22C23D410}" sibTransId="{45A3949F-8D11-42B8-946C-F88B3FC2BD80}"/>
    <dgm:cxn modelId="{77B0EE31-5D37-43D1-9698-3650BABD6FD6}" srcId="{255ED27D-C488-4CEF-8191-B766E4B003BD}" destId="{C2514635-5C88-4CA1-BDFD-F6F0ED21EDA1}" srcOrd="0" destOrd="0" parTransId="{0D7176DE-A390-42D7-8958-E5AA2EA042A5}" sibTransId="{4E7A283D-26B1-472D-9985-236777675588}"/>
    <dgm:cxn modelId="{6B14D1AF-90CB-4DF0-9B1E-D90BB729B61E}" srcId="{F42D540F-E0C0-4A8F-B79B-9BA08981A6EE}" destId="{68C58CEE-167E-409F-93CB-A1B546A42CAD}" srcOrd="3" destOrd="0" parTransId="{981EED39-A0F0-4B01-A795-F7AE57B32EA9}" sibTransId="{74CE6C6F-FE63-49E7-92D5-65292011B72E}"/>
    <dgm:cxn modelId="{FBAFF716-44DE-491A-A118-A7E47711F0C9}" type="presOf" srcId="{6A3FEF36-BA02-49D1-B58B-C185527A503D}" destId="{9262FB8F-2729-4BED-A9FC-9FB6CB818383}" srcOrd="0" destOrd="0" presId="urn:microsoft.com/office/officeart/2005/8/layout/lProcess2"/>
    <dgm:cxn modelId="{0EBA04BA-219E-41D2-8960-0EC713ABAD81}" type="presOf" srcId="{C2514635-5C88-4CA1-BDFD-F6F0ED21EDA1}" destId="{33600A04-5890-474A-A5A5-CD42927F57BD}" srcOrd="0" destOrd="0" presId="urn:microsoft.com/office/officeart/2005/8/layout/lProcess2"/>
    <dgm:cxn modelId="{A73BF6A8-130C-44D7-8226-863B0A567851}" type="presOf" srcId="{68C58CEE-167E-409F-93CB-A1B546A42CAD}" destId="{D4DE9FB1-7C27-4FCE-A216-4643988AC580}" srcOrd="0" destOrd="0" presId="urn:microsoft.com/office/officeart/2005/8/layout/lProcess2"/>
    <dgm:cxn modelId="{86350DAA-8005-4DD6-8F97-069B83419DA4}" type="presOf" srcId="{CD7BC891-C6C6-4920-8A46-0D47173EC8D1}" destId="{1E92A5DC-3C54-45D3-A0CF-160D14F24262}" srcOrd="0" destOrd="0" presId="urn:microsoft.com/office/officeart/2005/8/layout/lProcess2"/>
    <dgm:cxn modelId="{46EA7579-012E-4CE7-8786-BB989BF5EC83}" type="presOf" srcId="{539AE839-24D6-410F-B242-EC6F5FBCB3D8}" destId="{78571621-4BF5-4147-9E75-BAF2D07AC269}" srcOrd="0" destOrd="0" presId="urn:microsoft.com/office/officeart/2005/8/layout/lProcess2"/>
    <dgm:cxn modelId="{21486D21-C3F2-46F8-8DB0-D05745C7244E}" type="presOf" srcId="{F42D540F-E0C0-4A8F-B79B-9BA08981A6EE}" destId="{1880C609-78FA-45BE-955F-073DF366962F}" srcOrd="1" destOrd="0" presId="urn:microsoft.com/office/officeart/2005/8/layout/lProcess2"/>
    <dgm:cxn modelId="{8CDBB03D-1143-4DF7-BF1C-7A2F8AEA071B}" srcId="{C2514635-5C88-4CA1-BDFD-F6F0ED21EDA1}" destId="{803DE89E-2F2A-4763-BD10-5F97178B4E86}" srcOrd="0" destOrd="0" parTransId="{9D95EFCC-630A-442A-A456-B5464C16137E}" sibTransId="{95555E0F-F31F-44B1-9E59-9638B9729EDA}"/>
    <dgm:cxn modelId="{E25C006C-3F2B-4626-BAF4-E3CE0AB19602}" type="presOf" srcId="{DBFC0FB8-35DB-464F-94D6-612F62EEC2B8}" destId="{96112DAD-9553-4694-B7E3-0D4A5C50197D}" srcOrd="1" destOrd="0" presId="urn:microsoft.com/office/officeart/2005/8/layout/lProcess2"/>
    <dgm:cxn modelId="{E5A0C3EC-55B6-4A21-9E74-27CFE4676F19}" type="presOf" srcId="{255ED27D-C488-4CEF-8191-B766E4B003BD}" destId="{22FB52A9-4F7F-4F85-94D7-7FE48BB88867}" srcOrd="0" destOrd="0" presId="urn:microsoft.com/office/officeart/2005/8/layout/lProcess2"/>
    <dgm:cxn modelId="{63486669-15AB-4336-89B9-8C12A0425F63}" srcId="{DBFC0FB8-35DB-464F-94D6-612F62EEC2B8}" destId="{D17C1EA7-3249-4420-9D63-C7AF558A6589}" srcOrd="1" destOrd="0" parTransId="{15233502-2324-4ADD-BDA8-CD3A93A4D0E0}" sibTransId="{8A9BA71F-9BF5-4072-AC3D-EFF14EEDBA8A}"/>
    <dgm:cxn modelId="{40BC112D-90A7-4C8F-AC02-B7539E2B0B08}" srcId="{255ED27D-C488-4CEF-8191-B766E4B003BD}" destId="{F42D540F-E0C0-4A8F-B79B-9BA08981A6EE}" srcOrd="2" destOrd="0" parTransId="{18AD546E-D2BF-4CEC-8323-FDD075873E0B}" sibTransId="{9A7295E0-9F66-4CEC-B8A6-A04FA7913877}"/>
    <dgm:cxn modelId="{8204A5AE-CC8C-4D57-8ED2-E599AFDE69E7}" srcId="{C2514635-5C88-4CA1-BDFD-F6F0ED21EDA1}" destId="{B53A13C5-BABD-4EAA-8196-35D9D3F29B83}" srcOrd="3" destOrd="0" parTransId="{4BBFC242-0968-4EB4-9345-2FD8DD1B2273}" sibTransId="{C5A5D8CB-00CB-4BD7-BDF0-2EF6D751DE9C}"/>
    <dgm:cxn modelId="{EF5D444B-F91A-487A-9243-5E7C44E38773}" type="presOf" srcId="{D17C1EA7-3249-4420-9D63-C7AF558A6589}" destId="{AC81E904-AC86-42AF-90B0-A2A2C8894677}" srcOrd="0" destOrd="0" presId="urn:microsoft.com/office/officeart/2005/8/layout/lProcess2"/>
    <dgm:cxn modelId="{43F1AD22-D612-4D07-9012-B696629FECEF}" srcId="{F42D540F-E0C0-4A8F-B79B-9BA08981A6EE}" destId="{539AE839-24D6-410F-B242-EC6F5FBCB3D8}" srcOrd="1" destOrd="0" parTransId="{034CB515-424C-426D-9CC2-0E3C5F5021BF}" sibTransId="{A003EF84-6893-4B6B-B5CF-541FB07A93BA}"/>
    <dgm:cxn modelId="{0AC652FE-1785-4A82-988D-82CFB5399D95}" type="presOf" srcId="{D6794334-EF85-4ED1-AFAE-9EE07EFA4F74}" destId="{6DB6EE0D-61DB-4CCB-91CF-7132D1B38D66}" srcOrd="0" destOrd="0" presId="urn:microsoft.com/office/officeart/2005/8/layout/lProcess2"/>
    <dgm:cxn modelId="{D34F9DA8-E74B-4B60-811E-BC0FD5B3DA26}" type="presParOf" srcId="{22FB52A9-4F7F-4F85-94D7-7FE48BB88867}" destId="{370CFCE9-9094-4227-BFDA-4440C824A58F}" srcOrd="0" destOrd="0" presId="urn:microsoft.com/office/officeart/2005/8/layout/lProcess2"/>
    <dgm:cxn modelId="{3D763504-166E-4665-9026-EDC07689555E}" type="presParOf" srcId="{370CFCE9-9094-4227-BFDA-4440C824A58F}" destId="{33600A04-5890-474A-A5A5-CD42927F57BD}" srcOrd="0" destOrd="0" presId="urn:microsoft.com/office/officeart/2005/8/layout/lProcess2"/>
    <dgm:cxn modelId="{E4BFD286-4E32-4D46-A823-736A386A12CE}" type="presParOf" srcId="{370CFCE9-9094-4227-BFDA-4440C824A58F}" destId="{C735E291-F569-4524-9926-BBB3E3C13702}" srcOrd="1" destOrd="0" presId="urn:microsoft.com/office/officeart/2005/8/layout/lProcess2"/>
    <dgm:cxn modelId="{6AC381F4-1C75-466B-93D4-F9B455082C9C}" type="presParOf" srcId="{370CFCE9-9094-4227-BFDA-4440C824A58F}" destId="{E7164A20-6A28-4491-8DF6-6B3A5B38E0A1}" srcOrd="2" destOrd="0" presId="urn:microsoft.com/office/officeart/2005/8/layout/lProcess2"/>
    <dgm:cxn modelId="{4F1F3C0E-9DCA-430C-96C5-527FCE747CEE}" type="presParOf" srcId="{E7164A20-6A28-4491-8DF6-6B3A5B38E0A1}" destId="{1623C253-C273-4783-A554-C833A9920CE8}" srcOrd="0" destOrd="0" presId="urn:microsoft.com/office/officeart/2005/8/layout/lProcess2"/>
    <dgm:cxn modelId="{4A9F87B7-76CA-4CB5-ACC4-F742C97C21FE}" type="presParOf" srcId="{1623C253-C273-4783-A554-C833A9920CE8}" destId="{913F9ECC-4D37-494A-9134-8CC6726BCE18}" srcOrd="0" destOrd="0" presId="urn:microsoft.com/office/officeart/2005/8/layout/lProcess2"/>
    <dgm:cxn modelId="{C1E16536-6B92-416A-9945-EA145211D1CC}" type="presParOf" srcId="{1623C253-C273-4783-A554-C833A9920CE8}" destId="{E03647E6-4DA5-4E52-BAF7-6EC5210072EC}" srcOrd="1" destOrd="0" presId="urn:microsoft.com/office/officeart/2005/8/layout/lProcess2"/>
    <dgm:cxn modelId="{0C1AC46A-9BE6-4329-B884-D00570C26B97}" type="presParOf" srcId="{1623C253-C273-4783-A554-C833A9920CE8}" destId="{1E92A5DC-3C54-45D3-A0CF-160D14F24262}" srcOrd="2" destOrd="0" presId="urn:microsoft.com/office/officeart/2005/8/layout/lProcess2"/>
    <dgm:cxn modelId="{529AE2F4-C79A-4597-BBC8-24F951A9B768}" type="presParOf" srcId="{1623C253-C273-4783-A554-C833A9920CE8}" destId="{35BFD8E8-044C-4058-A5B4-4916CDCAB4C2}" srcOrd="3" destOrd="0" presId="urn:microsoft.com/office/officeart/2005/8/layout/lProcess2"/>
    <dgm:cxn modelId="{1B60E0BF-E53E-4C36-A235-D3917C317796}" type="presParOf" srcId="{1623C253-C273-4783-A554-C833A9920CE8}" destId="{A0B29150-58EB-45A3-BEBE-3C12DACE7EB3}" srcOrd="4" destOrd="0" presId="urn:microsoft.com/office/officeart/2005/8/layout/lProcess2"/>
    <dgm:cxn modelId="{5D745081-C758-48F2-A827-74574382949E}" type="presParOf" srcId="{1623C253-C273-4783-A554-C833A9920CE8}" destId="{13C4B88E-0F81-49A3-AD1A-746D974779B4}" srcOrd="5" destOrd="0" presId="urn:microsoft.com/office/officeart/2005/8/layout/lProcess2"/>
    <dgm:cxn modelId="{A48F8B79-DEA5-422B-ABA0-6F97E80B4912}" type="presParOf" srcId="{1623C253-C273-4783-A554-C833A9920CE8}" destId="{7FC94B05-F4F8-4176-B8AB-403C25106016}" srcOrd="6" destOrd="0" presId="urn:microsoft.com/office/officeart/2005/8/layout/lProcess2"/>
    <dgm:cxn modelId="{AD635817-7CD1-40CD-B917-88E3B9FD6A65}" type="presParOf" srcId="{22FB52A9-4F7F-4F85-94D7-7FE48BB88867}" destId="{82D54A93-6636-4B8F-881A-3B1A3885E44B}" srcOrd="1" destOrd="0" presId="urn:microsoft.com/office/officeart/2005/8/layout/lProcess2"/>
    <dgm:cxn modelId="{A430F423-E078-40D3-AC42-D7CACB67F50E}" type="presParOf" srcId="{22FB52A9-4F7F-4F85-94D7-7FE48BB88867}" destId="{2BF35A12-F253-4DF3-BF88-0AC3665613A8}" srcOrd="2" destOrd="0" presId="urn:microsoft.com/office/officeart/2005/8/layout/lProcess2"/>
    <dgm:cxn modelId="{7DBA3C45-182F-482D-8149-FC8E59FC6A07}" type="presParOf" srcId="{2BF35A12-F253-4DF3-BF88-0AC3665613A8}" destId="{60C40AAF-46A5-41D0-8374-AB4964E80B38}" srcOrd="0" destOrd="0" presId="urn:microsoft.com/office/officeart/2005/8/layout/lProcess2"/>
    <dgm:cxn modelId="{8D29C2D8-89EA-457B-AF3F-A9FF65A028DB}" type="presParOf" srcId="{2BF35A12-F253-4DF3-BF88-0AC3665613A8}" destId="{96112DAD-9553-4694-B7E3-0D4A5C50197D}" srcOrd="1" destOrd="0" presId="urn:microsoft.com/office/officeart/2005/8/layout/lProcess2"/>
    <dgm:cxn modelId="{733E003D-7158-4D9A-AE9C-8C229E0CBA38}" type="presParOf" srcId="{2BF35A12-F253-4DF3-BF88-0AC3665613A8}" destId="{9930867A-9CC2-4B2E-8D5F-BC89D913BCD5}" srcOrd="2" destOrd="0" presId="urn:microsoft.com/office/officeart/2005/8/layout/lProcess2"/>
    <dgm:cxn modelId="{9F59D4F0-09B5-4E07-B2CD-B21062026322}" type="presParOf" srcId="{9930867A-9CC2-4B2E-8D5F-BC89D913BCD5}" destId="{184CE3A2-963C-4178-8EE1-7F8A90B36164}" srcOrd="0" destOrd="0" presId="urn:microsoft.com/office/officeart/2005/8/layout/lProcess2"/>
    <dgm:cxn modelId="{D44F229A-B930-49EB-BBB3-3E3370302B6C}" type="presParOf" srcId="{184CE3A2-963C-4178-8EE1-7F8A90B36164}" destId="{9262FB8F-2729-4BED-A9FC-9FB6CB818383}" srcOrd="0" destOrd="0" presId="urn:microsoft.com/office/officeart/2005/8/layout/lProcess2"/>
    <dgm:cxn modelId="{227928D8-A0E3-47A1-A67E-1520936DA171}" type="presParOf" srcId="{184CE3A2-963C-4178-8EE1-7F8A90B36164}" destId="{24643E14-5E34-4468-BE60-121C213E69B6}" srcOrd="1" destOrd="0" presId="urn:microsoft.com/office/officeart/2005/8/layout/lProcess2"/>
    <dgm:cxn modelId="{FF77AFB2-F519-4424-80E5-32B1DCFF574E}" type="presParOf" srcId="{184CE3A2-963C-4178-8EE1-7F8A90B36164}" destId="{AC81E904-AC86-42AF-90B0-A2A2C8894677}" srcOrd="2" destOrd="0" presId="urn:microsoft.com/office/officeart/2005/8/layout/lProcess2"/>
    <dgm:cxn modelId="{E490DF70-B43F-411C-9B4E-3DE814471C56}" type="presParOf" srcId="{184CE3A2-963C-4178-8EE1-7F8A90B36164}" destId="{F46F8500-2F43-46EE-804E-E9161B99607D}" srcOrd="3" destOrd="0" presId="urn:microsoft.com/office/officeart/2005/8/layout/lProcess2"/>
    <dgm:cxn modelId="{718F3AEF-93A7-4902-8F9D-93A9314A3EE7}" type="presParOf" srcId="{184CE3A2-963C-4178-8EE1-7F8A90B36164}" destId="{3E20F36F-98FC-4764-9CFE-09348E8C2FC6}" srcOrd="4" destOrd="0" presId="urn:microsoft.com/office/officeart/2005/8/layout/lProcess2"/>
    <dgm:cxn modelId="{40BA8550-25F7-4817-82FC-18D206B3F63C}" type="presParOf" srcId="{184CE3A2-963C-4178-8EE1-7F8A90B36164}" destId="{EEAC4DBB-63ED-4C9E-BF65-11B22728FB5B}" srcOrd="5" destOrd="0" presId="urn:microsoft.com/office/officeart/2005/8/layout/lProcess2"/>
    <dgm:cxn modelId="{B21EB6AB-4900-4FBB-814A-6FF1D23B88BF}" type="presParOf" srcId="{184CE3A2-963C-4178-8EE1-7F8A90B36164}" destId="{6DB6EE0D-61DB-4CCB-91CF-7132D1B38D66}" srcOrd="6" destOrd="0" presId="urn:microsoft.com/office/officeart/2005/8/layout/lProcess2"/>
    <dgm:cxn modelId="{4FC2498C-86D0-4EEA-A0DF-3AAAF426C287}" type="presParOf" srcId="{22FB52A9-4F7F-4F85-94D7-7FE48BB88867}" destId="{6A88CB7D-1935-4E27-A1F4-19F5D72AEA82}" srcOrd="3" destOrd="0" presId="urn:microsoft.com/office/officeart/2005/8/layout/lProcess2"/>
    <dgm:cxn modelId="{3895BD7A-293C-4488-9BB9-690262B6ABBA}" type="presParOf" srcId="{22FB52A9-4F7F-4F85-94D7-7FE48BB88867}" destId="{49E728A8-4DF1-41FE-A5B8-968643EB1718}" srcOrd="4" destOrd="0" presId="urn:microsoft.com/office/officeart/2005/8/layout/lProcess2"/>
    <dgm:cxn modelId="{7E2605A2-06F7-4D2B-B951-6FB31F2E9A65}" type="presParOf" srcId="{49E728A8-4DF1-41FE-A5B8-968643EB1718}" destId="{1CBF0D12-E420-478F-A65F-6F63EE77DE7F}" srcOrd="0" destOrd="0" presId="urn:microsoft.com/office/officeart/2005/8/layout/lProcess2"/>
    <dgm:cxn modelId="{4BB4BB39-6927-4DDC-B3C8-51EDC4818A7F}" type="presParOf" srcId="{49E728A8-4DF1-41FE-A5B8-968643EB1718}" destId="{1880C609-78FA-45BE-955F-073DF366962F}" srcOrd="1" destOrd="0" presId="urn:microsoft.com/office/officeart/2005/8/layout/lProcess2"/>
    <dgm:cxn modelId="{C5F5F0B5-3D05-4210-9A9D-B2EED75D2FFD}" type="presParOf" srcId="{49E728A8-4DF1-41FE-A5B8-968643EB1718}" destId="{8DCA12C4-5953-45F8-9261-49F39E6B7F03}" srcOrd="2" destOrd="0" presId="urn:microsoft.com/office/officeart/2005/8/layout/lProcess2"/>
    <dgm:cxn modelId="{2EE0084F-DCA2-4459-B9A2-E6F9A35BE43B}" type="presParOf" srcId="{8DCA12C4-5953-45F8-9261-49F39E6B7F03}" destId="{818B1E9E-0C1D-41E1-B992-F16FC06AFFBB}" srcOrd="0" destOrd="0" presId="urn:microsoft.com/office/officeart/2005/8/layout/lProcess2"/>
    <dgm:cxn modelId="{E4A0B55F-B89D-4F16-BBDB-55142807D154}" type="presParOf" srcId="{818B1E9E-0C1D-41E1-B992-F16FC06AFFBB}" destId="{922F4BE2-E113-4A7A-B04C-89D18078F657}" srcOrd="0" destOrd="0" presId="urn:microsoft.com/office/officeart/2005/8/layout/lProcess2"/>
    <dgm:cxn modelId="{3F6A1D76-C30E-46A4-9468-AD2D2BCDCA59}" type="presParOf" srcId="{818B1E9E-0C1D-41E1-B992-F16FC06AFFBB}" destId="{6ABB6C83-AF59-4767-9E10-88D44689E7AC}" srcOrd="1" destOrd="0" presId="urn:microsoft.com/office/officeart/2005/8/layout/lProcess2"/>
    <dgm:cxn modelId="{8E45CDFE-955C-4A83-9907-C64322F11B99}" type="presParOf" srcId="{818B1E9E-0C1D-41E1-B992-F16FC06AFFBB}" destId="{78571621-4BF5-4147-9E75-BAF2D07AC269}" srcOrd="2" destOrd="0" presId="urn:microsoft.com/office/officeart/2005/8/layout/lProcess2"/>
    <dgm:cxn modelId="{F3B2AD84-8910-4C20-BB23-54FF1FBE705D}" type="presParOf" srcId="{818B1E9E-0C1D-41E1-B992-F16FC06AFFBB}" destId="{DC8E1E1B-0C95-4A24-9219-B65E5FA08AB3}" srcOrd="3" destOrd="0" presId="urn:microsoft.com/office/officeart/2005/8/layout/lProcess2"/>
    <dgm:cxn modelId="{5707903E-CAAD-4FFA-B50C-8C51ECBDE8D7}" type="presParOf" srcId="{818B1E9E-0C1D-41E1-B992-F16FC06AFFBB}" destId="{C38E8078-2443-4433-8D66-5552D83AD339}" srcOrd="4" destOrd="0" presId="urn:microsoft.com/office/officeart/2005/8/layout/lProcess2"/>
    <dgm:cxn modelId="{A86EC768-CADE-4FC0-9B6A-19FAE4FE1582}" type="presParOf" srcId="{818B1E9E-0C1D-41E1-B992-F16FC06AFFBB}" destId="{3348AF02-EB8D-44C7-BF45-A00FE688B04B}" srcOrd="5" destOrd="0" presId="urn:microsoft.com/office/officeart/2005/8/layout/lProcess2"/>
    <dgm:cxn modelId="{7BA7B063-2B08-4817-92E0-9AE51653921B}" type="presParOf" srcId="{818B1E9E-0C1D-41E1-B992-F16FC06AFFBB}" destId="{D4DE9FB1-7C27-4FCE-A216-4643988AC580}"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713C08-3398-49FE-A79C-FB9310915AB7}" type="doc">
      <dgm:prSet loTypeId="urn:microsoft.com/office/officeart/2005/8/layout/hProcess9" loCatId="process" qsTypeId="urn:microsoft.com/office/officeart/2005/8/quickstyle/simple1" qsCatId="simple" csTypeId="urn:microsoft.com/office/officeart/2005/8/colors/colorful1" csCatId="colorful" phldr="1"/>
      <dgm:spPr/>
    </dgm:pt>
    <dgm:pt modelId="{B1B6E8D4-E2EF-4AF0-8488-0FEB7F755303}">
      <dgm:prSet phldrT="[Text]"/>
      <dgm:spPr/>
      <dgm:t>
        <a:bodyPr/>
        <a:lstStyle/>
        <a:p>
          <a:r>
            <a:rPr lang="en-US" dirty="0" smtClean="0"/>
            <a:t>Accurate charting</a:t>
          </a:r>
          <a:endParaRPr lang="en-US" dirty="0"/>
        </a:p>
      </dgm:t>
    </dgm:pt>
    <dgm:pt modelId="{93B2930A-030E-4F99-A436-35166A313AA0}" type="parTrans" cxnId="{04B3B299-942F-468D-8843-A38BE8ABEAE1}">
      <dgm:prSet/>
      <dgm:spPr/>
      <dgm:t>
        <a:bodyPr/>
        <a:lstStyle/>
        <a:p>
          <a:endParaRPr lang="en-US"/>
        </a:p>
      </dgm:t>
    </dgm:pt>
    <dgm:pt modelId="{9295A1CC-C012-48A2-9948-61959CA380AC}" type="sibTrans" cxnId="{04B3B299-942F-468D-8843-A38BE8ABEAE1}">
      <dgm:prSet/>
      <dgm:spPr/>
      <dgm:t>
        <a:bodyPr/>
        <a:lstStyle/>
        <a:p>
          <a:endParaRPr lang="en-US"/>
        </a:p>
      </dgm:t>
    </dgm:pt>
    <dgm:pt modelId="{26CB7D6F-4EC9-4B79-85D9-CC7AC1121D9A}">
      <dgm:prSet phldrT="[Text]"/>
      <dgm:spPr/>
      <dgm:t>
        <a:bodyPr/>
        <a:lstStyle/>
        <a:p>
          <a:r>
            <a:rPr lang="en-US" dirty="0" smtClean="0"/>
            <a:t>Accurate Measuring</a:t>
          </a:r>
          <a:endParaRPr lang="en-US" dirty="0"/>
        </a:p>
      </dgm:t>
    </dgm:pt>
    <dgm:pt modelId="{8502BCAE-48B9-442D-9F85-7860F5245605}" type="parTrans" cxnId="{F484C309-E510-4831-9F77-96988BC83BAB}">
      <dgm:prSet/>
      <dgm:spPr/>
      <dgm:t>
        <a:bodyPr/>
        <a:lstStyle/>
        <a:p>
          <a:endParaRPr lang="en-US"/>
        </a:p>
      </dgm:t>
    </dgm:pt>
    <dgm:pt modelId="{41BC6738-16A6-48ED-8B8E-CFA72151852C}" type="sibTrans" cxnId="{F484C309-E510-4831-9F77-96988BC83BAB}">
      <dgm:prSet/>
      <dgm:spPr/>
      <dgm:t>
        <a:bodyPr/>
        <a:lstStyle/>
        <a:p>
          <a:endParaRPr lang="en-US"/>
        </a:p>
      </dgm:t>
    </dgm:pt>
    <dgm:pt modelId="{04A7C448-1120-4223-918C-CF4A6FE092D4}">
      <dgm:prSet phldrT="[Text]"/>
      <dgm:spPr/>
      <dgm:t>
        <a:bodyPr/>
        <a:lstStyle/>
        <a:p>
          <a:r>
            <a:rPr lang="en-US" dirty="0" smtClean="0"/>
            <a:t>Improved Outcomes</a:t>
          </a:r>
          <a:endParaRPr lang="en-US" dirty="0"/>
        </a:p>
      </dgm:t>
    </dgm:pt>
    <dgm:pt modelId="{7A2F5F25-ED0F-4B18-92D3-C46A569825E6}" type="parTrans" cxnId="{FA3055A4-6066-42AA-A3F7-CFE7CB0DA41F}">
      <dgm:prSet/>
      <dgm:spPr/>
      <dgm:t>
        <a:bodyPr/>
        <a:lstStyle/>
        <a:p>
          <a:endParaRPr lang="en-US"/>
        </a:p>
      </dgm:t>
    </dgm:pt>
    <dgm:pt modelId="{AB22672A-D8A5-4B75-96B6-3FEDD4DDBF32}" type="sibTrans" cxnId="{FA3055A4-6066-42AA-A3F7-CFE7CB0DA41F}">
      <dgm:prSet/>
      <dgm:spPr/>
      <dgm:t>
        <a:bodyPr/>
        <a:lstStyle/>
        <a:p>
          <a:endParaRPr lang="en-US"/>
        </a:p>
      </dgm:t>
    </dgm:pt>
    <dgm:pt modelId="{A582CACF-EAC2-46C0-973D-BDB00123866D}" type="pres">
      <dgm:prSet presAssocID="{29713C08-3398-49FE-A79C-FB9310915AB7}" presName="CompostProcess" presStyleCnt="0">
        <dgm:presLayoutVars>
          <dgm:dir/>
          <dgm:resizeHandles val="exact"/>
        </dgm:presLayoutVars>
      </dgm:prSet>
      <dgm:spPr/>
    </dgm:pt>
    <dgm:pt modelId="{E61E4A26-C28E-4440-8174-F8B17D198187}" type="pres">
      <dgm:prSet presAssocID="{29713C08-3398-49FE-A79C-FB9310915AB7}" presName="arrow" presStyleLbl="bgShp" presStyleIdx="0" presStyleCnt="1"/>
      <dgm:spPr/>
    </dgm:pt>
    <dgm:pt modelId="{3ADB0251-1E7C-4559-9DEC-59A58F403035}" type="pres">
      <dgm:prSet presAssocID="{29713C08-3398-49FE-A79C-FB9310915AB7}" presName="linearProcess" presStyleCnt="0"/>
      <dgm:spPr/>
    </dgm:pt>
    <dgm:pt modelId="{04E78398-9EF5-46CD-B7AA-E06132DABC98}" type="pres">
      <dgm:prSet presAssocID="{B1B6E8D4-E2EF-4AF0-8488-0FEB7F755303}" presName="textNode" presStyleLbl="node1" presStyleIdx="0" presStyleCnt="3">
        <dgm:presLayoutVars>
          <dgm:bulletEnabled val="1"/>
        </dgm:presLayoutVars>
      </dgm:prSet>
      <dgm:spPr/>
      <dgm:t>
        <a:bodyPr/>
        <a:lstStyle/>
        <a:p>
          <a:endParaRPr lang="en-US"/>
        </a:p>
      </dgm:t>
    </dgm:pt>
    <dgm:pt modelId="{F03665F1-FE8E-4EFD-91A7-FA667DC9F870}" type="pres">
      <dgm:prSet presAssocID="{9295A1CC-C012-48A2-9948-61959CA380AC}" presName="sibTrans" presStyleCnt="0"/>
      <dgm:spPr/>
    </dgm:pt>
    <dgm:pt modelId="{A576B039-62E5-43BE-801F-FED1C53D2FE5}" type="pres">
      <dgm:prSet presAssocID="{26CB7D6F-4EC9-4B79-85D9-CC7AC1121D9A}" presName="textNode" presStyleLbl="node1" presStyleIdx="1" presStyleCnt="3">
        <dgm:presLayoutVars>
          <dgm:bulletEnabled val="1"/>
        </dgm:presLayoutVars>
      </dgm:prSet>
      <dgm:spPr/>
      <dgm:t>
        <a:bodyPr/>
        <a:lstStyle/>
        <a:p>
          <a:endParaRPr lang="en-US"/>
        </a:p>
      </dgm:t>
    </dgm:pt>
    <dgm:pt modelId="{6FFB1426-1753-4E6A-A84F-7503FF370473}" type="pres">
      <dgm:prSet presAssocID="{41BC6738-16A6-48ED-8B8E-CFA72151852C}" presName="sibTrans" presStyleCnt="0"/>
      <dgm:spPr/>
    </dgm:pt>
    <dgm:pt modelId="{0DF6FDDB-6CBB-4777-AFC1-E7522CEFAB36}" type="pres">
      <dgm:prSet presAssocID="{04A7C448-1120-4223-918C-CF4A6FE092D4}" presName="textNode" presStyleLbl="node1" presStyleIdx="2" presStyleCnt="3">
        <dgm:presLayoutVars>
          <dgm:bulletEnabled val="1"/>
        </dgm:presLayoutVars>
      </dgm:prSet>
      <dgm:spPr/>
      <dgm:t>
        <a:bodyPr/>
        <a:lstStyle/>
        <a:p>
          <a:endParaRPr lang="en-US"/>
        </a:p>
      </dgm:t>
    </dgm:pt>
  </dgm:ptLst>
  <dgm:cxnLst>
    <dgm:cxn modelId="{3AF30891-00C6-4278-A641-12ADEB6A398E}" type="presOf" srcId="{B1B6E8D4-E2EF-4AF0-8488-0FEB7F755303}" destId="{04E78398-9EF5-46CD-B7AA-E06132DABC98}" srcOrd="0" destOrd="0" presId="urn:microsoft.com/office/officeart/2005/8/layout/hProcess9"/>
    <dgm:cxn modelId="{E5D8AC1F-EFCC-47BA-8A4C-52275DF7827E}" type="presOf" srcId="{26CB7D6F-4EC9-4B79-85D9-CC7AC1121D9A}" destId="{A576B039-62E5-43BE-801F-FED1C53D2FE5}" srcOrd="0" destOrd="0" presId="urn:microsoft.com/office/officeart/2005/8/layout/hProcess9"/>
    <dgm:cxn modelId="{04B3B299-942F-468D-8843-A38BE8ABEAE1}" srcId="{29713C08-3398-49FE-A79C-FB9310915AB7}" destId="{B1B6E8D4-E2EF-4AF0-8488-0FEB7F755303}" srcOrd="0" destOrd="0" parTransId="{93B2930A-030E-4F99-A436-35166A313AA0}" sibTransId="{9295A1CC-C012-48A2-9948-61959CA380AC}"/>
    <dgm:cxn modelId="{F484C309-E510-4831-9F77-96988BC83BAB}" srcId="{29713C08-3398-49FE-A79C-FB9310915AB7}" destId="{26CB7D6F-4EC9-4B79-85D9-CC7AC1121D9A}" srcOrd="1" destOrd="0" parTransId="{8502BCAE-48B9-442D-9F85-7860F5245605}" sibTransId="{41BC6738-16A6-48ED-8B8E-CFA72151852C}"/>
    <dgm:cxn modelId="{FA3055A4-6066-42AA-A3F7-CFE7CB0DA41F}" srcId="{29713C08-3398-49FE-A79C-FB9310915AB7}" destId="{04A7C448-1120-4223-918C-CF4A6FE092D4}" srcOrd="2" destOrd="0" parTransId="{7A2F5F25-ED0F-4B18-92D3-C46A569825E6}" sibTransId="{AB22672A-D8A5-4B75-96B6-3FEDD4DDBF32}"/>
    <dgm:cxn modelId="{001DB8DA-1642-40A4-9523-6F9ABDE17FAA}" type="presOf" srcId="{29713C08-3398-49FE-A79C-FB9310915AB7}" destId="{A582CACF-EAC2-46C0-973D-BDB00123866D}" srcOrd="0" destOrd="0" presId="urn:microsoft.com/office/officeart/2005/8/layout/hProcess9"/>
    <dgm:cxn modelId="{B295B677-ACB5-4BCB-AA9C-07D46B13F453}" type="presOf" srcId="{04A7C448-1120-4223-918C-CF4A6FE092D4}" destId="{0DF6FDDB-6CBB-4777-AFC1-E7522CEFAB36}" srcOrd="0" destOrd="0" presId="urn:microsoft.com/office/officeart/2005/8/layout/hProcess9"/>
    <dgm:cxn modelId="{9EBED8E1-1B4E-48F3-AAE0-E80A3B971325}" type="presParOf" srcId="{A582CACF-EAC2-46C0-973D-BDB00123866D}" destId="{E61E4A26-C28E-4440-8174-F8B17D198187}" srcOrd="0" destOrd="0" presId="urn:microsoft.com/office/officeart/2005/8/layout/hProcess9"/>
    <dgm:cxn modelId="{FD8E7E28-BFC5-496C-B3FB-D09A3351A169}" type="presParOf" srcId="{A582CACF-EAC2-46C0-973D-BDB00123866D}" destId="{3ADB0251-1E7C-4559-9DEC-59A58F403035}" srcOrd="1" destOrd="0" presId="urn:microsoft.com/office/officeart/2005/8/layout/hProcess9"/>
    <dgm:cxn modelId="{C380D4D3-4CB2-4C3D-AA06-FC9E5734BF0C}" type="presParOf" srcId="{3ADB0251-1E7C-4559-9DEC-59A58F403035}" destId="{04E78398-9EF5-46CD-B7AA-E06132DABC98}" srcOrd="0" destOrd="0" presId="urn:microsoft.com/office/officeart/2005/8/layout/hProcess9"/>
    <dgm:cxn modelId="{F2385713-25B5-41FC-9886-879B86BA9589}" type="presParOf" srcId="{3ADB0251-1E7C-4559-9DEC-59A58F403035}" destId="{F03665F1-FE8E-4EFD-91A7-FA667DC9F870}" srcOrd="1" destOrd="0" presId="urn:microsoft.com/office/officeart/2005/8/layout/hProcess9"/>
    <dgm:cxn modelId="{A0448FE4-C0E6-4C02-A979-059CE75DBBB3}" type="presParOf" srcId="{3ADB0251-1E7C-4559-9DEC-59A58F403035}" destId="{A576B039-62E5-43BE-801F-FED1C53D2FE5}" srcOrd="2" destOrd="0" presId="urn:microsoft.com/office/officeart/2005/8/layout/hProcess9"/>
    <dgm:cxn modelId="{170D0B67-F5AB-4270-955B-C0BD26A1596D}" type="presParOf" srcId="{3ADB0251-1E7C-4559-9DEC-59A58F403035}" destId="{6FFB1426-1753-4E6A-A84F-7503FF370473}" srcOrd="3" destOrd="0" presId="urn:microsoft.com/office/officeart/2005/8/layout/hProcess9"/>
    <dgm:cxn modelId="{9AFA8835-4DA3-4D24-A8E4-D190B4521D59}" type="presParOf" srcId="{3ADB0251-1E7C-4559-9DEC-59A58F403035}" destId="{0DF6FDDB-6CBB-4777-AFC1-E7522CEFAB3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D59AF5-CCF4-4D43-B5AA-CA51344BBD9B}" type="doc">
      <dgm:prSet loTypeId="urn:microsoft.com/office/officeart/2005/8/layout/default" loCatId="list" qsTypeId="urn:microsoft.com/office/officeart/2005/8/quickstyle/3d3" qsCatId="3D" csTypeId="urn:microsoft.com/office/officeart/2005/8/colors/colorful1" csCatId="colorful" phldr="1"/>
      <dgm:spPr/>
      <dgm:t>
        <a:bodyPr/>
        <a:lstStyle/>
        <a:p>
          <a:endParaRPr lang="en-US"/>
        </a:p>
      </dgm:t>
    </dgm:pt>
    <dgm:pt modelId="{B660427D-9BA9-4AB9-8170-9612D1F3B34B}">
      <dgm:prSet phldrT="[Text]" custT="1"/>
      <dgm:spPr/>
      <dgm:t>
        <a:bodyPr/>
        <a:lstStyle/>
        <a:p>
          <a:r>
            <a:rPr lang="en-US" sz="2000" dirty="0" smtClean="0"/>
            <a:t>Cindy Holt, MDI</a:t>
          </a:r>
        </a:p>
        <a:p>
          <a:r>
            <a:rPr lang="en-US" sz="1300" dirty="0" smtClean="0"/>
            <a:t>   Cindy.Holt@tenethealth.com	</a:t>
          </a:r>
          <a:endParaRPr lang="en-US" sz="1300" dirty="0"/>
        </a:p>
      </dgm:t>
    </dgm:pt>
    <dgm:pt modelId="{B94C3DCE-0623-4E93-A8FD-857B112AF8FA}" type="parTrans" cxnId="{C2F7D1B2-A500-4ADA-8D8C-F1CDB3C0C85E}">
      <dgm:prSet/>
      <dgm:spPr/>
      <dgm:t>
        <a:bodyPr/>
        <a:lstStyle/>
        <a:p>
          <a:endParaRPr lang="en-US"/>
        </a:p>
      </dgm:t>
    </dgm:pt>
    <dgm:pt modelId="{7F68EF87-2FF2-4E64-9340-92A4713C69F5}" type="sibTrans" cxnId="{C2F7D1B2-A500-4ADA-8D8C-F1CDB3C0C85E}">
      <dgm:prSet/>
      <dgm:spPr/>
      <dgm:t>
        <a:bodyPr/>
        <a:lstStyle/>
        <a:p>
          <a:endParaRPr lang="en-US"/>
        </a:p>
      </dgm:t>
    </dgm:pt>
    <dgm:pt modelId="{D7991E92-F16D-49B9-825E-9D77B06FD149}">
      <dgm:prSet phldrT="[Text]" custT="1"/>
      <dgm:spPr/>
      <dgm:t>
        <a:bodyPr/>
        <a:lstStyle/>
        <a:p>
          <a:r>
            <a:rPr lang="en-US" sz="2000" dirty="0" smtClean="0"/>
            <a:t>Kim Brown Sims, CNO</a:t>
          </a:r>
        </a:p>
        <a:p>
          <a:r>
            <a:rPr lang="en-US" sz="1300" dirty="0" smtClean="0"/>
            <a:t>Kim.BrownSims@tenethealth.com</a:t>
          </a:r>
          <a:endParaRPr lang="en-US" sz="1300" dirty="0"/>
        </a:p>
      </dgm:t>
    </dgm:pt>
    <dgm:pt modelId="{DA75DA33-1DD8-4478-9EF9-9B34A1D2A574}" type="parTrans" cxnId="{24436D70-DCEE-4BC2-A26D-2D8E594E13EE}">
      <dgm:prSet/>
      <dgm:spPr/>
      <dgm:t>
        <a:bodyPr/>
        <a:lstStyle/>
        <a:p>
          <a:endParaRPr lang="en-US"/>
        </a:p>
      </dgm:t>
    </dgm:pt>
    <dgm:pt modelId="{B99C2213-8989-4DA4-929A-065C95DD4C13}" type="sibTrans" cxnId="{24436D70-DCEE-4BC2-A26D-2D8E594E13EE}">
      <dgm:prSet/>
      <dgm:spPr/>
      <dgm:t>
        <a:bodyPr/>
        <a:lstStyle/>
        <a:p>
          <a:endParaRPr lang="en-US"/>
        </a:p>
      </dgm:t>
    </dgm:pt>
    <dgm:pt modelId="{65077DCA-F9D8-461E-A90C-606CBCAC98EE}">
      <dgm:prSet phldrT="[Text]" custT="1"/>
      <dgm:spPr/>
      <dgm:t>
        <a:bodyPr/>
        <a:lstStyle/>
        <a:p>
          <a:r>
            <a:rPr lang="en-US" sz="2000" dirty="0" smtClean="0"/>
            <a:t>Reggie Ahlfield, CI</a:t>
          </a:r>
        </a:p>
        <a:p>
          <a:r>
            <a:rPr lang="en-US" sz="1300" dirty="0" smtClean="0"/>
            <a:t>Reggie.Ahlfield@tenethealth.com</a:t>
          </a:r>
          <a:endParaRPr lang="en-US" sz="1300" dirty="0"/>
        </a:p>
      </dgm:t>
    </dgm:pt>
    <dgm:pt modelId="{0BEEC165-1C25-43F6-96F0-2A40F9A74A1C}" type="parTrans" cxnId="{BCE90ADA-628B-470C-B7AE-EC4938817E80}">
      <dgm:prSet/>
      <dgm:spPr/>
      <dgm:t>
        <a:bodyPr/>
        <a:lstStyle/>
        <a:p>
          <a:endParaRPr lang="en-US"/>
        </a:p>
      </dgm:t>
    </dgm:pt>
    <dgm:pt modelId="{609A338C-D376-4F14-A7FB-5313FB35B1A9}" type="sibTrans" cxnId="{BCE90ADA-628B-470C-B7AE-EC4938817E80}">
      <dgm:prSet/>
      <dgm:spPr/>
      <dgm:t>
        <a:bodyPr/>
        <a:lstStyle/>
        <a:p>
          <a:endParaRPr lang="en-US"/>
        </a:p>
      </dgm:t>
    </dgm:pt>
    <dgm:pt modelId="{0BFDA785-2326-4438-A109-48B486728214}">
      <dgm:prSet phldrT="[Text]" custT="1"/>
      <dgm:spPr/>
      <dgm:t>
        <a:bodyPr/>
        <a:lstStyle/>
        <a:p>
          <a:r>
            <a:rPr lang="en-US" sz="2000" dirty="0" smtClean="0"/>
            <a:t>Kristina Stokes, CI</a:t>
          </a:r>
        </a:p>
        <a:p>
          <a:r>
            <a:rPr lang="en-US" sz="1300" dirty="0" smtClean="0"/>
            <a:t>Kristina.Stokes@tenethealth.com</a:t>
          </a:r>
          <a:endParaRPr lang="en-US" sz="1300" dirty="0"/>
        </a:p>
      </dgm:t>
    </dgm:pt>
    <dgm:pt modelId="{F4E54CAC-4104-4039-8DBF-869A56235403}" type="parTrans" cxnId="{9D9AB9EA-C623-4F65-BECB-60F446175B68}">
      <dgm:prSet/>
      <dgm:spPr/>
      <dgm:t>
        <a:bodyPr/>
        <a:lstStyle/>
        <a:p>
          <a:endParaRPr lang="en-US"/>
        </a:p>
      </dgm:t>
    </dgm:pt>
    <dgm:pt modelId="{DBDF980C-45EF-4B23-9DD4-89F1704D67C8}" type="sibTrans" cxnId="{9D9AB9EA-C623-4F65-BECB-60F446175B68}">
      <dgm:prSet/>
      <dgm:spPr/>
      <dgm:t>
        <a:bodyPr/>
        <a:lstStyle/>
        <a:p>
          <a:endParaRPr lang="en-US"/>
        </a:p>
      </dgm:t>
    </dgm:pt>
    <dgm:pt modelId="{16D1C537-43BA-49CE-B6D0-12BF5CE7AD67}" type="pres">
      <dgm:prSet presAssocID="{A7D59AF5-CCF4-4D43-B5AA-CA51344BBD9B}" presName="diagram" presStyleCnt="0">
        <dgm:presLayoutVars>
          <dgm:dir/>
          <dgm:resizeHandles val="exact"/>
        </dgm:presLayoutVars>
      </dgm:prSet>
      <dgm:spPr/>
      <dgm:t>
        <a:bodyPr/>
        <a:lstStyle/>
        <a:p>
          <a:endParaRPr lang="en-US"/>
        </a:p>
      </dgm:t>
    </dgm:pt>
    <dgm:pt modelId="{9263E7CB-695F-4463-A3C9-E8A20DB9E2B4}" type="pres">
      <dgm:prSet presAssocID="{B660427D-9BA9-4AB9-8170-9612D1F3B34B}" presName="node" presStyleLbl="node1" presStyleIdx="0" presStyleCnt="4">
        <dgm:presLayoutVars>
          <dgm:bulletEnabled val="1"/>
        </dgm:presLayoutVars>
      </dgm:prSet>
      <dgm:spPr/>
      <dgm:t>
        <a:bodyPr/>
        <a:lstStyle/>
        <a:p>
          <a:endParaRPr lang="en-US"/>
        </a:p>
      </dgm:t>
    </dgm:pt>
    <dgm:pt modelId="{D7213592-70B3-4317-8A38-23FED5EDD7AE}" type="pres">
      <dgm:prSet presAssocID="{7F68EF87-2FF2-4E64-9340-92A4713C69F5}" presName="sibTrans" presStyleCnt="0"/>
      <dgm:spPr/>
    </dgm:pt>
    <dgm:pt modelId="{0DB694C8-E7A7-4D43-9E65-32D91DC69BDC}" type="pres">
      <dgm:prSet presAssocID="{D7991E92-F16D-49B9-825E-9D77B06FD149}" presName="node" presStyleLbl="node1" presStyleIdx="1" presStyleCnt="4">
        <dgm:presLayoutVars>
          <dgm:bulletEnabled val="1"/>
        </dgm:presLayoutVars>
      </dgm:prSet>
      <dgm:spPr/>
      <dgm:t>
        <a:bodyPr/>
        <a:lstStyle/>
        <a:p>
          <a:endParaRPr lang="en-US"/>
        </a:p>
      </dgm:t>
    </dgm:pt>
    <dgm:pt modelId="{32C2D01A-5D8F-4FEF-BD7D-F71DE6FCF056}" type="pres">
      <dgm:prSet presAssocID="{B99C2213-8989-4DA4-929A-065C95DD4C13}" presName="sibTrans" presStyleCnt="0"/>
      <dgm:spPr/>
    </dgm:pt>
    <dgm:pt modelId="{386DC0E3-A18F-4AB1-AEBF-BE7464EF2EFF}" type="pres">
      <dgm:prSet presAssocID="{65077DCA-F9D8-461E-A90C-606CBCAC98EE}" presName="node" presStyleLbl="node1" presStyleIdx="2" presStyleCnt="4">
        <dgm:presLayoutVars>
          <dgm:bulletEnabled val="1"/>
        </dgm:presLayoutVars>
      </dgm:prSet>
      <dgm:spPr/>
      <dgm:t>
        <a:bodyPr/>
        <a:lstStyle/>
        <a:p>
          <a:endParaRPr lang="en-US"/>
        </a:p>
      </dgm:t>
    </dgm:pt>
    <dgm:pt modelId="{7BAF424F-7A27-4DE4-A7F0-6ABCE71A8727}" type="pres">
      <dgm:prSet presAssocID="{609A338C-D376-4F14-A7FB-5313FB35B1A9}" presName="sibTrans" presStyleCnt="0"/>
      <dgm:spPr/>
    </dgm:pt>
    <dgm:pt modelId="{A149F8CD-A7C9-40F3-B6AD-533DFC3E8DD5}" type="pres">
      <dgm:prSet presAssocID="{0BFDA785-2326-4438-A109-48B486728214}" presName="node" presStyleLbl="node1" presStyleIdx="3" presStyleCnt="4">
        <dgm:presLayoutVars>
          <dgm:bulletEnabled val="1"/>
        </dgm:presLayoutVars>
      </dgm:prSet>
      <dgm:spPr/>
      <dgm:t>
        <a:bodyPr/>
        <a:lstStyle/>
        <a:p>
          <a:endParaRPr lang="en-US"/>
        </a:p>
      </dgm:t>
    </dgm:pt>
  </dgm:ptLst>
  <dgm:cxnLst>
    <dgm:cxn modelId="{A0946B49-D10C-4BE6-97D8-081FFA6041F9}" type="presOf" srcId="{D7991E92-F16D-49B9-825E-9D77B06FD149}" destId="{0DB694C8-E7A7-4D43-9E65-32D91DC69BDC}" srcOrd="0" destOrd="0" presId="urn:microsoft.com/office/officeart/2005/8/layout/default"/>
    <dgm:cxn modelId="{9D9AB9EA-C623-4F65-BECB-60F446175B68}" srcId="{A7D59AF5-CCF4-4D43-B5AA-CA51344BBD9B}" destId="{0BFDA785-2326-4438-A109-48B486728214}" srcOrd="3" destOrd="0" parTransId="{F4E54CAC-4104-4039-8DBF-869A56235403}" sibTransId="{DBDF980C-45EF-4B23-9DD4-89F1704D67C8}"/>
    <dgm:cxn modelId="{BCE90ADA-628B-470C-B7AE-EC4938817E80}" srcId="{A7D59AF5-CCF4-4D43-B5AA-CA51344BBD9B}" destId="{65077DCA-F9D8-461E-A90C-606CBCAC98EE}" srcOrd="2" destOrd="0" parTransId="{0BEEC165-1C25-43F6-96F0-2A40F9A74A1C}" sibTransId="{609A338C-D376-4F14-A7FB-5313FB35B1A9}"/>
    <dgm:cxn modelId="{B5BDD750-EAC8-410F-B920-210CA0CB1F61}" type="presOf" srcId="{B660427D-9BA9-4AB9-8170-9612D1F3B34B}" destId="{9263E7CB-695F-4463-A3C9-E8A20DB9E2B4}" srcOrd="0" destOrd="0" presId="urn:microsoft.com/office/officeart/2005/8/layout/default"/>
    <dgm:cxn modelId="{50B19A2A-0AE8-49D3-AEC9-55595F429DF4}" type="presOf" srcId="{A7D59AF5-CCF4-4D43-B5AA-CA51344BBD9B}" destId="{16D1C537-43BA-49CE-B6D0-12BF5CE7AD67}" srcOrd="0" destOrd="0" presId="urn:microsoft.com/office/officeart/2005/8/layout/default"/>
    <dgm:cxn modelId="{24436D70-DCEE-4BC2-A26D-2D8E594E13EE}" srcId="{A7D59AF5-CCF4-4D43-B5AA-CA51344BBD9B}" destId="{D7991E92-F16D-49B9-825E-9D77B06FD149}" srcOrd="1" destOrd="0" parTransId="{DA75DA33-1DD8-4478-9EF9-9B34A1D2A574}" sibTransId="{B99C2213-8989-4DA4-929A-065C95DD4C13}"/>
    <dgm:cxn modelId="{9886F18F-8D71-47F4-9BC6-0CFEE6D8C02F}" type="presOf" srcId="{65077DCA-F9D8-461E-A90C-606CBCAC98EE}" destId="{386DC0E3-A18F-4AB1-AEBF-BE7464EF2EFF}" srcOrd="0" destOrd="0" presId="urn:microsoft.com/office/officeart/2005/8/layout/default"/>
    <dgm:cxn modelId="{C2F7D1B2-A500-4ADA-8D8C-F1CDB3C0C85E}" srcId="{A7D59AF5-CCF4-4D43-B5AA-CA51344BBD9B}" destId="{B660427D-9BA9-4AB9-8170-9612D1F3B34B}" srcOrd="0" destOrd="0" parTransId="{B94C3DCE-0623-4E93-A8FD-857B112AF8FA}" sibTransId="{7F68EF87-2FF2-4E64-9340-92A4713C69F5}"/>
    <dgm:cxn modelId="{1ADBA5C2-DFDA-4527-8B35-A895395B5A23}" type="presOf" srcId="{0BFDA785-2326-4438-A109-48B486728214}" destId="{A149F8CD-A7C9-40F3-B6AD-533DFC3E8DD5}" srcOrd="0" destOrd="0" presId="urn:microsoft.com/office/officeart/2005/8/layout/default"/>
    <dgm:cxn modelId="{51C19B74-6BA7-426D-A2D7-ABB2B9635507}" type="presParOf" srcId="{16D1C537-43BA-49CE-B6D0-12BF5CE7AD67}" destId="{9263E7CB-695F-4463-A3C9-E8A20DB9E2B4}" srcOrd="0" destOrd="0" presId="urn:microsoft.com/office/officeart/2005/8/layout/default"/>
    <dgm:cxn modelId="{1390D618-3A3D-43B7-8A85-AC2C422A74EE}" type="presParOf" srcId="{16D1C537-43BA-49CE-B6D0-12BF5CE7AD67}" destId="{D7213592-70B3-4317-8A38-23FED5EDD7AE}" srcOrd="1" destOrd="0" presId="urn:microsoft.com/office/officeart/2005/8/layout/default"/>
    <dgm:cxn modelId="{2DFC695F-35B9-4217-B894-D6D9540EF521}" type="presParOf" srcId="{16D1C537-43BA-49CE-B6D0-12BF5CE7AD67}" destId="{0DB694C8-E7A7-4D43-9E65-32D91DC69BDC}" srcOrd="2" destOrd="0" presId="urn:microsoft.com/office/officeart/2005/8/layout/default"/>
    <dgm:cxn modelId="{83378FFC-0CEB-4BC9-806C-4C975697EC77}" type="presParOf" srcId="{16D1C537-43BA-49CE-B6D0-12BF5CE7AD67}" destId="{32C2D01A-5D8F-4FEF-BD7D-F71DE6FCF056}" srcOrd="3" destOrd="0" presId="urn:microsoft.com/office/officeart/2005/8/layout/default"/>
    <dgm:cxn modelId="{C9C5EEF2-9831-4E62-9DBC-0308C0F89017}" type="presParOf" srcId="{16D1C537-43BA-49CE-B6D0-12BF5CE7AD67}" destId="{386DC0E3-A18F-4AB1-AEBF-BE7464EF2EFF}" srcOrd="4" destOrd="0" presId="urn:microsoft.com/office/officeart/2005/8/layout/default"/>
    <dgm:cxn modelId="{7BC38261-9277-44ED-B2C0-5898ECE9D9F3}" type="presParOf" srcId="{16D1C537-43BA-49CE-B6D0-12BF5CE7AD67}" destId="{7BAF424F-7A27-4DE4-A7F0-6ABCE71A8727}" srcOrd="5" destOrd="0" presId="urn:microsoft.com/office/officeart/2005/8/layout/default"/>
    <dgm:cxn modelId="{D1F3F95F-B1CB-4B1E-A74C-B54F3317B342}" type="presParOf" srcId="{16D1C537-43BA-49CE-B6D0-12BF5CE7AD67}" destId="{A149F8CD-A7C9-40F3-B6AD-533DFC3E8DD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E6F58-DE82-4CBE-8371-20D47576BE46}"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FA579-0627-4C50-891F-D6FA1329EF6D}" type="slidenum">
              <a:rPr lang="en-US" smtClean="0"/>
              <a:t>‹#›</a:t>
            </a:fld>
            <a:endParaRPr lang="en-US"/>
          </a:p>
        </p:txBody>
      </p:sp>
    </p:spTree>
    <p:extLst>
      <p:ext uri="{BB962C8B-B14F-4D97-AF65-F5344CB8AC3E}">
        <p14:creationId xmlns:p14="http://schemas.microsoft.com/office/powerpoint/2010/main" val="2433096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1</a:t>
            </a:fld>
            <a:endParaRPr lang="en-US" dirty="0"/>
          </a:p>
        </p:txBody>
      </p:sp>
    </p:spTree>
    <p:extLst>
      <p:ext uri="{BB962C8B-B14F-4D97-AF65-F5344CB8AC3E}">
        <p14:creationId xmlns:p14="http://schemas.microsoft.com/office/powerpoint/2010/main" val="4210147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  Analytics &lt;click&gt;</a:t>
            </a:r>
          </a:p>
          <a:p>
            <a:r>
              <a:rPr lang="en-US" dirty="0" smtClean="0"/>
              <a:t>What is analytics?  Well,</a:t>
            </a:r>
            <a:r>
              <a:rPr lang="en-US" baseline="0" dirty="0" smtClean="0"/>
              <a:t> I could recite you a definition from Merriam-Webster, but let’s forego that and just call it looking at the data we collect to see what it can tell us. &lt;click&gt;</a:t>
            </a:r>
            <a:endParaRPr lang="en-US" dirty="0" smtClean="0"/>
          </a:p>
          <a:p>
            <a:r>
              <a:rPr lang="en-US" dirty="0" smtClean="0"/>
              <a:t>If we want that data to be more</a:t>
            </a:r>
            <a:r>
              <a:rPr lang="en-US" baseline="0" dirty="0" smtClean="0"/>
              <a:t> meaningful, we need high adoption levels. &lt;click&gt;</a:t>
            </a:r>
          </a:p>
          <a:p>
            <a:r>
              <a:rPr lang="en-US" baseline="0" dirty="0" smtClean="0"/>
              <a:t>Garbage In/Garbage Out.  </a:t>
            </a:r>
            <a:r>
              <a:rPr lang="en-US" dirty="0" smtClean="0"/>
              <a:t>We use this expression quite often in our field,</a:t>
            </a:r>
            <a:r>
              <a:rPr lang="en-US" baseline="0" dirty="0" smtClean="0"/>
              <a:t> but</a:t>
            </a:r>
            <a:r>
              <a:rPr lang="en-US" dirty="0" smtClean="0"/>
              <a:t>  have you ever really stopped to think about what it means?</a:t>
            </a:r>
          </a:p>
          <a:p>
            <a:r>
              <a:rPr lang="en-US" dirty="0" smtClean="0"/>
              <a:t>Or more importantly have you ever</a:t>
            </a:r>
            <a:r>
              <a:rPr lang="en-US" baseline="0" dirty="0" smtClean="0"/>
              <a:t> REALLY explained it to your stakeholders?</a:t>
            </a:r>
          </a:p>
          <a:p>
            <a:r>
              <a:rPr lang="en-US" baseline="0" dirty="0" smtClean="0"/>
              <a:t>What it means is that if someone documents poor data, you are going to see poor or misleading results.  I think we could all agree with that.  Just nod along or feel free to throw an “Amen!” if you feel the need.</a:t>
            </a:r>
          </a:p>
          <a:p>
            <a:r>
              <a:rPr lang="en-US" baseline="0" dirty="0" smtClean="0"/>
              <a:t>It’s a good catchphrase, but if you don’t take the time to explain it, they (stakeholders) may not really stop and think about it.  </a:t>
            </a:r>
          </a:p>
          <a:p>
            <a:r>
              <a:rPr lang="en-US" baseline="0" dirty="0" smtClean="0"/>
              <a:t>Going back to analytics in general:  We also must determine what data to analyze.  If no one is looking at the data or reports, then we must determine if is it useful.  Capturing </a:t>
            </a:r>
            <a:r>
              <a:rPr lang="en-US" b="1" baseline="0" dirty="0" smtClean="0"/>
              <a:t>useful</a:t>
            </a:r>
            <a:r>
              <a:rPr lang="en-US" baseline="0" dirty="0" smtClean="0"/>
              <a:t> data </a:t>
            </a:r>
            <a:r>
              <a:rPr lang="en-US" b="0" baseline="0" dirty="0" smtClean="0"/>
              <a:t>assists</a:t>
            </a:r>
            <a:r>
              <a:rPr lang="en-US" baseline="0" dirty="0" smtClean="0"/>
              <a:t> clinicians to make clinical decisions leading to positive </a:t>
            </a:r>
            <a:r>
              <a:rPr lang="en-US" b="0" baseline="0" dirty="0" smtClean="0"/>
              <a:t>outcomes</a:t>
            </a:r>
            <a:r>
              <a:rPr lang="en-US" baseline="0" dirty="0" smtClean="0"/>
              <a:t>.  This is the part where I would stomp my foot if we were in a classroom.</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10</a:t>
            </a:fld>
            <a:endParaRPr lang="en-US"/>
          </a:p>
        </p:txBody>
      </p:sp>
    </p:spTree>
    <p:extLst>
      <p:ext uri="{BB962C8B-B14F-4D97-AF65-F5344CB8AC3E}">
        <p14:creationId xmlns:p14="http://schemas.microsoft.com/office/powerpoint/2010/main" val="3495131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Reg</a:t>
            </a:r>
            <a:r>
              <a:rPr lang="en-US"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Outcomes</a:t>
            </a:r>
            <a:r>
              <a:rPr lang="en-US" dirty="0" smtClean="0"/>
              <a:t> can truly be affected when effective</a:t>
            </a:r>
            <a:r>
              <a:rPr lang="en-US" baseline="0" dirty="0" smtClean="0"/>
              <a:t> a</a:t>
            </a:r>
            <a:r>
              <a:rPr lang="en-US" dirty="0" smtClean="0"/>
              <a:t>doption leads to useful analytics</a:t>
            </a:r>
            <a:r>
              <a:rPr lang="en-US" baseline="0" dirty="0" smtClean="0"/>
              <a:t> giving you the right information and context at the right time. &lt;click&gt;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Simply put, it’s a result.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healthcare we are always striving for positive outcomes</a:t>
            </a:r>
            <a:r>
              <a:rPr lang="en-US" baseline="0" dirty="0" smtClean="0"/>
              <a:t> such as: patient safety, improving the quality of care, and increasing the level of patient satisfaction.  But what if we can do all those things and still keep waste down which in turn lowers costs?  That is a bit of foreshadowing to our performance improvement model which we discuss a little more in the upcoming slides later in the presentation. &lt;click&gt;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11</a:t>
            </a:fld>
            <a:endParaRPr lang="en-US"/>
          </a:p>
        </p:txBody>
      </p:sp>
    </p:spTree>
    <p:extLst>
      <p:ext uri="{BB962C8B-B14F-4D97-AF65-F5344CB8AC3E}">
        <p14:creationId xmlns:p14="http://schemas.microsoft.com/office/powerpoint/2010/main" val="3495131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a:t>
            </a:r>
          </a:p>
          <a:p>
            <a:r>
              <a:rPr lang="en-US" dirty="0" smtClean="0"/>
              <a:t>It’s ok, you are among friends</a:t>
            </a:r>
            <a:r>
              <a:rPr lang="en-US" baseline="0" dirty="0" smtClean="0"/>
              <a:t>.  You can raise your hand.</a:t>
            </a:r>
          </a:p>
          <a:p>
            <a:r>
              <a:rPr lang="en-US" baseline="0" dirty="0" smtClean="0"/>
              <a:t>You all know what I’m talking about, right?</a:t>
            </a:r>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12</a:t>
            </a:fld>
            <a:endParaRPr lang="en-US"/>
          </a:p>
        </p:txBody>
      </p:sp>
    </p:spTree>
    <p:extLst>
      <p:ext uri="{BB962C8B-B14F-4D97-AF65-F5344CB8AC3E}">
        <p14:creationId xmlns:p14="http://schemas.microsoft.com/office/powerpoint/2010/main" val="330171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Business Intelligence.  </a:t>
            </a:r>
            <a:r>
              <a:rPr lang="en-US" dirty="0" err="1" smtClean="0"/>
              <a:t>Jeeze</a:t>
            </a:r>
            <a:r>
              <a:rPr lang="en-US" dirty="0" smtClean="0"/>
              <a:t>, what did you think I meant?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Business intelligence, or BI, is an umbrella term that refers to a variety of software applications used to analyze an organization’s raw data. BI as a discipline is made up of several related activities, including data mining, online analytical processing, querying and reporting (</a:t>
            </a:r>
            <a:r>
              <a:rPr lang="en-US" sz="1200" dirty="0" err="1" smtClean="0"/>
              <a:t>Mulcahy</a:t>
            </a:r>
            <a:r>
              <a:rPr lang="en-US" sz="1200" dirty="0" smtClean="0"/>
              <a:t>, 2015).</a:t>
            </a:r>
          </a:p>
          <a:p>
            <a:r>
              <a:rPr lang="en-US" dirty="0" smtClean="0"/>
              <a:t>On those arrows</a:t>
            </a:r>
            <a:r>
              <a:rPr lang="en-US" baseline="0" dirty="0" smtClean="0"/>
              <a:t> </a:t>
            </a:r>
            <a:r>
              <a:rPr lang="en-US" dirty="0" smtClean="0"/>
              <a:t>is a simpler definition.  Th</a:t>
            </a:r>
            <a:r>
              <a:rPr lang="en-US" baseline="0" dirty="0" smtClean="0"/>
              <a:t>is suits our purpose because we like simple.  In our presentation we are going to focus a little more on how </a:t>
            </a:r>
            <a:r>
              <a:rPr lang="en-US" b="1" baseline="0" dirty="0" smtClean="0"/>
              <a:t>performance improvement</a:t>
            </a:r>
            <a:r>
              <a:rPr lang="en-US" baseline="0" dirty="0" smtClean="0"/>
              <a:t>, </a:t>
            </a:r>
            <a:r>
              <a:rPr lang="en-US" b="1" baseline="0" dirty="0" smtClean="0"/>
              <a:t>business intelligence</a:t>
            </a:r>
            <a:r>
              <a:rPr lang="en-US" baseline="0" dirty="0" smtClean="0"/>
              <a:t>, and interdepartmental </a:t>
            </a:r>
            <a:r>
              <a:rPr lang="en-US" b="1" baseline="0" dirty="0" smtClean="0"/>
              <a:t>relationships</a:t>
            </a:r>
            <a:r>
              <a:rPr lang="en-US" baseline="0" dirty="0" smtClean="0"/>
              <a:t> all work together towards </a:t>
            </a:r>
            <a:r>
              <a:rPr lang="en-US" b="1" baseline="0" dirty="0" smtClean="0"/>
              <a:t>positive outcomes</a:t>
            </a:r>
            <a:r>
              <a:rPr lang="en-US" baseline="0" dirty="0" smtClean="0"/>
              <a:t>.  Let’s face it, that last phrase, positive outcomes, is the real “why” in why we do all this.</a:t>
            </a:r>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13</a:t>
            </a:fld>
            <a:endParaRPr lang="en-US"/>
          </a:p>
        </p:txBody>
      </p:sp>
    </p:spTree>
    <p:extLst>
      <p:ext uri="{BB962C8B-B14F-4D97-AF65-F5344CB8AC3E}">
        <p14:creationId xmlns:p14="http://schemas.microsoft.com/office/powerpoint/2010/main" val="27543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a:t>
            </a:r>
          </a:p>
          <a:p>
            <a:r>
              <a:rPr lang="en-US" dirty="0" smtClean="0"/>
              <a:t>Well,</a:t>
            </a:r>
            <a:r>
              <a:rPr lang="en-US" baseline="0" dirty="0" smtClean="0"/>
              <a:t> since you brought up process improvement two slides back, </a:t>
            </a:r>
            <a:r>
              <a:rPr lang="en-US" baseline="0" dirty="0" err="1" smtClean="0"/>
              <a:t>Reg</a:t>
            </a:r>
            <a:r>
              <a:rPr lang="en-US" baseline="0" dirty="0" smtClean="0"/>
              <a:t>, let’s talk about it.  Why thanks, </a:t>
            </a:r>
            <a:r>
              <a:rPr lang="en-US" baseline="0" dirty="0" err="1" smtClean="0"/>
              <a:t>Reg</a:t>
            </a:r>
            <a:r>
              <a:rPr lang="en-US" baseline="0" dirty="0" smtClean="0"/>
              <a:t>, I will.</a:t>
            </a:r>
            <a:endParaRPr lang="en-US" dirty="0" smtClean="0"/>
          </a:p>
          <a:p>
            <a:r>
              <a:rPr lang="en-US" dirty="0" smtClean="0"/>
              <a:t>How do we engage</a:t>
            </a:r>
            <a:r>
              <a:rPr lang="en-US" baseline="0" dirty="0" smtClean="0"/>
              <a:t> others to analyze data and adopt processes that will produce positive outcomes?  By implementing a process improvement program that puts the staff in the center of problem solving.  We are always trying to launch a program where changes will create the most good with the biggest return on investment (ROI).  Involving front line staff gives them greater buy in and increases our chances of hard wiring a process improvement.</a:t>
            </a:r>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14</a:t>
            </a:fld>
            <a:endParaRPr lang="en-US"/>
          </a:p>
        </p:txBody>
      </p:sp>
    </p:spTree>
    <p:extLst>
      <p:ext uri="{BB962C8B-B14F-4D97-AF65-F5344CB8AC3E}">
        <p14:creationId xmlns:p14="http://schemas.microsoft.com/office/powerpoint/2010/main" val="349513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 If we hear of something that needs improvement, we start with these questions. &lt;click&gt;</a:t>
            </a:r>
          </a:p>
          <a:p>
            <a:pPr marL="228600" indent="-228600">
              <a:buAutoNum type="arabicPeriod"/>
            </a:pPr>
            <a:r>
              <a:rPr lang="en-US" dirty="0" smtClean="0"/>
              <a:t>“Can the EMR help?” Is there already something in the EMR that can help.</a:t>
            </a:r>
            <a:r>
              <a:rPr lang="en-US" baseline="0" dirty="0" smtClean="0"/>
              <a:t>  If not, can we create something that could help?  &lt;click&gt;</a:t>
            </a:r>
          </a:p>
          <a:p>
            <a:pPr marL="228600" indent="-228600">
              <a:buAutoNum type="arabicPeriod"/>
            </a:pPr>
            <a:r>
              <a:rPr lang="en-US" baseline="0" dirty="0" smtClean="0"/>
              <a:t>“With whom do we need to work?”  We have to determine which relationship to leverage.  For example, if we have to go to another department director but we haven’t really developed a relationship with them maybe we consider working through our CNO to work with their department head like the COO and then we all come together that way. &lt;click&gt;</a:t>
            </a:r>
          </a:p>
          <a:p>
            <a:pPr marL="228600" indent="-228600">
              <a:buAutoNum type="arabicPeriod"/>
            </a:pPr>
            <a:r>
              <a:rPr lang="en-US" baseline="0" dirty="0" smtClean="0"/>
              <a:t>“How do we measure?”  Once we know with whom we will work, we figure out how can we measure our process improvement so that if we do make changes, we can tell if they help.  This measuring usually points us right back to the first step which is how we can help with the EMR.  Quite often, the measuring is done by a report generated by the EMR.</a:t>
            </a:r>
            <a:endParaRPr lang="en-US" dirty="0" smtClean="0"/>
          </a:p>
          <a:p>
            <a:r>
              <a:rPr lang="en-US" dirty="0" smtClean="0"/>
              <a:t>&lt;click&gt;</a:t>
            </a:r>
          </a:p>
        </p:txBody>
      </p:sp>
      <p:sp>
        <p:nvSpPr>
          <p:cNvPr id="4" name="Slide Number Placeholder 3"/>
          <p:cNvSpPr>
            <a:spLocks noGrp="1"/>
          </p:cNvSpPr>
          <p:nvPr>
            <p:ph type="sldNum" sz="quarter" idx="10"/>
          </p:nvPr>
        </p:nvSpPr>
        <p:spPr/>
        <p:txBody>
          <a:bodyPr/>
          <a:lstStyle/>
          <a:p>
            <a:fld id="{E7FADB3B-DA89-480D-9B0C-C1E634C21C04}" type="slidenum">
              <a:rPr lang="en-US" smtClean="0"/>
              <a:t>15</a:t>
            </a:fld>
            <a:endParaRPr lang="en-US"/>
          </a:p>
        </p:txBody>
      </p:sp>
    </p:spTree>
    <p:extLst>
      <p:ext uri="{BB962C8B-B14F-4D97-AF65-F5344CB8AC3E}">
        <p14:creationId xmlns:p14="http://schemas.microsoft.com/office/powerpoint/2010/main" val="349513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 Key Roles &amp; Relationships for CI&lt;click&gt;</a:t>
            </a:r>
          </a:p>
          <a:p>
            <a:r>
              <a:rPr lang="en-US" dirty="0" smtClean="0"/>
              <a:t>One of the relationships that has been instrumental</a:t>
            </a:r>
            <a:r>
              <a:rPr lang="en-US" baseline="0" dirty="0" smtClean="0"/>
              <a:t> in our department being able to expand our influence has been that of the </a:t>
            </a:r>
            <a:r>
              <a:rPr lang="en-US" b="1" baseline="0" dirty="0" smtClean="0"/>
              <a:t>CNO &amp; CI.</a:t>
            </a:r>
            <a:r>
              <a:rPr lang="en-US" baseline="0" dirty="0" smtClean="0"/>
              <a:t>  The value of being able to discuss upcoming process changes with the CNO cannot be understated. &lt;click&gt;  </a:t>
            </a:r>
          </a:p>
          <a:p>
            <a:r>
              <a:rPr lang="en-US" baseline="0" dirty="0" smtClean="0"/>
              <a:t>Another second, but no less important relationship is the one with the Clinical Quality Director.  Clinical Informatics naturally has our spoon in a lot of peoples pots depending on whatever type of initiative we are talking about, but we have to remain in close contact with quality to ensure we don’t change a process that would lead to non-compliance.  </a:t>
            </a:r>
          </a:p>
          <a:p>
            <a:r>
              <a:rPr lang="en-US" baseline="0" dirty="0" smtClean="0"/>
              <a:t>We also have to ensure that quality feels comfortable approaching us with questions about how the EMR might be beneficial in measuring outcomes of their various performance improvement measures.  &lt;click&gt;</a:t>
            </a:r>
          </a:p>
          <a:p>
            <a:r>
              <a:rPr lang="en-US" baseline="0" dirty="0" smtClean="0"/>
              <a:t>Along with those two relationships, education has to be kept involved and informed because with the rapid pace of an EMR, it is imperative to get that education to the frontlines quickly and accurately.  Education with our front line staff and new employees keeps the information on the cutting edge and influences early adoption.  It continues to promote our culture of continuous process improvement with the EMR being the source of truth.</a:t>
            </a:r>
          </a:p>
          <a:p>
            <a:r>
              <a:rPr lang="en-US" baseline="0" dirty="0" smtClean="0"/>
              <a:t>Now that I have introduced this topic of key relationships, I’m going to hand off to Kim to let her elaborate about our experience at SVM. &lt;click&gt;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16</a:t>
            </a:fld>
            <a:endParaRPr lang="en-US"/>
          </a:p>
        </p:txBody>
      </p:sp>
    </p:spTree>
    <p:extLst>
      <p:ext uri="{BB962C8B-B14F-4D97-AF65-F5344CB8AC3E}">
        <p14:creationId xmlns:p14="http://schemas.microsoft.com/office/powerpoint/2010/main" val="2620129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Where we Were</a:t>
            </a:r>
          </a:p>
          <a:p>
            <a:r>
              <a:rPr lang="en-US" dirty="0" smtClean="0"/>
              <a:t>Most departments handled their data in different ways (paper, different programs, etc.)</a:t>
            </a:r>
          </a:p>
          <a:p>
            <a:r>
              <a:rPr lang="en-US" dirty="0" smtClean="0"/>
              <a:t>&lt;click&gt;</a:t>
            </a:r>
          </a:p>
          <a:p>
            <a:r>
              <a:rPr lang="en-US" dirty="0" smtClean="0"/>
              <a:t>There was little communication with other departments about how computer programs might affect departments outside their own.</a:t>
            </a:r>
          </a:p>
          <a:p>
            <a:r>
              <a:rPr lang="en-US" dirty="0" smtClean="0"/>
              <a:t>&lt;click&gt;</a:t>
            </a:r>
          </a:p>
          <a:p>
            <a:r>
              <a:rPr lang="en-US" dirty="0" smtClean="0"/>
              <a:t>For example, our quality</a:t>
            </a:r>
            <a:r>
              <a:rPr lang="en-US" baseline="0" dirty="0" smtClean="0"/>
              <a:t> department was auditing in multiple places for documentation which lead to reporting fallouts because of non-standardized documentation. </a:t>
            </a:r>
          </a:p>
          <a:p>
            <a:r>
              <a:rPr lang="en-US" baseline="0" dirty="0" smtClean="0"/>
              <a:t>The EMR was NOT the trusted source of truth for analytics and data abstraction.  </a:t>
            </a:r>
          </a:p>
          <a:p>
            <a:r>
              <a:rPr lang="en-US" baseline="0" dirty="0" smtClean="0"/>
              <a:t>Quite often our care was good, but our documentation wasn’t standardized so we couldn’t prove it easily. &lt;click&gt;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17</a:t>
            </a:fld>
            <a:endParaRPr lang="en-US"/>
          </a:p>
        </p:txBody>
      </p:sp>
    </p:spTree>
    <p:extLst>
      <p:ext uri="{BB962C8B-B14F-4D97-AF65-F5344CB8AC3E}">
        <p14:creationId xmlns:p14="http://schemas.microsoft.com/office/powerpoint/2010/main" val="2389748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sz="1200" kern="1200" dirty="0" smtClean="0">
                <a:solidFill>
                  <a:schemeClr val="tx1"/>
                </a:solidFill>
                <a:effectLst/>
                <a:latin typeface="+mn-lt"/>
                <a:ea typeface="+mn-ea"/>
                <a:cs typeface="+mn-cs"/>
              </a:rPr>
              <a:t>(Kim) Where We Are &lt;click&gt;</a:t>
            </a:r>
          </a:p>
          <a:p>
            <a:pPr marL="171450" indent="-171450">
              <a:buFont typeface="Arial" pitchFamily="34" charset="0"/>
              <a:buChar char="•"/>
            </a:pPr>
            <a:r>
              <a:rPr lang="en-US" sz="1200" kern="1200" dirty="0" smtClean="0">
                <a:solidFill>
                  <a:schemeClr val="tx1"/>
                </a:solidFill>
                <a:effectLst/>
                <a:latin typeface="+mn-lt"/>
                <a:ea typeface="+mn-ea"/>
                <a:cs typeface="+mn-cs"/>
              </a:rPr>
              <a:t>We firmly believe the partnership between the CNO and CI is strategic to the EHR sustainment.  CNO partnership</a:t>
            </a:r>
            <a:r>
              <a:rPr lang="en-US" sz="1200" kern="1200" baseline="0" dirty="0" smtClean="0">
                <a:solidFill>
                  <a:schemeClr val="tx1"/>
                </a:solidFill>
                <a:effectLst/>
                <a:latin typeface="+mn-lt"/>
                <a:ea typeface="+mn-ea"/>
                <a:cs typeface="+mn-cs"/>
              </a:rPr>
              <a:t> adds validation to importance of CI topics with department directors.  &lt;click&gt;</a:t>
            </a:r>
          </a:p>
          <a:p>
            <a:pPr marL="171450" indent="-171450">
              <a:buFont typeface="Arial" pitchFamily="34" charset="0"/>
              <a:buChar char="•"/>
            </a:pPr>
            <a:r>
              <a:rPr lang="en-US" sz="1200" kern="1200" baseline="0" dirty="0" smtClean="0">
                <a:solidFill>
                  <a:schemeClr val="tx1"/>
                </a:solidFill>
                <a:effectLst/>
                <a:latin typeface="+mn-lt"/>
                <a:ea typeface="+mn-ea"/>
                <a:cs typeface="+mn-cs"/>
              </a:rPr>
              <a:t>Quite often high level decisions may have impact on clinical electronic systems that may not be identified if informatics is not involved.  Informatics is now involved in hospital councils as a representative of the EMR. &lt;click&gt; </a:t>
            </a:r>
          </a:p>
          <a:p>
            <a:pPr marL="171450" indent="-171450">
              <a:buFont typeface="Arial" pitchFamily="34" charset="0"/>
              <a:buChar char="•"/>
            </a:pPr>
            <a:r>
              <a:rPr lang="en-US" sz="1200" kern="1200" baseline="0" dirty="0" smtClean="0">
                <a:solidFill>
                  <a:schemeClr val="tx1"/>
                </a:solidFill>
                <a:effectLst/>
                <a:latin typeface="+mn-lt"/>
                <a:ea typeface="+mn-ea"/>
                <a:cs typeface="+mn-cs"/>
              </a:rPr>
              <a:t>A strong relationship between the informatics and quality department is essential to driving the positive outcomes by evaluating the workflow and documentation  requirements as outlined by regulatory agencies.  This sounds a little complicated, what I’m really saying is we have to work together closely to make sure that we are documenting electronically but to our regulatory guidelines, while not creating an impossible workflow for that documentation. </a:t>
            </a:r>
            <a:r>
              <a:rPr lang="en-US" sz="1200" kern="1200" baseline="0" smtClean="0">
                <a:solidFill>
                  <a:schemeClr val="tx1"/>
                </a:solidFill>
                <a:effectLst/>
                <a:latin typeface="+mn-lt"/>
                <a:ea typeface="+mn-ea"/>
                <a:cs typeface="+mn-cs"/>
              </a:rPr>
              <a:t>&lt;click&gt;</a:t>
            </a:r>
            <a:endParaRPr lang="en-US" sz="1200" kern="1200" baseline="0" dirty="0" smtClean="0">
              <a:solidFill>
                <a:schemeClr val="tx1"/>
              </a:solidFill>
              <a:effectLst/>
              <a:latin typeface="+mn-lt"/>
              <a:ea typeface="+mn-ea"/>
              <a:cs typeface="+mn-cs"/>
            </a:endParaRPr>
          </a:p>
          <a:p>
            <a:pPr marL="171450" indent="-171450">
              <a:buFont typeface="Arial" pitchFamily="34" charset="0"/>
              <a:buChar char="•"/>
            </a:pPr>
            <a:r>
              <a:rPr lang="en-US" sz="1200" kern="1200" baseline="0" dirty="0" smtClean="0">
                <a:solidFill>
                  <a:schemeClr val="tx1"/>
                </a:solidFill>
                <a:effectLst/>
                <a:latin typeface="+mn-lt"/>
                <a:ea typeface="+mn-ea"/>
                <a:cs typeface="+mn-cs"/>
              </a:rPr>
              <a:t>Partnering with education allows directing end user input into the EMR while also considering clinical workflow. This partnership led to realigning education under the clinical excellence and informatics department to help standardize the education format which equals more standardized documentation in the EMR.</a:t>
            </a:r>
          </a:p>
          <a:p>
            <a:r>
              <a:rPr lang="en-US" baseline="0" dirty="0" smtClean="0"/>
              <a:t>We have the pieces, now we need to put them together. &lt;click&gt;</a:t>
            </a:r>
          </a:p>
        </p:txBody>
      </p:sp>
      <p:sp>
        <p:nvSpPr>
          <p:cNvPr id="4" name="Slide Number Placeholder 3"/>
          <p:cNvSpPr>
            <a:spLocks noGrp="1"/>
          </p:cNvSpPr>
          <p:nvPr>
            <p:ph type="sldNum" sz="quarter" idx="10"/>
          </p:nvPr>
        </p:nvSpPr>
        <p:spPr/>
        <p:txBody>
          <a:bodyPr/>
          <a:lstStyle/>
          <a:p>
            <a:fld id="{E7FADB3B-DA89-480D-9B0C-C1E634C21C04}" type="slidenum">
              <a:rPr lang="en-US" smtClean="0"/>
              <a:t>18</a:t>
            </a:fld>
            <a:endParaRPr lang="en-US"/>
          </a:p>
        </p:txBody>
      </p:sp>
    </p:spTree>
    <p:extLst>
      <p:ext uri="{BB962C8B-B14F-4D97-AF65-F5344CB8AC3E}">
        <p14:creationId xmlns:p14="http://schemas.microsoft.com/office/powerpoint/2010/main" val="124805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Where We Are</a:t>
            </a:r>
            <a:r>
              <a:rPr lang="en-US" baseline="0" dirty="0" smtClean="0"/>
              <a:t> Going &lt;click&gt;</a:t>
            </a:r>
          </a:p>
          <a:p>
            <a:r>
              <a:rPr lang="en-US" dirty="0" smtClean="0"/>
              <a:t>We are continuing to upgrade software that communicates</a:t>
            </a:r>
            <a:r>
              <a:rPr lang="en-US" baseline="0" dirty="0" smtClean="0"/>
              <a:t> with other software within our hospital system.  I guess it’s safe to use the term interoperability with this group.  Increasing our interoperability will help break down some of those silos in our information repositories. &lt;click&gt;</a:t>
            </a:r>
          </a:p>
          <a:p>
            <a:r>
              <a:rPr lang="en-US" baseline="0" dirty="0" smtClean="0"/>
              <a:t>We want to continue to build those relationships with teams. &lt;click&gt;</a:t>
            </a:r>
          </a:p>
          <a:p>
            <a:r>
              <a:rPr lang="en-US" baseline="0" dirty="0" smtClean="0"/>
              <a:t>This includes getting buy-in from our frontline staff which occurs in the PI process Reggie alluded to earlier. &lt;click&gt;</a:t>
            </a:r>
          </a:p>
          <a:p>
            <a:r>
              <a:rPr lang="en-US" baseline="0" dirty="0" smtClean="0"/>
              <a:t>We want to continually keep our quality outcomes in mind and work towards all our data being useful to improve the our patient outcomes which leads to better patient care.  </a:t>
            </a:r>
            <a:r>
              <a:rPr lang="en-US" b="1" i="1" baseline="0" dirty="0" smtClean="0">
                <a:solidFill>
                  <a:srgbClr val="FF0000"/>
                </a:solidFill>
              </a:rPr>
              <a:t>This is sometimes referred to as “Hardwiring Excellence(</a:t>
            </a:r>
            <a:r>
              <a:rPr lang="en-US" b="1" i="1" baseline="0" dirty="0" err="1" smtClean="0">
                <a:solidFill>
                  <a:srgbClr val="FF0000"/>
                </a:solidFill>
              </a:rPr>
              <a:t>Studer</a:t>
            </a:r>
            <a:r>
              <a:rPr lang="en-US" b="1" i="1" baseline="0" dirty="0" smtClean="0">
                <a:solidFill>
                  <a:srgbClr val="FF0000"/>
                </a:solidFill>
              </a:rPr>
              <a:t> ).</a:t>
            </a:r>
          </a:p>
        </p:txBody>
      </p:sp>
      <p:sp>
        <p:nvSpPr>
          <p:cNvPr id="4" name="Slide Number Placeholder 3"/>
          <p:cNvSpPr>
            <a:spLocks noGrp="1"/>
          </p:cNvSpPr>
          <p:nvPr>
            <p:ph type="sldNum" sz="quarter" idx="10"/>
          </p:nvPr>
        </p:nvSpPr>
        <p:spPr/>
        <p:txBody>
          <a:bodyPr/>
          <a:lstStyle/>
          <a:p>
            <a:fld id="{E7FADB3B-DA89-480D-9B0C-C1E634C21C04}" type="slidenum">
              <a:rPr lang="en-US" smtClean="0"/>
              <a:t>19</a:t>
            </a:fld>
            <a:endParaRPr lang="en-US"/>
          </a:p>
        </p:txBody>
      </p:sp>
    </p:spTree>
    <p:extLst>
      <p:ext uri="{BB962C8B-B14F-4D97-AF65-F5344CB8AC3E}">
        <p14:creationId xmlns:p14="http://schemas.microsoft.com/office/powerpoint/2010/main" val="124805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Sorry, our first title was chosen so you guys would think we were real smart.</a:t>
            </a:r>
            <a:r>
              <a:rPr lang="en-US" baseline="0" dirty="0" smtClean="0"/>
              <a:t>  This is what we are really talking about.  We are not talking about anything you don’t already know so much as telling you about our experience and how we went about it.  As all of you can attest, clinical informatics is a team sport.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2</a:t>
            </a:fld>
            <a:endParaRPr lang="en-US" dirty="0"/>
          </a:p>
        </p:txBody>
      </p:sp>
    </p:spTree>
    <p:extLst>
      <p:ext uri="{BB962C8B-B14F-4D97-AF65-F5344CB8AC3E}">
        <p14:creationId xmlns:p14="http://schemas.microsoft.com/office/powerpoint/2010/main" val="274625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Now we are going to get into some examples of how these relationships were used in improving our outcomes.</a:t>
            </a:r>
            <a:r>
              <a:rPr lang="en-US" baseline="0" dirty="0" smtClean="0"/>
              <a:t> &lt;click through bullets&gt;</a:t>
            </a:r>
          </a:p>
          <a:p>
            <a:r>
              <a:rPr lang="en-US" baseline="0" dirty="0" smtClean="0"/>
              <a:t>These are just some buzzwords we threw in there to get your attention, but we will kind of show you how in the next few slides.</a:t>
            </a:r>
          </a:p>
          <a:p>
            <a:r>
              <a:rPr lang="en-US" baseline="0" dirty="0" smtClean="0"/>
              <a:t>&lt;click&gt;</a:t>
            </a:r>
          </a:p>
          <a:p>
            <a:endParaRPr lang="en-US" dirty="0" smtClean="0"/>
          </a:p>
        </p:txBody>
      </p:sp>
      <p:sp>
        <p:nvSpPr>
          <p:cNvPr id="4" name="Slide Number Placeholder 3"/>
          <p:cNvSpPr>
            <a:spLocks noGrp="1"/>
          </p:cNvSpPr>
          <p:nvPr>
            <p:ph type="sldNum" sz="quarter" idx="10"/>
          </p:nvPr>
        </p:nvSpPr>
        <p:spPr/>
        <p:txBody>
          <a:bodyPr/>
          <a:lstStyle/>
          <a:p>
            <a:fld id="{E7FADB3B-DA89-480D-9B0C-C1E634C21C04}" type="slidenum">
              <a:rPr lang="en-US" smtClean="0"/>
              <a:t>20</a:t>
            </a:fld>
            <a:endParaRPr lang="en-US"/>
          </a:p>
        </p:txBody>
      </p:sp>
    </p:spTree>
    <p:extLst>
      <p:ext uri="{BB962C8B-B14F-4D97-AF65-F5344CB8AC3E}">
        <p14:creationId xmlns:p14="http://schemas.microsoft.com/office/powerpoint/2010/main" val="3807324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(Kim)  Where We</a:t>
            </a:r>
            <a:r>
              <a:rPr lang="en-US" baseline="0" dirty="0" smtClean="0"/>
              <a:t> Were &lt;click&gt;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Administration received</a:t>
            </a:r>
            <a:r>
              <a:rPr lang="en-US" baseline="0" dirty="0" smtClean="0"/>
              <a:t> reports and reviewed the data, but didn’t really know how the data was captured.  The data was there, but the accuracy wasn’t fully trusted. &lt;click&gt;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Administration didn’t really know how the documentation affected the workflow of clinicians. &lt;click&gt;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relationships between the departments wasn’t strong and often no one knew the “why” of why do I need to document that way.  No one knew where the data went or what the purpose of it was.  &lt;click&gt;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Bedside clinicians felt like Admin was disconnected.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did we do?  Well I’m glad you asked:  We said, “Can the EMR help?”  Yes,</a:t>
            </a:r>
            <a:r>
              <a:rPr lang="en-US" baseline="0" dirty="0" smtClean="0"/>
              <a:t> it can.  We have reports that we can review and if the data falls out we can follow up on just those cases.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&lt;click&gt;</a:t>
            </a:r>
          </a:p>
          <a:p>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21</a:t>
            </a:fld>
            <a:endParaRPr lang="en-US"/>
          </a:p>
        </p:txBody>
      </p:sp>
    </p:spTree>
    <p:extLst>
      <p:ext uri="{BB962C8B-B14F-4D97-AF65-F5344CB8AC3E}">
        <p14:creationId xmlns:p14="http://schemas.microsoft.com/office/powerpoint/2010/main" val="917194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r>
              <a:rPr lang="en-US" baseline="0" dirty="0" smtClean="0"/>
              <a:t> Leadership Where We Are &lt;click&gt;</a:t>
            </a:r>
            <a:endParaRPr lang="en-US" dirty="0" smtClean="0"/>
          </a:p>
          <a:p>
            <a:r>
              <a:rPr lang="en-US" b="1" dirty="0" smtClean="0"/>
              <a:t>Then</a:t>
            </a:r>
            <a:r>
              <a:rPr lang="en-US" dirty="0" smtClean="0"/>
              <a:t> we said, “With whom do we need to work?”  This is where that leveraging part comes in.  By using that relationship between</a:t>
            </a:r>
            <a:r>
              <a:rPr lang="en-US" baseline="0" dirty="0" smtClean="0"/>
              <a:t> our CNO and the informatics department we were able to develop a plan.  This goes back to process improvement again so I’m going elaborate just a bit more on how we did it.</a:t>
            </a:r>
            <a:endParaRPr lang="en-US" dirty="0" smtClean="0"/>
          </a:p>
          <a:p>
            <a:r>
              <a:rPr lang="en-US" dirty="0" smtClean="0"/>
              <a:t>We use Lean Daily Management (LDM) for </a:t>
            </a:r>
            <a:r>
              <a:rPr lang="en-US" baseline="0" dirty="0" smtClean="0"/>
              <a:t>our rapid process improvement (RPI) and the administrative team actually goes out to the floors to see what nurses on the unit are tracking as opportunities for improvement.</a:t>
            </a:r>
          </a:p>
          <a:p>
            <a:r>
              <a:rPr lang="en-US" baseline="0" dirty="0" smtClean="0"/>
              <a:t>When a fallout occurs in the EMR, entire team now focuses on why there was a fallout. Was it truly a fallout or was it not documented in the appropriate place? </a:t>
            </a:r>
          </a:p>
          <a:p>
            <a:r>
              <a:rPr lang="en-US" baseline="0" dirty="0" smtClean="0"/>
              <a:t>Administrative support was crucial because these processes crossed several departments.</a:t>
            </a:r>
          </a:p>
          <a:p>
            <a:r>
              <a:rPr lang="en-US" baseline="0" dirty="0" smtClean="0"/>
              <a:t>&lt;click&gt;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leadership/patient safety huddle takes place every morning at 0830.  It includes lab, pharmacy, radiology, nursing, case management, admin team, physical therapy, social workers, admitting, quality, charge nurses, education</a:t>
            </a:r>
            <a:r>
              <a:rPr lang="en-US" baseline="0" dirty="0" smtClean="0"/>
              <a:t> and house supervision and probably more that I’m forgetting to mention!  Everyone takes a look at what’s going on in the house.  In the background, there is a big screen monitor that is displaying a “Leadership Huddle” Board digitally.  The data that is displayed on this screen is taken from a variety of reports that come from the EMR and also from the charge nurses and it is presented by the on duty house supervisor.  Again, everyone is involved so they are all invested in data accuracy.&lt;click&gt;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our third step in our simplified PI process, “How do we measure?”  Well, we measure by looking at this data every weekday as a group and we keep this data transparent to anyone who is interested. &lt;click&gt;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22</a:t>
            </a:fld>
            <a:endParaRPr lang="en-US"/>
          </a:p>
        </p:txBody>
      </p:sp>
    </p:spTree>
    <p:extLst>
      <p:ext uri="{BB962C8B-B14F-4D97-AF65-F5344CB8AC3E}">
        <p14:creationId xmlns:p14="http://schemas.microsoft.com/office/powerpoint/2010/main" val="2545875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Where We Are</a:t>
            </a:r>
            <a:r>
              <a:rPr lang="en-US" baseline="0" dirty="0" smtClean="0"/>
              <a:t> Going &lt;click&gt;</a:t>
            </a:r>
            <a:endParaRPr lang="en-US" dirty="0" smtClean="0"/>
          </a:p>
          <a:p>
            <a:r>
              <a:rPr lang="en-US" dirty="0" smtClean="0"/>
              <a:t>We are moving toward fully integrating electronic data capture into leadership huddle automatically.  Basically, we’d like that electronic board you saw in the background of the last slide to be auto-populated by trusted data from our different electronic systems. &lt;click&gt;</a:t>
            </a:r>
          </a:p>
          <a:p>
            <a:r>
              <a:rPr lang="en-US" dirty="0" smtClean="0"/>
              <a:t>Eventually, clinical informatics would like to partner with information systems to create an automated daily huddle board that gathers the data before the huddle rather than having house supervision transcribing it. &lt;click&gt;</a:t>
            </a:r>
          </a:p>
          <a:p>
            <a:r>
              <a:rPr lang="en-US" dirty="0" smtClean="0"/>
              <a:t>We want to continue to build relationships to a point where communication is center stage.  When we get to the point where the data is consistently trusted we can spend more time discussing the ways we can improve</a:t>
            </a:r>
            <a:r>
              <a:rPr lang="en-US" baseline="0" dirty="0" smtClean="0"/>
              <a:t> our processes and less time trying to make sure it was collected accurately. </a:t>
            </a:r>
          </a:p>
          <a:p>
            <a:endParaRPr lang="en-US" baseline="0" dirty="0" smtClean="0"/>
          </a:p>
          <a:p>
            <a:r>
              <a:rPr lang="en-US" baseline="0" dirty="0" smtClean="0"/>
              <a:t>Okay, I’ve talked enough.  Now we have some more examples and I think Kristina is going to cover the next one up.</a:t>
            </a:r>
          </a:p>
          <a:p>
            <a:r>
              <a:rPr lang="en-US" baseline="0" dirty="0" smtClean="0"/>
              <a:t>&lt;click&gt;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23</a:t>
            </a:fld>
            <a:endParaRPr lang="en-US"/>
          </a:p>
        </p:txBody>
      </p:sp>
    </p:spTree>
    <p:extLst>
      <p:ext uri="{BB962C8B-B14F-4D97-AF65-F5344CB8AC3E}">
        <p14:creationId xmlns:p14="http://schemas.microsoft.com/office/powerpoint/2010/main" val="878019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(Kristina)</a:t>
            </a:r>
          </a:p>
          <a:p>
            <a:r>
              <a:rPr lang="en-US" dirty="0" smtClean="0"/>
              <a:t>Recently there was a patient safety initiative launched for appropriate use of blood products.  I’m sure most</a:t>
            </a:r>
            <a:r>
              <a:rPr lang="en-US" baseline="0" dirty="0" smtClean="0"/>
              <a:t> of you have heard about that.  </a:t>
            </a:r>
            <a:endParaRPr lang="en-US" dirty="0" smtClean="0"/>
          </a:p>
          <a:p>
            <a:endParaRPr lang="en-US" dirty="0" smtClean="0"/>
          </a:p>
          <a:p>
            <a:r>
              <a:rPr lang="en-US" dirty="0" smtClean="0"/>
              <a:t>To</a:t>
            </a:r>
            <a:r>
              <a:rPr lang="en-US" baseline="0" dirty="0" smtClean="0"/>
              <a:t> assist with this initiative, the informatics team started to ask those same questions:</a:t>
            </a:r>
          </a:p>
          <a:p>
            <a:pPr marL="228600" indent="-228600">
              <a:buAutoNum type="arabicPeriod"/>
            </a:pPr>
            <a:r>
              <a:rPr lang="en-US" baseline="0" dirty="0" smtClean="0"/>
              <a:t>C</a:t>
            </a:r>
            <a:r>
              <a:rPr lang="en-US" dirty="0" smtClean="0"/>
              <a:t>an the EMR help?  </a:t>
            </a:r>
          </a:p>
          <a:p>
            <a:pPr marL="685800" lvl="1" indent="-228600">
              <a:buFont typeface="Arial" pitchFamily="34" charset="0"/>
              <a:buChar char="•"/>
            </a:pPr>
            <a:r>
              <a:rPr lang="en-US" dirty="0" smtClean="0"/>
              <a:t>Yes.  We can track the number of single versus double units ordered</a:t>
            </a:r>
            <a:r>
              <a:rPr lang="en-US" baseline="0" dirty="0" smtClean="0"/>
              <a:t> </a:t>
            </a:r>
            <a:r>
              <a:rPr lang="en-US" b="1" baseline="0" dirty="0" smtClean="0"/>
              <a:t>and</a:t>
            </a:r>
            <a:r>
              <a:rPr lang="en-US" baseline="0" dirty="0" smtClean="0"/>
              <a:t> </a:t>
            </a:r>
            <a:r>
              <a:rPr lang="en-US" dirty="0" smtClean="0"/>
              <a:t>we can track when the H&amp;H is reassessed.</a:t>
            </a:r>
          </a:p>
          <a:p>
            <a:pPr marL="228600" indent="-228600">
              <a:buAutoNum type="arabicPeriod"/>
            </a:pPr>
            <a:r>
              <a:rPr lang="en-US" dirty="0" smtClean="0"/>
              <a:t>With whom do we need to work?  </a:t>
            </a:r>
          </a:p>
          <a:p>
            <a:pPr marL="685800" lvl="1" indent="-228600">
              <a:buFont typeface="Arial" pitchFamily="34" charset="0"/>
              <a:buChar char="•"/>
            </a:pPr>
            <a:r>
              <a:rPr lang="en-US" dirty="0" smtClean="0"/>
              <a:t>Lab obviously, administration, nursing staff and physicians</a:t>
            </a:r>
            <a:r>
              <a:rPr lang="en-US" baseline="0" dirty="0" smtClean="0"/>
              <a:t> also need </a:t>
            </a:r>
            <a:r>
              <a:rPr lang="en-US" dirty="0" smtClean="0"/>
              <a:t>to buy in.  This is another example of where</a:t>
            </a:r>
            <a:r>
              <a:rPr lang="en-US" baseline="0" dirty="0" smtClean="0"/>
              <a:t> the informatics, lab and administration relationships helped because they all attend those group meetings and were able to offer insight, and now they have a higher level of understanding.  </a:t>
            </a:r>
          </a:p>
          <a:p>
            <a:pPr marL="685800" lvl="1" indent="-228600">
              <a:buFont typeface="Arial" pitchFamily="34" charset="0"/>
              <a:buChar char="•"/>
            </a:pPr>
            <a:r>
              <a:rPr lang="en-US" dirty="0" smtClean="0"/>
              <a:t>We also partnered with IT for screen saver insertion.  This slide is an example of one of the screen savers we used</a:t>
            </a:r>
            <a:r>
              <a:rPr lang="en-US" baseline="0" dirty="0" smtClean="0"/>
              <a:t> to endorse the single unit blood utilization.  </a:t>
            </a:r>
            <a:r>
              <a:rPr lang="en-US" dirty="0" smtClean="0"/>
              <a:t>Quite often we try to come up with something that get’s your attention and Stay Single definitely created</a:t>
            </a:r>
            <a:r>
              <a:rPr lang="en-US" baseline="0" dirty="0" smtClean="0"/>
              <a:t> a buzz throughout the hospital.  In addition, </a:t>
            </a:r>
            <a:r>
              <a:rPr lang="en-US" dirty="0" smtClean="0"/>
              <a:t>we change the rotation frequently because it seems to catch</a:t>
            </a:r>
            <a:r>
              <a:rPr lang="en-US" baseline="0" dirty="0" smtClean="0"/>
              <a:t> the staff’s attention</a:t>
            </a:r>
            <a:r>
              <a:rPr lang="en-US" dirty="0" smtClean="0"/>
              <a:t>.</a:t>
            </a:r>
          </a:p>
          <a:p>
            <a:pPr marL="228600" indent="-228600">
              <a:buAutoNum type="arabicPeriod"/>
            </a:pPr>
            <a:r>
              <a:rPr lang="en-US" dirty="0" smtClean="0"/>
              <a:t>How do we measure?  </a:t>
            </a:r>
          </a:p>
          <a:p>
            <a:pPr marL="685800" lvl="1" indent="-228600">
              <a:buFont typeface="Arial" pitchFamily="34" charset="0"/>
              <a:buChar char="•"/>
            </a:pPr>
            <a:r>
              <a:rPr lang="en-US" dirty="0" smtClean="0"/>
              <a:t>We review reports on blood utilization taken directly from data recorded in the EMR and we present the data</a:t>
            </a:r>
            <a:r>
              <a:rPr lang="en-US" baseline="0" dirty="0" smtClean="0"/>
              <a:t> </a:t>
            </a:r>
            <a:r>
              <a:rPr lang="en-US" dirty="0" smtClean="0"/>
              <a:t>daily at the</a:t>
            </a:r>
            <a:r>
              <a:rPr lang="en-US" baseline="0" dirty="0" smtClean="0"/>
              <a:t> patient safety huddle and leadership meeting that Kim mentioned earlier.&lt;click&gt;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24</a:t>
            </a:fld>
            <a:endParaRPr lang="en-US"/>
          </a:p>
        </p:txBody>
      </p:sp>
    </p:spTree>
    <p:extLst>
      <p:ext uri="{BB962C8B-B14F-4D97-AF65-F5344CB8AC3E}">
        <p14:creationId xmlns:p14="http://schemas.microsoft.com/office/powerpoint/2010/main" val="33800311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(Kristina) Where We Were</a:t>
            </a:r>
            <a:r>
              <a:rPr lang="en-US" baseline="0" dirty="0" smtClean="0"/>
              <a:t> &lt;click&gt;</a:t>
            </a:r>
            <a:endParaRPr lang="en-US" dirty="0" smtClean="0"/>
          </a:p>
          <a:p>
            <a:pPr marL="171450" indent="-171450">
              <a:buFont typeface="Arial" pitchFamily="34" charset="0"/>
              <a:buChar char="•"/>
            </a:pPr>
            <a:r>
              <a:rPr lang="en-US" dirty="0" smtClean="0"/>
              <a:t>Many of our providers saved what we call a </a:t>
            </a:r>
            <a:r>
              <a:rPr lang="en-US" dirty="0" err="1" smtClean="0"/>
              <a:t>powerplan</a:t>
            </a:r>
            <a:r>
              <a:rPr lang="en-US" dirty="0" smtClean="0"/>
              <a:t> with multiple units of blood ordered.  For example, give two</a:t>
            </a:r>
            <a:r>
              <a:rPr lang="en-US" baseline="0" dirty="0" smtClean="0"/>
              <a:t> units of PRBCs. &lt;click&gt;</a:t>
            </a:r>
          </a:p>
          <a:p>
            <a:endParaRPr lang="en-US" baseline="0" dirty="0" smtClean="0"/>
          </a:p>
          <a:p>
            <a:pPr marL="171450" indent="-171450">
              <a:buFont typeface="Arial" pitchFamily="34" charset="0"/>
              <a:buChar char="•"/>
            </a:pPr>
            <a:r>
              <a:rPr lang="en-US" baseline="0" dirty="0" smtClean="0"/>
              <a:t>They may or may not have included an order to reassess the H&amp;H between units.  &lt;click&gt;</a:t>
            </a:r>
          </a:p>
          <a:p>
            <a:endParaRPr lang="en-US" baseline="0" dirty="0" smtClean="0"/>
          </a:p>
          <a:p>
            <a:pPr marL="171450" indent="-171450">
              <a:buFont typeface="Arial" pitchFamily="34" charset="0"/>
              <a:buChar char="•"/>
            </a:pPr>
            <a:r>
              <a:rPr lang="en-US" baseline="0" dirty="0" smtClean="0"/>
              <a:t>This can lead to a patient easily getting two units when one might have been enough.  As you all know each transfusion carries with it inherent risks to the patient.  Adoption of computerized order entry that reflects blood transfusion standards has the potential to improve transfusion utilization.&lt;click&gt;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25</a:t>
            </a:fld>
            <a:endParaRPr lang="en-US"/>
          </a:p>
        </p:txBody>
      </p:sp>
    </p:spTree>
    <p:extLst>
      <p:ext uri="{BB962C8B-B14F-4D97-AF65-F5344CB8AC3E}">
        <p14:creationId xmlns:p14="http://schemas.microsoft.com/office/powerpoint/2010/main" val="31272296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(Kristina)  Where We</a:t>
            </a:r>
            <a:r>
              <a:rPr lang="en-US" baseline="0" dirty="0" smtClean="0"/>
              <a:t> Are </a:t>
            </a:r>
          </a:p>
          <a:p>
            <a:pPr marL="171450" indent="-171450">
              <a:buFont typeface="Arial" pitchFamily="34" charset="0"/>
              <a:buChar char="•"/>
            </a:pPr>
            <a:r>
              <a:rPr lang="en-US" dirty="0" smtClean="0"/>
              <a:t>What we see illustrated by this graph is the increasing trend of our physicians ordering one unit at a time versus multiple units.  </a:t>
            </a:r>
          </a:p>
          <a:p>
            <a:pPr marL="171450" indent="-171450">
              <a:buFont typeface="Arial" pitchFamily="34" charset="0"/>
              <a:buChar char="•"/>
            </a:pPr>
            <a:r>
              <a:rPr lang="en-US" dirty="0" smtClean="0"/>
              <a:t>Our lab director was able to take these numbers and estimate a savings of over $103,000 YTD by the end of August</a:t>
            </a:r>
            <a:r>
              <a:rPr lang="en-US" smtClean="0"/>
              <a:t>.  </a:t>
            </a:r>
          </a:p>
          <a:p>
            <a:pPr marL="171450" indent="-171450">
              <a:buFont typeface="Arial" pitchFamily="34" charset="0"/>
              <a:buChar char="•"/>
            </a:pPr>
            <a:r>
              <a:rPr lang="en-US" smtClean="0"/>
              <a:t>Even </a:t>
            </a:r>
            <a:r>
              <a:rPr lang="en-US" dirty="0" smtClean="0"/>
              <a:t>in this day and age, that is bloody good, get it?  Reggie made me say that part. &lt;click&gt;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26</a:t>
            </a:fld>
            <a:endParaRPr lang="en-US"/>
          </a:p>
        </p:txBody>
      </p:sp>
    </p:spTree>
    <p:extLst>
      <p:ext uri="{BB962C8B-B14F-4D97-AF65-F5344CB8AC3E}">
        <p14:creationId xmlns:p14="http://schemas.microsoft.com/office/powerpoint/2010/main" val="3657146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(Kristina) Where we are going.</a:t>
            </a:r>
          </a:p>
          <a:p>
            <a:r>
              <a:rPr lang="en-US" dirty="0" smtClean="0"/>
              <a:t>We plan to continue our collaboration with our laboratory department and have begun a new initiative</a:t>
            </a:r>
            <a:r>
              <a:rPr lang="en-US" baseline="0" dirty="0" smtClean="0"/>
              <a:t> to increase compliance with proper specimen labeling.  When we heard what our Lab director was trying to accomplish we went through our normal process improvement methodology and joined in to help him achieve the goal.  We used those relationships to work together to achieve a better outcome.</a:t>
            </a:r>
          </a:p>
          <a:p>
            <a:endParaRPr lang="en-US" baseline="0" dirty="0" smtClean="0"/>
          </a:p>
          <a:p>
            <a:r>
              <a:rPr lang="en-US" baseline="0" dirty="0" smtClean="0"/>
              <a:t>This is another example of a screen saver used at our facility.  Well, actually we are not missing Reggie but instead the ID labels.</a:t>
            </a:r>
          </a:p>
          <a:p>
            <a:endParaRPr lang="en-US" baseline="0" dirty="0" smtClean="0"/>
          </a:p>
          <a:p>
            <a:r>
              <a:rPr lang="en-US" baseline="0" dirty="0" smtClean="0"/>
              <a:t>And now I’m going to hand it off to </a:t>
            </a:r>
            <a:r>
              <a:rPr lang="en-US" baseline="0" dirty="0" err="1" smtClean="0"/>
              <a:t>Reg</a:t>
            </a:r>
            <a:r>
              <a:rPr lang="en-US" baseline="0" dirty="0" smtClean="0"/>
              <a:t> because he likes to hear himself talk anyway!  &lt;click&gt;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27</a:t>
            </a:fld>
            <a:endParaRPr lang="en-US"/>
          </a:p>
        </p:txBody>
      </p:sp>
    </p:spTree>
    <p:extLst>
      <p:ext uri="{BB962C8B-B14F-4D97-AF65-F5344CB8AC3E}">
        <p14:creationId xmlns:p14="http://schemas.microsoft.com/office/powerpoint/2010/main" val="10891644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  </a:t>
            </a:r>
          </a:p>
          <a:p>
            <a:r>
              <a:rPr lang="en-US" dirty="0" smtClean="0"/>
              <a:t>Quality control</a:t>
            </a:r>
            <a:r>
              <a:rPr lang="en-US" baseline="0" dirty="0" smtClean="0"/>
              <a:t> is now able to accurately trust and retrieve data from the EMR.  </a:t>
            </a:r>
          </a:p>
          <a:p>
            <a:r>
              <a:rPr lang="en-US" baseline="0" dirty="0" smtClean="0"/>
              <a:t>Now armed with the understanding of the importance of consistent and accurate documentation, charge nurses are able to report critical data during the patient safety huddle and leader rounds.  </a:t>
            </a:r>
          </a:p>
          <a:p>
            <a:r>
              <a:rPr lang="en-US" baseline="0" dirty="0" smtClean="0"/>
              <a:t>Let’s see how we did that. &lt;click&gt;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28</a:t>
            </a:fld>
            <a:endParaRPr lang="en-US"/>
          </a:p>
        </p:txBody>
      </p:sp>
    </p:spTree>
    <p:extLst>
      <p:ext uri="{BB962C8B-B14F-4D97-AF65-F5344CB8AC3E}">
        <p14:creationId xmlns:p14="http://schemas.microsoft.com/office/powerpoint/2010/main" val="1320499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Reg</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When collecting reportable data, such as foley duration,</a:t>
            </a:r>
            <a:r>
              <a:rPr lang="en-US" sz="1200" kern="1200" baseline="0" dirty="0" smtClean="0">
                <a:solidFill>
                  <a:schemeClr val="tx1"/>
                </a:solidFill>
                <a:effectLst/>
                <a:latin typeface="+mn-lt"/>
                <a:ea typeface="+mn-ea"/>
                <a:cs typeface="+mn-cs"/>
              </a:rPr>
              <a:t> central line documentation, and isolation precautions,</a:t>
            </a:r>
            <a:r>
              <a:rPr lang="en-US" sz="1200" kern="1200" dirty="0" smtClean="0">
                <a:solidFill>
                  <a:schemeClr val="tx1"/>
                </a:solidFill>
                <a:effectLst/>
                <a:latin typeface="+mn-lt"/>
                <a:ea typeface="+mn-ea"/>
                <a:cs typeface="+mn-cs"/>
              </a:rPr>
              <a:t> to the CDC and daily Management Huddle, it was noted that the charge nurses report (which happened to be on paper) did not match the data recorded in our</a:t>
            </a:r>
            <a:r>
              <a:rPr lang="en-US" sz="1200" kern="1200" baseline="0" dirty="0" smtClean="0">
                <a:solidFill>
                  <a:schemeClr val="tx1"/>
                </a:solidFill>
                <a:effectLst/>
                <a:latin typeface="+mn-lt"/>
                <a:ea typeface="+mn-ea"/>
                <a:cs typeface="+mn-cs"/>
              </a:rPr>
              <a:t> EMR.</a:t>
            </a: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nurses were charting multiple start dates and times on the lines </a:t>
            </a:r>
            <a:r>
              <a:rPr lang="en-US" sz="1200" kern="1200" dirty="0" smtClean="0">
                <a:solidFill>
                  <a:schemeClr val="tx1"/>
                </a:solidFill>
                <a:effectLst/>
                <a:latin typeface="+mn-lt"/>
                <a:ea typeface="+mn-ea"/>
                <a:cs typeface="+mn-cs"/>
              </a:rPr>
              <a:t>leading to unreliable</a:t>
            </a:r>
            <a:r>
              <a:rPr lang="en-US" sz="1200" kern="1200" baseline="0" dirty="0" smtClean="0">
                <a:solidFill>
                  <a:schemeClr val="tx1"/>
                </a:solidFill>
                <a:effectLst/>
                <a:latin typeface="+mn-lt"/>
                <a:ea typeface="+mn-ea"/>
                <a:cs typeface="+mn-cs"/>
              </a:rPr>
              <a:t> information and causing our infection </a:t>
            </a:r>
            <a:r>
              <a:rPr lang="en-US" sz="1200" kern="1200" baseline="0" dirty="0" err="1" smtClean="0">
                <a:solidFill>
                  <a:schemeClr val="tx1"/>
                </a:solidFill>
                <a:effectLst/>
                <a:latin typeface="+mn-lt"/>
                <a:ea typeface="+mn-ea"/>
                <a:cs typeface="+mn-cs"/>
              </a:rPr>
              <a:t>preventionist</a:t>
            </a:r>
            <a:r>
              <a:rPr lang="en-US" sz="1200" kern="1200" baseline="0" dirty="0" smtClean="0">
                <a:solidFill>
                  <a:schemeClr val="tx1"/>
                </a:solidFill>
                <a:effectLst/>
                <a:latin typeface="+mn-lt"/>
                <a:ea typeface="+mn-ea"/>
                <a:cs typeface="+mn-cs"/>
              </a:rPr>
              <a:t> to spend many hours digging through the EMR and comparing it to the charge nurse report.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By leveraging our relationship with our infection prevention nurse, we were able to show her how to read the census report, where the data came from in the EMR, and how it could be more useful.  She then took that information and created her own performance improvement measure.  Does anyone know the first question we asked?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1.  Yeah, can the EMR help? Yes, in this case it surely can. We know that we have a report and we know that we need the report to be accurate.  </a:t>
            </a:r>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also helps the patient because when we can rely on the data, we can identify trends to prevent issues before they happen. </a:t>
            </a:r>
          </a:p>
          <a:p>
            <a:r>
              <a:rPr lang="en-US" sz="1200" kern="1200" baseline="0" dirty="0" smtClean="0">
                <a:solidFill>
                  <a:schemeClr val="tx1"/>
                </a:solidFill>
                <a:effectLst/>
                <a:latin typeface="+mn-lt"/>
                <a:ea typeface="+mn-ea"/>
                <a:cs typeface="+mn-cs"/>
              </a:rPr>
              <a:t>2.  What was the next thing we needed to know?  Correct, With whom do we need to work?  In this case we obviously needed the buy-in of the IP nurse, but we also had to get the charge nurses on board.  This really went back to that asking the “why” that we talked about.  Many people adopt readily to doing what their told, but clinicians are trained to think and part of that leads to them asking why.  If you give a nurse a solid understanding of why, you have a much higher chance of success.</a:t>
            </a:r>
          </a:p>
          <a:p>
            <a:r>
              <a:rPr lang="en-US" sz="1200" kern="1200" baseline="0" dirty="0" smtClean="0">
                <a:solidFill>
                  <a:schemeClr val="tx1"/>
                </a:solidFill>
                <a:effectLst/>
                <a:latin typeface="+mn-lt"/>
                <a:ea typeface="+mn-ea"/>
                <a:cs typeface="+mn-cs"/>
              </a:rPr>
              <a:t>3.  Lastly, do you know what we asked?  Your are correct.  How do we measure.  Let’s take a look at the next slide.  &lt;click&gt;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29</a:t>
            </a:fld>
            <a:endParaRPr lang="en-US"/>
          </a:p>
        </p:txBody>
      </p:sp>
    </p:spTree>
    <p:extLst>
      <p:ext uri="{BB962C8B-B14F-4D97-AF65-F5344CB8AC3E}">
        <p14:creationId xmlns:p14="http://schemas.microsoft.com/office/powerpoint/2010/main" val="378831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3</a:t>
            </a:fld>
            <a:endParaRPr lang="en-US" dirty="0"/>
          </a:p>
        </p:txBody>
      </p:sp>
    </p:spTree>
    <p:extLst>
      <p:ext uri="{BB962C8B-B14F-4D97-AF65-F5344CB8AC3E}">
        <p14:creationId xmlns:p14="http://schemas.microsoft.com/office/powerpoint/2010/main" val="4187090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  Where We Are &lt;click&gt;</a:t>
            </a:r>
          </a:p>
          <a:p>
            <a:r>
              <a:rPr lang="en-US" dirty="0" smtClean="0"/>
              <a:t>Using our process improvement program, our infection </a:t>
            </a:r>
            <a:r>
              <a:rPr lang="en-US" dirty="0" err="1" smtClean="0"/>
              <a:t>preventionist</a:t>
            </a:r>
            <a:r>
              <a:rPr lang="en-US" baseline="0" dirty="0" smtClean="0"/>
              <a:t> was able to track the inconsistent data and narrow it down to a department and/or nurse.  This lead to educational opportunities with hands on training emphasizing the importance of WHY we must have clear-cut device documentation with exact insertion and discontinuation date and times.  That “why” is how we got their buy-in.&lt;click&gt;</a:t>
            </a:r>
            <a:endParaRPr lang="en-US" dirty="0" smtClean="0"/>
          </a:p>
          <a:p>
            <a:r>
              <a:rPr lang="en-US" dirty="0" smtClean="0"/>
              <a:t>The</a:t>
            </a:r>
            <a:r>
              <a:rPr lang="en-US" baseline="0" dirty="0" smtClean="0"/>
              <a:t> nursing staff including charge nurses began to understand the reasons for accurate and efficient data.  </a:t>
            </a:r>
          </a:p>
          <a:p>
            <a:r>
              <a:rPr lang="en-US" baseline="0" dirty="0" smtClean="0"/>
              <a:t>Now, not only is the information more precise, but nursing has a clear picture of invasive lines leading to timely discontinuation with documentation.&lt;click&gt;  As you can see here, we had just over a 30% increase in the accuracy of device days reporting in a four month period.</a:t>
            </a:r>
          </a:p>
          <a:p>
            <a:r>
              <a:rPr lang="en-US" baseline="0" dirty="0" smtClean="0"/>
              <a:t>We should mention that we apply this not only to central lines, but urinary catheters, restraints, VTE prophylaxis, suicide assessment, sepsis bundle initiation, etc., etc., etc. &lt;click&gt;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30</a:t>
            </a:fld>
            <a:endParaRPr lang="en-US"/>
          </a:p>
        </p:txBody>
      </p:sp>
    </p:spTree>
    <p:extLst>
      <p:ext uri="{BB962C8B-B14F-4D97-AF65-F5344CB8AC3E}">
        <p14:creationId xmlns:p14="http://schemas.microsoft.com/office/powerpoint/2010/main" val="733675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We Are Going</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before that let me just mention that we had as of September we had &gt;540 days without a central line associated blood stream infection. </a:t>
            </a:r>
            <a:r>
              <a:rPr lang="en-US" dirty="0" smtClean="0"/>
              <a:t>That’s right, I said over</a:t>
            </a:r>
            <a:r>
              <a:rPr lang="en-US" baseline="0" dirty="0" smtClean="0"/>
              <a:t> 500</a:t>
            </a:r>
            <a:r>
              <a:rPr lang="en-US" dirty="0" smtClean="0"/>
              <a:t> days without a CLABSI.  Now we cannot directly attribute this to our PI, but I think it is safe to say that the more accurate</a:t>
            </a:r>
            <a:r>
              <a:rPr lang="en-US" baseline="0" dirty="0" smtClean="0"/>
              <a:t> documentation and examination of those lines daily in our patient safety huddle and knowing that the time inserted documentation can be trusted has been helpful.</a:t>
            </a:r>
            <a:endParaRPr lang="en-US" dirty="0" smtClean="0"/>
          </a:p>
          <a:p>
            <a:endParaRPr lang="en-US" dirty="0" smtClean="0"/>
          </a:p>
          <a:p>
            <a:r>
              <a:rPr lang="en-US" dirty="0" smtClean="0"/>
              <a:t>We plan to continue to develop those crucial relationships with our quality department and identify more opportunities where educating the</a:t>
            </a:r>
            <a:r>
              <a:rPr lang="en-US" baseline="0" dirty="0" smtClean="0"/>
              <a:t> appropriate way to document in the EMR </a:t>
            </a:r>
            <a:r>
              <a:rPr lang="en-US" b="1" baseline="0" dirty="0" smtClean="0"/>
              <a:t>AND</a:t>
            </a:r>
            <a:r>
              <a:rPr lang="en-US" baseline="0" dirty="0" smtClean="0"/>
              <a:t> meet regulatory guidelines.  We hope to be able to take this method and show even more positive outcomes as our data becomes more and more reliable.</a:t>
            </a:r>
          </a:p>
          <a:p>
            <a:endParaRPr lang="en-US" baseline="0" dirty="0" smtClean="0"/>
          </a:p>
          <a:p>
            <a:r>
              <a:rPr lang="en-US" baseline="0" dirty="0" smtClean="0"/>
              <a:t>And now Cindy will talk about the importance physician relationships.</a:t>
            </a:r>
          </a:p>
          <a:p>
            <a:r>
              <a:rPr lang="en-US" baseline="0" dirty="0" smtClean="0"/>
              <a:t>&lt;click&gt;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31</a:t>
            </a:fld>
            <a:endParaRPr lang="en-US"/>
          </a:p>
        </p:txBody>
      </p:sp>
    </p:spTree>
    <p:extLst>
      <p:ext uri="{BB962C8B-B14F-4D97-AF65-F5344CB8AC3E}">
        <p14:creationId xmlns:p14="http://schemas.microsoft.com/office/powerpoint/2010/main" val="41294795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(Cindy)Where We</a:t>
            </a:r>
            <a:r>
              <a:rPr lang="en-US" baseline="0" dirty="0" smtClean="0"/>
              <a:t> Were</a:t>
            </a:r>
            <a:endParaRPr lang="en-US" dirty="0" smtClean="0"/>
          </a:p>
          <a:p>
            <a:r>
              <a:rPr lang="en-US" dirty="0" smtClean="0"/>
              <a:t>During a Joint Commission survey it was noted that</a:t>
            </a:r>
            <a:r>
              <a:rPr lang="en-US" baseline="0" dirty="0" smtClean="0"/>
              <a:t> we did not consistently use evidence based power plans (order sets).  We applied our same PI method and asked those same questions.  </a:t>
            </a:r>
          </a:p>
          <a:p>
            <a:pPr marL="228600" indent="-228600">
              <a:buAutoNum type="arabicPeriod"/>
            </a:pPr>
            <a:r>
              <a:rPr lang="en-US" baseline="0" dirty="0" smtClean="0"/>
              <a:t>Can the EMR help?  Yes, in this case there were evidence based plans for stroke and heart failure.  Those two patient types were noted to have some suggested best practice orders missed at our facility.  One particular example is keeping the patient NPO until they have had a swallowing evaluation.  Some doctors would say yes they can have medications by mouth before a swallowing evaluation was performed, but had they followed the best practice guidelines.  </a:t>
            </a:r>
          </a:p>
          <a:p>
            <a:pPr marL="228600" indent="-228600">
              <a:buAutoNum type="arabicPeriod"/>
            </a:pPr>
            <a:r>
              <a:rPr lang="en-US" baseline="0" dirty="0" smtClean="0"/>
              <a:t>With whom do we need to work? &lt;click&gt;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32</a:t>
            </a:fld>
            <a:endParaRPr lang="en-US"/>
          </a:p>
        </p:txBody>
      </p:sp>
    </p:spTree>
    <p:extLst>
      <p:ext uri="{BB962C8B-B14F-4D97-AF65-F5344CB8AC3E}">
        <p14:creationId xmlns:p14="http://schemas.microsoft.com/office/powerpoint/2010/main" val="2223106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(Cindy)&lt;click&gt;</a:t>
            </a:r>
          </a:p>
          <a:p>
            <a:r>
              <a:rPr lang="en-US" dirty="0" smtClean="0"/>
              <a:t>We discussed the opportunity (we only have opportunities at Sierra Vista, never problems) with our quality team to find out exactly where our</a:t>
            </a:r>
            <a:r>
              <a:rPr lang="en-US" baseline="0" dirty="0" smtClean="0"/>
              <a:t> common fallouts were and then created a saved plan from our home office designed evidence based </a:t>
            </a:r>
            <a:r>
              <a:rPr lang="en-US" baseline="0" dirty="0" err="1" smtClean="0"/>
              <a:t>powerplans</a:t>
            </a:r>
            <a:r>
              <a:rPr lang="en-US" baseline="0" dirty="0" smtClean="0"/>
              <a:t> (order sets).  Our physicians seem to accept a “favorite” order set more readily than using the default plan and modifying it on the fly.  Working with one of our chart abstractors, our MDI was able to put together four separate evidence based plans and present them at various physician’s department meetings around the hospital.  Then we made plans to load the favorites with our hospitalist,  </a:t>
            </a:r>
            <a:r>
              <a:rPr lang="en-US" baseline="0" dirty="0" err="1" smtClean="0"/>
              <a:t>intensivist</a:t>
            </a:r>
            <a:r>
              <a:rPr lang="en-US" baseline="0" dirty="0" smtClean="0"/>
              <a:t>, and </a:t>
            </a:r>
            <a:r>
              <a:rPr lang="en-US" baseline="0" dirty="0" err="1" smtClean="0"/>
              <a:t>neuro</a:t>
            </a:r>
            <a:r>
              <a:rPr lang="en-US" baseline="0" dirty="0" smtClean="0"/>
              <a:t>-surgical groups.  By leveraging our relationship we were able to present the plans and let each physician go over the orders and decide which orders to add or leave in the </a:t>
            </a:r>
            <a:r>
              <a:rPr lang="en-US" baseline="0" dirty="0" err="1" smtClean="0"/>
              <a:t>powerplan</a:t>
            </a:r>
            <a:r>
              <a:rPr lang="en-US" baseline="0" dirty="0" smtClean="0"/>
              <a:t>.  “Get with the guidelines” items or core measure items were clearly marked and encouraged to be left. &lt;click&gt;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33</a:t>
            </a:fld>
            <a:endParaRPr lang="en-US"/>
          </a:p>
        </p:txBody>
      </p:sp>
    </p:spTree>
    <p:extLst>
      <p:ext uri="{BB962C8B-B14F-4D97-AF65-F5344CB8AC3E}">
        <p14:creationId xmlns:p14="http://schemas.microsoft.com/office/powerpoint/2010/main" val="675808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(Cindy)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we have worked together to develop the plans to each physicians liking,</a:t>
            </a:r>
            <a:r>
              <a:rPr lang="en-US" baseline="0" dirty="0" smtClean="0"/>
              <a:t> we will continue to load them as favorites and then we will be able to measure by comparing outcomes in patients where they were used versus where they were not used.  It is our hope that by sharing this information at the various physician’s group meetings we will be able to validate this practice which will allow us to encourage more use of evidence based orders sets.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believe that when the physicians themselves are looking at their own on their own patients, it will give them more buy-in.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hope that will lead to increased use, and then better outcomes.  I realize we are saying “hope” and “believe” a lot, but as I mentioned, this is a new PI measure.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Interestingly, in an article in </a:t>
            </a:r>
            <a:r>
              <a:rPr lang="en-US" i="1" baseline="0" dirty="0" smtClean="0"/>
              <a:t>Healthcare Informatics </a:t>
            </a:r>
            <a:r>
              <a:rPr lang="en-US" baseline="0" dirty="0" smtClean="0"/>
              <a:t>in 2015 </a:t>
            </a:r>
            <a:r>
              <a:rPr lang="en-US" baseline="0" dirty="0" err="1" smtClean="0"/>
              <a:t>Hagland</a:t>
            </a:r>
            <a:r>
              <a:rPr lang="en-US" baseline="0" dirty="0" smtClean="0"/>
              <a:t> and </a:t>
            </a:r>
            <a:r>
              <a:rPr lang="en-US" baseline="0" dirty="0" err="1" smtClean="0"/>
              <a:t>Raths</a:t>
            </a:r>
            <a:r>
              <a:rPr lang="en-US" baseline="0" dirty="0" smtClean="0"/>
              <a:t> point out “the reality of the moment is that, despite all the policy incentives forcing providers to begin to take action, most patient care organizations are still in the very early stages of leveraging healthcare IT and data to support and facilitate population health.”</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statement fits well in our presentation since this is exactly what we are trying to overcome.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34</a:t>
            </a:fld>
            <a:endParaRPr lang="en-US"/>
          </a:p>
        </p:txBody>
      </p:sp>
    </p:spTree>
    <p:extLst>
      <p:ext uri="{BB962C8B-B14F-4D97-AF65-F5344CB8AC3E}">
        <p14:creationId xmlns:p14="http://schemas.microsoft.com/office/powerpoint/2010/main" val="80560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a:t>
            </a:r>
            <a:r>
              <a:rPr lang="en-US" baseline="0" dirty="0" smtClean="0"/>
              <a:t> </a:t>
            </a:r>
            <a:r>
              <a:rPr lang="en-US" dirty="0" smtClean="0"/>
              <a:t>Recap</a:t>
            </a:r>
          </a:p>
          <a:p>
            <a:r>
              <a:rPr lang="en-US" dirty="0" smtClean="0"/>
              <a:t>We have talked about four different examples, in each one we had an opportunity (where we were) and asked “how can the EMR help?”, then we determined which relationship or relationships to leverage (“With whom do we need to work?”), and then we figured out a way to measure</a:t>
            </a:r>
            <a:r>
              <a:rPr lang="en-US" baseline="0" dirty="0" smtClean="0"/>
              <a:t> for improved outcomes. &lt;click&gt;</a:t>
            </a:r>
          </a:p>
          <a:p>
            <a:r>
              <a:rPr lang="en-US" baseline="0" dirty="0" smtClean="0"/>
              <a:t>I’m not going to restate all the details, but I did want to just draw your attention to that third column, Outcome.  </a:t>
            </a:r>
          </a:p>
          <a:p>
            <a:r>
              <a:rPr lang="en-US" baseline="0" dirty="0" smtClean="0"/>
              <a:t>Just from those 4 examples we used we can see that we have increased accuracy in the form of our electronic charting.  We have great infection prevention rates with &gt;550 days without CLABSI and &gt; 150 days without CAUTI.  (for the pneumonic-impaired such as myself, that is ‘central line associated blood stream infection and ‘catheter associated urinary tract infection’).  This has resulted in &gt; $100,000 YTD saved.  I think these are great outcomes and for our work in progress, we anticipate improved outcomes in our patients with the ongoing use of physician order sets. </a:t>
            </a:r>
          </a:p>
          <a:p>
            <a:r>
              <a:rPr lang="en-US" baseline="0" dirty="0" smtClean="0"/>
              <a:t>These are only four examples, but we apply this thinking every single day to every opportunity where they’ll let us.  We probably have at least twenty opportunities that are being measured at least in some part from the EMR right now. </a:t>
            </a:r>
          </a:p>
          <a:p>
            <a:r>
              <a:rPr lang="en-US" baseline="0" dirty="0" smtClean="0"/>
              <a:t>What we really established throughout these different processes is that the EMR is and needs to be moving forward, ‘the source of truth’.&lt;</a:t>
            </a:r>
            <a:r>
              <a:rPr lang="en-US" baseline="0" smtClean="0"/>
              <a:t>click&gt;</a:t>
            </a:r>
            <a:endParaRPr lang="en-US" baseline="0" dirty="0" smtClean="0"/>
          </a:p>
        </p:txBody>
      </p:sp>
      <p:sp>
        <p:nvSpPr>
          <p:cNvPr id="4" name="Slide Number Placeholder 3"/>
          <p:cNvSpPr>
            <a:spLocks noGrp="1"/>
          </p:cNvSpPr>
          <p:nvPr>
            <p:ph type="sldNum" sz="quarter" idx="10"/>
          </p:nvPr>
        </p:nvSpPr>
        <p:spPr/>
        <p:txBody>
          <a:bodyPr/>
          <a:lstStyle/>
          <a:p>
            <a:fld id="{E7FADB3B-DA89-480D-9B0C-C1E634C21C04}" type="slidenum">
              <a:rPr lang="en-US" smtClean="0"/>
              <a:t>35</a:t>
            </a:fld>
            <a:endParaRPr lang="en-US"/>
          </a:p>
        </p:txBody>
      </p:sp>
    </p:spTree>
    <p:extLst>
      <p:ext uri="{BB962C8B-B14F-4D97-AF65-F5344CB8AC3E}">
        <p14:creationId xmlns:p14="http://schemas.microsoft.com/office/powerpoint/2010/main" val="966055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(Cindy)  Where We Are</a:t>
            </a:r>
            <a:r>
              <a:rPr lang="en-US" baseline="0" dirty="0" smtClean="0"/>
              <a:t> Going &lt;click&gt;</a:t>
            </a:r>
          </a:p>
          <a:p>
            <a:endParaRPr lang="en-US" baseline="0" dirty="0" smtClean="0"/>
          </a:p>
          <a:p>
            <a:r>
              <a:rPr lang="en-US" baseline="0" dirty="0" smtClean="0"/>
              <a:t>We are going to continue applying our methods &lt;click&gt; and increasing accuracy in charting &lt;click&gt; which leads to more accuracy in measuring &lt;click&gt; which will lead us on the path to improved outcomes. </a:t>
            </a:r>
          </a:p>
          <a:p>
            <a:r>
              <a:rPr lang="en-US" baseline="0" dirty="0" smtClean="0"/>
              <a:t>It’s all you, Reggie &lt;click&gt;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36</a:t>
            </a:fld>
            <a:endParaRPr lang="en-US"/>
          </a:p>
        </p:txBody>
      </p:sp>
    </p:spTree>
    <p:extLst>
      <p:ext uri="{BB962C8B-B14F-4D97-AF65-F5344CB8AC3E}">
        <p14:creationId xmlns:p14="http://schemas.microsoft.com/office/powerpoint/2010/main" val="2403080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 or Kim)  We Did It</a:t>
            </a:r>
          </a:p>
          <a:p>
            <a:endParaRPr lang="en-US" dirty="0" smtClean="0"/>
          </a:p>
          <a:p>
            <a:r>
              <a:rPr lang="en-US" dirty="0" smtClean="0"/>
              <a:t>I’m not sure if you can read that from where you are, but it says “After careful consideration of all 437 charts, graphs, and metrics, I’ve decided to throw up my hands, hit the liquor store,</a:t>
            </a:r>
            <a:r>
              <a:rPr lang="en-US" baseline="0" dirty="0" smtClean="0"/>
              <a:t> and get </a:t>
            </a:r>
            <a:r>
              <a:rPr lang="en-US" baseline="0" dirty="0" err="1" smtClean="0"/>
              <a:t>snockered</a:t>
            </a:r>
            <a:r>
              <a:rPr lang="en-US" baseline="0" dirty="0" smtClean="0"/>
              <a:t>.  Who’s with me?!”</a:t>
            </a:r>
          </a:p>
          <a:p>
            <a:endParaRPr lang="en-US" baseline="0" dirty="0" smtClean="0"/>
          </a:p>
          <a:p>
            <a:r>
              <a:rPr lang="en-US" baseline="0" dirty="0" smtClean="0"/>
              <a:t>Oh, come on, raise your hand.  You know you’ve been there.</a:t>
            </a:r>
          </a:p>
          <a:p>
            <a:endParaRPr lang="en-US" baseline="0" dirty="0" smtClean="0"/>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37</a:t>
            </a:fld>
            <a:endParaRPr lang="en-US"/>
          </a:p>
        </p:txBody>
      </p:sp>
    </p:spTree>
    <p:extLst>
      <p:ext uri="{BB962C8B-B14F-4D97-AF65-F5344CB8AC3E}">
        <p14:creationId xmlns:p14="http://schemas.microsoft.com/office/powerpoint/2010/main" val="36935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endParaRPr lang="en-US" dirty="0" smtClean="0"/>
          </a:p>
          <a:p>
            <a:r>
              <a:rPr lang="en-US" dirty="0" smtClean="0"/>
              <a:t>Here’s our contact</a:t>
            </a:r>
            <a:r>
              <a:rPr lang="en-US" baseline="0" dirty="0" smtClean="0"/>
              <a:t> info.  I’ll leave this up for a minute.  The next two slides actually are references and just a simple questions slide so it’s as good a place as any to stop.</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38</a:t>
            </a:fld>
            <a:endParaRPr lang="en-US"/>
          </a:p>
        </p:txBody>
      </p:sp>
    </p:spTree>
    <p:extLst>
      <p:ext uri="{BB962C8B-B14F-4D97-AF65-F5344CB8AC3E}">
        <p14:creationId xmlns:p14="http://schemas.microsoft.com/office/powerpoint/2010/main" val="2984205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We</a:t>
            </a:r>
            <a:r>
              <a:rPr lang="en-US" baseline="0" dirty="0" smtClean="0"/>
              <a:t> want to show how the EMR can help in performance improvement.  </a:t>
            </a:r>
          </a:p>
          <a:p>
            <a:r>
              <a:rPr lang="en-US" baseline="0" dirty="0" smtClean="0"/>
              <a:t>We want to talk about key relationships that can make the process work better. </a:t>
            </a:r>
          </a:p>
          <a:p>
            <a:r>
              <a:rPr lang="en-US" baseline="0" dirty="0" smtClean="0"/>
              <a:t>We want to talk about our abbreviated performance improvement method, and some about our hospital wide comprehensive performance improvement method.  </a:t>
            </a:r>
          </a:p>
          <a:p>
            <a:r>
              <a:rPr lang="en-US" baseline="0" dirty="0" smtClean="0"/>
              <a:t>We are going to talk about how those relationships can help us to advance our quality outcomes.  </a:t>
            </a:r>
          </a:p>
          <a:p>
            <a:r>
              <a:rPr lang="en-US" baseline="0" dirty="0" smtClean="0"/>
              <a:t>And finally, we are going to share several examples where putting this all together has improved some specific measures.</a:t>
            </a:r>
          </a:p>
          <a:p>
            <a:r>
              <a:rPr lang="en-US" baseline="0" dirty="0" smtClean="0"/>
              <a:t>&lt;click&gt;</a:t>
            </a:r>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4</a:t>
            </a:fld>
            <a:endParaRPr lang="en-US" dirty="0"/>
          </a:p>
        </p:txBody>
      </p:sp>
    </p:spTree>
    <p:extLst>
      <p:ext uri="{BB962C8B-B14F-4D97-AF65-F5344CB8AC3E}">
        <p14:creationId xmlns:p14="http://schemas.microsoft.com/office/powerpoint/2010/main" val="1107720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a:t>
            </a:r>
          </a:p>
          <a:p>
            <a:r>
              <a:rPr lang="en-US" dirty="0" smtClean="0"/>
              <a:t>We thought about calling ourselves the BI team (which we decided is better than being the BO team).  We have a collective approximately 28 years of experience in Clinical Informatics spanning 5 different EMRs.  Some of us even remember paper</a:t>
            </a:r>
            <a:r>
              <a:rPr lang="en-US" baseline="0" dirty="0" smtClean="0"/>
              <a:t> charting</a:t>
            </a:r>
            <a:r>
              <a:rPr lang="en-US" dirty="0" smtClean="0"/>
              <a:t>. &lt;yuk yuk&gt;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5</a:t>
            </a:fld>
            <a:endParaRPr lang="en-US" dirty="0"/>
          </a:p>
        </p:txBody>
      </p:sp>
    </p:spTree>
    <p:extLst>
      <p:ext uri="{BB962C8B-B14F-4D97-AF65-F5344CB8AC3E}">
        <p14:creationId xmlns:p14="http://schemas.microsoft.com/office/powerpoint/2010/main" val="20092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read</a:t>
            </a:r>
            <a:r>
              <a:rPr lang="en-US" baseline="0" dirty="0" smtClean="0"/>
              <a:t> from slide)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6</a:t>
            </a:fld>
            <a:endParaRPr lang="en-US" dirty="0"/>
          </a:p>
        </p:txBody>
      </p:sp>
    </p:spTree>
    <p:extLst>
      <p:ext uri="{BB962C8B-B14F-4D97-AF65-F5344CB8AC3E}">
        <p14:creationId xmlns:p14="http://schemas.microsoft.com/office/powerpoint/2010/main" val="1529933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Kim (read from slide)</a:t>
            </a:r>
          </a:p>
          <a:p>
            <a:endParaRPr lang="en-US" dirty="0" smtClean="0"/>
          </a:p>
          <a:p>
            <a:r>
              <a:rPr lang="en-US" dirty="0" smtClean="0"/>
              <a:t>And now I’m going to hand it off to Reg.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&lt;click&gt;</a:t>
            </a:r>
            <a:endParaRPr lang="en-US" dirty="0" smtClean="0"/>
          </a:p>
          <a:p>
            <a:endParaRPr lang="en-US" dirty="0"/>
          </a:p>
        </p:txBody>
      </p:sp>
      <p:sp>
        <p:nvSpPr>
          <p:cNvPr id="4" name="Slide Number Placeholder 3"/>
          <p:cNvSpPr>
            <a:spLocks noGrp="1"/>
          </p:cNvSpPr>
          <p:nvPr>
            <p:ph type="sldNum" sz="quarter" idx="10"/>
          </p:nvPr>
        </p:nvSpPr>
        <p:spPr/>
        <p:txBody>
          <a:bodyPr/>
          <a:lstStyle/>
          <a:p>
            <a:fld id="{F0FFA579-0627-4C50-891F-D6FA1329EF6D}" type="slidenum">
              <a:rPr lang="en-US" smtClean="0"/>
              <a:t>7</a:t>
            </a:fld>
            <a:endParaRPr lang="en-US" dirty="0"/>
          </a:p>
        </p:txBody>
      </p:sp>
    </p:spTree>
    <p:extLst>
      <p:ext uri="{BB962C8B-B14F-4D97-AF65-F5344CB8AC3E}">
        <p14:creationId xmlns:p14="http://schemas.microsoft.com/office/powerpoint/2010/main" val="2421265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a:t>
            </a:r>
          </a:p>
          <a:p>
            <a:r>
              <a:rPr lang="en-US" dirty="0" smtClean="0"/>
              <a:t>This is the EMR adoption model published by HIMSS</a:t>
            </a:r>
            <a:r>
              <a:rPr lang="en-US" baseline="0" dirty="0" smtClean="0"/>
              <a:t> in 2011.</a:t>
            </a:r>
            <a:endParaRPr lang="en-US" dirty="0" smtClean="0"/>
          </a:p>
          <a:p>
            <a:r>
              <a:rPr lang="en-US" dirty="0" smtClean="0"/>
              <a:t>We at Sierra Vista are stepping</a:t>
            </a:r>
            <a:r>
              <a:rPr lang="en-US" baseline="0" dirty="0" smtClean="0"/>
              <a:t> into Stage 6 rapidly heading towards Stage 7.  </a:t>
            </a:r>
          </a:p>
          <a:p>
            <a:r>
              <a:rPr lang="en-US" baseline="0" dirty="0" smtClean="0"/>
              <a:t>I’d like to go over our history briefly.  </a:t>
            </a:r>
          </a:p>
          <a:p>
            <a:r>
              <a:rPr lang="en-US" baseline="0" dirty="0" smtClean="0"/>
              <a:t>Going from memory it seems like we kind of started stages one and two together but I could be lying to you since it’s been so many years ago.  </a:t>
            </a:r>
          </a:p>
          <a:p>
            <a:r>
              <a:rPr lang="en-US" baseline="0" dirty="0" smtClean="0"/>
              <a:t>Back in Stage 3 is when the importance of the clinical </a:t>
            </a:r>
            <a:r>
              <a:rPr lang="en-US" baseline="0" dirty="0" err="1" smtClean="0"/>
              <a:t>informaticist</a:t>
            </a:r>
            <a:r>
              <a:rPr lang="en-US" baseline="0" dirty="0" smtClean="0"/>
              <a:t> really became evident.  That’s when nurses starting documenting in the EMR. </a:t>
            </a:r>
          </a:p>
          <a:p>
            <a:r>
              <a:rPr lang="en-US" baseline="0" dirty="0" smtClean="0"/>
              <a:t>Now, it’s one thing to take a group of people and give them a computer program to document everything they do, but it’s quite another to do that without someone who understands both the clinical and some of the technical aspects involved.  </a:t>
            </a:r>
          </a:p>
          <a:p>
            <a:r>
              <a:rPr lang="en-US" baseline="0" dirty="0" smtClean="0"/>
              <a:t>If that need for the clinical </a:t>
            </a:r>
            <a:r>
              <a:rPr lang="en-US" baseline="0" dirty="0" err="1" smtClean="0"/>
              <a:t>informaticist</a:t>
            </a:r>
            <a:r>
              <a:rPr lang="en-US" baseline="0" dirty="0" smtClean="0"/>
              <a:t> wasn’t identified by stage 3, it sure was by stage 4 when CPOE came to town.  </a:t>
            </a:r>
          </a:p>
          <a:p>
            <a:r>
              <a:rPr lang="en-US" baseline="0" dirty="0" smtClean="0"/>
              <a:t>Whoa Nellie!  When the docs started having to put in their own orders, our positions as CIs became secure.  (and they remain that way today!)  Right Kim? </a:t>
            </a:r>
          </a:p>
          <a:p>
            <a:r>
              <a:rPr lang="en-US" baseline="0" dirty="0" smtClean="0"/>
              <a:t>Raise your hand if you remember when the docs first started putting in their own orders.  They were sure happy about that, huh?</a:t>
            </a:r>
          </a:p>
          <a:p>
            <a:r>
              <a:rPr lang="en-US" baseline="0" dirty="0" smtClean="0"/>
              <a:t>&lt;click&gt;</a:t>
            </a:r>
          </a:p>
        </p:txBody>
      </p:sp>
      <p:sp>
        <p:nvSpPr>
          <p:cNvPr id="4" name="Slide Number Placeholder 3"/>
          <p:cNvSpPr>
            <a:spLocks noGrp="1"/>
          </p:cNvSpPr>
          <p:nvPr>
            <p:ph type="sldNum" sz="quarter" idx="10"/>
          </p:nvPr>
        </p:nvSpPr>
        <p:spPr/>
        <p:txBody>
          <a:bodyPr/>
          <a:lstStyle/>
          <a:p>
            <a:fld id="{E7FADB3B-DA89-480D-9B0C-C1E634C21C04}" type="slidenum">
              <a:rPr lang="en-US" smtClean="0"/>
              <a:t>8</a:t>
            </a:fld>
            <a:endParaRPr lang="en-US"/>
          </a:p>
        </p:txBody>
      </p:sp>
    </p:spTree>
    <p:extLst>
      <p:ext uri="{BB962C8B-B14F-4D97-AF65-F5344CB8AC3E}">
        <p14:creationId xmlns:p14="http://schemas.microsoft.com/office/powerpoint/2010/main" val="140496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Reg</a:t>
            </a:r>
            <a:r>
              <a:rPr lang="en-US" dirty="0" smtClean="0"/>
              <a:t>)&lt;click&gt;</a:t>
            </a:r>
          </a:p>
          <a:p>
            <a:r>
              <a:rPr lang="en-US" dirty="0" smtClean="0"/>
              <a:t>In the beginning a lot of hospitals bought a big fancy EMR, but that in itself</a:t>
            </a:r>
            <a:r>
              <a:rPr lang="en-US" baseline="0" dirty="0" smtClean="0"/>
              <a:t> does not guarantee adoption.  &lt;click&gt;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You could have the biggest prettiest EMR on the block, but if you can’t get the workflow of clinicians to jive with it, you are facing an uphill battle. &lt;click&gt;</a:t>
            </a:r>
            <a:endParaRPr lang="en-US" dirty="0" smtClean="0"/>
          </a:p>
          <a:p>
            <a:r>
              <a:rPr lang="en-US" baseline="0" dirty="0" smtClean="0"/>
              <a:t>This need accentuates the importance of people like you.  (This is the part where I pander to the audience)</a:t>
            </a:r>
          </a:p>
          <a:p>
            <a:r>
              <a:rPr lang="en-US" baseline="0" dirty="0" smtClean="0"/>
              <a:t>You guys are the link with clinical and technical experience that can offer workflow input.  </a:t>
            </a:r>
          </a:p>
          <a:p>
            <a:r>
              <a:rPr lang="en-US" baseline="0" dirty="0" smtClean="0"/>
              <a:t>I can’t count the number of times physicians have told our department that they were thankful to have someone who understands clinical workflows in house to help them figure out how to accomplish tasks in the EMR.</a:t>
            </a:r>
            <a:endParaRPr lang="en-US" dirty="0"/>
          </a:p>
        </p:txBody>
      </p:sp>
      <p:sp>
        <p:nvSpPr>
          <p:cNvPr id="4" name="Slide Number Placeholder 3"/>
          <p:cNvSpPr>
            <a:spLocks noGrp="1"/>
          </p:cNvSpPr>
          <p:nvPr>
            <p:ph type="sldNum" sz="quarter" idx="10"/>
          </p:nvPr>
        </p:nvSpPr>
        <p:spPr/>
        <p:txBody>
          <a:bodyPr/>
          <a:lstStyle/>
          <a:p>
            <a:fld id="{E7FADB3B-DA89-480D-9B0C-C1E634C21C04}" type="slidenum">
              <a:rPr lang="en-US" smtClean="0"/>
              <a:t>9</a:t>
            </a:fld>
            <a:endParaRPr lang="en-US"/>
          </a:p>
        </p:txBody>
      </p:sp>
    </p:spTree>
    <p:extLst>
      <p:ext uri="{BB962C8B-B14F-4D97-AF65-F5344CB8AC3E}">
        <p14:creationId xmlns:p14="http://schemas.microsoft.com/office/powerpoint/2010/main" val="34951316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3" y="0"/>
            <a:ext cx="9151089" cy="6858000"/>
          </a:xfrm>
          <a:prstGeom prst="rect">
            <a:avLst/>
          </a:prstGeom>
          <a:gradFill flip="none" rotWithShape="1">
            <a:gsLst>
              <a:gs pos="0">
                <a:schemeClr val="bg1"/>
              </a:gs>
              <a:gs pos="64999">
                <a:srgbClr val="F0EBD5"/>
              </a:gs>
              <a:gs pos="100000">
                <a:srgbClr val="D1C39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b="1" dirty="0" smtClean="0">
              <a:solidFill>
                <a:schemeClr val="tx1"/>
              </a:solidFill>
            </a:endParaRPr>
          </a:p>
          <a:p>
            <a:pPr algn="ctr"/>
            <a:endParaRPr lang="en-US" b="1" dirty="0">
              <a:solidFill>
                <a:schemeClr val="tx1"/>
              </a:solidFill>
            </a:endParaRPr>
          </a:p>
        </p:txBody>
      </p:sp>
      <p:sp>
        <p:nvSpPr>
          <p:cNvPr id="10" name="Right Triangle 9"/>
          <p:cNvSpPr/>
          <p:nvPr/>
        </p:nvSpPr>
        <p:spPr>
          <a:xfrm>
            <a:off x="-2" y="5045146"/>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0" y="3656639"/>
            <a:ext cx="9144000" cy="991561"/>
          </a:xfrm>
        </p:spPr>
        <p:txBody>
          <a:bodyPr vert="horz" anchor="b">
            <a:normAutofit/>
            <a:scene3d>
              <a:camera prst="orthographicFront"/>
              <a:lightRig rig="soft" dir="t"/>
            </a:scene3d>
            <a:sp3d prstMaterial="softEdge">
              <a:bevelT w="25400" h="25400"/>
            </a:sp3d>
          </a:bodyPr>
          <a:lstStyle>
            <a:lvl1pPr algn="ctr">
              <a:defRPr sz="3600" b="1">
                <a:solidFill>
                  <a:schemeClr val="tx2"/>
                </a:solidFill>
                <a:effectLst/>
              </a:defRPr>
            </a:lvl1pPr>
            <a:extLst/>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1" y="4667696"/>
            <a:ext cx="9151087" cy="1199704"/>
          </a:xfrm>
        </p:spPr>
        <p:txBody>
          <a:bodyPr lIns="45720" rIns="45720">
            <a:normAutofit/>
          </a:bodyPr>
          <a:lstStyle>
            <a:lvl1pPr marL="0" marR="64008" indent="0" algn="ct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8917" y="6059612"/>
            <a:ext cx="1137883" cy="759894"/>
          </a:xfrm>
          <a:prstGeom prst="rect">
            <a:avLst/>
          </a:prstGeom>
        </p:spPr>
      </p:pic>
      <p:sp>
        <p:nvSpPr>
          <p:cNvPr id="8" name="TextBox 7"/>
          <p:cNvSpPr txBox="1"/>
          <p:nvPr userDrawn="1"/>
        </p:nvSpPr>
        <p:spPr>
          <a:xfrm>
            <a:off x="533400" y="457200"/>
            <a:ext cx="8153400" cy="830997"/>
          </a:xfrm>
          <a:prstGeom prst="rect">
            <a:avLst/>
          </a:prstGeom>
          <a:noFill/>
        </p:spPr>
        <p:txBody>
          <a:bodyPr wrap="square" rtlCol="0">
            <a:spAutoFit/>
          </a:bodyPr>
          <a:lstStyle/>
          <a:p>
            <a:pPr algn="ctr"/>
            <a:r>
              <a:rPr lang="en-US" sz="2800" b="1" dirty="0" smtClean="0">
                <a:solidFill>
                  <a:schemeClr val="tx2"/>
                </a:solidFill>
              </a:rPr>
              <a:t>THE POWER OF INFORMATICS</a:t>
            </a:r>
          </a:p>
          <a:p>
            <a:pPr algn="ctr"/>
            <a:r>
              <a:rPr lang="en-US" sz="2000" b="1" dirty="0" smtClean="0">
                <a:solidFill>
                  <a:schemeClr val="tx2"/>
                </a:solidFill>
              </a:rPr>
              <a:t>Adoption – Analytics - Outcomes</a:t>
            </a:r>
            <a:endParaRPr lang="en-US" sz="2000" b="1" dirty="0">
              <a:solidFill>
                <a:schemeClr val="tx2"/>
              </a:solidFill>
            </a:endParaRPr>
          </a:p>
        </p:txBody>
      </p:sp>
      <p:grpSp>
        <p:nvGrpSpPr>
          <p:cNvPr id="12" name="Group 11"/>
          <p:cNvGrpSpPr/>
          <p:nvPr userDrawn="1"/>
        </p:nvGrpSpPr>
        <p:grpSpPr>
          <a:xfrm>
            <a:off x="1055097" y="1447800"/>
            <a:ext cx="7062761" cy="1432560"/>
            <a:chOff x="1055097" y="1447800"/>
            <a:chExt cx="7062761" cy="143256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097" y="1447800"/>
              <a:ext cx="2161991" cy="1432560"/>
            </a:xfrm>
            <a:prstGeom prst="rect">
              <a:avLst/>
            </a:prstGeom>
            <a:ln w="28575">
              <a:solidFill>
                <a:schemeClr val="accent1">
                  <a:lumMod val="50000"/>
                </a:schemeClr>
              </a:solidFill>
            </a:ln>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71838" y="1447800"/>
              <a:ext cx="2446020" cy="1432560"/>
            </a:xfrm>
            <a:prstGeom prst="rect">
              <a:avLst/>
            </a:prstGeom>
            <a:ln w="28575">
              <a:solidFill>
                <a:schemeClr val="accent1">
                  <a:lumMod val="50000"/>
                </a:schemeClr>
              </a:solidFill>
            </a:ln>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7088" y="1447800"/>
              <a:ext cx="2440208" cy="1432560"/>
            </a:xfrm>
            <a:prstGeom prst="rect">
              <a:avLst/>
            </a:prstGeom>
            <a:ln w="28575">
              <a:solidFill>
                <a:schemeClr val="accent1">
                  <a:lumMod val="75000"/>
                </a:schemeClr>
              </a:solid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vl1pPr>
            <a:lvl2pPr>
              <a:defRPr sz="2400"/>
            </a:lvl2pPr>
            <a:lvl3pPr>
              <a:defRPr sz="2000"/>
            </a:lvl3pPr>
            <a:lvl4pPr>
              <a:defRPr sz="1800"/>
            </a:lvl4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
        <p:nvSpPr>
          <p:cNvPr id="6" name="Slide Number Placeholder 5"/>
          <p:cNvSpPr>
            <a:spLocks noGrp="1"/>
          </p:cNvSpPr>
          <p:nvPr>
            <p:ph type="sldNum" sz="quarter" idx="12"/>
          </p:nvPr>
        </p:nvSpPr>
        <p:spPr/>
        <p:txBody>
          <a:bodyPr/>
          <a:lstStyle>
            <a:extLst/>
          </a:lstStyle>
          <a:p>
            <a:fld id="{FAA73AEB-4126-437C-BCDA-F9D30B5ABC95}" type="slidenum">
              <a:rPr lang="en-US" smtClean="0"/>
              <a:t>‹#›</a:t>
            </a:fld>
            <a:endParaRPr lang="en-US"/>
          </a:p>
        </p:txBody>
      </p:sp>
      <p:sp>
        <p:nvSpPr>
          <p:cNvPr id="7" name="Title 6"/>
          <p:cNvSpPr>
            <a:spLocks noGrp="1"/>
          </p:cNvSpPr>
          <p:nvPr>
            <p:ph type="title"/>
          </p:nvPr>
        </p:nvSpPr>
        <p:spPr/>
        <p:txBody>
          <a:bodyPr rtlCol="0">
            <a:normAutofit/>
          </a:bodyPr>
          <a:lstStyle>
            <a:lvl1pPr>
              <a:defRPr sz="3200">
                <a:effectLst/>
              </a:defRPr>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extLst/>
          </a:lstStyle>
          <a:p>
            <a:fld id="{FAA73AEB-4126-437C-BCDA-F9D30B5ABC95}" type="slidenum">
              <a:rPr lang="en-US" smtClean="0"/>
              <a:t>‹#›</a:t>
            </a:fld>
            <a:endParaRPr lang="en-US"/>
          </a:p>
        </p:txBody>
      </p:sp>
      <p:sp>
        <p:nvSpPr>
          <p:cNvPr id="7" name="Title 6"/>
          <p:cNvSpPr>
            <a:spLocks noGrp="1"/>
          </p:cNvSpPr>
          <p:nvPr>
            <p:ph type="title"/>
          </p:nvPr>
        </p:nvSpPr>
        <p:spPr/>
        <p:txBody>
          <a:bodyPr rtlCol="0">
            <a:normAutofit/>
          </a:bodyPr>
          <a:lstStyle>
            <a:lvl1pPr>
              <a:defRPr sz="3200"/>
            </a:lvl1pPr>
            <a:extLst/>
          </a:lstStyle>
          <a:p>
            <a:r>
              <a:rPr kumimoji="0" lang="en-US" dirty="0" smtClean="0"/>
              <a:t>Click to edit Master title style</a:t>
            </a:r>
            <a:endParaRPr kumimoji="0" lang="en-US" dirty="0"/>
          </a:p>
        </p:txBody>
      </p:sp>
      <p:sp>
        <p:nvSpPr>
          <p:cNvPr id="5" name="Content Placeholder 4"/>
          <p:cNvSpPr>
            <a:spLocks noGrp="1"/>
          </p:cNvSpPr>
          <p:nvPr>
            <p:ph sz="quarter" idx="2"/>
          </p:nvPr>
        </p:nvSpPr>
        <p:spPr>
          <a:xfrm>
            <a:off x="457200" y="1444294"/>
            <a:ext cx="4040188" cy="4499306"/>
          </a:xfrm>
          <a:ln>
            <a:noFill/>
            <a:prstDash val="sysDash"/>
            <a:miter lim="800000"/>
          </a:ln>
        </p:spPr>
        <p:txBody>
          <a:bodyPr/>
          <a:lstStyle>
            <a:lvl1pPr>
              <a:defRPr sz="2800"/>
            </a:lvl1pPr>
            <a:lvl2pPr>
              <a:defRPr sz="2400"/>
            </a:lvl2pPr>
            <a:lvl3pPr>
              <a:defRPr sz="2000"/>
            </a:lvl3pPr>
            <a:lvl4pPr>
              <a:defRPr sz="18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
        <p:nvSpPr>
          <p:cNvPr id="8" name="Content Placeholder 5"/>
          <p:cNvSpPr>
            <a:spLocks noGrp="1"/>
          </p:cNvSpPr>
          <p:nvPr>
            <p:ph sz="quarter" idx="4"/>
          </p:nvPr>
        </p:nvSpPr>
        <p:spPr>
          <a:xfrm>
            <a:off x="4645025" y="1444294"/>
            <a:ext cx="4041775" cy="4499306"/>
          </a:xfrm>
          <a:ln>
            <a:noFill/>
            <a:prstDash val="sysDash"/>
            <a:miter lim="800000"/>
          </a:ln>
        </p:spPr>
        <p:txBody>
          <a:bodyPr/>
          <a:lstStyle>
            <a:lvl1pPr>
              <a:spcBef>
                <a:spcPts val="0"/>
              </a:spcBef>
              <a:defRPr sz="2800"/>
            </a:lvl1pPr>
            <a:lvl2pPr>
              <a:defRPr sz="2400"/>
            </a:lvl2pPr>
            <a:lvl3pPr>
              <a:defRPr sz="2000"/>
            </a:lvl3pPr>
            <a:lvl4pPr>
              <a:defRPr sz="1800"/>
            </a:lvl4pPr>
            <a:lvl5pPr>
              <a:defRPr sz="16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p:txBody>
      </p:sp>
    </p:spTree>
    <p:extLst>
      <p:ext uri="{BB962C8B-B14F-4D97-AF65-F5344CB8AC3E}">
        <p14:creationId xmlns:p14="http://schemas.microsoft.com/office/powerpoint/2010/main" val="403317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4" name="Rectangle 13"/>
          <p:cNvSpPr/>
          <p:nvPr userDrawn="1"/>
        </p:nvSpPr>
        <p:spPr>
          <a:xfrm>
            <a:off x="-3" y="0"/>
            <a:ext cx="9151089" cy="6858000"/>
          </a:xfrm>
          <a:prstGeom prst="rect">
            <a:avLst/>
          </a:prstGeom>
          <a:gradFill flip="none" rotWithShape="1">
            <a:gsLst>
              <a:gs pos="0">
                <a:schemeClr val="bg1"/>
              </a:gs>
              <a:gs pos="64999">
                <a:srgbClr val="F0EBD5"/>
              </a:gs>
              <a:gs pos="100000">
                <a:srgbClr val="D1C39F"/>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b="1" dirty="0" smtClean="0">
              <a:solidFill>
                <a:schemeClr val="tx1"/>
              </a:solidFill>
            </a:endParaRPr>
          </a:p>
          <a:p>
            <a:pPr algn="ctr"/>
            <a:endParaRPr lang="en-US" b="1" dirty="0">
              <a:solidFill>
                <a:schemeClr val="tx1"/>
              </a:solidFill>
            </a:endParaRPr>
          </a:p>
        </p:txBody>
      </p:sp>
      <p:sp>
        <p:nvSpPr>
          <p:cNvPr id="10" name="Right Triangle 9"/>
          <p:cNvSpPr/>
          <p:nvPr/>
        </p:nvSpPr>
        <p:spPr>
          <a:xfrm>
            <a:off x="-2" y="5045146"/>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hasCustomPrompt="1"/>
          </p:nvPr>
        </p:nvSpPr>
        <p:spPr>
          <a:xfrm>
            <a:off x="0" y="3656639"/>
            <a:ext cx="9144000" cy="991561"/>
          </a:xfrm>
        </p:spPr>
        <p:txBody>
          <a:bodyPr vert="horz" anchor="b">
            <a:normAutofit/>
            <a:scene3d>
              <a:camera prst="orthographicFront"/>
              <a:lightRig rig="soft" dir="t"/>
            </a:scene3d>
            <a:sp3d prstMaterial="softEdge">
              <a:bevelT w="25400" h="25400"/>
            </a:sp3d>
          </a:bodyPr>
          <a:lstStyle>
            <a:lvl1pPr algn="ctr">
              <a:defRPr sz="3600" b="1">
                <a:solidFill>
                  <a:schemeClr val="tx2"/>
                </a:solidFill>
                <a:effectLst/>
              </a:defRPr>
            </a:lvl1pPr>
            <a:extLst/>
          </a:lstStyle>
          <a:p>
            <a:r>
              <a:rPr kumimoji="0" lang="en-US" dirty="0" smtClean="0"/>
              <a:t>Divider Slide</a:t>
            </a:r>
            <a:endParaRPr kumimoji="0" lang="en-US" dirty="0"/>
          </a:p>
        </p:txBody>
      </p:sp>
      <p:sp>
        <p:nvSpPr>
          <p:cNvPr id="17" name="Subtitle 16"/>
          <p:cNvSpPr>
            <a:spLocks noGrp="1"/>
          </p:cNvSpPr>
          <p:nvPr>
            <p:ph type="subTitle" idx="1"/>
          </p:nvPr>
        </p:nvSpPr>
        <p:spPr>
          <a:xfrm>
            <a:off x="-1" y="4667696"/>
            <a:ext cx="9151087" cy="1199704"/>
          </a:xfrm>
        </p:spPr>
        <p:txBody>
          <a:bodyPr lIns="45720" rIns="45720">
            <a:normAutofit/>
          </a:bodyPr>
          <a:lstStyle>
            <a:lvl1pPr marL="0" marR="64008" indent="0" algn="ct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
        <p:nvSpPr>
          <p:cNvPr id="27" name="Slide Number Placeholder 26"/>
          <p:cNvSpPr>
            <a:spLocks noGrp="1"/>
          </p:cNvSpPr>
          <p:nvPr userDrawn="1">
            <p:ph type="sldNum" sz="quarter" idx="12"/>
          </p:nvPr>
        </p:nvSpPr>
        <p:spPr/>
        <p:txBody>
          <a:bodyPr/>
          <a:lstStyle>
            <a:lvl1pPr>
              <a:defRPr>
                <a:solidFill>
                  <a:schemeClr val="tx2"/>
                </a:solidFill>
              </a:defRPr>
            </a:lvl1pPr>
            <a:extLst/>
          </a:lstStyle>
          <a:p>
            <a:fld id="{FAA73AEB-4126-437C-BCDA-F9D30B5ABC95}" type="slidenum">
              <a:rPr lang="en-US" smtClean="0"/>
              <a:pPr/>
              <a:t>‹#›</a:t>
            </a:fld>
            <a:endParaRPr lang="en-US"/>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8917" y="6059612"/>
            <a:ext cx="1137883" cy="759894"/>
          </a:xfrm>
          <a:prstGeom prst="rect">
            <a:avLst/>
          </a:prstGeom>
        </p:spPr>
      </p:pic>
      <p:grpSp>
        <p:nvGrpSpPr>
          <p:cNvPr id="12" name="Group 11"/>
          <p:cNvGrpSpPr/>
          <p:nvPr userDrawn="1"/>
        </p:nvGrpSpPr>
        <p:grpSpPr>
          <a:xfrm>
            <a:off x="1055097" y="1447800"/>
            <a:ext cx="7062761" cy="1432560"/>
            <a:chOff x="1055097" y="1447800"/>
            <a:chExt cx="7062761" cy="143256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097" y="1447800"/>
              <a:ext cx="2161991" cy="1432560"/>
            </a:xfrm>
            <a:prstGeom prst="rect">
              <a:avLst/>
            </a:prstGeom>
            <a:ln w="28575">
              <a:solidFill>
                <a:schemeClr val="accent1">
                  <a:lumMod val="50000"/>
                </a:schemeClr>
              </a:solidFill>
            </a:ln>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71838" y="1447800"/>
              <a:ext cx="2446020" cy="1432560"/>
            </a:xfrm>
            <a:prstGeom prst="rect">
              <a:avLst/>
            </a:prstGeom>
            <a:ln w="28575">
              <a:solidFill>
                <a:schemeClr val="accent1">
                  <a:lumMod val="50000"/>
                </a:schemeClr>
              </a:solidFill>
            </a:ln>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7088" y="1447800"/>
              <a:ext cx="2440208" cy="1432560"/>
            </a:xfrm>
            <a:prstGeom prst="rect">
              <a:avLst/>
            </a:prstGeom>
            <a:ln w="28575">
              <a:solidFill>
                <a:schemeClr val="accent1">
                  <a:lumMod val="75000"/>
                </a:schemeClr>
              </a:solidFill>
            </a:ln>
          </p:spPr>
        </p:pic>
      </p:grpSp>
    </p:spTree>
    <p:extLst>
      <p:ext uri="{BB962C8B-B14F-4D97-AF65-F5344CB8AC3E}">
        <p14:creationId xmlns:p14="http://schemas.microsoft.com/office/powerpoint/2010/main" val="139206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FAA73AEB-4126-437C-BCDA-F9D30B5ABC95}" type="slidenum">
              <a:rPr lang="en-US" smtClean="0"/>
              <a:t>‹#›</a:t>
            </a:fld>
            <a:endParaRPr lang="en-US"/>
          </a:p>
        </p:txBody>
      </p:sp>
      <p:pic>
        <p:nvPicPr>
          <p:cNvPr id="5" name="Picture 4" descr="question mark_3.bmp"/>
          <p:cNvPicPr>
            <a:picLocks noChangeAspect="1"/>
          </p:cNvPicPr>
          <p:nvPr userDrawn="1"/>
        </p:nvPicPr>
        <p:blipFill>
          <a:blip r:embed="rId2"/>
          <a:stretch>
            <a:fillRect/>
          </a:stretch>
        </p:blipFill>
        <p:spPr>
          <a:xfrm>
            <a:off x="3200400" y="1971294"/>
            <a:ext cx="2895600" cy="32865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4D2A77D-0D9C-B746-8A15-23AF0E1FBA90}" type="slidenum">
              <a:rPr lang="en-US" smtClean="0"/>
              <a:pPr/>
              <a:t>‹#›</a:t>
            </a:fld>
            <a:endParaRPr lang="en-US"/>
          </a:p>
        </p:txBody>
      </p:sp>
      <p:sp>
        <p:nvSpPr>
          <p:cNvPr id="7" name="Title 6"/>
          <p:cNvSpPr>
            <a:spLocks noGrp="1"/>
          </p:cNvSpPr>
          <p:nvPr>
            <p:ph type="title"/>
          </p:nvPr>
        </p:nvSpPr>
        <p:spPr>
          <a:xfrm>
            <a:off x="457200" y="274638"/>
            <a:ext cx="8229600" cy="1143000"/>
          </a:xfrm>
        </p:spPr>
        <p:txBody>
          <a:bodyPr rtlCol="0">
            <a:normAutofit/>
          </a:bodyPr>
          <a:lstStyle>
            <a:lvl1pPr>
              <a:defRPr sz="3200"/>
            </a:lvl1pPr>
            <a:extLst/>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2091322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 y="0"/>
            <a:ext cx="9151089" cy="1295400"/>
          </a:xfrm>
          <a:prstGeom prst="rect">
            <a:avLst/>
          </a:prstGeom>
          <a:gradFill flip="none" rotWithShape="1">
            <a:gsLst>
              <a:gs pos="0">
                <a:schemeClr val="bg1"/>
              </a:gs>
              <a:gs pos="64999">
                <a:srgbClr val="F0EBD5"/>
              </a:gs>
              <a:gs pos="100000">
                <a:srgbClr val="D1C39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600" b="1" dirty="0" smtClean="0">
              <a:solidFill>
                <a:schemeClr val="tx1"/>
              </a:solidFill>
            </a:endParaRPr>
          </a:p>
          <a:p>
            <a:pPr algn="ctr"/>
            <a:endParaRPr lang="en-US" b="1" dirty="0">
              <a:solidFill>
                <a:schemeClr val="tx1"/>
              </a:solidFill>
            </a:endParaRPr>
          </a:p>
        </p:txBody>
      </p: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AA73AEB-4126-437C-BCDA-F9D30B5ABC95}" type="slidenum">
              <a:rPr lang="en-US" smtClean="0"/>
              <a:t>‹#›</a:t>
            </a:fld>
            <a:endParaRPr lang="en-US"/>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48917" y="6059612"/>
            <a:ext cx="1137883" cy="75989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71" r:id="rId4"/>
    <p:sldLayoutId id="2147483667" r:id="rId5"/>
    <p:sldLayoutId id="2147483670" r:id="rId6"/>
  </p:sldLayoutIdLst>
  <p:hf hdr="0" ftr="0" dt="0"/>
  <p:txStyles>
    <p:titleStyle>
      <a:lvl1pPr algn="l" rtl="0" eaLnBrk="1" latinLnBrk="0" hangingPunct="1">
        <a:spcBef>
          <a:spcPct val="0"/>
        </a:spcBef>
        <a:buNone/>
        <a:defRPr kumimoji="0" sz="3200" b="1" kern="1200">
          <a:solidFill>
            <a:srgbClr val="1A92AA"/>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lumMod val="75000"/>
          </a:schemeClr>
        </a:buClr>
        <a:buSzPct val="68000"/>
        <a:buFont typeface="Wingdings 3"/>
        <a:buChar char=""/>
        <a:defRPr kumimoji="0" sz="2800" kern="1200">
          <a:solidFill>
            <a:schemeClr val="tx1"/>
          </a:solidFill>
          <a:latin typeface="+mn-lt"/>
          <a:ea typeface="+mn-ea"/>
          <a:cs typeface="+mn-cs"/>
        </a:defRPr>
      </a:lvl1pPr>
      <a:lvl2pPr marL="741363" indent="-349250" algn="l" rtl="0" eaLnBrk="1" latinLnBrk="0" hangingPunct="1">
        <a:spcBef>
          <a:spcPts val="324"/>
        </a:spcBef>
        <a:buClr>
          <a:schemeClr val="accent1">
            <a:lumMod val="75000"/>
          </a:schemeClr>
        </a:buClr>
        <a:buFont typeface="Verdana" panose="020B0604030504040204" pitchFamily="34" charset="0"/>
        <a:buChar char="−"/>
        <a:defRPr kumimoji="0" sz="2400" kern="1200">
          <a:solidFill>
            <a:schemeClr val="tx1"/>
          </a:solidFill>
          <a:latin typeface="+mn-lt"/>
          <a:ea typeface="+mn-ea"/>
          <a:cs typeface="+mn-cs"/>
        </a:defRPr>
      </a:lvl2pPr>
      <a:lvl3pPr marL="971550" indent="-230188" algn="l" rtl="0" eaLnBrk="1" latinLnBrk="0" hangingPunct="1">
        <a:spcBef>
          <a:spcPts val="350"/>
        </a:spcBef>
        <a:buClr>
          <a:schemeClr val="accent2"/>
        </a:buClr>
        <a:buSzPct val="100000"/>
        <a:buFont typeface="Courier New" panose="02070309020205020404" pitchFamily="49" charset="0"/>
        <a:buChar char="o"/>
        <a:defRPr kumimoji="0" sz="2000" kern="1200">
          <a:solidFill>
            <a:schemeClr val="tx1"/>
          </a:solidFill>
          <a:latin typeface="+mn-lt"/>
          <a:ea typeface="+mn-ea"/>
          <a:cs typeface="+mn-cs"/>
        </a:defRPr>
      </a:lvl3pPr>
      <a:lvl4pPr marL="1262063" indent="-290513" algn="l" rtl="0" eaLnBrk="1" latinLnBrk="0" hangingPunct="1">
        <a:spcBef>
          <a:spcPts val="350"/>
        </a:spcBef>
        <a:buClr>
          <a:schemeClr val="accent2"/>
        </a:buClr>
        <a:buFont typeface="Wingdings" panose="05000000000000000000" pitchFamily="2" charset="2"/>
        <a:buChar char="§"/>
        <a:defRPr kumimoji="0" sz="1800" kern="1200">
          <a:solidFill>
            <a:schemeClr val="tx1"/>
          </a:solidFill>
          <a:latin typeface="+mn-lt"/>
          <a:ea typeface="+mn-ea"/>
          <a:cs typeface="+mn-cs"/>
        </a:defRPr>
      </a:lvl4pPr>
      <a:lvl5pPr marL="1539875" indent="-277813" algn="l" rtl="0" eaLnBrk="1" latinLnBrk="0" hangingPunct="1">
        <a:spcBef>
          <a:spcPts val="350"/>
        </a:spcBef>
        <a:buClr>
          <a:schemeClr val="accent2"/>
        </a:buClr>
        <a:buFont typeface="Wingdings 2"/>
        <a:buChar char=""/>
        <a:defRPr kumimoji="0" sz="16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9.xml.rels><?xml version="1.0" encoding="UTF-8" standalone="yes"?>
<Relationships xmlns="http://schemas.openxmlformats.org/package/2006/relationships"><Relationship Id="rId2" Type="http://schemas.openxmlformats.org/officeDocument/2006/relationships/hyperlink" Target="http://www.cio.com/article/2439504/business-intelligence/business-intelligence-definition-and-solution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00400"/>
            <a:ext cx="9144000" cy="1295400"/>
          </a:xfrm>
        </p:spPr>
        <p:txBody>
          <a:bodyPr>
            <a:normAutofit/>
          </a:bodyPr>
          <a:lstStyle/>
          <a:p>
            <a:r>
              <a:rPr lang="en-US" dirty="0"/>
              <a:t>Improving Quality Outcomes by Leveraging Synergistic </a:t>
            </a:r>
            <a:r>
              <a:rPr lang="en-US" dirty="0" smtClean="0"/>
              <a:t>Relationships</a:t>
            </a:r>
            <a:endParaRPr lang="en-US" dirty="0"/>
          </a:p>
        </p:txBody>
      </p:sp>
      <p:sp>
        <p:nvSpPr>
          <p:cNvPr id="6" name="Subtitle 5"/>
          <p:cNvSpPr>
            <a:spLocks noGrp="1"/>
          </p:cNvSpPr>
          <p:nvPr>
            <p:ph type="subTitle" idx="1"/>
          </p:nvPr>
        </p:nvSpPr>
        <p:spPr>
          <a:xfrm>
            <a:off x="5862" y="4743896"/>
            <a:ext cx="9151087" cy="1885504"/>
          </a:xfrm>
        </p:spPr>
        <p:txBody>
          <a:bodyPr>
            <a:normAutofit fontScale="92500" lnSpcReduction="10000"/>
          </a:bodyPr>
          <a:lstStyle/>
          <a:p>
            <a:r>
              <a:rPr lang="en-US" dirty="0" smtClean="0"/>
              <a:t>Cindy Holt MDI, MD</a:t>
            </a:r>
          </a:p>
          <a:p>
            <a:r>
              <a:rPr lang="en-US" dirty="0" smtClean="0"/>
              <a:t>Kim Brown Sims CNO RN, BSN, MBA</a:t>
            </a:r>
          </a:p>
          <a:p>
            <a:r>
              <a:rPr lang="en-US" dirty="0" smtClean="0"/>
              <a:t>Reggie Ahlfield Director of CE&amp;I, RN, BSHI (TBC 2015)</a:t>
            </a:r>
          </a:p>
          <a:p>
            <a:r>
              <a:rPr lang="en-US" dirty="0" smtClean="0"/>
              <a:t>Kristina Stokes HCI, RN, BSN</a:t>
            </a:r>
          </a:p>
          <a:p>
            <a:r>
              <a:rPr lang="en-US" dirty="0" smtClean="0"/>
              <a:t>Sierra Vista Regional Medical Center (Tenet)</a:t>
            </a:r>
          </a:p>
        </p:txBody>
      </p:sp>
    </p:spTree>
    <p:extLst>
      <p:ext uri="{BB962C8B-B14F-4D97-AF65-F5344CB8AC3E}">
        <p14:creationId xmlns:p14="http://schemas.microsoft.com/office/powerpoint/2010/main" val="2939911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Adoption, Analytics, Outcomes</a:t>
            </a:r>
            <a:endParaRPr lang="en-US" dirty="0">
              <a:solidFill>
                <a:schemeClr val="tx1"/>
              </a:solidFill>
            </a:endParaRPr>
          </a:p>
        </p:txBody>
      </p:sp>
      <p:pic>
        <p:nvPicPr>
          <p:cNvPr id="1026" name="Picture 2" descr="C:\Users\kristina.stokes\AppData\Local\Temp\fcpsh4zp.t3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79" y="2117834"/>
            <a:ext cx="7717221" cy="42671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13830" y="2133600"/>
            <a:ext cx="4717458" cy="1219200"/>
          </a:xfrm>
        </p:spPr>
        <p:txBody>
          <a:bodyPr>
            <a:normAutofit fontScale="92500" lnSpcReduction="10000"/>
          </a:bodyPr>
          <a:lstStyle/>
          <a:p>
            <a:r>
              <a:rPr lang="en-US" sz="2800" dirty="0" smtClean="0"/>
              <a:t>Useless </a:t>
            </a:r>
            <a:r>
              <a:rPr lang="en-US" sz="2800" dirty="0"/>
              <a:t>if </a:t>
            </a:r>
            <a:r>
              <a:rPr lang="en-US" sz="2800" dirty="0" smtClean="0"/>
              <a:t>adoption </a:t>
            </a:r>
            <a:r>
              <a:rPr lang="en-US" sz="2800" dirty="0"/>
              <a:t>is </a:t>
            </a:r>
            <a:r>
              <a:rPr lang="en-US" sz="2800" dirty="0" smtClean="0"/>
              <a:t>partial</a:t>
            </a:r>
            <a:endParaRPr lang="en-US" sz="2800" dirty="0"/>
          </a:p>
          <a:p>
            <a:r>
              <a:rPr lang="en-US" sz="2800" dirty="0" smtClean="0"/>
              <a:t>Garbage In/Garbage Out</a:t>
            </a:r>
          </a:p>
        </p:txBody>
      </p:sp>
      <p:sp>
        <p:nvSpPr>
          <p:cNvPr id="8" name="TextBox 7"/>
          <p:cNvSpPr txBox="1"/>
          <p:nvPr/>
        </p:nvSpPr>
        <p:spPr>
          <a:xfrm>
            <a:off x="207108" y="6515036"/>
            <a:ext cx="4106722" cy="230832"/>
          </a:xfrm>
          <a:prstGeom prst="rect">
            <a:avLst/>
          </a:prstGeom>
          <a:noFill/>
        </p:spPr>
        <p:txBody>
          <a:bodyPr wrap="square" rtlCol="0">
            <a:spAutoFit/>
          </a:bodyPr>
          <a:lstStyle/>
          <a:p>
            <a:r>
              <a:rPr lang="en-US" sz="900" dirty="0">
                <a:latin typeface="Times New Roman" pitchFamily="18" charset="0"/>
                <a:cs typeface="Times New Roman" pitchFamily="18" charset="0"/>
              </a:rPr>
              <a:t>(2015). Retrieved from http://piceapartners.com/2013/09/data-quality</a:t>
            </a:r>
            <a:r>
              <a:rPr lang="en-US" sz="900" dirty="0" smtClean="0">
                <a:latin typeface="Times New Roman" pitchFamily="18" charset="0"/>
                <a:cs typeface="Times New Roman" pitchFamily="18" charset="0"/>
              </a:rPr>
              <a:t>/</a:t>
            </a:r>
            <a:endParaRPr lang="en-US" sz="900" dirty="0">
              <a:latin typeface="Times New Roman" pitchFamily="18" charset="0"/>
              <a:cs typeface="Times New Roman" pitchFamily="18" charset="0"/>
            </a:endParaRPr>
          </a:p>
        </p:txBody>
      </p:sp>
      <p:sp>
        <p:nvSpPr>
          <p:cNvPr id="10" name="Freeform 9"/>
          <p:cNvSpPr/>
          <p:nvPr/>
        </p:nvSpPr>
        <p:spPr>
          <a:xfrm>
            <a:off x="4316458" y="1457706"/>
            <a:ext cx="4495800" cy="675894"/>
          </a:xfrm>
          <a:custGeom>
            <a:avLst/>
            <a:gdLst>
              <a:gd name="connsiteX0" fmla="*/ 0 w 4267200"/>
              <a:gd name="connsiteY0" fmla="*/ 112651 h 675894"/>
              <a:gd name="connsiteX1" fmla="*/ 112651 w 4267200"/>
              <a:gd name="connsiteY1" fmla="*/ 0 h 675894"/>
              <a:gd name="connsiteX2" fmla="*/ 4154549 w 4267200"/>
              <a:gd name="connsiteY2" fmla="*/ 0 h 675894"/>
              <a:gd name="connsiteX3" fmla="*/ 4267200 w 4267200"/>
              <a:gd name="connsiteY3" fmla="*/ 112651 h 675894"/>
              <a:gd name="connsiteX4" fmla="*/ 4267200 w 4267200"/>
              <a:gd name="connsiteY4" fmla="*/ 563243 h 675894"/>
              <a:gd name="connsiteX5" fmla="*/ 4154549 w 4267200"/>
              <a:gd name="connsiteY5" fmla="*/ 675894 h 675894"/>
              <a:gd name="connsiteX6" fmla="*/ 112651 w 4267200"/>
              <a:gd name="connsiteY6" fmla="*/ 675894 h 675894"/>
              <a:gd name="connsiteX7" fmla="*/ 0 w 4267200"/>
              <a:gd name="connsiteY7" fmla="*/ 563243 h 675894"/>
              <a:gd name="connsiteX8" fmla="*/ 0 w 4267200"/>
              <a:gd name="connsiteY8" fmla="*/ 112651 h 6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675894">
                <a:moveTo>
                  <a:pt x="0" y="112651"/>
                </a:moveTo>
                <a:cubicBezTo>
                  <a:pt x="0" y="50436"/>
                  <a:pt x="50436" y="0"/>
                  <a:pt x="112651" y="0"/>
                </a:cubicBezTo>
                <a:lnTo>
                  <a:pt x="4154549" y="0"/>
                </a:lnTo>
                <a:cubicBezTo>
                  <a:pt x="4216764" y="0"/>
                  <a:pt x="4267200" y="50436"/>
                  <a:pt x="4267200" y="112651"/>
                </a:cubicBezTo>
                <a:lnTo>
                  <a:pt x="4267200" y="563243"/>
                </a:lnTo>
                <a:cubicBezTo>
                  <a:pt x="4267200" y="625458"/>
                  <a:pt x="4216764" y="675894"/>
                  <a:pt x="4154549" y="675894"/>
                </a:cubicBezTo>
                <a:lnTo>
                  <a:pt x="112651" y="675894"/>
                </a:lnTo>
                <a:cubicBezTo>
                  <a:pt x="50436" y="675894"/>
                  <a:pt x="0" y="625458"/>
                  <a:pt x="0" y="563243"/>
                </a:cubicBezTo>
                <a:lnTo>
                  <a:pt x="0" y="11265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74" tIns="139674" rIns="139674" bIns="139674" numCol="1" spcCol="1270" anchor="ctr" anchorCtr="0">
            <a:noAutofit/>
          </a:bodyPr>
          <a:lstStyle/>
          <a:p>
            <a:pPr lvl="0" algn="l" defTabSz="1244600" rtl="0">
              <a:lnSpc>
                <a:spcPct val="90000"/>
              </a:lnSpc>
              <a:spcBef>
                <a:spcPct val="0"/>
              </a:spcBef>
              <a:spcAft>
                <a:spcPct val="35000"/>
              </a:spcAft>
            </a:pPr>
            <a:r>
              <a:rPr lang="en-US" sz="2800" kern="1200" dirty="0" smtClean="0"/>
              <a:t>Analytics </a:t>
            </a:r>
            <a:endParaRPr lang="en-US" sz="2800" kern="1200" dirty="0"/>
          </a:p>
        </p:txBody>
      </p:sp>
    </p:spTree>
    <p:extLst>
      <p:ext uri="{BB962C8B-B14F-4D97-AF65-F5344CB8AC3E}">
        <p14:creationId xmlns:p14="http://schemas.microsoft.com/office/powerpoint/2010/main" val="10863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1000"/>
                                        <p:tgtEl>
                                          <p:spTgt spid="102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Adoption, Analytics, Outcomes</a:t>
            </a:r>
            <a:endParaRPr lang="en-US" dirty="0">
              <a:solidFill>
                <a:schemeClr val="tx1"/>
              </a:solidFill>
            </a:endParaRPr>
          </a:p>
        </p:txBody>
      </p:sp>
      <p:sp>
        <p:nvSpPr>
          <p:cNvPr id="3" name="Content Placeholder 2"/>
          <p:cNvSpPr>
            <a:spLocks noGrp="1"/>
          </p:cNvSpPr>
          <p:nvPr>
            <p:ph idx="1"/>
          </p:nvPr>
        </p:nvSpPr>
        <p:spPr>
          <a:xfrm>
            <a:off x="2528248" y="2664276"/>
            <a:ext cx="4482152" cy="1298124"/>
          </a:xfrm>
        </p:spPr>
        <p:txBody>
          <a:bodyPr>
            <a:normAutofit/>
          </a:bodyPr>
          <a:lstStyle/>
          <a:p>
            <a:r>
              <a:rPr lang="en-US" sz="2800" dirty="0" smtClean="0"/>
              <a:t>Useful Analytics</a:t>
            </a:r>
          </a:p>
          <a:p>
            <a:r>
              <a:rPr lang="en-US" sz="2800" dirty="0" smtClean="0"/>
              <a:t>Quality care</a:t>
            </a:r>
            <a:endParaRPr lang="en-US" sz="2800" dirty="0"/>
          </a:p>
        </p:txBody>
      </p:sp>
      <p:pic>
        <p:nvPicPr>
          <p:cNvPr id="2050" name="Picture 2" descr="C:\Users\reggie.ahlfield\AppData\Local\Microsoft\Windows\Temporary Internet Files\Content.IE5\SPNW2Z7I\2293239853_ddd6bc4ef4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982" y="3657600"/>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2514600" y="1988382"/>
            <a:ext cx="4495800" cy="675894"/>
          </a:xfrm>
          <a:custGeom>
            <a:avLst/>
            <a:gdLst>
              <a:gd name="connsiteX0" fmla="*/ 0 w 4267200"/>
              <a:gd name="connsiteY0" fmla="*/ 112651 h 675894"/>
              <a:gd name="connsiteX1" fmla="*/ 112651 w 4267200"/>
              <a:gd name="connsiteY1" fmla="*/ 0 h 675894"/>
              <a:gd name="connsiteX2" fmla="*/ 4154549 w 4267200"/>
              <a:gd name="connsiteY2" fmla="*/ 0 h 675894"/>
              <a:gd name="connsiteX3" fmla="*/ 4267200 w 4267200"/>
              <a:gd name="connsiteY3" fmla="*/ 112651 h 675894"/>
              <a:gd name="connsiteX4" fmla="*/ 4267200 w 4267200"/>
              <a:gd name="connsiteY4" fmla="*/ 563243 h 675894"/>
              <a:gd name="connsiteX5" fmla="*/ 4154549 w 4267200"/>
              <a:gd name="connsiteY5" fmla="*/ 675894 h 675894"/>
              <a:gd name="connsiteX6" fmla="*/ 112651 w 4267200"/>
              <a:gd name="connsiteY6" fmla="*/ 675894 h 675894"/>
              <a:gd name="connsiteX7" fmla="*/ 0 w 4267200"/>
              <a:gd name="connsiteY7" fmla="*/ 563243 h 675894"/>
              <a:gd name="connsiteX8" fmla="*/ 0 w 4267200"/>
              <a:gd name="connsiteY8" fmla="*/ 112651 h 6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675894">
                <a:moveTo>
                  <a:pt x="0" y="112651"/>
                </a:moveTo>
                <a:cubicBezTo>
                  <a:pt x="0" y="50436"/>
                  <a:pt x="50436" y="0"/>
                  <a:pt x="112651" y="0"/>
                </a:cubicBezTo>
                <a:lnTo>
                  <a:pt x="4154549" y="0"/>
                </a:lnTo>
                <a:cubicBezTo>
                  <a:pt x="4216764" y="0"/>
                  <a:pt x="4267200" y="50436"/>
                  <a:pt x="4267200" y="112651"/>
                </a:cubicBezTo>
                <a:lnTo>
                  <a:pt x="4267200" y="563243"/>
                </a:lnTo>
                <a:cubicBezTo>
                  <a:pt x="4267200" y="625458"/>
                  <a:pt x="4216764" y="675894"/>
                  <a:pt x="4154549" y="675894"/>
                </a:cubicBezTo>
                <a:lnTo>
                  <a:pt x="112651" y="675894"/>
                </a:lnTo>
                <a:cubicBezTo>
                  <a:pt x="50436" y="675894"/>
                  <a:pt x="0" y="625458"/>
                  <a:pt x="0" y="563243"/>
                </a:cubicBezTo>
                <a:lnTo>
                  <a:pt x="0" y="11265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74" tIns="139674" rIns="139674" bIns="139674" numCol="1" spcCol="1270" anchor="ctr" anchorCtr="0">
            <a:noAutofit/>
          </a:bodyPr>
          <a:lstStyle/>
          <a:p>
            <a:pPr lvl="0" algn="l" defTabSz="1244600" rtl="0">
              <a:lnSpc>
                <a:spcPct val="90000"/>
              </a:lnSpc>
              <a:spcBef>
                <a:spcPct val="0"/>
              </a:spcBef>
              <a:spcAft>
                <a:spcPct val="35000"/>
              </a:spcAft>
            </a:pPr>
            <a:r>
              <a:rPr lang="en-US" sz="2800" kern="1200" dirty="0" smtClean="0"/>
              <a:t>Outcomes </a:t>
            </a:r>
            <a:endParaRPr lang="en-US" sz="2800" kern="1200" dirty="0"/>
          </a:p>
        </p:txBody>
      </p:sp>
    </p:spTree>
    <p:extLst>
      <p:ext uri="{BB962C8B-B14F-4D97-AF65-F5344CB8AC3E}">
        <p14:creationId xmlns:p14="http://schemas.microsoft.com/office/powerpoint/2010/main" val="32052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 y="274638"/>
            <a:ext cx="9132278" cy="1143000"/>
          </a:xfrm>
        </p:spPr>
        <p:txBody>
          <a:bodyPr/>
          <a:lstStyle/>
          <a:p>
            <a:pPr algn="ctr"/>
            <a:r>
              <a:rPr lang="en-US" dirty="0" smtClean="0">
                <a:solidFill>
                  <a:schemeClr val="tx1"/>
                </a:solidFill>
              </a:rPr>
              <a:t>Are you B. I. Curious?</a:t>
            </a:r>
            <a:endParaRPr lang="en-US" dirty="0">
              <a:solidFill>
                <a:schemeClr val="tx1"/>
              </a:solidFill>
            </a:endParaRPr>
          </a:p>
        </p:txBody>
      </p:sp>
      <p:pic>
        <p:nvPicPr>
          <p:cNvPr id="2050" name="Picture 2" descr="C:\Users\kristina.stokes\AppData\Local\Temp\fiwuhwd1.d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2" y="1295398"/>
            <a:ext cx="7532077" cy="5234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567414"/>
            <a:ext cx="9144000" cy="230832"/>
          </a:xfrm>
          <a:prstGeom prst="rect">
            <a:avLst/>
          </a:prstGeom>
          <a:noFill/>
        </p:spPr>
        <p:txBody>
          <a:bodyPr wrap="square" rtlCol="0">
            <a:spAutoFit/>
          </a:bodyPr>
          <a:lstStyle/>
          <a:p>
            <a:r>
              <a:rPr lang="en-US" sz="900" dirty="0">
                <a:latin typeface="Times New Roman" pitchFamily="18" charset="0"/>
                <a:cs typeface="Times New Roman" pitchFamily="18" charset="0"/>
              </a:rPr>
              <a:t>(2015). Retrieved from http://</a:t>
            </a:r>
            <a:r>
              <a:rPr lang="en-US" sz="900" dirty="0" smtClean="0">
                <a:latin typeface="Times New Roman" pitchFamily="18" charset="0"/>
                <a:cs typeface="Times New Roman" pitchFamily="18" charset="0"/>
              </a:rPr>
              <a:t>www.medicaldaily.com/new-delirium-measurement-older-people-adopted-researchers-studying-alzheimers-aging-276510</a:t>
            </a:r>
            <a:endParaRPr lang="en-US" sz="1100" dirty="0"/>
          </a:p>
        </p:txBody>
      </p:sp>
    </p:spTree>
    <p:extLst>
      <p:ext uri="{BB962C8B-B14F-4D97-AF65-F5344CB8AC3E}">
        <p14:creationId xmlns:p14="http://schemas.microsoft.com/office/powerpoint/2010/main" val="3811497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Business Intelligence</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554082799"/>
              </p:ext>
            </p:extLst>
          </p:nvPr>
        </p:nvGraphicFramePr>
        <p:xfrm>
          <a:off x="838200" y="1219200"/>
          <a:ext cx="7391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829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Process Improvement</a:t>
            </a:r>
            <a:endParaRPr lang="en-US" dirty="0">
              <a:solidFill>
                <a:schemeClr val="tx1"/>
              </a:solidFill>
            </a:endParaRPr>
          </a:p>
        </p:txBody>
      </p:sp>
      <p:pic>
        <p:nvPicPr>
          <p:cNvPr id="4" name="Picture 2" descr="C:\Users\kristina.stokes\AppData\Local\Temp\fdxzybbw.5k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90699"/>
            <a:ext cx="4619625" cy="259627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kristina.stokes\AppData\Local\Temp\3oil2xgq.hy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1790699"/>
            <a:ext cx="4133850" cy="5067301"/>
          </a:xfrm>
          <a:prstGeom prst="rect">
            <a:avLst/>
          </a:prstGeom>
          <a:noFill/>
          <a:extLst>
            <a:ext uri="{909E8E84-426E-40DD-AFC4-6F175D3DCCD1}">
              <a14:hiddenFill xmlns:a14="http://schemas.microsoft.com/office/drawing/2010/main">
                <a:solidFill>
                  <a:srgbClr val="FFFFFF"/>
                </a:solidFill>
              </a14:hiddenFill>
            </a:ext>
          </a:extLst>
        </p:spPr>
      </p:pic>
      <p:sp>
        <p:nvSpPr>
          <p:cNvPr id="18" name="Bent Arrow 17"/>
          <p:cNvSpPr/>
          <p:nvPr/>
        </p:nvSpPr>
        <p:spPr>
          <a:xfrm rot="10800000" flipH="1">
            <a:off x="2286000" y="4495800"/>
            <a:ext cx="2724150" cy="1981200"/>
          </a:xfrm>
          <a:prstGeom prst="bentArrow">
            <a:avLst>
              <a:gd name="adj1" fmla="val 25000"/>
              <a:gd name="adj2" fmla="val 23967"/>
              <a:gd name="adj3" fmla="val 25000"/>
              <a:gd name="adj4" fmla="val 42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2140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Process Improvement</a:t>
            </a:r>
            <a:endParaRPr lang="en-US" dirty="0">
              <a:solidFill>
                <a:schemeClr val="tx1"/>
              </a:solidFill>
            </a:endParaRPr>
          </a:p>
        </p:txBody>
      </p:sp>
      <p:sp>
        <p:nvSpPr>
          <p:cNvPr id="5" name="Rectangle 4"/>
          <p:cNvSpPr/>
          <p:nvPr/>
        </p:nvSpPr>
        <p:spPr>
          <a:xfrm>
            <a:off x="990600" y="1397000"/>
            <a:ext cx="7391400" cy="5003800"/>
          </a:xfrm>
          <a:prstGeom prst="rect">
            <a:avLst/>
          </a:prstGeom>
          <a:noFill/>
          <a:ln>
            <a:noFill/>
          </a:ln>
        </p:spPr>
      </p:sp>
      <p:grpSp>
        <p:nvGrpSpPr>
          <p:cNvPr id="12" name="Group 11"/>
          <p:cNvGrpSpPr/>
          <p:nvPr/>
        </p:nvGrpSpPr>
        <p:grpSpPr>
          <a:xfrm>
            <a:off x="3816539" y="1397000"/>
            <a:ext cx="2408462" cy="2408829"/>
            <a:chOff x="3816539" y="1397000"/>
            <a:chExt cx="2408462" cy="2408829"/>
          </a:xfrm>
        </p:grpSpPr>
        <p:sp>
          <p:nvSpPr>
            <p:cNvPr id="6" name="Circular Arrow 5"/>
            <p:cNvSpPr/>
            <p:nvPr/>
          </p:nvSpPr>
          <p:spPr>
            <a:xfrm>
              <a:off x="3816539" y="1397000"/>
              <a:ext cx="2408462" cy="2408829"/>
            </a:xfrm>
            <a:prstGeom prst="circularArrow">
              <a:avLst>
                <a:gd name="adj1" fmla="val 10980"/>
                <a:gd name="adj2" fmla="val 1142322"/>
                <a:gd name="adj3" fmla="val 4500000"/>
                <a:gd name="adj4" fmla="val 10800000"/>
                <a:gd name="adj5" fmla="val 125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7" name="Freeform 6"/>
            <p:cNvSpPr/>
            <p:nvPr/>
          </p:nvSpPr>
          <p:spPr>
            <a:xfrm>
              <a:off x="4348889" y="2266660"/>
              <a:ext cx="1338336" cy="669008"/>
            </a:xfrm>
            <a:custGeom>
              <a:avLst/>
              <a:gdLst>
                <a:gd name="connsiteX0" fmla="*/ 0 w 1338336"/>
                <a:gd name="connsiteY0" fmla="*/ 0 h 669008"/>
                <a:gd name="connsiteX1" fmla="*/ 1338336 w 1338336"/>
                <a:gd name="connsiteY1" fmla="*/ 0 h 669008"/>
                <a:gd name="connsiteX2" fmla="*/ 1338336 w 1338336"/>
                <a:gd name="connsiteY2" fmla="*/ 669008 h 669008"/>
                <a:gd name="connsiteX3" fmla="*/ 0 w 1338336"/>
                <a:gd name="connsiteY3" fmla="*/ 669008 h 669008"/>
                <a:gd name="connsiteX4" fmla="*/ 0 w 1338336"/>
                <a:gd name="connsiteY4" fmla="*/ 0 h 66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336" h="669008">
                  <a:moveTo>
                    <a:pt x="0" y="0"/>
                  </a:moveTo>
                  <a:lnTo>
                    <a:pt x="1338336" y="0"/>
                  </a:lnTo>
                  <a:lnTo>
                    <a:pt x="1338336" y="669008"/>
                  </a:lnTo>
                  <a:lnTo>
                    <a:pt x="0" y="66900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Can the EMR help?</a:t>
              </a:r>
              <a:endParaRPr lang="en-US" sz="1200" kern="1200" dirty="0"/>
            </a:p>
          </p:txBody>
        </p:sp>
      </p:grpSp>
      <p:grpSp>
        <p:nvGrpSpPr>
          <p:cNvPr id="13" name="Group 12"/>
          <p:cNvGrpSpPr/>
          <p:nvPr/>
        </p:nvGrpSpPr>
        <p:grpSpPr>
          <a:xfrm>
            <a:off x="3147597" y="2781051"/>
            <a:ext cx="2408462" cy="2408829"/>
            <a:chOff x="3147597" y="2781051"/>
            <a:chExt cx="2408462" cy="2408829"/>
          </a:xfrm>
        </p:grpSpPr>
        <p:sp>
          <p:nvSpPr>
            <p:cNvPr id="8" name="Shape 7"/>
            <p:cNvSpPr/>
            <p:nvPr/>
          </p:nvSpPr>
          <p:spPr>
            <a:xfrm>
              <a:off x="3147597" y="2781051"/>
              <a:ext cx="2408462" cy="2408829"/>
            </a:xfrm>
            <a:prstGeom prst="leftCircularArrow">
              <a:avLst>
                <a:gd name="adj1" fmla="val 10980"/>
                <a:gd name="adj2" fmla="val 1142322"/>
                <a:gd name="adj3" fmla="val 6300000"/>
                <a:gd name="adj4" fmla="val 18900000"/>
                <a:gd name="adj5" fmla="val 125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9" name="Freeform 8"/>
            <p:cNvSpPr/>
            <p:nvPr/>
          </p:nvSpPr>
          <p:spPr>
            <a:xfrm>
              <a:off x="3682660" y="3658717"/>
              <a:ext cx="1338336" cy="669008"/>
            </a:xfrm>
            <a:custGeom>
              <a:avLst/>
              <a:gdLst>
                <a:gd name="connsiteX0" fmla="*/ 0 w 1338336"/>
                <a:gd name="connsiteY0" fmla="*/ 0 h 669008"/>
                <a:gd name="connsiteX1" fmla="*/ 1338336 w 1338336"/>
                <a:gd name="connsiteY1" fmla="*/ 0 h 669008"/>
                <a:gd name="connsiteX2" fmla="*/ 1338336 w 1338336"/>
                <a:gd name="connsiteY2" fmla="*/ 669008 h 669008"/>
                <a:gd name="connsiteX3" fmla="*/ 0 w 1338336"/>
                <a:gd name="connsiteY3" fmla="*/ 669008 h 669008"/>
                <a:gd name="connsiteX4" fmla="*/ 0 w 1338336"/>
                <a:gd name="connsiteY4" fmla="*/ 0 h 66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336" h="669008">
                  <a:moveTo>
                    <a:pt x="0" y="0"/>
                  </a:moveTo>
                  <a:lnTo>
                    <a:pt x="1338336" y="0"/>
                  </a:lnTo>
                  <a:lnTo>
                    <a:pt x="1338336" y="669008"/>
                  </a:lnTo>
                  <a:lnTo>
                    <a:pt x="0" y="66900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With whom do we need to work?</a:t>
              </a:r>
              <a:endParaRPr lang="en-US" sz="1200" kern="1200" dirty="0"/>
            </a:p>
          </p:txBody>
        </p:sp>
      </p:grpSp>
      <p:grpSp>
        <p:nvGrpSpPr>
          <p:cNvPr id="14" name="Group 13"/>
          <p:cNvGrpSpPr/>
          <p:nvPr/>
        </p:nvGrpSpPr>
        <p:grpSpPr>
          <a:xfrm>
            <a:off x="3987958" y="4330727"/>
            <a:ext cx="2069242" cy="2070072"/>
            <a:chOff x="3987958" y="4330727"/>
            <a:chExt cx="2069242" cy="2070072"/>
          </a:xfrm>
        </p:grpSpPr>
        <p:sp>
          <p:nvSpPr>
            <p:cNvPr id="10" name="Block Arc 9"/>
            <p:cNvSpPr/>
            <p:nvPr/>
          </p:nvSpPr>
          <p:spPr>
            <a:xfrm>
              <a:off x="3987958" y="4330727"/>
              <a:ext cx="2069242" cy="2070072"/>
            </a:xfrm>
            <a:prstGeom prst="blockArc">
              <a:avLst>
                <a:gd name="adj1" fmla="val 13500000"/>
                <a:gd name="adj2" fmla="val 10800000"/>
                <a:gd name="adj3" fmla="val 1274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1" name="Freeform 10"/>
            <p:cNvSpPr/>
            <p:nvPr/>
          </p:nvSpPr>
          <p:spPr>
            <a:xfrm>
              <a:off x="4352055" y="5052776"/>
              <a:ext cx="1338336" cy="669008"/>
            </a:xfrm>
            <a:custGeom>
              <a:avLst/>
              <a:gdLst>
                <a:gd name="connsiteX0" fmla="*/ 0 w 1338336"/>
                <a:gd name="connsiteY0" fmla="*/ 0 h 669008"/>
                <a:gd name="connsiteX1" fmla="*/ 1338336 w 1338336"/>
                <a:gd name="connsiteY1" fmla="*/ 0 h 669008"/>
                <a:gd name="connsiteX2" fmla="*/ 1338336 w 1338336"/>
                <a:gd name="connsiteY2" fmla="*/ 669008 h 669008"/>
                <a:gd name="connsiteX3" fmla="*/ 0 w 1338336"/>
                <a:gd name="connsiteY3" fmla="*/ 669008 h 669008"/>
                <a:gd name="connsiteX4" fmla="*/ 0 w 1338336"/>
                <a:gd name="connsiteY4" fmla="*/ 0 h 669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8336" h="669008">
                  <a:moveTo>
                    <a:pt x="0" y="0"/>
                  </a:moveTo>
                  <a:lnTo>
                    <a:pt x="1338336" y="0"/>
                  </a:lnTo>
                  <a:lnTo>
                    <a:pt x="1338336" y="669008"/>
                  </a:lnTo>
                  <a:lnTo>
                    <a:pt x="0" y="669008"/>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How do we measure?</a:t>
              </a:r>
              <a:endParaRPr lang="en-US" sz="1200" kern="1200" dirty="0"/>
            </a:p>
          </p:txBody>
        </p:sp>
      </p:grpSp>
    </p:spTree>
    <p:extLst>
      <p:ext uri="{BB962C8B-B14F-4D97-AF65-F5344CB8AC3E}">
        <p14:creationId xmlns:p14="http://schemas.microsoft.com/office/powerpoint/2010/main" val="326946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AA73AEB-4126-437C-BCDA-F9D30B5ABC95}" type="slidenum">
              <a:rPr lang="en-US" smtClean="0"/>
              <a:t>16</a:t>
            </a:fld>
            <a:endParaRPr lang="en-US" dirty="0"/>
          </a:p>
        </p:txBody>
      </p:sp>
      <p:sp>
        <p:nvSpPr>
          <p:cNvPr id="4" name="Title 3"/>
          <p:cNvSpPr>
            <a:spLocks noGrp="1"/>
          </p:cNvSpPr>
          <p:nvPr>
            <p:ph type="title"/>
          </p:nvPr>
        </p:nvSpPr>
        <p:spPr>
          <a:xfrm>
            <a:off x="0" y="274638"/>
            <a:ext cx="9144000" cy="1143000"/>
          </a:xfrm>
        </p:spPr>
        <p:txBody>
          <a:bodyPr/>
          <a:lstStyle/>
          <a:p>
            <a:pPr algn="ctr"/>
            <a:r>
              <a:rPr lang="en-US" dirty="0" smtClean="0">
                <a:solidFill>
                  <a:schemeClr val="tx1"/>
                </a:solidFill>
              </a:rPr>
              <a:t>Key Roles/Relationships for CI</a:t>
            </a:r>
            <a:endParaRPr lang="en-US" dirty="0">
              <a:solidFill>
                <a:schemeClr val="tx1"/>
              </a:solidFill>
            </a:endParaRPr>
          </a:p>
        </p:txBody>
      </p:sp>
      <p:grpSp>
        <p:nvGrpSpPr>
          <p:cNvPr id="14" name="Group 13"/>
          <p:cNvGrpSpPr/>
          <p:nvPr/>
        </p:nvGrpSpPr>
        <p:grpSpPr>
          <a:xfrm>
            <a:off x="2172152" y="1444239"/>
            <a:ext cx="4966208" cy="4829264"/>
            <a:chOff x="2724380" y="1449831"/>
            <a:chExt cx="3836416" cy="3836416"/>
          </a:xfrm>
        </p:grpSpPr>
        <p:sp>
          <p:nvSpPr>
            <p:cNvPr id="6" name="Freeform 5"/>
            <p:cNvSpPr/>
            <p:nvPr/>
          </p:nvSpPr>
          <p:spPr>
            <a:xfrm>
              <a:off x="2935427" y="1661159"/>
              <a:ext cx="3413760" cy="3413760"/>
            </a:xfrm>
            <a:custGeom>
              <a:avLst/>
              <a:gdLst>
                <a:gd name="connsiteX0" fmla="*/ 1706880 w 3413760"/>
                <a:gd name="connsiteY0" fmla="*/ 0 h 3413760"/>
                <a:gd name="connsiteX1" fmla="*/ 3185081 w 3413760"/>
                <a:gd name="connsiteY1" fmla="*/ 853440 h 3413760"/>
                <a:gd name="connsiteX2" fmla="*/ 3185081 w 3413760"/>
                <a:gd name="connsiteY2" fmla="*/ 2560320 h 3413760"/>
                <a:gd name="connsiteX3" fmla="*/ 1706880 w 3413760"/>
                <a:gd name="connsiteY3" fmla="*/ 1706880 h 3413760"/>
                <a:gd name="connsiteX4" fmla="*/ 1706880 w 3413760"/>
                <a:gd name="connsiteY4" fmla="*/ 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1706880" y="0"/>
                  </a:moveTo>
                  <a:cubicBezTo>
                    <a:pt x="2316689" y="0"/>
                    <a:pt x="2880177" y="325329"/>
                    <a:pt x="3185081" y="853440"/>
                  </a:cubicBezTo>
                  <a:cubicBezTo>
                    <a:pt x="3489986" y="1381551"/>
                    <a:pt x="3489986" y="2032209"/>
                    <a:pt x="3185081" y="2560320"/>
                  </a:cubicBezTo>
                  <a:lnTo>
                    <a:pt x="1706880" y="1706880"/>
                  </a:lnTo>
                  <a:lnTo>
                    <a:pt x="170688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1823263" tIns="747522" rIns="419557" bIns="1698498" numCol="1" spcCol="1270" anchor="ctr" anchorCtr="0">
              <a:noAutofit/>
            </a:bodyPr>
            <a:lstStyle/>
            <a:p>
              <a:pPr lvl="0" algn="ctr" defTabSz="844550">
                <a:lnSpc>
                  <a:spcPct val="90000"/>
                </a:lnSpc>
                <a:spcBef>
                  <a:spcPct val="0"/>
                </a:spcBef>
                <a:spcAft>
                  <a:spcPct val="35000"/>
                </a:spcAft>
              </a:pPr>
              <a:r>
                <a:rPr lang="en-US" sz="1900" kern="1200" dirty="0" smtClean="0"/>
                <a:t>CNO</a:t>
              </a:r>
              <a:endParaRPr lang="en-US" sz="1900" kern="1200" dirty="0"/>
            </a:p>
          </p:txBody>
        </p:sp>
        <p:sp>
          <p:nvSpPr>
            <p:cNvPr id="9" name="Circular Arrow 8"/>
            <p:cNvSpPr/>
            <p:nvPr/>
          </p:nvSpPr>
          <p:spPr>
            <a:xfrm>
              <a:off x="2724380" y="1449831"/>
              <a:ext cx="3836416" cy="3836416"/>
            </a:xfrm>
            <a:prstGeom prst="circularArrow">
              <a:avLst>
                <a:gd name="adj1" fmla="val 5085"/>
                <a:gd name="adj2" fmla="val 327528"/>
                <a:gd name="adj3" fmla="val 1472472"/>
                <a:gd name="adj4" fmla="val 16199432"/>
                <a:gd name="adj5" fmla="val 5932"/>
              </a:avLst>
            </a:prstGeom>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lt1">
                <a:hueOff val="0"/>
                <a:satOff val="0"/>
                <a:lumOff val="0"/>
                <a:alphaOff val="0"/>
              </a:schemeClr>
            </a:fontRef>
          </p:style>
        </p:sp>
      </p:grpSp>
      <p:grpSp>
        <p:nvGrpSpPr>
          <p:cNvPr id="15" name="Group 14"/>
          <p:cNvGrpSpPr/>
          <p:nvPr/>
        </p:nvGrpSpPr>
        <p:grpSpPr>
          <a:xfrm>
            <a:off x="2101564" y="1565944"/>
            <a:ext cx="4966208" cy="4829264"/>
            <a:chOff x="2653792" y="1571536"/>
            <a:chExt cx="3836416" cy="3836416"/>
          </a:xfrm>
        </p:grpSpPr>
        <p:sp>
          <p:nvSpPr>
            <p:cNvPr id="7" name="Freeform 6"/>
            <p:cNvSpPr/>
            <p:nvPr/>
          </p:nvSpPr>
          <p:spPr>
            <a:xfrm>
              <a:off x="2865120" y="1783079"/>
              <a:ext cx="3413760" cy="3413760"/>
            </a:xfrm>
            <a:custGeom>
              <a:avLst/>
              <a:gdLst>
                <a:gd name="connsiteX0" fmla="*/ 3185081 w 3413760"/>
                <a:gd name="connsiteY0" fmla="*/ 2560320 h 3413760"/>
                <a:gd name="connsiteX1" fmla="*/ 1706880 w 3413760"/>
                <a:gd name="connsiteY1" fmla="*/ 3413760 h 3413760"/>
                <a:gd name="connsiteX2" fmla="*/ 228679 w 3413760"/>
                <a:gd name="connsiteY2" fmla="*/ 2560320 h 3413760"/>
                <a:gd name="connsiteX3" fmla="*/ 1706880 w 3413760"/>
                <a:gd name="connsiteY3" fmla="*/ 1706880 h 3413760"/>
                <a:gd name="connsiteX4" fmla="*/ 3185081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3185081" y="2560320"/>
                  </a:moveTo>
                  <a:cubicBezTo>
                    <a:pt x="2880176" y="3088431"/>
                    <a:pt x="2316689" y="3413760"/>
                    <a:pt x="1706880" y="3413760"/>
                  </a:cubicBezTo>
                  <a:cubicBezTo>
                    <a:pt x="1097071" y="3413760"/>
                    <a:pt x="533583" y="3088431"/>
                    <a:pt x="228679" y="2560320"/>
                  </a:cubicBezTo>
                  <a:lnTo>
                    <a:pt x="1706880" y="1706880"/>
                  </a:lnTo>
                  <a:lnTo>
                    <a:pt x="3185081" y="256032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836930" tIns="2239011" rIns="796290" bIns="328929" numCol="1" spcCol="1270" anchor="ctr" anchorCtr="0">
              <a:noAutofit/>
            </a:bodyPr>
            <a:lstStyle/>
            <a:p>
              <a:pPr lvl="0" algn="ctr" defTabSz="844550">
                <a:lnSpc>
                  <a:spcPct val="90000"/>
                </a:lnSpc>
                <a:spcBef>
                  <a:spcPct val="0"/>
                </a:spcBef>
                <a:spcAft>
                  <a:spcPct val="35000"/>
                </a:spcAft>
              </a:pPr>
              <a:r>
                <a:rPr lang="en-US" sz="1900" kern="1200" dirty="0" smtClean="0"/>
                <a:t>CQI</a:t>
              </a:r>
              <a:endParaRPr lang="en-US" sz="1900" kern="1200" dirty="0"/>
            </a:p>
          </p:txBody>
        </p:sp>
        <p:sp>
          <p:nvSpPr>
            <p:cNvPr id="10" name="Circular Arrow 9"/>
            <p:cNvSpPr/>
            <p:nvPr/>
          </p:nvSpPr>
          <p:spPr>
            <a:xfrm>
              <a:off x="2653792" y="1571536"/>
              <a:ext cx="3836416" cy="3836416"/>
            </a:xfrm>
            <a:prstGeom prst="circularArrow">
              <a:avLst>
                <a:gd name="adj1" fmla="val 5085"/>
                <a:gd name="adj2" fmla="val 327528"/>
                <a:gd name="adj3" fmla="val 8671970"/>
                <a:gd name="adj4" fmla="val 1800502"/>
                <a:gd name="adj5" fmla="val 5932"/>
              </a:avLst>
            </a:prstGeom>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lt1">
                <a:hueOff val="0"/>
                <a:satOff val="0"/>
                <a:lumOff val="0"/>
                <a:alphaOff val="0"/>
              </a:schemeClr>
            </a:fontRef>
          </p:style>
        </p:sp>
      </p:grpSp>
      <p:grpSp>
        <p:nvGrpSpPr>
          <p:cNvPr id="16" name="Group 15"/>
          <p:cNvGrpSpPr/>
          <p:nvPr/>
        </p:nvGrpSpPr>
        <p:grpSpPr>
          <a:xfrm>
            <a:off x="2030975" y="1444239"/>
            <a:ext cx="4966208" cy="4829264"/>
            <a:chOff x="2583203" y="1449831"/>
            <a:chExt cx="3836416" cy="3836416"/>
          </a:xfrm>
        </p:grpSpPr>
        <p:sp>
          <p:nvSpPr>
            <p:cNvPr id="8" name="Freeform 7"/>
            <p:cNvSpPr/>
            <p:nvPr/>
          </p:nvSpPr>
          <p:spPr>
            <a:xfrm>
              <a:off x="2794812" y="1661159"/>
              <a:ext cx="3413760" cy="3413760"/>
            </a:xfrm>
            <a:custGeom>
              <a:avLst/>
              <a:gdLst>
                <a:gd name="connsiteX0" fmla="*/ 228679 w 3413760"/>
                <a:gd name="connsiteY0" fmla="*/ 2560320 h 3413760"/>
                <a:gd name="connsiteX1" fmla="*/ 228679 w 3413760"/>
                <a:gd name="connsiteY1" fmla="*/ 853440 h 3413760"/>
                <a:gd name="connsiteX2" fmla="*/ 1706880 w 3413760"/>
                <a:gd name="connsiteY2" fmla="*/ 0 h 3413760"/>
                <a:gd name="connsiteX3" fmla="*/ 1706880 w 3413760"/>
                <a:gd name="connsiteY3" fmla="*/ 1706880 h 3413760"/>
                <a:gd name="connsiteX4" fmla="*/ 228679 w 3413760"/>
                <a:gd name="connsiteY4" fmla="*/ 2560320 h 3413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760" h="3413760">
                  <a:moveTo>
                    <a:pt x="228679" y="2560320"/>
                  </a:moveTo>
                  <a:cubicBezTo>
                    <a:pt x="-76226" y="2032209"/>
                    <a:pt x="-76226" y="1381551"/>
                    <a:pt x="228679" y="853440"/>
                  </a:cubicBezTo>
                  <a:cubicBezTo>
                    <a:pt x="533584" y="325329"/>
                    <a:pt x="1097071" y="0"/>
                    <a:pt x="1706880" y="0"/>
                  </a:cubicBezTo>
                  <a:lnTo>
                    <a:pt x="1706880" y="1706880"/>
                  </a:lnTo>
                  <a:lnTo>
                    <a:pt x="228679" y="256032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419558" tIns="747522" rIns="1823262" bIns="1698498" numCol="1" spcCol="1270" anchor="ctr" anchorCtr="0">
              <a:noAutofit/>
            </a:bodyPr>
            <a:lstStyle/>
            <a:p>
              <a:pPr lvl="0" algn="ctr" defTabSz="844550">
                <a:lnSpc>
                  <a:spcPct val="90000"/>
                </a:lnSpc>
                <a:spcBef>
                  <a:spcPct val="0"/>
                </a:spcBef>
                <a:spcAft>
                  <a:spcPct val="35000"/>
                </a:spcAft>
              </a:pPr>
              <a:r>
                <a:rPr lang="en-US" sz="1900" kern="1200" dirty="0" smtClean="0"/>
                <a:t>Education</a:t>
              </a:r>
              <a:endParaRPr lang="en-US" sz="1900" kern="1200" dirty="0"/>
            </a:p>
          </p:txBody>
        </p:sp>
        <p:sp>
          <p:nvSpPr>
            <p:cNvPr id="12" name="Circular Arrow 11"/>
            <p:cNvSpPr/>
            <p:nvPr/>
          </p:nvSpPr>
          <p:spPr>
            <a:xfrm>
              <a:off x="2583203" y="1449831"/>
              <a:ext cx="3836416" cy="3836416"/>
            </a:xfrm>
            <a:prstGeom prst="circularArrow">
              <a:avLst>
                <a:gd name="adj1" fmla="val 5085"/>
                <a:gd name="adj2" fmla="val 327528"/>
                <a:gd name="adj3" fmla="val 15873039"/>
                <a:gd name="adj4" fmla="val 9000000"/>
                <a:gd name="adj5" fmla="val 5932"/>
              </a:avLst>
            </a:prstGeom>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38961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Where We Were</a:t>
            </a:r>
            <a:endParaRPr lang="en-US" dirty="0">
              <a:solidFill>
                <a:schemeClr val="tx1"/>
              </a:solidFill>
            </a:endParaRPr>
          </a:p>
        </p:txBody>
      </p:sp>
      <p:pic>
        <p:nvPicPr>
          <p:cNvPr id="11" name="Picture 2" descr="C:\Users\kristina.stokes\AppData\Local\Temp\1wcrg03w.wc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430586"/>
            <a:ext cx="4514850" cy="3156649"/>
          </a:xfrm>
          <a:prstGeom prst="rect">
            <a:avLst/>
          </a:prstGeom>
          <a:solidFill>
            <a:schemeClr val="accent6">
              <a:alpha val="65000"/>
            </a:schemeClr>
          </a:solidFill>
        </p:spPr>
      </p:pic>
      <p:sp>
        <p:nvSpPr>
          <p:cNvPr id="14" name="TextBox 13"/>
          <p:cNvSpPr txBox="1"/>
          <p:nvPr/>
        </p:nvSpPr>
        <p:spPr>
          <a:xfrm>
            <a:off x="50103" y="6591683"/>
            <a:ext cx="8902828" cy="230832"/>
          </a:xfrm>
          <a:prstGeom prst="rect">
            <a:avLst/>
          </a:prstGeom>
          <a:noFill/>
        </p:spPr>
        <p:txBody>
          <a:bodyPr wrap="square" rtlCol="0">
            <a:spAutoFit/>
          </a:bodyPr>
          <a:lstStyle/>
          <a:p>
            <a:r>
              <a:rPr lang="en-US" sz="900" dirty="0">
                <a:latin typeface="Times New Roman" pitchFamily="18" charset="0"/>
                <a:cs typeface="Times New Roman" pitchFamily="18" charset="0"/>
              </a:rPr>
              <a:t>(2012). Retrieved from http://www.forbes.com/sites/mikemyatt/2012/02/22/5-keys-to-dealing-with-workplace-conflict</a:t>
            </a:r>
            <a:r>
              <a:rPr lang="en-US" sz="900" dirty="0" smtClean="0">
                <a:latin typeface="Times New Roman" pitchFamily="18" charset="0"/>
                <a:cs typeface="Times New Roman" pitchFamily="18" charset="0"/>
              </a:rPr>
              <a:t>/</a:t>
            </a:r>
            <a:endParaRPr lang="en-US" sz="1600" dirty="0"/>
          </a:p>
        </p:txBody>
      </p:sp>
      <p:grpSp>
        <p:nvGrpSpPr>
          <p:cNvPr id="12" name="Group 11"/>
          <p:cNvGrpSpPr/>
          <p:nvPr/>
        </p:nvGrpSpPr>
        <p:grpSpPr>
          <a:xfrm>
            <a:off x="3429000" y="5384407"/>
            <a:ext cx="5181600" cy="685800"/>
            <a:chOff x="222253" y="2638200"/>
            <a:chExt cx="6623270" cy="1170432"/>
          </a:xfrm>
        </p:grpSpPr>
        <p:sp>
          <p:nvSpPr>
            <p:cNvPr id="6" name="Rectangle 5"/>
            <p:cNvSpPr/>
            <p:nvPr/>
          </p:nvSpPr>
          <p:spPr>
            <a:xfrm>
              <a:off x="222253" y="2930808"/>
              <a:ext cx="6623270" cy="585216"/>
            </a:xfrm>
            <a:prstGeom prst="rect">
              <a:avLst/>
            </a:prstGeom>
            <a:no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774192" y="2638200"/>
              <a:ext cx="5519392" cy="1170432"/>
            </a:xfrm>
            <a:custGeom>
              <a:avLst/>
              <a:gdLst>
                <a:gd name="connsiteX0" fmla="*/ 0 w 4437888"/>
                <a:gd name="connsiteY0" fmla="*/ 127923 h 767520"/>
                <a:gd name="connsiteX1" fmla="*/ 127923 w 4437888"/>
                <a:gd name="connsiteY1" fmla="*/ 0 h 767520"/>
                <a:gd name="connsiteX2" fmla="*/ 4309965 w 4437888"/>
                <a:gd name="connsiteY2" fmla="*/ 0 h 767520"/>
                <a:gd name="connsiteX3" fmla="*/ 4437888 w 4437888"/>
                <a:gd name="connsiteY3" fmla="*/ 127923 h 767520"/>
                <a:gd name="connsiteX4" fmla="*/ 4437888 w 4437888"/>
                <a:gd name="connsiteY4" fmla="*/ 639597 h 767520"/>
                <a:gd name="connsiteX5" fmla="*/ 4309965 w 4437888"/>
                <a:gd name="connsiteY5" fmla="*/ 767520 h 767520"/>
                <a:gd name="connsiteX6" fmla="*/ 127923 w 4437888"/>
                <a:gd name="connsiteY6" fmla="*/ 767520 h 767520"/>
                <a:gd name="connsiteX7" fmla="*/ 0 w 4437888"/>
                <a:gd name="connsiteY7" fmla="*/ 639597 h 767520"/>
                <a:gd name="connsiteX8" fmla="*/ 0 w 443788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7888" h="767520">
                  <a:moveTo>
                    <a:pt x="0" y="127923"/>
                  </a:moveTo>
                  <a:cubicBezTo>
                    <a:pt x="0" y="57273"/>
                    <a:pt x="57273" y="0"/>
                    <a:pt x="127923" y="0"/>
                  </a:cubicBezTo>
                  <a:lnTo>
                    <a:pt x="4309965" y="0"/>
                  </a:lnTo>
                  <a:cubicBezTo>
                    <a:pt x="4380615" y="0"/>
                    <a:pt x="4437888" y="57273"/>
                    <a:pt x="4437888" y="127923"/>
                  </a:cubicBezTo>
                  <a:lnTo>
                    <a:pt x="4437888" y="639597"/>
                  </a:lnTo>
                  <a:cubicBezTo>
                    <a:pt x="4437888" y="710247"/>
                    <a:pt x="4380615" y="767520"/>
                    <a:pt x="4309965" y="767520"/>
                  </a:cubicBezTo>
                  <a:lnTo>
                    <a:pt x="127923" y="767520"/>
                  </a:lnTo>
                  <a:cubicBezTo>
                    <a:pt x="57273" y="767520"/>
                    <a:pt x="0" y="710247"/>
                    <a:pt x="0" y="639597"/>
                  </a:cubicBezTo>
                  <a:lnTo>
                    <a:pt x="0" y="127923"/>
                  </a:lnTo>
                  <a:close/>
                </a:path>
              </a:pathLst>
            </a:cu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r="100000" b="100000"/>
              </a:path>
              <a:tileRect l="-100000" t="-100000"/>
            </a:gradFill>
          </p:spPr>
          <p:style>
            <a:lnRef idx="1">
              <a:schemeClr val="accent6"/>
            </a:lnRef>
            <a:fillRef idx="2">
              <a:schemeClr val="accent6"/>
            </a:fillRef>
            <a:effectRef idx="1">
              <a:schemeClr val="accent6"/>
            </a:effectRef>
            <a:fontRef idx="minor">
              <a:schemeClr val="dk1"/>
            </a:fontRef>
          </p:style>
          <p:txBody>
            <a:bodyPr spcFirstLastPara="0" vert="horz" wrap="square" lIns="205209" tIns="37467" rIns="205209" bIns="37467" numCol="1" spcCol="1270" anchor="ctr" anchorCtr="0">
              <a:noAutofit/>
            </a:bodyPr>
            <a:lstStyle/>
            <a:p>
              <a:pPr lvl="0" algn="l" defTabSz="1155700">
                <a:lnSpc>
                  <a:spcPct val="90000"/>
                </a:lnSpc>
                <a:spcBef>
                  <a:spcPct val="0"/>
                </a:spcBef>
                <a:spcAft>
                  <a:spcPct val="35000"/>
                </a:spcAft>
              </a:pPr>
              <a:r>
                <a:rPr lang="en-US" sz="2600" kern="1200" dirty="0" smtClean="0"/>
                <a:t>Little Communication</a:t>
              </a:r>
              <a:endParaRPr lang="en-US" sz="2600" kern="1200" dirty="0"/>
            </a:p>
          </p:txBody>
        </p:sp>
      </p:grpSp>
      <p:grpSp>
        <p:nvGrpSpPr>
          <p:cNvPr id="13" name="Group 12"/>
          <p:cNvGrpSpPr/>
          <p:nvPr/>
        </p:nvGrpSpPr>
        <p:grpSpPr>
          <a:xfrm>
            <a:off x="143363" y="1600201"/>
            <a:ext cx="5486400" cy="798126"/>
            <a:chOff x="238016" y="1473990"/>
            <a:chExt cx="3133129" cy="1024693"/>
          </a:xfrm>
        </p:grpSpPr>
        <p:sp>
          <p:nvSpPr>
            <p:cNvPr id="4" name="Rectangle 3"/>
            <p:cNvSpPr/>
            <p:nvPr/>
          </p:nvSpPr>
          <p:spPr>
            <a:xfrm>
              <a:off x="238016" y="1911695"/>
              <a:ext cx="3133129" cy="586987"/>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678333" y="1473990"/>
              <a:ext cx="2431718" cy="1024693"/>
            </a:xfrm>
            <a:custGeom>
              <a:avLst/>
              <a:gdLst>
                <a:gd name="connsiteX0" fmla="*/ 0 w 4437888"/>
                <a:gd name="connsiteY0" fmla="*/ 127923 h 767520"/>
                <a:gd name="connsiteX1" fmla="*/ 127923 w 4437888"/>
                <a:gd name="connsiteY1" fmla="*/ 0 h 767520"/>
                <a:gd name="connsiteX2" fmla="*/ 4309965 w 4437888"/>
                <a:gd name="connsiteY2" fmla="*/ 0 h 767520"/>
                <a:gd name="connsiteX3" fmla="*/ 4437888 w 4437888"/>
                <a:gd name="connsiteY3" fmla="*/ 127923 h 767520"/>
                <a:gd name="connsiteX4" fmla="*/ 4437888 w 4437888"/>
                <a:gd name="connsiteY4" fmla="*/ 639597 h 767520"/>
                <a:gd name="connsiteX5" fmla="*/ 4309965 w 4437888"/>
                <a:gd name="connsiteY5" fmla="*/ 767520 h 767520"/>
                <a:gd name="connsiteX6" fmla="*/ 127923 w 4437888"/>
                <a:gd name="connsiteY6" fmla="*/ 767520 h 767520"/>
                <a:gd name="connsiteX7" fmla="*/ 0 w 4437888"/>
                <a:gd name="connsiteY7" fmla="*/ 639597 h 767520"/>
                <a:gd name="connsiteX8" fmla="*/ 0 w 4437888"/>
                <a:gd name="connsiteY8" fmla="*/ 127923 h 76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7888" h="767520">
                  <a:moveTo>
                    <a:pt x="0" y="127923"/>
                  </a:moveTo>
                  <a:cubicBezTo>
                    <a:pt x="0" y="57273"/>
                    <a:pt x="57273" y="0"/>
                    <a:pt x="127923" y="0"/>
                  </a:cubicBezTo>
                  <a:lnTo>
                    <a:pt x="4309965" y="0"/>
                  </a:lnTo>
                  <a:cubicBezTo>
                    <a:pt x="4380615" y="0"/>
                    <a:pt x="4437888" y="57273"/>
                    <a:pt x="4437888" y="127923"/>
                  </a:cubicBezTo>
                  <a:lnTo>
                    <a:pt x="4437888" y="639597"/>
                  </a:lnTo>
                  <a:cubicBezTo>
                    <a:pt x="4437888" y="710247"/>
                    <a:pt x="4380615" y="767520"/>
                    <a:pt x="4309965" y="767520"/>
                  </a:cubicBezTo>
                  <a:lnTo>
                    <a:pt x="127923" y="767520"/>
                  </a:lnTo>
                  <a:cubicBezTo>
                    <a:pt x="57273" y="767520"/>
                    <a:pt x="0" y="710247"/>
                    <a:pt x="0" y="639597"/>
                  </a:cubicBezTo>
                  <a:lnTo>
                    <a:pt x="0" y="127923"/>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05209" tIns="37467" rIns="205209" bIns="37467" numCol="1" spcCol="1270" anchor="ctr" anchorCtr="0">
              <a:noAutofit/>
            </a:bodyPr>
            <a:lstStyle/>
            <a:p>
              <a:pPr lvl="0" algn="l" defTabSz="1155700">
                <a:lnSpc>
                  <a:spcPct val="90000"/>
                </a:lnSpc>
                <a:spcBef>
                  <a:spcPct val="0"/>
                </a:spcBef>
                <a:spcAft>
                  <a:spcPct val="35000"/>
                </a:spcAft>
              </a:pPr>
              <a:r>
                <a:rPr lang="en-US" sz="2600" kern="1200" dirty="0" smtClean="0"/>
                <a:t>Non-Standard Data Collection</a:t>
              </a:r>
              <a:endParaRPr lang="en-US" sz="2600" kern="1200" dirty="0"/>
            </a:p>
          </p:txBody>
        </p:sp>
      </p:grpSp>
    </p:spTree>
    <p:extLst>
      <p:ext uri="{BB962C8B-B14F-4D97-AF65-F5344CB8AC3E}">
        <p14:creationId xmlns:p14="http://schemas.microsoft.com/office/powerpoint/2010/main" val="396224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Where We Are</a:t>
            </a:r>
            <a:endParaRPr lang="en-US" dirty="0">
              <a:solidFill>
                <a:schemeClr val="tx1"/>
              </a:solidFill>
            </a:endParaRPr>
          </a:p>
        </p:txBody>
      </p:sp>
      <p:sp>
        <p:nvSpPr>
          <p:cNvPr id="9" name="Freeform 8"/>
          <p:cNvSpPr/>
          <p:nvPr/>
        </p:nvSpPr>
        <p:spPr>
          <a:xfrm>
            <a:off x="2917186" y="1329591"/>
            <a:ext cx="4556746" cy="1203252"/>
          </a:xfrm>
          <a:custGeom>
            <a:avLst/>
            <a:gdLst>
              <a:gd name="connsiteX0" fmla="*/ 0 w 4556746"/>
              <a:gd name="connsiteY0" fmla="*/ 0 h 1203252"/>
              <a:gd name="connsiteX1" fmla="*/ 4556746 w 4556746"/>
              <a:gd name="connsiteY1" fmla="*/ 0 h 1203252"/>
              <a:gd name="connsiteX2" fmla="*/ 4556746 w 4556746"/>
              <a:gd name="connsiteY2" fmla="*/ 1203252 h 1203252"/>
              <a:gd name="connsiteX3" fmla="*/ 0 w 4556746"/>
              <a:gd name="connsiteY3" fmla="*/ 1203252 h 1203252"/>
              <a:gd name="connsiteX4" fmla="*/ 0 w 4556746"/>
              <a:gd name="connsiteY4" fmla="*/ 0 h 120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6746" h="1203252">
                <a:moveTo>
                  <a:pt x="0" y="0"/>
                </a:moveTo>
                <a:lnTo>
                  <a:pt x="4556746" y="0"/>
                </a:lnTo>
                <a:lnTo>
                  <a:pt x="4556746" y="1203252"/>
                </a:lnTo>
                <a:lnTo>
                  <a:pt x="0" y="1203252"/>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2870" tIns="102870" rIns="102870" bIns="102870" numCol="1" spcCol="1270" anchor="ctr" anchorCtr="0">
            <a:noAutofit/>
          </a:bodyPr>
          <a:lstStyle/>
          <a:p>
            <a:pPr lvl="0" algn="ctr" defTabSz="800100">
              <a:lnSpc>
                <a:spcPct val="90000"/>
              </a:lnSpc>
              <a:spcBef>
                <a:spcPct val="0"/>
              </a:spcBef>
              <a:spcAft>
                <a:spcPct val="35000"/>
              </a:spcAft>
            </a:pPr>
            <a:r>
              <a:rPr lang="en-US" sz="2800" dirty="0"/>
              <a:t>CNO &amp; Informatics </a:t>
            </a:r>
          </a:p>
          <a:p>
            <a:pPr lvl="0" algn="ctr" defTabSz="800100">
              <a:lnSpc>
                <a:spcPct val="90000"/>
              </a:lnSpc>
              <a:spcBef>
                <a:spcPct val="0"/>
              </a:spcBef>
              <a:spcAft>
                <a:spcPct val="35000"/>
              </a:spcAft>
            </a:pPr>
            <a:r>
              <a:rPr lang="en-US" sz="2800" dirty="0"/>
              <a:t>Partner Together</a:t>
            </a:r>
          </a:p>
        </p:txBody>
      </p:sp>
      <p:sp>
        <p:nvSpPr>
          <p:cNvPr id="11" name="Rectangle 10"/>
          <p:cNvSpPr/>
          <p:nvPr/>
        </p:nvSpPr>
        <p:spPr>
          <a:xfrm>
            <a:off x="1638462" y="1329591"/>
            <a:ext cx="1191220" cy="1203252"/>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Freeform 12"/>
          <p:cNvSpPr/>
          <p:nvPr/>
        </p:nvSpPr>
        <p:spPr>
          <a:xfrm>
            <a:off x="1337585" y="2720527"/>
            <a:ext cx="5265314" cy="1203252"/>
          </a:xfrm>
          <a:custGeom>
            <a:avLst/>
            <a:gdLst>
              <a:gd name="connsiteX0" fmla="*/ 0 w 5265314"/>
              <a:gd name="connsiteY0" fmla="*/ 0 h 1203252"/>
              <a:gd name="connsiteX1" fmla="*/ 5265314 w 5265314"/>
              <a:gd name="connsiteY1" fmla="*/ 0 h 1203252"/>
              <a:gd name="connsiteX2" fmla="*/ 5265314 w 5265314"/>
              <a:gd name="connsiteY2" fmla="*/ 1203252 h 1203252"/>
              <a:gd name="connsiteX3" fmla="*/ 0 w 5265314"/>
              <a:gd name="connsiteY3" fmla="*/ 1203252 h 1203252"/>
              <a:gd name="connsiteX4" fmla="*/ 0 w 5265314"/>
              <a:gd name="connsiteY4" fmla="*/ 0 h 120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5314" h="1203252">
                <a:moveTo>
                  <a:pt x="0" y="0"/>
                </a:moveTo>
                <a:lnTo>
                  <a:pt x="5265314" y="0"/>
                </a:lnTo>
                <a:lnTo>
                  <a:pt x="5265314" y="1203252"/>
                </a:lnTo>
                <a:lnTo>
                  <a:pt x="0" y="1203252"/>
                </a:lnTo>
                <a:lnTo>
                  <a:pt x="0" y="0"/>
                </a:lnTo>
                <a:close/>
              </a:path>
            </a:pathLst>
          </a:custGeom>
        </p:spPr>
        <p:style>
          <a:lnRef idx="2">
            <a:schemeClr val="lt1">
              <a:hueOff val="0"/>
              <a:satOff val="0"/>
              <a:lumOff val="0"/>
              <a:alphaOff val="0"/>
            </a:schemeClr>
          </a:lnRef>
          <a:fillRef idx="1">
            <a:schemeClr val="accent2">
              <a:hueOff val="1560506"/>
              <a:satOff val="-1946"/>
              <a:lumOff val="458"/>
              <a:alphaOff val="0"/>
            </a:schemeClr>
          </a:fillRef>
          <a:effectRef idx="0">
            <a:schemeClr val="accent2">
              <a:hueOff val="1560506"/>
              <a:satOff val="-1946"/>
              <a:lumOff val="458"/>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800100">
              <a:lnSpc>
                <a:spcPct val="90000"/>
              </a:lnSpc>
              <a:spcBef>
                <a:spcPct val="0"/>
              </a:spcBef>
              <a:spcAft>
                <a:spcPct val="35000"/>
              </a:spcAft>
            </a:pPr>
            <a:r>
              <a:rPr lang="en-US" sz="2800" dirty="0"/>
              <a:t>Informatics Participation in </a:t>
            </a:r>
          </a:p>
          <a:p>
            <a:pPr lvl="0" algn="ctr" defTabSz="800100">
              <a:lnSpc>
                <a:spcPct val="90000"/>
              </a:lnSpc>
              <a:spcBef>
                <a:spcPct val="0"/>
              </a:spcBef>
              <a:spcAft>
                <a:spcPct val="35000"/>
              </a:spcAft>
            </a:pPr>
            <a:r>
              <a:rPr lang="en-US" sz="2800" dirty="0"/>
              <a:t>Hospital Councils</a:t>
            </a:r>
          </a:p>
        </p:txBody>
      </p:sp>
      <p:sp>
        <p:nvSpPr>
          <p:cNvPr id="15" name="Rectangle 14"/>
          <p:cNvSpPr/>
          <p:nvPr/>
        </p:nvSpPr>
        <p:spPr>
          <a:xfrm>
            <a:off x="6705605" y="2743197"/>
            <a:ext cx="1191220" cy="1203252"/>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2">
              <a:hueOff val="1560506"/>
              <a:satOff val="-1946"/>
              <a:lumOff val="458"/>
              <a:alphaOff val="0"/>
            </a:schemeClr>
          </a:effectRef>
          <a:fontRef idx="minor">
            <a:schemeClr val="lt1"/>
          </a:fontRef>
        </p:style>
      </p:sp>
      <p:sp>
        <p:nvSpPr>
          <p:cNvPr id="16" name="Freeform 15"/>
          <p:cNvSpPr/>
          <p:nvPr/>
        </p:nvSpPr>
        <p:spPr>
          <a:xfrm>
            <a:off x="2122018" y="4067665"/>
            <a:ext cx="6078836" cy="1203252"/>
          </a:xfrm>
          <a:custGeom>
            <a:avLst/>
            <a:gdLst>
              <a:gd name="connsiteX0" fmla="*/ 0 w 6078836"/>
              <a:gd name="connsiteY0" fmla="*/ 0 h 1203252"/>
              <a:gd name="connsiteX1" fmla="*/ 6078836 w 6078836"/>
              <a:gd name="connsiteY1" fmla="*/ 0 h 1203252"/>
              <a:gd name="connsiteX2" fmla="*/ 6078836 w 6078836"/>
              <a:gd name="connsiteY2" fmla="*/ 1203252 h 1203252"/>
              <a:gd name="connsiteX3" fmla="*/ 0 w 6078836"/>
              <a:gd name="connsiteY3" fmla="*/ 1203252 h 1203252"/>
              <a:gd name="connsiteX4" fmla="*/ 0 w 6078836"/>
              <a:gd name="connsiteY4" fmla="*/ 0 h 120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78836" h="1203252">
                <a:moveTo>
                  <a:pt x="0" y="0"/>
                </a:moveTo>
                <a:lnTo>
                  <a:pt x="6078836" y="0"/>
                </a:lnTo>
                <a:lnTo>
                  <a:pt x="6078836" y="1203252"/>
                </a:lnTo>
                <a:lnTo>
                  <a:pt x="0" y="1203252"/>
                </a:lnTo>
                <a:lnTo>
                  <a:pt x="0" y="0"/>
                </a:lnTo>
                <a:close/>
              </a:path>
            </a:pathLst>
          </a:custGeom>
        </p:spPr>
        <p:style>
          <a:lnRef idx="2">
            <a:schemeClr val="lt1">
              <a:hueOff val="0"/>
              <a:satOff val="0"/>
              <a:lumOff val="0"/>
              <a:alphaOff val="0"/>
            </a:schemeClr>
          </a:lnRef>
          <a:fillRef idx="1">
            <a:schemeClr val="accent2">
              <a:hueOff val="3121013"/>
              <a:satOff val="-3893"/>
              <a:lumOff val="915"/>
              <a:alphaOff val="0"/>
            </a:schemeClr>
          </a:fillRef>
          <a:effectRef idx="0">
            <a:schemeClr val="accent2">
              <a:hueOff val="3121013"/>
              <a:satOff val="-3893"/>
              <a:lumOff val="915"/>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800100">
              <a:lnSpc>
                <a:spcPct val="90000"/>
              </a:lnSpc>
              <a:spcBef>
                <a:spcPct val="0"/>
              </a:spcBef>
              <a:spcAft>
                <a:spcPct val="35000"/>
              </a:spcAft>
            </a:pPr>
            <a:r>
              <a:rPr lang="en-US" sz="2800" dirty="0"/>
              <a:t>Informatics Aligned </a:t>
            </a:r>
            <a:r>
              <a:rPr lang="en-US" sz="2800" dirty="0" smtClean="0"/>
              <a:t>with </a:t>
            </a:r>
            <a:endParaRPr lang="en-US" sz="2800" dirty="0"/>
          </a:p>
          <a:p>
            <a:pPr lvl="0" algn="ctr" defTabSz="800100">
              <a:lnSpc>
                <a:spcPct val="90000"/>
              </a:lnSpc>
              <a:spcBef>
                <a:spcPct val="0"/>
              </a:spcBef>
              <a:spcAft>
                <a:spcPct val="35000"/>
              </a:spcAft>
            </a:pPr>
            <a:r>
              <a:rPr lang="en-US" sz="2800" dirty="0"/>
              <a:t>Quality Department</a:t>
            </a:r>
          </a:p>
        </p:txBody>
      </p:sp>
      <p:sp>
        <p:nvSpPr>
          <p:cNvPr id="17" name="Rectangle 16"/>
          <p:cNvSpPr/>
          <p:nvPr/>
        </p:nvSpPr>
        <p:spPr>
          <a:xfrm>
            <a:off x="829404" y="4067665"/>
            <a:ext cx="1191220" cy="1203252"/>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2">
              <a:hueOff val="3121013"/>
              <a:satOff val="-3893"/>
              <a:lumOff val="915"/>
              <a:alphaOff val="0"/>
            </a:schemeClr>
          </a:effectRef>
          <a:fontRef idx="minor">
            <a:schemeClr val="lt1"/>
          </a:fontRef>
        </p:style>
      </p:sp>
      <p:sp>
        <p:nvSpPr>
          <p:cNvPr id="18" name="Freeform 17"/>
          <p:cNvSpPr/>
          <p:nvPr/>
        </p:nvSpPr>
        <p:spPr>
          <a:xfrm>
            <a:off x="2427800" y="5501557"/>
            <a:ext cx="3295720" cy="1203252"/>
          </a:xfrm>
          <a:custGeom>
            <a:avLst/>
            <a:gdLst>
              <a:gd name="connsiteX0" fmla="*/ 0 w 3295720"/>
              <a:gd name="connsiteY0" fmla="*/ 0 h 1203252"/>
              <a:gd name="connsiteX1" fmla="*/ 3295720 w 3295720"/>
              <a:gd name="connsiteY1" fmla="*/ 0 h 1203252"/>
              <a:gd name="connsiteX2" fmla="*/ 3295720 w 3295720"/>
              <a:gd name="connsiteY2" fmla="*/ 1203252 h 1203252"/>
              <a:gd name="connsiteX3" fmla="*/ 0 w 3295720"/>
              <a:gd name="connsiteY3" fmla="*/ 1203252 h 1203252"/>
              <a:gd name="connsiteX4" fmla="*/ 0 w 3295720"/>
              <a:gd name="connsiteY4" fmla="*/ 0 h 120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720" h="1203252">
                <a:moveTo>
                  <a:pt x="0" y="0"/>
                </a:moveTo>
                <a:lnTo>
                  <a:pt x="3295720" y="0"/>
                </a:lnTo>
                <a:lnTo>
                  <a:pt x="3295720" y="1203252"/>
                </a:lnTo>
                <a:lnTo>
                  <a:pt x="0" y="1203252"/>
                </a:lnTo>
                <a:lnTo>
                  <a:pt x="0" y="0"/>
                </a:lnTo>
                <a:close/>
              </a:path>
            </a:pathLst>
          </a:custGeom>
        </p:spPr>
        <p:style>
          <a:lnRef idx="2">
            <a:schemeClr val="lt1">
              <a:hueOff val="0"/>
              <a:satOff val="0"/>
              <a:lumOff val="0"/>
              <a:alphaOff val="0"/>
            </a:schemeClr>
          </a:lnRef>
          <a:fillRef idx="1">
            <a:schemeClr val="accent2">
              <a:hueOff val="4681519"/>
              <a:satOff val="-5839"/>
              <a:lumOff val="1373"/>
              <a:alphaOff val="0"/>
            </a:schemeClr>
          </a:fillRef>
          <a:effectRef idx="0">
            <a:schemeClr val="accent2">
              <a:hueOff val="4681519"/>
              <a:satOff val="-5839"/>
              <a:lumOff val="1373"/>
              <a:alphaOff val="0"/>
            </a:schemeClr>
          </a:effectRef>
          <a:fontRef idx="minor">
            <a:schemeClr val="lt1"/>
          </a:fontRef>
        </p:style>
        <p:txBody>
          <a:bodyPr spcFirstLastPara="0" vert="horz" wrap="square" lIns="95250" tIns="95250" rIns="95250" bIns="95250" numCol="1" spcCol="1270" anchor="ctr" anchorCtr="0">
            <a:noAutofit/>
          </a:bodyPr>
          <a:lstStyle/>
          <a:p>
            <a:pPr lvl="0" algn="ctr" defTabSz="800100">
              <a:lnSpc>
                <a:spcPct val="90000"/>
              </a:lnSpc>
              <a:spcBef>
                <a:spcPct val="0"/>
              </a:spcBef>
              <a:spcAft>
                <a:spcPct val="35000"/>
              </a:spcAft>
            </a:pPr>
            <a:r>
              <a:rPr lang="en-US" sz="2800" dirty="0"/>
              <a:t>Partnership with Education</a:t>
            </a:r>
          </a:p>
        </p:txBody>
      </p:sp>
      <p:sp>
        <p:nvSpPr>
          <p:cNvPr id="19" name="Rectangle 18"/>
          <p:cNvSpPr/>
          <p:nvPr/>
        </p:nvSpPr>
        <p:spPr>
          <a:xfrm>
            <a:off x="5798733" y="5502347"/>
            <a:ext cx="1191220" cy="1203252"/>
          </a:xfrm>
          <a:prstGeom prst="rect">
            <a:avLst/>
          </a:prstGeom>
          <a:blipFill rotWithShape="1">
            <a:blip r:embed="rId6"/>
            <a:stretch>
              <a:fillRect/>
            </a:stretch>
          </a:blipFill>
        </p:spPr>
        <p:style>
          <a:lnRef idx="2">
            <a:schemeClr val="lt1">
              <a:hueOff val="0"/>
              <a:satOff val="0"/>
              <a:lumOff val="0"/>
              <a:alphaOff val="0"/>
            </a:schemeClr>
          </a:lnRef>
          <a:fillRef idx="1">
            <a:scrgbClr r="0" g="0" b="0"/>
          </a:fillRef>
          <a:effectRef idx="0">
            <a:schemeClr val="accent2">
              <a:hueOff val="4681519"/>
              <a:satOff val="-5839"/>
              <a:lumOff val="1373"/>
              <a:alphaOff val="0"/>
            </a:schemeClr>
          </a:effectRef>
          <a:fontRef idx="minor">
            <a:schemeClr val="lt1"/>
          </a:fontRef>
        </p:style>
      </p:sp>
    </p:spTree>
    <p:extLst>
      <p:ext uri="{BB962C8B-B14F-4D97-AF65-F5344CB8AC3E}">
        <p14:creationId xmlns:p14="http://schemas.microsoft.com/office/powerpoint/2010/main" val="343485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Where We Are Going</a:t>
            </a:r>
            <a:endParaRPr lang="en-US" dirty="0">
              <a:solidFill>
                <a:schemeClr val="tx1"/>
              </a:solidFill>
            </a:endParaRPr>
          </a:p>
        </p:txBody>
      </p:sp>
      <p:pic>
        <p:nvPicPr>
          <p:cNvPr id="1027" name="Picture 3" descr="C:\Users\kristina.stokes\AppData\Local\Microsoft\Windows\Temporary Internet Files\Content.IE5\5G68M58G\2137737248_e9f3e429d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112" y="2417567"/>
            <a:ext cx="3428999" cy="3166850"/>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2286000" y="1867392"/>
            <a:ext cx="4572000" cy="426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192012" y="1221724"/>
            <a:ext cx="2743200" cy="1280160"/>
          </a:xfrm>
          <a:custGeom>
            <a:avLst/>
            <a:gdLst>
              <a:gd name="connsiteX0" fmla="*/ 0 w 1986669"/>
              <a:gd name="connsiteY0" fmla="*/ 215227 h 1291335"/>
              <a:gd name="connsiteX1" fmla="*/ 215227 w 1986669"/>
              <a:gd name="connsiteY1" fmla="*/ 0 h 1291335"/>
              <a:gd name="connsiteX2" fmla="*/ 1771442 w 1986669"/>
              <a:gd name="connsiteY2" fmla="*/ 0 h 1291335"/>
              <a:gd name="connsiteX3" fmla="*/ 1986669 w 1986669"/>
              <a:gd name="connsiteY3" fmla="*/ 215227 h 1291335"/>
              <a:gd name="connsiteX4" fmla="*/ 1986669 w 1986669"/>
              <a:gd name="connsiteY4" fmla="*/ 1076108 h 1291335"/>
              <a:gd name="connsiteX5" fmla="*/ 1771442 w 1986669"/>
              <a:gd name="connsiteY5" fmla="*/ 1291335 h 1291335"/>
              <a:gd name="connsiteX6" fmla="*/ 215227 w 1986669"/>
              <a:gd name="connsiteY6" fmla="*/ 1291335 h 1291335"/>
              <a:gd name="connsiteX7" fmla="*/ 0 w 1986669"/>
              <a:gd name="connsiteY7" fmla="*/ 1076108 h 1291335"/>
              <a:gd name="connsiteX8" fmla="*/ 0 w 1986669"/>
              <a:gd name="connsiteY8" fmla="*/ 215227 h 129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669" h="1291335">
                <a:moveTo>
                  <a:pt x="0" y="215227"/>
                </a:moveTo>
                <a:cubicBezTo>
                  <a:pt x="0" y="96360"/>
                  <a:pt x="96360" y="0"/>
                  <a:pt x="215227" y="0"/>
                </a:cubicBezTo>
                <a:lnTo>
                  <a:pt x="1771442" y="0"/>
                </a:lnTo>
                <a:cubicBezTo>
                  <a:pt x="1890309" y="0"/>
                  <a:pt x="1986669" y="96360"/>
                  <a:pt x="1986669" y="215227"/>
                </a:cubicBezTo>
                <a:lnTo>
                  <a:pt x="1986669" y="1076108"/>
                </a:lnTo>
                <a:cubicBezTo>
                  <a:pt x="1986669" y="1194975"/>
                  <a:pt x="1890309" y="1291335"/>
                  <a:pt x="1771442" y="1291335"/>
                </a:cubicBezTo>
                <a:lnTo>
                  <a:pt x="215227" y="1291335"/>
                </a:lnTo>
                <a:cubicBezTo>
                  <a:pt x="96360" y="1291335"/>
                  <a:pt x="0" y="1194975"/>
                  <a:pt x="0" y="1076108"/>
                </a:cubicBezTo>
                <a:lnTo>
                  <a:pt x="0" y="21522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618" tIns="131618" rIns="131618" bIns="131618" numCol="1" spcCol="1270" anchor="ctr" anchorCtr="0">
            <a:noAutofit/>
          </a:bodyPr>
          <a:lstStyle/>
          <a:p>
            <a:pPr lvl="0" algn="ctr" defTabSz="1200150">
              <a:lnSpc>
                <a:spcPct val="90000"/>
              </a:lnSpc>
              <a:spcBef>
                <a:spcPct val="0"/>
              </a:spcBef>
              <a:spcAft>
                <a:spcPct val="35000"/>
              </a:spcAft>
            </a:pPr>
            <a:r>
              <a:rPr lang="en-US" dirty="0"/>
              <a:t>Interoperability to </a:t>
            </a:r>
          </a:p>
          <a:p>
            <a:pPr lvl="0" algn="ctr" defTabSz="1200150">
              <a:lnSpc>
                <a:spcPct val="90000"/>
              </a:lnSpc>
              <a:spcBef>
                <a:spcPct val="0"/>
              </a:spcBef>
              <a:spcAft>
                <a:spcPct val="35000"/>
              </a:spcAft>
            </a:pPr>
            <a:r>
              <a:rPr lang="en-US" dirty="0"/>
              <a:t>Break Down Silos</a:t>
            </a:r>
          </a:p>
        </p:txBody>
      </p:sp>
      <p:sp>
        <p:nvSpPr>
          <p:cNvPr id="8" name="Freeform 7"/>
          <p:cNvSpPr/>
          <p:nvPr/>
        </p:nvSpPr>
        <p:spPr>
          <a:xfrm>
            <a:off x="6256502" y="3365959"/>
            <a:ext cx="2651760" cy="1280160"/>
          </a:xfrm>
          <a:custGeom>
            <a:avLst/>
            <a:gdLst>
              <a:gd name="connsiteX0" fmla="*/ 0 w 1986669"/>
              <a:gd name="connsiteY0" fmla="*/ 215227 h 1291335"/>
              <a:gd name="connsiteX1" fmla="*/ 215227 w 1986669"/>
              <a:gd name="connsiteY1" fmla="*/ 0 h 1291335"/>
              <a:gd name="connsiteX2" fmla="*/ 1771442 w 1986669"/>
              <a:gd name="connsiteY2" fmla="*/ 0 h 1291335"/>
              <a:gd name="connsiteX3" fmla="*/ 1986669 w 1986669"/>
              <a:gd name="connsiteY3" fmla="*/ 215227 h 1291335"/>
              <a:gd name="connsiteX4" fmla="*/ 1986669 w 1986669"/>
              <a:gd name="connsiteY4" fmla="*/ 1076108 h 1291335"/>
              <a:gd name="connsiteX5" fmla="*/ 1771442 w 1986669"/>
              <a:gd name="connsiteY5" fmla="*/ 1291335 h 1291335"/>
              <a:gd name="connsiteX6" fmla="*/ 215227 w 1986669"/>
              <a:gd name="connsiteY6" fmla="*/ 1291335 h 1291335"/>
              <a:gd name="connsiteX7" fmla="*/ 0 w 1986669"/>
              <a:gd name="connsiteY7" fmla="*/ 1076108 h 1291335"/>
              <a:gd name="connsiteX8" fmla="*/ 0 w 1986669"/>
              <a:gd name="connsiteY8" fmla="*/ 215227 h 129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669" h="1291335">
                <a:moveTo>
                  <a:pt x="0" y="215227"/>
                </a:moveTo>
                <a:cubicBezTo>
                  <a:pt x="0" y="96360"/>
                  <a:pt x="96360" y="0"/>
                  <a:pt x="215227" y="0"/>
                </a:cubicBezTo>
                <a:lnTo>
                  <a:pt x="1771442" y="0"/>
                </a:lnTo>
                <a:cubicBezTo>
                  <a:pt x="1890309" y="0"/>
                  <a:pt x="1986669" y="96360"/>
                  <a:pt x="1986669" y="215227"/>
                </a:cubicBezTo>
                <a:lnTo>
                  <a:pt x="1986669" y="1076108"/>
                </a:lnTo>
                <a:cubicBezTo>
                  <a:pt x="1986669" y="1194975"/>
                  <a:pt x="1890309" y="1291335"/>
                  <a:pt x="1771442" y="1291335"/>
                </a:cubicBezTo>
                <a:lnTo>
                  <a:pt x="215227" y="1291335"/>
                </a:lnTo>
                <a:cubicBezTo>
                  <a:pt x="96360" y="1291335"/>
                  <a:pt x="0" y="1194975"/>
                  <a:pt x="0" y="1076108"/>
                </a:cubicBezTo>
                <a:lnTo>
                  <a:pt x="0" y="21522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618" tIns="131618" rIns="131618" bIns="131618" numCol="1" spcCol="1270" anchor="ctr" anchorCtr="0">
            <a:noAutofit/>
          </a:bodyPr>
          <a:lstStyle/>
          <a:p>
            <a:pPr lvl="0" algn="ctr" defTabSz="1155700">
              <a:lnSpc>
                <a:spcPct val="90000"/>
              </a:lnSpc>
              <a:spcBef>
                <a:spcPct val="0"/>
              </a:spcBef>
              <a:spcAft>
                <a:spcPct val="35000"/>
              </a:spcAft>
            </a:pPr>
            <a:r>
              <a:rPr lang="en-US" dirty="0"/>
              <a:t>Continually Build </a:t>
            </a:r>
          </a:p>
          <a:p>
            <a:pPr lvl="0" algn="ctr" defTabSz="1155700">
              <a:lnSpc>
                <a:spcPct val="90000"/>
              </a:lnSpc>
              <a:spcBef>
                <a:spcPct val="0"/>
              </a:spcBef>
              <a:spcAft>
                <a:spcPct val="35000"/>
              </a:spcAft>
            </a:pPr>
            <a:r>
              <a:rPr lang="en-US" dirty="0"/>
              <a:t>Relationships With Teams</a:t>
            </a:r>
          </a:p>
        </p:txBody>
      </p:sp>
      <p:sp>
        <p:nvSpPr>
          <p:cNvPr id="10" name="Freeform 9"/>
          <p:cNvSpPr/>
          <p:nvPr/>
        </p:nvSpPr>
        <p:spPr>
          <a:xfrm>
            <a:off x="3192012" y="5487937"/>
            <a:ext cx="2743200" cy="1280160"/>
          </a:xfrm>
          <a:custGeom>
            <a:avLst/>
            <a:gdLst>
              <a:gd name="connsiteX0" fmla="*/ 0 w 1986669"/>
              <a:gd name="connsiteY0" fmla="*/ 215227 h 1291335"/>
              <a:gd name="connsiteX1" fmla="*/ 215227 w 1986669"/>
              <a:gd name="connsiteY1" fmla="*/ 0 h 1291335"/>
              <a:gd name="connsiteX2" fmla="*/ 1771442 w 1986669"/>
              <a:gd name="connsiteY2" fmla="*/ 0 h 1291335"/>
              <a:gd name="connsiteX3" fmla="*/ 1986669 w 1986669"/>
              <a:gd name="connsiteY3" fmla="*/ 215227 h 1291335"/>
              <a:gd name="connsiteX4" fmla="*/ 1986669 w 1986669"/>
              <a:gd name="connsiteY4" fmla="*/ 1076108 h 1291335"/>
              <a:gd name="connsiteX5" fmla="*/ 1771442 w 1986669"/>
              <a:gd name="connsiteY5" fmla="*/ 1291335 h 1291335"/>
              <a:gd name="connsiteX6" fmla="*/ 215227 w 1986669"/>
              <a:gd name="connsiteY6" fmla="*/ 1291335 h 1291335"/>
              <a:gd name="connsiteX7" fmla="*/ 0 w 1986669"/>
              <a:gd name="connsiteY7" fmla="*/ 1076108 h 1291335"/>
              <a:gd name="connsiteX8" fmla="*/ 0 w 1986669"/>
              <a:gd name="connsiteY8" fmla="*/ 215227 h 129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669" h="1291335">
                <a:moveTo>
                  <a:pt x="0" y="215227"/>
                </a:moveTo>
                <a:cubicBezTo>
                  <a:pt x="0" y="96360"/>
                  <a:pt x="96360" y="0"/>
                  <a:pt x="215227" y="0"/>
                </a:cubicBezTo>
                <a:lnTo>
                  <a:pt x="1771442" y="0"/>
                </a:lnTo>
                <a:cubicBezTo>
                  <a:pt x="1890309" y="0"/>
                  <a:pt x="1986669" y="96360"/>
                  <a:pt x="1986669" y="215227"/>
                </a:cubicBezTo>
                <a:lnTo>
                  <a:pt x="1986669" y="1076108"/>
                </a:lnTo>
                <a:cubicBezTo>
                  <a:pt x="1986669" y="1194975"/>
                  <a:pt x="1890309" y="1291335"/>
                  <a:pt x="1771442" y="1291335"/>
                </a:cubicBezTo>
                <a:lnTo>
                  <a:pt x="215227" y="1291335"/>
                </a:lnTo>
                <a:cubicBezTo>
                  <a:pt x="96360" y="1291335"/>
                  <a:pt x="0" y="1194975"/>
                  <a:pt x="0" y="1076108"/>
                </a:cubicBezTo>
                <a:lnTo>
                  <a:pt x="0" y="21522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618" tIns="131618" rIns="131618" bIns="131618" numCol="1" spcCol="1270" anchor="ctr" anchorCtr="0">
            <a:noAutofit/>
          </a:bodyPr>
          <a:lstStyle/>
          <a:p>
            <a:pPr lvl="0" algn="ctr" defTabSz="1111250">
              <a:lnSpc>
                <a:spcPct val="90000"/>
              </a:lnSpc>
              <a:spcBef>
                <a:spcPct val="0"/>
              </a:spcBef>
              <a:spcAft>
                <a:spcPct val="35000"/>
              </a:spcAft>
            </a:pPr>
            <a:r>
              <a:rPr lang="en-US" dirty="0"/>
              <a:t>Frontline Staff Involvement </a:t>
            </a:r>
          </a:p>
          <a:p>
            <a:pPr lvl="0" algn="ctr" defTabSz="1111250">
              <a:lnSpc>
                <a:spcPct val="90000"/>
              </a:lnSpc>
              <a:spcBef>
                <a:spcPct val="0"/>
              </a:spcBef>
              <a:spcAft>
                <a:spcPct val="35000"/>
              </a:spcAft>
            </a:pPr>
            <a:r>
              <a:rPr lang="en-US" dirty="0"/>
              <a:t>With Voice and Buy In</a:t>
            </a:r>
          </a:p>
        </p:txBody>
      </p:sp>
      <p:sp>
        <p:nvSpPr>
          <p:cNvPr id="12" name="Freeform 11"/>
          <p:cNvSpPr/>
          <p:nvPr/>
        </p:nvSpPr>
        <p:spPr>
          <a:xfrm>
            <a:off x="228599" y="3354830"/>
            <a:ext cx="2651760" cy="1280160"/>
          </a:xfrm>
          <a:custGeom>
            <a:avLst/>
            <a:gdLst>
              <a:gd name="connsiteX0" fmla="*/ 0 w 1986669"/>
              <a:gd name="connsiteY0" fmla="*/ 215227 h 1291335"/>
              <a:gd name="connsiteX1" fmla="*/ 215227 w 1986669"/>
              <a:gd name="connsiteY1" fmla="*/ 0 h 1291335"/>
              <a:gd name="connsiteX2" fmla="*/ 1771442 w 1986669"/>
              <a:gd name="connsiteY2" fmla="*/ 0 h 1291335"/>
              <a:gd name="connsiteX3" fmla="*/ 1986669 w 1986669"/>
              <a:gd name="connsiteY3" fmla="*/ 215227 h 1291335"/>
              <a:gd name="connsiteX4" fmla="*/ 1986669 w 1986669"/>
              <a:gd name="connsiteY4" fmla="*/ 1076108 h 1291335"/>
              <a:gd name="connsiteX5" fmla="*/ 1771442 w 1986669"/>
              <a:gd name="connsiteY5" fmla="*/ 1291335 h 1291335"/>
              <a:gd name="connsiteX6" fmla="*/ 215227 w 1986669"/>
              <a:gd name="connsiteY6" fmla="*/ 1291335 h 1291335"/>
              <a:gd name="connsiteX7" fmla="*/ 0 w 1986669"/>
              <a:gd name="connsiteY7" fmla="*/ 1076108 h 1291335"/>
              <a:gd name="connsiteX8" fmla="*/ 0 w 1986669"/>
              <a:gd name="connsiteY8" fmla="*/ 215227 h 129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6669" h="1291335">
                <a:moveTo>
                  <a:pt x="0" y="215227"/>
                </a:moveTo>
                <a:cubicBezTo>
                  <a:pt x="0" y="96360"/>
                  <a:pt x="96360" y="0"/>
                  <a:pt x="215227" y="0"/>
                </a:cubicBezTo>
                <a:lnTo>
                  <a:pt x="1771442" y="0"/>
                </a:lnTo>
                <a:cubicBezTo>
                  <a:pt x="1890309" y="0"/>
                  <a:pt x="1986669" y="96360"/>
                  <a:pt x="1986669" y="215227"/>
                </a:cubicBezTo>
                <a:lnTo>
                  <a:pt x="1986669" y="1076108"/>
                </a:lnTo>
                <a:cubicBezTo>
                  <a:pt x="1986669" y="1194975"/>
                  <a:pt x="1890309" y="1291335"/>
                  <a:pt x="1771442" y="1291335"/>
                </a:cubicBezTo>
                <a:lnTo>
                  <a:pt x="215227" y="1291335"/>
                </a:lnTo>
                <a:cubicBezTo>
                  <a:pt x="96360" y="1291335"/>
                  <a:pt x="0" y="1194975"/>
                  <a:pt x="0" y="1076108"/>
                </a:cubicBezTo>
                <a:lnTo>
                  <a:pt x="0" y="21522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618" tIns="131618" rIns="131618" bIns="131618" numCol="1" spcCol="1270" anchor="ctr" anchorCtr="0">
            <a:noAutofit/>
          </a:bodyPr>
          <a:lstStyle/>
          <a:p>
            <a:pPr lvl="0" algn="ctr" defTabSz="1111250">
              <a:lnSpc>
                <a:spcPct val="90000"/>
              </a:lnSpc>
              <a:spcBef>
                <a:spcPct val="0"/>
              </a:spcBef>
              <a:spcAft>
                <a:spcPct val="35000"/>
              </a:spcAft>
            </a:pPr>
            <a:r>
              <a:rPr lang="en-US" dirty="0" smtClean="0"/>
              <a:t>Hardwiring Excellence</a:t>
            </a:r>
            <a:endParaRPr lang="en-US" dirty="0"/>
          </a:p>
        </p:txBody>
      </p:sp>
    </p:spTree>
    <p:extLst>
      <p:ext uri="{BB962C8B-B14F-4D97-AF65-F5344CB8AC3E}">
        <p14:creationId xmlns:p14="http://schemas.microsoft.com/office/powerpoint/2010/main" val="19770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reggie.ahlfield\AppData\Local\Microsoft\Windows\Temporary Internet Files\Content.IE5\7R3M4ARS\our%2520team[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5141" y="3266658"/>
            <a:ext cx="4876800" cy="31954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AA73AEB-4126-437C-BCDA-F9D30B5ABC95}" type="slidenum">
              <a:rPr lang="en-US" smtClean="0"/>
              <a:t>2</a:t>
            </a:fld>
            <a:endParaRPr lang="en-US" dirty="0"/>
          </a:p>
        </p:txBody>
      </p:sp>
      <p:sp>
        <p:nvSpPr>
          <p:cNvPr id="4" name="Title 3"/>
          <p:cNvSpPr>
            <a:spLocks noGrp="1"/>
          </p:cNvSpPr>
          <p:nvPr>
            <p:ph type="title"/>
          </p:nvPr>
        </p:nvSpPr>
        <p:spPr>
          <a:xfrm>
            <a:off x="0" y="274638"/>
            <a:ext cx="9144000" cy="1143000"/>
          </a:xfrm>
        </p:spPr>
        <p:txBody>
          <a:bodyPr/>
          <a:lstStyle/>
          <a:p>
            <a:pPr algn="ctr"/>
            <a:r>
              <a:rPr lang="en-US" dirty="0" smtClean="0">
                <a:solidFill>
                  <a:schemeClr val="tx1"/>
                </a:solidFill>
              </a:rPr>
              <a:t>Say what?</a:t>
            </a:r>
            <a:endParaRPr lang="en-US" dirty="0">
              <a:solidFill>
                <a:schemeClr val="tx1"/>
              </a:solidFill>
            </a:endParaRPr>
          </a:p>
        </p:txBody>
      </p:sp>
      <p:sp>
        <p:nvSpPr>
          <p:cNvPr id="6" name="Rectangle 5"/>
          <p:cNvSpPr/>
          <p:nvPr/>
        </p:nvSpPr>
        <p:spPr>
          <a:xfrm>
            <a:off x="526142" y="1295400"/>
            <a:ext cx="8154797" cy="2123658"/>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contourClr>
                <a:schemeClr val="accent3">
                  <a:tint val="100000"/>
                  <a:shade val="100000"/>
                  <a:satMod val="100000"/>
                  <a:hueMod val="100000"/>
                </a:schemeClr>
              </a:contourClr>
            </a:sp3d>
          </a:bodyPr>
          <a:lstStyle/>
          <a:p>
            <a:pPr algn="ctr"/>
            <a:r>
              <a:rPr lang="en-US" sz="4400" b="1" dirty="0" smtClean="0">
                <a:ln>
                  <a:solidFill>
                    <a:sysClr val="windowText" lastClr="000000"/>
                  </a:solidFill>
                </a:ln>
                <a:solidFill>
                  <a:sysClr val="windowText" lastClr="000000"/>
                </a:solidFill>
              </a:rPr>
              <a:t>Backup Title:</a:t>
            </a:r>
          </a:p>
          <a:p>
            <a:pPr algn="ctr"/>
            <a:r>
              <a:rPr lang="en-US" sz="4400" b="1" dirty="0" smtClean="0">
                <a:ln>
                  <a:solidFill>
                    <a:sysClr val="windowText" lastClr="000000"/>
                  </a:solidFill>
                </a:ln>
                <a:solidFill>
                  <a:sysClr val="windowText" lastClr="000000"/>
                </a:solidFill>
              </a:rPr>
              <a:t>Working Together </a:t>
            </a:r>
          </a:p>
          <a:p>
            <a:pPr algn="ctr"/>
            <a:r>
              <a:rPr lang="en-US" sz="4400" b="1" dirty="0" smtClean="0">
                <a:ln>
                  <a:solidFill>
                    <a:sysClr val="windowText" lastClr="000000"/>
                  </a:solidFill>
                </a:ln>
                <a:solidFill>
                  <a:sysClr val="windowText" lastClr="000000"/>
                </a:solidFill>
              </a:rPr>
              <a:t>to Improve Patient Outcomes</a:t>
            </a:r>
            <a:endParaRPr lang="en-US" sz="4400" b="1" dirty="0">
              <a:ln>
                <a:solidFill>
                  <a:sysClr val="windowText" lastClr="000000"/>
                </a:solidFill>
              </a:ln>
              <a:solidFill>
                <a:sysClr val="windowText" lastClr="000000"/>
              </a:solidFill>
            </a:endParaRPr>
          </a:p>
        </p:txBody>
      </p:sp>
    </p:spTree>
    <p:extLst>
      <p:ext uri="{BB962C8B-B14F-4D97-AF65-F5344CB8AC3E}">
        <p14:creationId xmlns:p14="http://schemas.microsoft.com/office/powerpoint/2010/main" val="1518949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Hospital Leadership Win</a:t>
            </a:r>
            <a:endParaRPr lang="en-US" dirty="0">
              <a:solidFill>
                <a:schemeClr val="tx1"/>
              </a:solidFill>
            </a:endParaRPr>
          </a:p>
        </p:txBody>
      </p:sp>
      <p:sp>
        <p:nvSpPr>
          <p:cNvPr id="8" name="Rounded Rectangle 7"/>
          <p:cNvSpPr/>
          <p:nvPr/>
        </p:nvSpPr>
        <p:spPr>
          <a:xfrm>
            <a:off x="152400" y="1754003"/>
            <a:ext cx="5715000" cy="4799198"/>
          </a:xfrm>
          <a:prstGeom prst="round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p:cNvSpPr/>
          <p:nvPr/>
        </p:nvSpPr>
        <p:spPr>
          <a:xfrm>
            <a:off x="5562600" y="5181600"/>
            <a:ext cx="3429000" cy="991964"/>
          </a:xfrm>
          <a:custGeom>
            <a:avLst/>
            <a:gdLst>
              <a:gd name="connsiteX0" fmla="*/ 0 w 4526808"/>
              <a:gd name="connsiteY0" fmla="*/ 0 h 884375"/>
              <a:gd name="connsiteX1" fmla="*/ 4526808 w 4526808"/>
              <a:gd name="connsiteY1" fmla="*/ 0 h 884375"/>
              <a:gd name="connsiteX2" fmla="*/ 4526808 w 4526808"/>
              <a:gd name="connsiteY2" fmla="*/ 884375 h 884375"/>
              <a:gd name="connsiteX3" fmla="*/ 0 w 4526808"/>
              <a:gd name="connsiteY3" fmla="*/ 884375 h 884375"/>
              <a:gd name="connsiteX4" fmla="*/ 0 w 4526808"/>
              <a:gd name="connsiteY4" fmla="*/ 0 h 88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6808" h="884375">
                <a:moveTo>
                  <a:pt x="0" y="0"/>
                </a:moveTo>
                <a:lnTo>
                  <a:pt x="4526808" y="0"/>
                </a:lnTo>
                <a:lnTo>
                  <a:pt x="4526808" y="884375"/>
                </a:lnTo>
                <a:lnTo>
                  <a:pt x="0" y="884375"/>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040" tIns="66040" rIns="66040" bIns="66040" numCol="1" spcCol="1270" anchor="b" anchorCtr="0">
            <a:noAutofit/>
          </a:bodyPr>
          <a:lstStyle/>
          <a:p>
            <a:pPr lvl="0" algn="l" defTabSz="1155700" rtl="0">
              <a:lnSpc>
                <a:spcPct val="90000"/>
              </a:lnSpc>
              <a:spcBef>
                <a:spcPct val="0"/>
              </a:spcBef>
              <a:spcAft>
                <a:spcPct val="35000"/>
              </a:spcAft>
            </a:pPr>
            <a:r>
              <a:rPr lang="en-US" sz="2800" kern="1200" dirty="0" smtClean="0">
                <a:solidFill>
                  <a:schemeClr val="tx1"/>
                </a:solidFill>
              </a:rPr>
              <a:t>Understanding of power of EMR</a:t>
            </a:r>
            <a:endParaRPr lang="en-US" sz="2800" kern="1200" dirty="0">
              <a:solidFill>
                <a:schemeClr val="tx1"/>
              </a:solidFill>
            </a:endParaRPr>
          </a:p>
        </p:txBody>
      </p:sp>
      <p:sp>
        <p:nvSpPr>
          <p:cNvPr id="11" name="Freeform 10"/>
          <p:cNvSpPr/>
          <p:nvPr/>
        </p:nvSpPr>
        <p:spPr>
          <a:xfrm>
            <a:off x="5562600" y="1580263"/>
            <a:ext cx="3429000" cy="1188720"/>
          </a:xfrm>
          <a:custGeom>
            <a:avLst/>
            <a:gdLst>
              <a:gd name="connsiteX0" fmla="*/ 0 w 4010818"/>
              <a:gd name="connsiteY0" fmla="*/ 0 h 1110807"/>
              <a:gd name="connsiteX1" fmla="*/ 4010818 w 4010818"/>
              <a:gd name="connsiteY1" fmla="*/ 0 h 1110807"/>
              <a:gd name="connsiteX2" fmla="*/ 4010818 w 4010818"/>
              <a:gd name="connsiteY2" fmla="*/ 1110807 h 1110807"/>
              <a:gd name="connsiteX3" fmla="*/ 0 w 4010818"/>
              <a:gd name="connsiteY3" fmla="*/ 1110807 h 1110807"/>
              <a:gd name="connsiteX4" fmla="*/ 0 w 4010818"/>
              <a:gd name="connsiteY4" fmla="*/ 0 h 111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818" h="1110807">
                <a:moveTo>
                  <a:pt x="0" y="0"/>
                </a:moveTo>
                <a:lnTo>
                  <a:pt x="4010818" y="0"/>
                </a:lnTo>
                <a:lnTo>
                  <a:pt x="4010818" y="1110807"/>
                </a:lnTo>
                <a:lnTo>
                  <a:pt x="0" y="1110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algn="l" defTabSz="1600200" rtl="0">
              <a:lnSpc>
                <a:spcPct val="90000"/>
              </a:lnSpc>
              <a:spcBef>
                <a:spcPct val="0"/>
              </a:spcBef>
              <a:spcAft>
                <a:spcPct val="35000"/>
              </a:spcAft>
            </a:pPr>
            <a:r>
              <a:rPr lang="en-US" sz="2800" kern="1200" dirty="0" smtClean="0"/>
              <a:t>Reducing redundancy</a:t>
            </a:r>
            <a:r>
              <a:rPr lang="en-US" sz="3600" kern="1200" dirty="0" smtClean="0"/>
              <a:t>	</a:t>
            </a:r>
            <a:endParaRPr lang="en-US" sz="3600" kern="1200" dirty="0"/>
          </a:p>
        </p:txBody>
      </p:sp>
      <p:sp>
        <p:nvSpPr>
          <p:cNvPr id="13" name="Freeform 12"/>
          <p:cNvSpPr/>
          <p:nvPr/>
        </p:nvSpPr>
        <p:spPr>
          <a:xfrm>
            <a:off x="5562600" y="2667001"/>
            <a:ext cx="3429000" cy="1188720"/>
          </a:xfrm>
          <a:custGeom>
            <a:avLst/>
            <a:gdLst>
              <a:gd name="connsiteX0" fmla="*/ 0 w 4010818"/>
              <a:gd name="connsiteY0" fmla="*/ 0 h 1110807"/>
              <a:gd name="connsiteX1" fmla="*/ 4010818 w 4010818"/>
              <a:gd name="connsiteY1" fmla="*/ 0 h 1110807"/>
              <a:gd name="connsiteX2" fmla="*/ 4010818 w 4010818"/>
              <a:gd name="connsiteY2" fmla="*/ 1110807 h 1110807"/>
              <a:gd name="connsiteX3" fmla="*/ 0 w 4010818"/>
              <a:gd name="connsiteY3" fmla="*/ 1110807 h 1110807"/>
              <a:gd name="connsiteX4" fmla="*/ 0 w 4010818"/>
              <a:gd name="connsiteY4" fmla="*/ 0 h 111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818" h="1110807">
                <a:moveTo>
                  <a:pt x="0" y="0"/>
                </a:moveTo>
                <a:lnTo>
                  <a:pt x="4010818" y="0"/>
                </a:lnTo>
                <a:lnTo>
                  <a:pt x="4010818" y="1110807"/>
                </a:lnTo>
                <a:lnTo>
                  <a:pt x="0" y="1110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algn="l" defTabSz="1600200" rtl="0">
              <a:lnSpc>
                <a:spcPct val="90000"/>
              </a:lnSpc>
              <a:spcBef>
                <a:spcPct val="0"/>
              </a:spcBef>
              <a:spcAft>
                <a:spcPct val="35000"/>
              </a:spcAft>
            </a:pPr>
            <a:r>
              <a:rPr lang="en-US" sz="2800" kern="1200" dirty="0" smtClean="0"/>
              <a:t>Increasing efficiency</a:t>
            </a:r>
            <a:endParaRPr lang="en-US" sz="2800" kern="1200" dirty="0"/>
          </a:p>
        </p:txBody>
      </p:sp>
      <p:sp>
        <p:nvSpPr>
          <p:cNvPr id="15" name="Freeform 14"/>
          <p:cNvSpPr/>
          <p:nvPr/>
        </p:nvSpPr>
        <p:spPr>
          <a:xfrm>
            <a:off x="5562600" y="3855721"/>
            <a:ext cx="3429000" cy="1188720"/>
          </a:xfrm>
          <a:custGeom>
            <a:avLst/>
            <a:gdLst>
              <a:gd name="connsiteX0" fmla="*/ 0 w 4010818"/>
              <a:gd name="connsiteY0" fmla="*/ 0 h 1110807"/>
              <a:gd name="connsiteX1" fmla="*/ 4010818 w 4010818"/>
              <a:gd name="connsiteY1" fmla="*/ 0 h 1110807"/>
              <a:gd name="connsiteX2" fmla="*/ 4010818 w 4010818"/>
              <a:gd name="connsiteY2" fmla="*/ 1110807 h 1110807"/>
              <a:gd name="connsiteX3" fmla="*/ 0 w 4010818"/>
              <a:gd name="connsiteY3" fmla="*/ 1110807 h 1110807"/>
              <a:gd name="connsiteX4" fmla="*/ 0 w 4010818"/>
              <a:gd name="connsiteY4" fmla="*/ 0 h 111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0818" h="1110807">
                <a:moveTo>
                  <a:pt x="0" y="0"/>
                </a:moveTo>
                <a:lnTo>
                  <a:pt x="4010818" y="0"/>
                </a:lnTo>
                <a:lnTo>
                  <a:pt x="4010818" y="1110807"/>
                </a:lnTo>
                <a:lnTo>
                  <a:pt x="0" y="11108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45720" rIns="91440" bIns="45720" numCol="1" spcCol="1270" anchor="ctr" anchorCtr="0">
            <a:noAutofit/>
          </a:bodyPr>
          <a:lstStyle/>
          <a:p>
            <a:pPr lvl="0" algn="l" defTabSz="1600200" rtl="0">
              <a:lnSpc>
                <a:spcPct val="90000"/>
              </a:lnSpc>
              <a:spcBef>
                <a:spcPct val="0"/>
              </a:spcBef>
              <a:spcAft>
                <a:spcPct val="35000"/>
              </a:spcAft>
            </a:pPr>
            <a:r>
              <a:rPr lang="en-US" sz="2800" kern="1200" dirty="0" smtClean="0"/>
              <a:t>Improving outcomes by using data</a:t>
            </a:r>
            <a:endParaRPr lang="en-US" sz="2800" kern="1200" dirty="0"/>
          </a:p>
        </p:txBody>
      </p:sp>
      <p:sp>
        <p:nvSpPr>
          <p:cNvPr id="16" name="TextBox 15"/>
          <p:cNvSpPr txBox="1"/>
          <p:nvPr/>
        </p:nvSpPr>
        <p:spPr>
          <a:xfrm>
            <a:off x="152400" y="6553201"/>
            <a:ext cx="7010400" cy="230832"/>
          </a:xfrm>
          <a:prstGeom prst="rect">
            <a:avLst/>
          </a:prstGeom>
          <a:noFill/>
        </p:spPr>
        <p:txBody>
          <a:bodyPr wrap="square" rtlCol="0">
            <a:spAutoFit/>
          </a:bodyPr>
          <a:lstStyle/>
          <a:p>
            <a:r>
              <a:rPr lang="en-US" sz="900" dirty="0">
                <a:latin typeface="Times New Roman" pitchFamily="18" charset="0"/>
                <a:cs typeface="Times New Roman" pitchFamily="18" charset="0"/>
              </a:rPr>
              <a:t>(n.d.). Retrieved from https://</a:t>
            </a:r>
            <a:r>
              <a:rPr lang="en-US" sz="900" dirty="0" smtClean="0">
                <a:latin typeface="Times New Roman" pitchFamily="18" charset="0"/>
                <a:cs typeface="Times New Roman" pitchFamily="18" charset="0"/>
              </a:rPr>
              <a:t>www.sunyocc.edu/index.aspx?menu=157&amp;collside=543&amp;id=6703</a:t>
            </a:r>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156814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Hospital Leadership - Where We Were</a:t>
            </a:r>
            <a:endParaRPr lang="en-US" dirty="0">
              <a:solidFill>
                <a:schemeClr val="tx1"/>
              </a:solidFill>
            </a:endParaRPr>
          </a:p>
        </p:txBody>
      </p:sp>
      <p:pic>
        <p:nvPicPr>
          <p:cNvPr id="6146" name="Picture 2" descr="C:\Users\reggie.ahlfield\AppData\Local\Microsoft\Windows\Temporary Internet Files\Content.IE5\LB62PY9Y\confused-man[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447800"/>
            <a:ext cx="6324600" cy="517245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0200"/>
            <a:ext cx="4267200" cy="4525963"/>
          </a:xfrm>
        </p:spPr>
        <p:txBody>
          <a:bodyPr/>
          <a:lstStyle/>
          <a:p>
            <a:r>
              <a:rPr lang="en-US" dirty="0" smtClean="0"/>
              <a:t>Limited understanding</a:t>
            </a:r>
          </a:p>
          <a:p>
            <a:pPr lvl="1"/>
            <a:r>
              <a:rPr lang="en-US" dirty="0" smtClean="0"/>
              <a:t>Workflow impact</a:t>
            </a:r>
          </a:p>
          <a:p>
            <a:pPr lvl="1"/>
            <a:r>
              <a:rPr lang="en-US" dirty="0" smtClean="0"/>
              <a:t>Source of data</a:t>
            </a:r>
          </a:p>
          <a:p>
            <a:pPr lvl="1"/>
            <a:r>
              <a:rPr lang="en-US" dirty="0" smtClean="0"/>
              <a:t>Clinician’s pain</a:t>
            </a:r>
          </a:p>
        </p:txBody>
      </p:sp>
    </p:spTree>
    <p:extLst>
      <p:ext uri="{BB962C8B-B14F-4D97-AF65-F5344CB8AC3E}">
        <p14:creationId xmlns:p14="http://schemas.microsoft.com/office/powerpoint/2010/main" val="245051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 Hospital Leadership - Where We Are</a:t>
            </a:r>
            <a:endParaRPr lang="en-US" dirty="0">
              <a:solidFill>
                <a:schemeClr val="tx1"/>
              </a:solidFill>
            </a:endParaRPr>
          </a:p>
        </p:txBody>
      </p:sp>
      <p:sp>
        <p:nvSpPr>
          <p:cNvPr id="9" name="Rectangle 8"/>
          <p:cNvSpPr/>
          <p:nvPr/>
        </p:nvSpPr>
        <p:spPr>
          <a:xfrm>
            <a:off x="228600" y="1447800"/>
            <a:ext cx="7162800" cy="4894282"/>
          </a:xfrm>
          <a:prstGeom prst="rect">
            <a:avLst/>
          </a:prstGeom>
          <a:blipFill rotWithShape="1">
            <a:blip r:embed="rId3"/>
            <a:stretch>
              <a:fillRect/>
            </a:stretch>
          </a:blip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reeform 20"/>
          <p:cNvSpPr/>
          <p:nvPr/>
        </p:nvSpPr>
        <p:spPr>
          <a:xfrm>
            <a:off x="5895362" y="2480177"/>
            <a:ext cx="3248638" cy="914400"/>
          </a:xfrm>
          <a:custGeom>
            <a:avLst/>
            <a:gdLst>
              <a:gd name="connsiteX0" fmla="*/ 0 w 2632500"/>
              <a:gd name="connsiteY0" fmla="*/ 0 h 373380"/>
              <a:gd name="connsiteX1" fmla="*/ 2632500 w 2632500"/>
              <a:gd name="connsiteY1" fmla="*/ 0 h 373380"/>
              <a:gd name="connsiteX2" fmla="*/ 2632500 w 2632500"/>
              <a:gd name="connsiteY2" fmla="*/ 373380 h 373380"/>
              <a:gd name="connsiteX3" fmla="*/ 0 w 2632500"/>
              <a:gd name="connsiteY3" fmla="*/ 373380 h 373380"/>
              <a:gd name="connsiteX4" fmla="*/ 0 w 2632500"/>
              <a:gd name="connsiteY4" fmla="*/ 0 h 37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2500" h="373380">
                <a:moveTo>
                  <a:pt x="0" y="0"/>
                </a:moveTo>
                <a:lnTo>
                  <a:pt x="2632500" y="0"/>
                </a:lnTo>
                <a:lnTo>
                  <a:pt x="2632500" y="373380"/>
                </a:lnTo>
                <a:lnTo>
                  <a:pt x="0" y="373380"/>
                </a:lnTo>
                <a:lnTo>
                  <a:pt x="0" y="0"/>
                </a:lnTo>
                <a:close/>
              </a:path>
            </a:pathLst>
          </a:custGeom>
          <a:solidFill>
            <a:srgbClr val="33CCFF"/>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33020" rIns="92456" bIns="0" numCol="1" spcCol="1270" anchor="ctr" anchorCtr="0">
            <a:noAutofit/>
          </a:bodyPr>
          <a:lstStyle/>
          <a:p>
            <a:pPr lvl="0" algn="ctr" defTabSz="577850" rtl="0">
              <a:lnSpc>
                <a:spcPct val="90000"/>
              </a:lnSpc>
              <a:spcBef>
                <a:spcPct val="0"/>
              </a:spcBef>
              <a:spcAft>
                <a:spcPct val="35000"/>
              </a:spcAft>
            </a:pPr>
            <a:r>
              <a:rPr lang="en-US" sz="2000" b="1" kern="1200" dirty="0" smtClean="0"/>
              <a:t>Administration closely involved in Process Improvement</a:t>
            </a:r>
            <a:endParaRPr lang="en-US" sz="2000" b="1" kern="1200" dirty="0"/>
          </a:p>
        </p:txBody>
      </p:sp>
      <p:sp>
        <p:nvSpPr>
          <p:cNvPr id="24" name="Freeform 23"/>
          <p:cNvSpPr/>
          <p:nvPr/>
        </p:nvSpPr>
        <p:spPr>
          <a:xfrm>
            <a:off x="5895362" y="3563918"/>
            <a:ext cx="3248638" cy="914400"/>
          </a:xfrm>
          <a:custGeom>
            <a:avLst/>
            <a:gdLst>
              <a:gd name="connsiteX0" fmla="*/ 0 w 3334500"/>
              <a:gd name="connsiteY0" fmla="*/ 0 h 373380"/>
              <a:gd name="connsiteX1" fmla="*/ 3334500 w 3334500"/>
              <a:gd name="connsiteY1" fmla="*/ 0 h 373380"/>
              <a:gd name="connsiteX2" fmla="*/ 3334500 w 3334500"/>
              <a:gd name="connsiteY2" fmla="*/ 373380 h 373380"/>
              <a:gd name="connsiteX3" fmla="*/ 0 w 3334500"/>
              <a:gd name="connsiteY3" fmla="*/ 373380 h 373380"/>
              <a:gd name="connsiteX4" fmla="*/ 0 w 3334500"/>
              <a:gd name="connsiteY4" fmla="*/ 0 h 37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4500" h="373380">
                <a:moveTo>
                  <a:pt x="0" y="0"/>
                </a:moveTo>
                <a:lnTo>
                  <a:pt x="3334500" y="0"/>
                </a:lnTo>
                <a:lnTo>
                  <a:pt x="3334500" y="373380"/>
                </a:lnTo>
                <a:lnTo>
                  <a:pt x="0" y="373380"/>
                </a:lnTo>
                <a:lnTo>
                  <a:pt x="0" y="0"/>
                </a:lnTo>
                <a:close/>
              </a:path>
            </a:pathLst>
          </a:custGeom>
          <a:solidFill>
            <a:srgbClr val="92D05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33020" rIns="92456" bIns="0" numCol="1" spcCol="1270" anchor="ctr" anchorCtr="0">
            <a:noAutofit/>
          </a:bodyPr>
          <a:lstStyle/>
          <a:p>
            <a:pPr lvl="0" algn="ctr" defTabSz="577850" rtl="0">
              <a:lnSpc>
                <a:spcPct val="90000"/>
              </a:lnSpc>
              <a:spcBef>
                <a:spcPct val="0"/>
              </a:spcBef>
              <a:spcAft>
                <a:spcPct val="35000"/>
              </a:spcAft>
            </a:pPr>
            <a:r>
              <a:rPr lang="en-US" sz="2000" b="1" kern="1200" dirty="0" smtClean="0"/>
              <a:t>Use data collected from EMR to follow process</a:t>
            </a:r>
            <a:endParaRPr lang="en-US" sz="2000" b="1" kern="1200" dirty="0"/>
          </a:p>
        </p:txBody>
      </p:sp>
      <p:sp>
        <p:nvSpPr>
          <p:cNvPr id="28" name="Freeform 27"/>
          <p:cNvSpPr/>
          <p:nvPr/>
        </p:nvSpPr>
        <p:spPr>
          <a:xfrm>
            <a:off x="5895362" y="4646568"/>
            <a:ext cx="3248638" cy="914400"/>
          </a:xfrm>
          <a:custGeom>
            <a:avLst/>
            <a:gdLst>
              <a:gd name="connsiteX0" fmla="*/ 0 w 1023750"/>
              <a:gd name="connsiteY0" fmla="*/ 0 h 373380"/>
              <a:gd name="connsiteX1" fmla="*/ 1023750 w 1023750"/>
              <a:gd name="connsiteY1" fmla="*/ 0 h 373380"/>
              <a:gd name="connsiteX2" fmla="*/ 1023750 w 1023750"/>
              <a:gd name="connsiteY2" fmla="*/ 373380 h 373380"/>
              <a:gd name="connsiteX3" fmla="*/ 0 w 1023750"/>
              <a:gd name="connsiteY3" fmla="*/ 373380 h 373380"/>
              <a:gd name="connsiteX4" fmla="*/ 0 w 1023750"/>
              <a:gd name="connsiteY4" fmla="*/ 0 h 37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3750" h="373380">
                <a:moveTo>
                  <a:pt x="0" y="0"/>
                </a:moveTo>
                <a:lnTo>
                  <a:pt x="1023750" y="0"/>
                </a:lnTo>
                <a:lnTo>
                  <a:pt x="1023750" y="373380"/>
                </a:lnTo>
                <a:lnTo>
                  <a:pt x="0" y="373380"/>
                </a:lnTo>
                <a:lnTo>
                  <a:pt x="0" y="0"/>
                </a:lnTo>
                <a:close/>
              </a:path>
            </a:pathLst>
          </a:custGeom>
          <a:solidFill>
            <a:srgbClr val="FFFF00"/>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2456" tIns="33020" rIns="92456" bIns="0" numCol="1" spcCol="1270" anchor="ctr" anchorCtr="0">
            <a:noAutofit/>
          </a:bodyPr>
          <a:lstStyle/>
          <a:p>
            <a:pPr lvl="0" algn="ctr" defTabSz="577850" rtl="0">
              <a:lnSpc>
                <a:spcPct val="90000"/>
              </a:lnSpc>
              <a:spcBef>
                <a:spcPct val="0"/>
              </a:spcBef>
              <a:spcAft>
                <a:spcPct val="35000"/>
              </a:spcAft>
            </a:pPr>
            <a:r>
              <a:rPr lang="en-US" sz="2000" b="1" kern="1200" dirty="0" smtClean="0"/>
              <a:t>Ask the why</a:t>
            </a:r>
            <a:endParaRPr lang="en-US" sz="2000" b="1" kern="1200" dirty="0"/>
          </a:p>
        </p:txBody>
      </p:sp>
    </p:spTree>
    <p:extLst>
      <p:ext uri="{BB962C8B-B14F-4D97-AF65-F5344CB8AC3E}">
        <p14:creationId xmlns:p14="http://schemas.microsoft.com/office/powerpoint/2010/main" val="537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Hospital Leadership - Where We Are Going</a:t>
            </a:r>
            <a:endParaRPr lang="en-US" dirty="0">
              <a:solidFill>
                <a:schemeClr val="tx1"/>
              </a:solidFill>
            </a:endParaRPr>
          </a:p>
        </p:txBody>
      </p:sp>
      <p:pic>
        <p:nvPicPr>
          <p:cNvPr id="3074" name="Picture 2" descr="C:\Users\kristina.stokes\AppData\Local\Temp\lof2uhef.lb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968778"/>
            <a:ext cx="4611214" cy="263498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200400" y="6603758"/>
            <a:ext cx="5678014" cy="230832"/>
          </a:xfrm>
          <a:prstGeom prst="rect">
            <a:avLst/>
          </a:prstGeom>
          <a:noFill/>
        </p:spPr>
        <p:txBody>
          <a:bodyPr wrap="square" rtlCol="0">
            <a:spAutoFit/>
          </a:bodyPr>
          <a:lstStyle/>
          <a:p>
            <a:r>
              <a:rPr lang="en-US" sz="900" dirty="0">
                <a:latin typeface="Times New Roman" pitchFamily="18" charset="0"/>
                <a:cs typeface="Times New Roman" pitchFamily="18" charset="0"/>
              </a:rPr>
              <a:t>(2015). Retrieved from http://mhadegree.org/6-awesome-mha-healthcare-administrator-careers</a:t>
            </a:r>
            <a:r>
              <a:rPr lang="en-US" sz="900" dirty="0" smtClean="0">
                <a:latin typeface="Times New Roman" pitchFamily="18" charset="0"/>
                <a:cs typeface="Times New Roman" pitchFamily="18" charset="0"/>
              </a:rPr>
              <a:t>/</a:t>
            </a:r>
            <a:endParaRPr lang="en-US" sz="900" dirty="0">
              <a:latin typeface="Times New Roman" pitchFamily="18" charset="0"/>
              <a:cs typeface="Times New Roman" pitchFamily="18" charset="0"/>
            </a:endParaRPr>
          </a:p>
        </p:txBody>
      </p:sp>
      <p:sp>
        <p:nvSpPr>
          <p:cNvPr id="11" name="Rectangle 10"/>
          <p:cNvSpPr/>
          <p:nvPr/>
        </p:nvSpPr>
        <p:spPr>
          <a:xfrm>
            <a:off x="952500" y="1828800"/>
            <a:ext cx="6629400" cy="2403167"/>
          </a:xfrm>
          <a:prstGeom prst="rect">
            <a:avLst/>
          </a:prstGeom>
          <a:solidFill>
            <a:srgbClr val="FFFF00"/>
          </a:solidFill>
        </p:spPr>
      </p:sp>
      <p:sp>
        <p:nvSpPr>
          <p:cNvPr id="12" name="Freeform 11"/>
          <p:cNvSpPr/>
          <p:nvPr/>
        </p:nvSpPr>
        <p:spPr>
          <a:xfrm rot="16200000">
            <a:off x="872844" y="1923748"/>
            <a:ext cx="2403168" cy="2213271"/>
          </a:xfrm>
          <a:custGeom>
            <a:avLst/>
            <a:gdLst>
              <a:gd name="connsiteX0" fmla="*/ 0 w 2213270"/>
              <a:gd name="connsiteY0" fmla="*/ 110664 h 2403167"/>
              <a:gd name="connsiteX1" fmla="*/ 110664 w 2213270"/>
              <a:gd name="connsiteY1" fmla="*/ 0 h 2403167"/>
              <a:gd name="connsiteX2" fmla="*/ 2102607 w 2213270"/>
              <a:gd name="connsiteY2" fmla="*/ 0 h 2403167"/>
              <a:gd name="connsiteX3" fmla="*/ 2213271 w 2213270"/>
              <a:gd name="connsiteY3" fmla="*/ 110664 h 2403167"/>
              <a:gd name="connsiteX4" fmla="*/ 2213270 w 2213270"/>
              <a:gd name="connsiteY4" fmla="*/ 2292504 h 2403167"/>
              <a:gd name="connsiteX5" fmla="*/ 2102606 w 2213270"/>
              <a:gd name="connsiteY5" fmla="*/ 2403168 h 2403167"/>
              <a:gd name="connsiteX6" fmla="*/ 110664 w 2213270"/>
              <a:gd name="connsiteY6" fmla="*/ 2403167 h 2403167"/>
              <a:gd name="connsiteX7" fmla="*/ 0 w 2213270"/>
              <a:gd name="connsiteY7" fmla="*/ 2292503 h 2403167"/>
              <a:gd name="connsiteX8" fmla="*/ 0 w 2213270"/>
              <a:gd name="connsiteY8" fmla="*/ 110664 h 24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3270" h="2403167">
                <a:moveTo>
                  <a:pt x="2111350" y="1"/>
                </a:moveTo>
                <a:cubicBezTo>
                  <a:pt x="2167639" y="1"/>
                  <a:pt x="2213270" y="53798"/>
                  <a:pt x="2213270" y="120159"/>
                </a:cubicBezTo>
                <a:lnTo>
                  <a:pt x="2213270" y="2283009"/>
                </a:lnTo>
                <a:cubicBezTo>
                  <a:pt x="2213270" y="2349371"/>
                  <a:pt x="2167639" y="2403168"/>
                  <a:pt x="2111350" y="2403168"/>
                </a:cubicBezTo>
                <a:cubicBezTo>
                  <a:pt x="1441540" y="2403168"/>
                  <a:pt x="771729" y="2403166"/>
                  <a:pt x="101919" y="2403166"/>
                </a:cubicBezTo>
                <a:cubicBezTo>
                  <a:pt x="45630" y="2403166"/>
                  <a:pt x="0" y="2349369"/>
                  <a:pt x="0" y="2283008"/>
                </a:cubicBezTo>
                <a:lnTo>
                  <a:pt x="0" y="120159"/>
                </a:lnTo>
                <a:cubicBezTo>
                  <a:pt x="0" y="53798"/>
                  <a:pt x="45631" y="1"/>
                  <a:pt x="101920" y="1"/>
                </a:cubicBezTo>
                <a:lnTo>
                  <a:pt x="2111350" y="1"/>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571" tIns="82296" rIns="106681" bIns="1770615" numCol="1" spcCol="1270" anchor="t" anchorCtr="0">
            <a:noAutofit/>
          </a:bodyPr>
          <a:lstStyle/>
          <a:p>
            <a:pPr lvl="0" algn="r" defTabSz="1066800">
              <a:lnSpc>
                <a:spcPct val="90000"/>
              </a:lnSpc>
              <a:spcBef>
                <a:spcPct val="0"/>
              </a:spcBef>
              <a:spcAft>
                <a:spcPct val="35000"/>
              </a:spcAft>
            </a:pPr>
            <a:r>
              <a:rPr lang="en-US" sz="2400" kern="1200" dirty="0" smtClean="0"/>
              <a:t>*</a:t>
            </a:r>
            <a:endParaRPr lang="en-US" sz="2400" kern="1200" dirty="0"/>
          </a:p>
        </p:txBody>
      </p:sp>
      <p:sp>
        <p:nvSpPr>
          <p:cNvPr id="13" name="Freeform 12"/>
          <p:cNvSpPr/>
          <p:nvPr/>
        </p:nvSpPr>
        <p:spPr>
          <a:xfrm>
            <a:off x="1219200" y="1828800"/>
            <a:ext cx="1961864" cy="2403167"/>
          </a:xfrm>
          <a:custGeom>
            <a:avLst/>
            <a:gdLst>
              <a:gd name="connsiteX0" fmla="*/ 0 w 1648886"/>
              <a:gd name="connsiteY0" fmla="*/ 0 h 2403167"/>
              <a:gd name="connsiteX1" fmla="*/ 1648886 w 1648886"/>
              <a:gd name="connsiteY1" fmla="*/ 0 h 2403167"/>
              <a:gd name="connsiteX2" fmla="*/ 1648886 w 1648886"/>
              <a:gd name="connsiteY2" fmla="*/ 2403167 h 2403167"/>
              <a:gd name="connsiteX3" fmla="*/ 0 w 1648886"/>
              <a:gd name="connsiteY3" fmla="*/ 2403167 h 2403167"/>
              <a:gd name="connsiteX4" fmla="*/ 0 w 1648886"/>
              <a:gd name="connsiteY4" fmla="*/ 0 h 240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8886" h="2403167">
                <a:moveTo>
                  <a:pt x="0" y="0"/>
                </a:moveTo>
                <a:lnTo>
                  <a:pt x="1648886" y="0"/>
                </a:lnTo>
                <a:lnTo>
                  <a:pt x="1648886" y="2403167"/>
                </a:lnTo>
                <a:lnTo>
                  <a:pt x="0" y="240316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600" kern="1200" dirty="0" smtClean="0"/>
              <a:t>Data becomes consistently trusted</a:t>
            </a:r>
            <a:endParaRPr lang="en-US" sz="2600" kern="1200" dirty="0"/>
          </a:p>
        </p:txBody>
      </p:sp>
      <p:sp>
        <p:nvSpPr>
          <p:cNvPr id="14" name="Freeform 13"/>
          <p:cNvSpPr/>
          <p:nvPr/>
        </p:nvSpPr>
        <p:spPr>
          <a:xfrm rot="16200000">
            <a:off x="3105655" y="1963788"/>
            <a:ext cx="2403168" cy="2133191"/>
          </a:xfrm>
          <a:custGeom>
            <a:avLst/>
            <a:gdLst>
              <a:gd name="connsiteX0" fmla="*/ 0 w 2133190"/>
              <a:gd name="connsiteY0" fmla="*/ 106660 h 2403167"/>
              <a:gd name="connsiteX1" fmla="*/ 106660 w 2133190"/>
              <a:gd name="connsiteY1" fmla="*/ 0 h 2403167"/>
              <a:gd name="connsiteX2" fmla="*/ 2026531 w 2133190"/>
              <a:gd name="connsiteY2" fmla="*/ 0 h 2403167"/>
              <a:gd name="connsiteX3" fmla="*/ 2133191 w 2133190"/>
              <a:gd name="connsiteY3" fmla="*/ 106660 h 2403167"/>
              <a:gd name="connsiteX4" fmla="*/ 2133190 w 2133190"/>
              <a:gd name="connsiteY4" fmla="*/ 2296508 h 2403167"/>
              <a:gd name="connsiteX5" fmla="*/ 2026530 w 2133190"/>
              <a:gd name="connsiteY5" fmla="*/ 2403168 h 2403167"/>
              <a:gd name="connsiteX6" fmla="*/ 106660 w 2133190"/>
              <a:gd name="connsiteY6" fmla="*/ 2403167 h 2403167"/>
              <a:gd name="connsiteX7" fmla="*/ 0 w 2133190"/>
              <a:gd name="connsiteY7" fmla="*/ 2296507 h 2403167"/>
              <a:gd name="connsiteX8" fmla="*/ 0 w 2133190"/>
              <a:gd name="connsiteY8" fmla="*/ 106660 h 24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190" h="2403167">
                <a:moveTo>
                  <a:pt x="2038512" y="1"/>
                </a:moveTo>
                <a:cubicBezTo>
                  <a:pt x="2090801" y="1"/>
                  <a:pt x="2133190" y="53797"/>
                  <a:pt x="2133190" y="120159"/>
                </a:cubicBezTo>
                <a:lnTo>
                  <a:pt x="2133190" y="2283009"/>
                </a:lnTo>
                <a:cubicBezTo>
                  <a:pt x="2133190" y="2349371"/>
                  <a:pt x="2090801" y="2403168"/>
                  <a:pt x="2038512" y="2403168"/>
                </a:cubicBezTo>
                <a:cubicBezTo>
                  <a:pt x="1390567" y="2403168"/>
                  <a:pt x="742622" y="2403166"/>
                  <a:pt x="94677" y="2403166"/>
                </a:cubicBezTo>
                <a:cubicBezTo>
                  <a:pt x="42388" y="2403166"/>
                  <a:pt x="0" y="2349370"/>
                  <a:pt x="0" y="2283008"/>
                </a:cubicBezTo>
                <a:lnTo>
                  <a:pt x="0" y="120159"/>
                </a:lnTo>
                <a:cubicBezTo>
                  <a:pt x="0" y="53797"/>
                  <a:pt x="42389" y="1"/>
                  <a:pt x="94678" y="1"/>
                </a:cubicBezTo>
                <a:lnTo>
                  <a:pt x="2038512" y="1"/>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571" tIns="82295" rIns="106680" bIns="1706553" numCol="1" spcCol="1270" anchor="t" anchorCtr="0">
            <a:noAutofit/>
          </a:bodyPr>
          <a:lstStyle/>
          <a:p>
            <a:pPr lvl="0" algn="r" defTabSz="1066800">
              <a:lnSpc>
                <a:spcPct val="90000"/>
              </a:lnSpc>
              <a:spcBef>
                <a:spcPct val="0"/>
              </a:spcBef>
              <a:spcAft>
                <a:spcPct val="35000"/>
              </a:spcAft>
            </a:pPr>
            <a:r>
              <a:rPr lang="en-US" sz="2400" kern="1200" dirty="0" smtClean="0"/>
              <a:t>*</a:t>
            </a:r>
            <a:endParaRPr lang="en-US" sz="2400" kern="1200" dirty="0"/>
          </a:p>
        </p:txBody>
      </p:sp>
      <p:sp>
        <p:nvSpPr>
          <p:cNvPr id="15" name="Flowchart: Extract 14"/>
          <p:cNvSpPr/>
          <p:nvPr/>
        </p:nvSpPr>
        <p:spPr>
          <a:xfrm rot="5400000">
            <a:off x="3074812" y="3727954"/>
            <a:ext cx="352996" cy="319978"/>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581400" y="1828800"/>
            <a:ext cx="1675109" cy="2403167"/>
          </a:xfrm>
          <a:custGeom>
            <a:avLst/>
            <a:gdLst>
              <a:gd name="connsiteX0" fmla="*/ 0 w 1589227"/>
              <a:gd name="connsiteY0" fmla="*/ 0 h 2403167"/>
              <a:gd name="connsiteX1" fmla="*/ 1589227 w 1589227"/>
              <a:gd name="connsiteY1" fmla="*/ 0 h 2403167"/>
              <a:gd name="connsiteX2" fmla="*/ 1589227 w 1589227"/>
              <a:gd name="connsiteY2" fmla="*/ 2403167 h 2403167"/>
              <a:gd name="connsiteX3" fmla="*/ 0 w 1589227"/>
              <a:gd name="connsiteY3" fmla="*/ 2403167 h 2403167"/>
              <a:gd name="connsiteX4" fmla="*/ 0 w 1589227"/>
              <a:gd name="connsiteY4" fmla="*/ 0 h 240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227" h="2403167">
                <a:moveTo>
                  <a:pt x="0" y="0"/>
                </a:moveTo>
                <a:lnTo>
                  <a:pt x="1589227" y="0"/>
                </a:lnTo>
                <a:lnTo>
                  <a:pt x="1589227" y="2403167"/>
                </a:lnTo>
                <a:lnTo>
                  <a:pt x="0" y="240316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500" kern="1200" dirty="0" smtClean="0"/>
              <a:t>More automated data</a:t>
            </a:r>
            <a:endParaRPr lang="en-US" sz="2500" kern="1200" dirty="0"/>
          </a:p>
        </p:txBody>
      </p:sp>
      <p:sp>
        <p:nvSpPr>
          <p:cNvPr id="17" name="Freeform 16"/>
          <p:cNvSpPr/>
          <p:nvPr/>
        </p:nvSpPr>
        <p:spPr>
          <a:xfrm rot="16200000">
            <a:off x="5313508" y="1963788"/>
            <a:ext cx="2403168" cy="2133191"/>
          </a:xfrm>
          <a:custGeom>
            <a:avLst/>
            <a:gdLst>
              <a:gd name="connsiteX0" fmla="*/ 0 w 2133190"/>
              <a:gd name="connsiteY0" fmla="*/ 106660 h 2403167"/>
              <a:gd name="connsiteX1" fmla="*/ 106660 w 2133190"/>
              <a:gd name="connsiteY1" fmla="*/ 0 h 2403167"/>
              <a:gd name="connsiteX2" fmla="*/ 2026531 w 2133190"/>
              <a:gd name="connsiteY2" fmla="*/ 0 h 2403167"/>
              <a:gd name="connsiteX3" fmla="*/ 2133191 w 2133190"/>
              <a:gd name="connsiteY3" fmla="*/ 106660 h 2403167"/>
              <a:gd name="connsiteX4" fmla="*/ 2133190 w 2133190"/>
              <a:gd name="connsiteY4" fmla="*/ 2296508 h 2403167"/>
              <a:gd name="connsiteX5" fmla="*/ 2026530 w 2133190"/>
              <a:gd name="connsiteY5" fmla="*/ 2403168 h 2403167"/>
              <a:gd name="connsiteX6" fmla="*/ 106660 w 2133190"/>
              <a:gd name="connsiteY6" fmla="*/ 2403167 h 2403167"/>
              <a:gd name="connsiteX7" fmla="*/ 0 w 2133190"/>
              <a:gd name="connsiteY7" fmla="*/ 2296507 h 2403167"/>
              <a:gd name="connsiteX8" fmla="*/ 0 w 2133190"/>
              <a:gd name="connsiteY8" fmla="*/ 106660 h 240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3190" h="2403167">
                <a:moveTo>
                  <a:pt x="2038512" y="1"/>
                </a:moveTo>
                <a:cubicBezTo>
                  <a:pt x="2090801" y="1"/>
                  <a:pt x="2133190" y="53797"/>
                  <a:pt x="2133190" y="120159"/>
                </a:cubicBezTo>
                <a:lnTo>
                  <a:pt x="2133190" y="2283009"/>
                </a:lnTo>
                <a:cubicBezTo>
                  <a:pt x="2133190" y="2349371"/>
                  <a:pt x="2090801" y="2403168"/>
                  <a:pt x="2038512" y="2403168"/>
                </a:cubicBezTo>
                <a:cubicBezTo>
                  <a:pt x="1390567" y="2403168"/>
                  <a:pt x="742622" y="2403166"/>
                  <a:pt x="94677" y="2403166"/>
                </a:cubicBezTo>
                <a:cubicBezTo>
                  <a:pt x="42388" y="2403166"/>
                  <a:pt x="0" y="2349370"/>
                  <a:pt x="0" y="2283008"/>
                </a:cubicBezTo>
                <a:lnTo>
                  <a:pt x="0" y="120159"/>
                </a:lnTo>
                <a:cubicBezTo>
                  <a:pt x="0" y="53797"/>
                  <a:pt x="42389" y="1"/>
                  <a:pt x="94678" y="1"/>
                </a:cubicBezTo>
                <a:lnTo>
                  <a:pt x="2038512" y="1"/>
                </a:lnTo>
                <a:close/>
              </a:path>
            </a:pathLst>
          </a:cu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32571" tIns="82295" rIns="106681" bIns="1706554" numCol="1" spcCol="1270" anchor="t" anchorCtr="0">
            <a:noAutofit/>
          </a:bodyPr>
          <a:lstStyle/>
          <a:p>
            <a:pPr lvl="0" algn="r" defTabSz="1066800">
              <a:lnSpc>
                <a:spcPct val="90000"/>
              </a:lnSpc>
              <a:spcBef>
                <a:spcPct val="0"/>
              </a:spcBef>
              <a:spcAft>
                <a:spcPct val="35000"/>
              </a:spcAft>
            </a:pPr>
            <a:r>
              <a:rPr lang="en-US" sz="2400" kern="1200" dirty="0" smtClean="0"/>
              <a:t>*</a:t>
            </a:r>
            <a:endParaRPr lang="en-US" sz="2400" kern="1200" dirty="0"/>
          </a:p>
        </p:txBody>
      </p:sp>
      <p:sp>
        <p:nvSpPr>
          <p:cNvPr id="18" name="Flowchart: Extract 17"/>
          <p:cNvSpPr/>
          <p:nvPr/>
        </p:nvSpPr>
        <p:spPr>
          <a:xfrm rot="5400000">
            <a:off x="5282664" y="3727954"/>
            <a:ext cx="352996" cy="319978"/>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reeform 18"/>
          <p:cNvSpPr/>
          <p:nvPr/>
        </p:nvSpPr>
        <p:spPr>
          <a:xfrm>
            <a:off x="5875135" y="1828800"/>
            <a:ext cx="1589227" cy="2403167"/>
          </a:xfrm>
          <a:custGeom>
            <a:avLst/>
            <a:gdLst>
              <a:gd name="connsiteX0" fmla="*/ 0 w 1589227"/>
              <a:gd name="connsiteY0" fmla="*/ 0 h 2403167"/>
              <a:gd name="connsiteX1" fmla="*/ 1589227 w 1589227"/>
              <a:gd name="connsiteY1" fmla="*/ 0 h 2403167"/>
              <a:gd name="connsiteX2" fmla="*/ 1589227 w 1589227"/>
              <a:gd name="connsiteY2" fmla="*/ 2403167 h 2403167"/>
              <a:gd name="connsiteX3" fmla="*/ 0 w 1589227"/>
              <a:gd name="connsiteY3" fmla="*/ 2403167 h 2403167"/>
              <a:gd name="connsiteX4" fmla="*/ 0 w 1589227"/>
              <a:gd name="connsiteY4" fmla="*/ 0 h 2403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9227" h="2403167">
                <a:moveTo>
                  <a:pt x="0" y="0"/>
                </a:moveTo>
                <a:lnTo>
                  <a:pt x="1589227" y="0"/>
                </a:lnTo>
                <a:lnTo>
                  <a:pt x="1589227" y="2403167"/>
                </a:lnTo>
                <a:lnTo>
                  <a:pt x="0" y="2403167"/>
                </a:lnTo>
                <a:lnTo>
                  <a:pt x="0" y="0"/>
                </a:lnTo>
                <a:close/>
              </a:path>
            </a:pathLst>
          </a:cu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US" sz="2500" kern="1200" dirty="0" smtClean="0"/>
              <a:t>Silos no longer exist</a:t>
            </a:r>
            <a:endParaRPr lang="en-US" sz="2500" kern="1200" dirty="0"/>
          </a:p>
        </p:txBody>
      </p:sp>
    </p:spTree>
    <p:extLst>
      <p:ext uri="{BB962C8B-B14F-4D97-AF65-F5344CB8AC3E}">
        <p14:creationId xmlns:p14="http://schemas.microsoft.com/office/powerpoint/2010/main" val="152700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linds(horizontal)">
                                      <p:cBhvr>
                                        <p:cTn id="23" dur="500"/>
                                        <p:tgtEl>
                                          <p:spTgt spid="1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6" grpId="0"/>
      <p:bldP spid="17"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Laboratory Department Win	</a:t>
            </a:r>
            <a:endParaRPr lang="en-US"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400"/>
            <a:ext cx="6782749" cy="505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134631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Laboratory Department - Where We Were</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374029437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95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5912A9F-3EBA-48F2-B54A-5D046FBFBC83}"/>
                                            </p:graphicEl>
                                          </p:spTgt>
                                        </p:tgtEl>
                                        <p:attrNameLst>
                                          <p:attrName>style.visibility</p:attrName>
                                        </p:attrNameLst>
                                      </p:cBhvr>
                                      <p:to>
                                        <p:strVal val="visible"/>
                                      </p:to>
                                    </p:set>
                                    <p:anim calcmode="lin" valueType="num">
                                      <p:cBhvr additive="base">
                                        <p:cTn id="7" dur="500" fill="hold"/>
                                        <p:tgtEl>
                                          <p:spTgt spid="4">
                                            <p:graphicEl>
                                              <a:dgm id="{E5912A9F-3EBA-48F2-B54A-5D046FBFBC8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5912A9F-3EBA-48F2-B54A-5D046FBFBC8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CD2C4B74-F6CD-43B0-B6B9-A43B2FA4E1A3}"/>
                                            </p:graphicEl>
                                          </p:spTgt>
                                        </p:tgtEl>
                                        <p:attrNameLst>
                                          <p:attrName>style.visibility</p:attrName>
                                        </p:attrNameLst>
                                      </p:cBhvr>
                                      <p:to>
                                        <p:strVal val="visible"/>
                                      </p:to>
                                    </p:set>
                                    <p:anim calcmode="lin" valueType="num">
                                      <p:cBhvr additive="base">
                                        <p:cTn id="13" dur="500" fill="hold"/>
                                        <p:tgtEl>
                                          <p:spTgt spid="4">
                                            <p:graphicEl>
                                              <a:dgm id="{CD2C4B74-F6CD-43B0-B6B9-A43B2FA4E1A3}"/>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CD2C4B74-F6CD-43B0-B6B9-A43B2FA4E1A3}"/>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CA8D5E98-5339-468C-8DF7-F0810401DA06}"/>
                                            </p:graphicEl>
                                          </p:spTgt>
                                        </p:tgtEl>
                                        <p:attrNameLst>
                                          <p:attrName>style.visibility</p:attrName>
                                        </p:attrNameLst>
                                      </p:cBhvr>
                                      <p:to>
                                        <p:strVal val="visible"/>
                                      </p:to>
                                    </p:set>
                                    <p:anim calcmode="lin" valueType="num">
                                      <p:cBhvr additive="base">
                                        <p:cTn id="17" dur="500" fill="hold"/>
                                        <p:tgtEl>
                                          <p:spTgt spid="4">
                                            <p:graphicEl>
                                              <a:dgm id="{CA8D5E98-5339-468C-8DF7-F0810401DA0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CA8D5E98-5339-468C-8DF7-F0810401DA0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DEFF7EA4-42FE-4324-B417-53F62200DF45}"/>
                                            </p:graphicEl>
                                          </p:spTgt>
                                        </p:tgtEl>
                                        <p:attrNameLst>
                                          <p:attrName>style.visibility</p:attrName>
                                        </p:attrNameLst>
                                      </p:cBhvr>
                                      <p:to>
                                        <p:strVal val="visible"/>
                                      </p:to>
                                    </p:set>
                                    <p:anim calcmode="lin" valueType="num">
                                      <p:cBhvr additive="base">
                                        <p:cTn id="23" dur="500" fill="hold"/>
                                        <p:tgtEl>
                                          <p:spTgt spid="4">
                                            <p:graphicEl>
                                              <a:dgm id="{DEFF7EA4-42FE-4324-B417-53F62200DF4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DEFF7EA4-42FE-4324-B417-53F62200DF4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475B8F3A-1939-4EC4-894A-94E7C9848E85}"/>
                                            </p:graphicEl>
                                          </p:spTgt>
                                        </p:tgtEl>
                                        <p:attrNameLst>
                                          <p:attrName>style.visibility</p:attrName>
                                        </p:attrNameLst>
                                      </p:cBhvr>
                                      <p:to>
                                        <p:strVal val="visible"/>
                                      </p:to>
                                    </p:set>
                                    <p:anim calcmode="lin" valueType="num">
                                      <p:cBhvr additive="base">
                                        <p:cTn id="27" dur="500" fill="hold"/>
                                        <p:tgtEl>
                                          <p:spTgt spid="4">
                                            <p:graphicEl>
                                              <a:dgm id="{475B8F3A-1939-4EC4-894A-94E7C9848E8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475B8F3A-1939-4EC4-894A-94E7C9848E85}"/>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graphicEl>
                                              <a:dgm id="{48C66CDC-D53D-484E-ADDC-68E6E992071A}"/>
                                            </p:graphicEl>
                                          </p:spTgt>
                                        </p:tgtEl>
                                        <p:attrNameLst>
                                          <p:attrName>style.visibility</p:attrName>
                                        </p:attrNameLst>
                                      </p:cBhvr>
                                      <p:to>
                                        <p:strVal val="visible"/>
                                      </p:to>
                                    </p:set>
                                    <p:anim calcmode="lin" valueType="num">
                                      <p:cBhvr additive="base">
                                        <p:cTn id="31" dur="500" fill="hold"/>
                                        <p:tgtEl>
                                          <p:spTgt spid="4">
                                            <p:graphicEl>
                                              <a:dgm id="{48C66CDC-D53D-484E-ADDC-68E6E992071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48C66CDC-D53D-484E-ADDC-68E6E992071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Lab Department – Where We Are</a:t>
            </a:r>
            <a:endParaRPr lang="en-US"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440092019"/>
              </p:ext>
            </p:extLst>
          </p:nvPr>
        </p:nvGraphicFramePr>
        <p:xfrm>
          <a:off x="1600200" y="1828800"/>
          <a:ext cx="60198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0" y="1374503"/>
            <a:ext cx="9144000" cy="369332"/>
          </a:xfrm>
          <a:prstGeom prst="rect">
            <a:avLst/>
          </a:prstGeom>
          <a:noFill/>
        </p:spPr>
        <p:txBody>
          <a:bodyPr wrap="square" rtlCol="0">
            <a:spAutoFit/>
          </a:bodyPr>
          <a:lstStyle/>
          <a:p>
            <a:pPr algn="ctr"/>
            <a:r>
              <a:rPr lang="en-US" dirty="0" smtClean="0"/>
              <a:t>Blood Utilization – Single Unit Ordering</a:t>
            </a:r>
            <a:endParaRPr lang="en-US" dirty="0"/>
          </a:p>
        </p:txBody>
      </p:sp>
    </p:spTree>
    <p:extLst>
      <p:ext uri="{BB962C8B-B14F-4D97-AF65-F5344CB8AC3E}">
        <p14:creationId xmlns:p14="http://schemas.microsoft.com/office/powerpoint/2010/main" val="5078903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7391400" cy="503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Lab Department - Where We Are Going</a:t>
            </a:r>
            <a:endParaRPr lang="en-US" dirty="0">
              <a:solidFill>
                <a:schemeClr val="tx1"/>
              </a:solidFill>
            </a:endParaRPr>
          </a:p>
        </p:txBody>
      </p:sp>
      <p:pic>
        <p:nvPicPr>
          <p:cNvPr id="1026" name="Picture 2" descr="C:\Users\kristina.stokes\AppData\Local\Temp\0fdrokzl.psb.pn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13225">
            <a:off x="2179750" y="3127604"/>
            <a:ext cx="1526173" cy="1836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7117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0 0 C 0 -0.035 0.028 -0.062 0.062 -0.062 C 0.097 -0.062 0.125 -0.035 0.125 0 C 0.125 0.035 0.153 0.062 0.188 0.062 C 0.222 0.062 0.25 0.035 0.25 0 E" pathEditMode="relative" ptsTypes="">
                                      <p:cBhvr>
                                        <p:cTn id="6" dur="2000" spd="-100000" fill="hold"/>
                                        <p:tgtEl>
                                          <p:spTgt spid="102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Quality &amp; Patient Safety Win</a:t>
            </a:r>
            <a:endParaRPr lang="en-US" dirty="0">
              <a:solidFill>
                <a:schemeClr val="tx1"/>
              </a:solidFill>
            </a:endParaRPr>
          </a:p>
        </p:txBody>
      </p:sp>
      <p:pic>
        <p:nvPicPr>
          <p:cNvPr id="4098" name="Picture 2" descr="C:\Users\reggie.ahlfield\AppData\Local\Microsoft\Windows\Temporary Internet Files\Content.IE5\BECY1B3R\istock_000005758296large[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54692" y="1481138"/>
            <a:ext cx="6034616"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25939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Quality- Where We Were</a:t>
            </a:r>
            <a:endParaRPr lang="en-US" dirty="0">
              <a:solidFill>
                <a:schemeClr val="tx1"/>
              </a:solidFill>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391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559434"/>
            <a:ext cx="6553200" cy="230832"/>
          </a:xfrm>
          <a:prstGeom prst="rect">
            <a:avLst/>
          </a:prstGeom>
          <a:noFill/>
        </p:spPr>
        <p:txBody>
          <a:bodyPr wrap="square" rtlCol="0">
            <a:spAutoFit/>
          </a:bodyPr>
          <a:lstStyle/>
          <a:p>
            <a:r>
              <a:rPr lang="en-US" sz="900" dirty="0">
                <a:latin typeface="Times New Roman" pitchFamily="18" charset="0"/>
                <a:cs typeface="Times New Roman" pitchFamily="18" charset="0"/>
              </a:rPr>
              <a:t>(n.d.). Retrieved from http://</a:t>
            </a:r>
            <a:r>
              <a:rPr lang="en-US" sz="900" dirty="0" smtClean="0">
                <a:latin typeface="Times New Roman" pitchFamily="18" charset="0"/>
                <a:cs typeface="Times New Roman" pitchFamily="18" charset="0"/>
              </a:rPr>
              <a:t>www.datadial.net/blog_content/uploads/2011/08/http-req.jpg</a:t>
            </a:r>
            <a:endParaRPr lang="en-US" sz="900" dirty="0">
              <a:latin typeface="Times New Roman" pitchFamily="18" charset="0"/>
              <a:cs typeface="Times New Roman" pitchFamily="18" charset="0"/>
            </a:endParaRPr>
          </a:p>
        </p:txBody>
      </p:sp>
    </p:spTree>
    <p:extLst>
      <p:ext uri="{BB962C8B-B14F-4D97-AF65-F5344CB8AC3E}">
        <p14:creationId xmlns:p14="http://schemas.microsoft.com/office/powerpoint/2010/main" val="209699326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nvSpPr>
        <p:spPr>
          <a:xfrm>
            <a:off x="459580" y="304800"/>
            <a:ext cx="8429625" cy="1487186"/>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3600" b="1" kern="1200">
                <a:solidFill>
                  <a:schemeClr val="tx2"/>
                </a:solidFill>
                <a:latin typeface="+mj-lt"/>
                <a:ea typeface="+mj-ea"/>
                <a:cs typeface="+mj-cs"/>
              </a:defRPr>
            </a:lvl1pPr>
          </a:lstStyle>
          <a:p>
            <a:pPr>
              <a:lnSpc>
                <a:spcPct val="120000"/>
              </a:lnSpc>
            </a:pPr>
            <a:r>
              <a:rPr lang="en-US" dirty="0" smtClean="0"/>
              <a:t>Conflict of Interest Disclosure</a:t>
            </a:r>
            <a:r>
              <a:rPr lang="en-US" sz="4800" dirty="0" smtClean="0"/>
              <a:t/>
            </a:r>
            <a:br>
              <a:rPr lang="en-US" sz="4800" dirty="0" smtClean="0"/>
            </a:br>
            <a:r>
              <a:rPr lang="en-US" sz="2400" dirty="0" smtClean="0"/>
              <a:t/>
            </a:r>
            <a:br>
              <a:rPr lang="en-US" sz="2400" dirty="0" smtClean="0"/>
            </a:br>
            <a:endParaRPr lang="en-US" sz="2700" dirty="0"/>
          </a:p>
        </p:txBody>
      </p:sp>
      <p:sp>
        <p:nvSpPr>
          <p:cNvPr id="6" name="Content Placeholder 2"/>
          <p:cNvSpPr>
            <a:spLocks noGrp="1"/>
          </p:cNvSpPr>
          <p:nvPr/>
        </p:nvSpPr>
        <p:spPr>
          <a:xfrm>
            <a:off x="0" y="1676400"/>
            <a:ext cx="9144000" cy="37338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endParaRPr lang="en-US" sz="2800" dirty="0" smtClean="0"/>
          </a:p>
          <a:p>
            <a:pPr marL="0" indent="0" algn="ctr">
              <a:buNone/>
            </a:pPr>
            <a:r>
              <a:rPr lang="en-US" sz="2800" dirty="0"/>
              <a:t>Cindy Holt MDI, MD</a:t>
            </a:r>
          </a:p>
          <a:p>
            <a:pPr marL="0" indent="0" algn="ctr">
              <a:buNone/>
            </a:pPr>
            <a:r>
              <a:rPr lang="en-US" sz="2800" dirty="0"/>
              <a:t>Kim </a:t>
            </a:r>
            <a:r>
              <a:rPr lang="en-US" sz="2800" dirty="0" smtClean="0"/>
              <a:t>Brown Sims </a:t>
            </a:r>
            <a:r>
              <a:rPr lang="en-US" sz="2800" dirty="0"/>
              <a:t>CNO RN, BSN, MBA</a:t>
            </a:r>
          </a:p>
          <a:p>
            <a:pPr marL="0" indent="0" algn="ctr">
              <a:buNone/>
            </a:pPr>
            <a:r>
              <a:rPr lang="en-US" sz="2800" dirty="0"/>
              <a:t>Reggie Ahlfield Director of CE&amp;I, RN, BSHI (TBC 2015)</a:t>
            </a:r>
          </a:p>
          <a:p>
            <a:pPr marL="0" indent="0" algn="ctr">
              <a:buNone/>
            </a:pPr>
            <a:r>
              <a:rPr lang="en-US" sz="2800" dirty="0"/>
              <a:t>Kristina Stokes HCI, RN, BSN</a:t>
            </a:r>
          </a:p>
          <a:p>
            <a:pPr marL="0" indent="0" algn="ctr">
              <a:buNone/>
            </a:pPr>
            <a:endParaRPr lang="en-US" sz="2800" dirty="0" smtClean="0"/>
          </a:p>
          <a:p>
            <a:pPr marL="0" indent="0" algn="ctr">
              <a:buNone/>
            </a:pPr>
            <a:r>
              <a:rPr lang="en-US" sz="2800" dirty="0"/>
              <a:t>H</a:t>
            </a:r>
            <a:r>
              <a:rPr lang="en-US" sz="2800" dirty="0" smtClean="0"/>
              <a:t>ave no real or apparent conflicts of interest to report.</a:t>
            </a:r>
          </a:p>
          <a:p>
            <a:endParaRPr lang="en-US" sz="2800" dirty="0"/>
          </a:p>
        </p:txBody>
      </p:sp>
      <p:sp>
        <p:nvSpPr>
          <p:cNvPr id="2" name="Slide Number Placeholder 1"/>
          <p:cNvSpPr>
            <a:spLocks noGrp="1"/>
          </p:cNvSpPr>
          <p:nvPr>
            <p:ph type="sldNum" sz="quarter" idx="12"/>
          </p:nvPr>
        </p:nvSpPr>
        <p:spPr/>
        <p:txBody>
          <a:bodyPr/>
          <a:lstStyle/>
          <a:p>
            <a:fld id="{84D2A77D-0D9C-B746-8A15-23AF0E1FBA90}" type="slidenum">
              <a:rPr lang="en-US" smtClean="0"/>
              <a:pPr/>
              <a:t>3</a:t>
            </a:fld>
            <a:endParaRPr lang="en-US" dirty="0"/>
          </a:p>
        </p:txBody>
      </p:sp>
    </p:spTree>
    <p:extLst>
      <p:ext uri="{BB962C8B-B14F-4D97-AF65-F5344CB8AC3E}">
        <p14:creationId xmlns:p14="http://schemas.microsoft.com/office/powerpoint/2010/main" val="689921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Quality- Where We Are</a:t>
            </a:r>
            <a:endParaRPr lang="en-US" dirty="0">
              <a:solidFill>
                <a:schemeClr val="tx1"/>
              </a:solidFill>
            </a:endParaRPr>
          </a:p>
        </p:txBody>
      </p:sp>
      <p:sp>
        <p:nvSpPr>
          <p:cNvPr id="11" name="Freeform 10"/>
          <p:cNvSpPr/>
          <p:nvPr/>
        </p:nvSpPr>
        <p:spPr>
          <a:xfrm>
            <a:off x="519712" y="1551897"/>
            <a:ext cx="1770685" cy="1770685"/>
          </a:xfrm>
          <a:custGeom>
            <a:avLst/>
            <a:gdLst>
              <a:gd name="connsiteX0" fmla="*/ 0 w 1770685"/>
              <a:gd name="connsiteY0" fmla="*/ 885343 h 1770685"/>
              <a:gd name="connsiteX1" fmla="*/ 885343 w 1770685"/>
              <a:gd name="connsiteY1" fmla="*/ 0 h 1770685"/>
              <a:gd name="connsiteX2" fmla="*/ 1770686 w 1770685"/>
              <a:gd name="connsiteY2" fmla="*/ 885343 h 1770685"/>
              <a:gd name="connsiteX3" fmla="*/ 885343 w 1770685"/>
              <a:gd name="connsiteY3" fmla="*/ 1770686 h 1770685"/>
              <a:gd name="connsiteX4" fmla="*/ 0 w 1770685"/>
              <a:gd name="connsiteY4" fmla="*/ 885343 h 1770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685" h="1770685">
                <a:moveTo>
                  <a:pt x="0" y="885343"/>
                </a:moveTo>
                <a:cubicBezTo>
                  <a:pt x="0" y="396382"/>
                  <a:pt x="396382" y="0"/>
                  <a:pt x="885343" y="0"/>
                </a:cubicBezTo>
                <a:cubicBezTo>
                  <a:pt x="1374304" y="0"/>
                  <a:pt x="1770686" y="396382"/>
                  <a:pt x="1770686" y="885343"/>
                </a:cubicBezTo>
                <a:cubicBezTo>
                  <a:pt x="1770686" y="1374304"/>
                  <a:pt x="1374304" y="1770686"/>
                  <a:pt x="885343" y="1770686"/>
                </a:cubicBezTo>
                <a:cubicBezTo>
                  <a:pt x="396382" y="1770686"/>
                  <a:pt x="0" y="1374304"/>
                  <a:pt x="0" y="885343"/>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92331" tIns="292331" rIns="292331" bIns="292331" numCol="1" spcCol="1270" anchor="ctr" anchorCtr="0">
            <a:noAutofit/>
          </a:bodyPr>
          <a:lstStyle/>
          <a:p>
            <a:pPr lvl="0" algn="ctr" defTabSz="1155700">
              <a:lnSpc>
                <a:spcPct val="90000"/>
              </a:lnSpc>
              <a:spcBef>
                <a:spcPct val="0"/>
              </a:spcBef>
              <a:spcAft>
                <a:spcPct val="35000"/>
              </a:spcAft>
            </a:pPr>
            <a:r>
              <a:rPr lang="en-US" sz="2600" kern="1200" dirty="0" smtClean="0"/>
              <a:t>Nurse Buy-In</a:t>
            </a:r>
            <a:endParaRPr lang="en-US" sz="2600" kern="1200" dirty="0"/>
          </a:p>
        </p:txBody>
      </p:sp>
      <p:sp>
        <p:nvSpPr>
          <p:cNvPr id="12" name="Freeform 11"/>
          <p:cNvSpPr/>
          <p:nvPr/>
        </p:nvSpPr>
        <p:spPr>
          <a:xfrm>
            <a:off x="891556" y="3466362"/>
            <a:ext cx="1026997" cy="1026997"/>
          </a:xfrm>
          <a:custGeom>
            <a:avLst/>
            <a:gdLst>
              <a:gd name="connsiteX0" fmla="*/ 136128 w 1026997"/>
              <a:gd name="connsiteY0" fmla="*/ 392724 h 1026997"/>
              <a:gd name="connsiteX1" fmla="*/ 392724 w 1026997"/>
              <a:gd name="connsiteY1" fmla="*/ 392724 h 1026997"/>
              <a:gd name="connsiteX2" fmla="*/ 392724 w 1026997"/>
              <a:gd name="connsiteY2" fmla="*/ 136128 h 1026997"/>
              <a:gd name="connsiteX3" fmla="*/ 634273 w 1026997"/>
              <a:gd name="connsiteY3" fmla="*/ 136128 h 1026997"/>
              <a:gd name="connsiteX4" fmla="*/ 634273 w 1026997"/>
              <a:gd name="connsiteY4" fmla="*/ 392724 h 1026997"/>
              <a:gd name="connsiteX5" fmla="*/ 890869 w 1026997"/>
              <a:gd name="connsiteY5" fmla="*/ 392724 h 1026997"/>
              <a:gd name="connsiteX6" fmla="*/ 890869 w 1026997"/>
              <a:gd name="connsiteY6" fmla="*/ 634273 h 1026997"/>
              <a:gd name="connsiteX7" fmla="*/ 634273 w 1026997"/>
              <a:gd name="connsiteY7" fmla="*/ 634273 h 1026997"/>
              <a:gd name="connsiteX8" fmla="*/ 634273 w 1026997"/>
              <a:gd name="connsiteY8" fmla="*/ 890869 h 1026997"/>
              <a:gd name="connsiteX9" fmla="*/ 392724 w 1026997"/>
              <a:gd name="connsiteY9" fmla="*/ 890869 h 1026997"/>
              <a:gd name="connsiteX10" fmla="*/ 392724 w 1026997"/>
              <a:gd name="connsiteY10" fmla="*/ 634273 h 1026997"/>
              <a:gd name="connsiteX11" fmla="*/ 136128 w 1026997"/>
              <a:gd name="connsiteY11" fmla="*/ 634273 h 1026997"/>
              <a:gd name="connsiteX12" fmla="*/ 136128 w 1026997"/>
              <a:gd name="connsiteY12" fmla="*/ 392724 h 102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6997" h="1026997">
                <a:moveTo>
                  <a:pt x="136128" y="392724"/>
                </a:moveTo>
                <a:lnTo>
                  <a:pt x="392724" y="392724"/>
                </a:lnTo>
                <a:lnTo>
                  <a:pt x="392724" y="136128"/>
                </a:lnTo>
                <a:lnTo>
                  <a:pt x="634273" y="136128"/>
                </a:lnTo>
                <a:lnTo>
                  <a:pt x="634273" y="392724"/>
                </a:lnTo>
                <a:lnTo>
                  <a:pt x="890869" y="392724"/>
                </a:lnTo>
                <a:lnTo>
                  <a:pt x="890869" y="634273"/>
                </a:lnTo>
                <a:lnTo>
                  <a:pt x="634273" y="634273"/>
                </a:lnTo>
                <a:lnTo>
                  <a:pt x="634273" y="890869"/>
                </a:lnTo>
                <a:lnTo>
                  <a:pt x="392724" y="890869"/>
                </a:lnTo>
                <a:lnTo>
                  <a:pt x="392724" y="634273"/>
                </a:lnTo>
                <a:lnTo>
                  <a:pt x="136128" y="634273"/>
                </a:lnTo>
                <a:lnTo>
                  <a:pt x="136128" y="392724"/>
                </a:lnTo>
                <a:close/>
              </a:path>
            </a:pathLst>
          </a:cu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6128" tIns="392724" rIns="136128" bIns="392724" numCol="1" spcCol="1270" anchor="ctr" anchorCtr="0">
            <a:noAutofit/>
          </a:bodyPr>
          <a:lstStyle/>
          <a:p>
            <a:pPr lvl="0" algn="ctr" defTabSz="755650">
              <a:lnSpc>
                <a:spcPct val="90000"/>
              </a:lnSpc>
              <a:spcBef>
                <a:spcPct val="0"/>
              </a:spcBef>
              <a:spcAft>
                <a:spcPct val="35000"/>
              </a:spcAft>
            </a:pPr>
            <a:endParaRPr lang="en-US" sz="1700" kern="1200"/>
          </a:p>
        </p:txBody>
      </p:sp>
      <p:sp>
        <p:nvSpPr>
          <p:cNvPr id="13" name="Freeform 12"/>
          <p:cNvSpPr/>
          <p:nvPr/>
        </p:nvSpPr>
        <p:spPr>
          <a:xfrm>
            <a:off x="519712" y="4637139"/>
            <a:ext cx="1770685" cy="1770685"/>
          </a:xfrm>
          <a:custGeom>
            <a:avLst/>
            <a:gdLst>
              <a:gd name="connsiteX0" fmla="*/ 0 w 1770685"/>
              <a:gd name="connsiteY0" fmla="*/ 885343 h 1770685"/>
              <a:gd name="connsiteX1" fmla="*/ 885343 w 1770685"/>
              <a:gd name="connsiteY1" fmla="*/ 0 h 1770685"/>
              <a:gd name="connsiteX2" fmla="*/ 1770686 w 1770685"/>
              <a:gd name="connsiteY2" fmla="*/ 885343 h 1770685"/>
              <a:gd name="connsiteX3" fmla="*/ 885343 w 1770685"/>
              <a:gd name="connsiteY3" fmla="*/ 1770686 h 1770685"/>
              <a:gd name="connsiteX4" fmla="*/ 0 w 1770685"/>
              <a:gd name="connsiteY4" fmla="*/ 885343 h 1770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685" h="1770685">
                <a:moveTo>
                  <a:pt x="0" y="885343"/>
                </a:moveTo>
                <a:cubicBezTo>
                  <a:pt x="0" y="396382"/>
                  <a:pt x="396382" y="0"/>
                  <a:pt x="885343" y="0"/>
                </a:cubicBezTo>
                <a:cubicBezTo>
                  <a:pt x="1374304" y="0"/>
                  <a:pt x="1770686" y="396382"/>
                  <a:pt x="1770686" y="885343"/>
                </a:cubicBezTo>
                <a:cubicBezTo>
                  <a:pt x="1770686" y="1374304"/>
                  <a:pt x="1374304" y="1770686"/>
                  <a:pt x="885343" y="1770686"/>
                </a:cubicBezTo>
                <a:cubicBezTo>
                  <a:pt x="396382" y="1770686"/>
                  <a:pt x="0" y="1374304"/>
                  <a:pt x="0" y="885343"/>
                </a:cubicBez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92331" tIns="292331" rIns="292331" bIns="292331" numCol="1" spcCol="1270" anchor="ctr" anchorCtr="0">
            <a:noAutofit/>
          </a:bodyPr>
          <a:lstStyle/>
          <a:p>
            <a:pPr lvl="0" algn="ctr" defTabSz="1155700">
              <a:lnSpc>
                <a:spcPct val="90000"/>
              </a:lnSpc>
              <a:spcBef>
                <a:spcPct val="0"/>
              </a:spcBef>
              <a:spcAft>
                <a:spcPct val="35000"/>
              </a:spcAft>
            </a:pPr>
            <a:r>
              <a:rPr lang="en-US" sz="2200" kern="1200" dirty="0" smtClean="0"/>
              <a:t>Accurate Data</a:t>
            </a:r>
            <a:endParaRPr lang="en-US" sz="2200" kern="1200" dirty="0"/>
          </a:p>
        </p:txBody>
      </p:sp>
      <p:sp>
        <p:nvSpPr>
          <p:cNvPr id="15" name="Freeform 14"/>
          <p:cNvSpPr/>
          <p:nvPr/>
        </p:nvSpPr>
        <p:spPr>
          <a:xfrm>
            <a:off x="3352808" y="2057393"/>
            <a:ext cx="5287408" cy="3844936"/>
          </a:xfrm>
          <a:custGeom>
            <a:avLst/>
            <a:gdLst>
              <a:gd name="connsiteX0" fmla="*/ 0 w 5287408"/>
              <a:gd name="connsiteY0" fmla="*/ 1922468 h 3844936"/>
              <a:gd name="connsiteX1" fmla="*/ 2643704 w 5287408"/>
              <a:gd name="connsiteY1" fmla="*/ 0 h 3844936"/>
              <a:gd name="connsiteX2" fmla="*/ 5287408 w 5287408"/>
              <a:gd name="connsiteY2" fmla="*/ 1922468 h 3844936"/>
              <a:gd name="connsiteX3" fmla="*/ 2643704 w 5287408"/>
              <a:gd name="connsiteY3" fmla="*/ 3844936 h 3844936"/>
              <a:gd name="connsiteX4" fmla="*/ 0 w 5287408"/>
              <a:gd name="connsiteY4" fmla="*/ 1922468 h 3844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7408" h="3844936">
                <a:moveTo>
                  <a:pt x="0" y="1922468"/>
                </a:moveTo>
                <a:cubicBezTo>
                  <a:pt x="0" y="860718"/>
                  <a:pt x="1183627" y="0"/>
                  <a:pt x="2643704" y="0"/>
                </a:cubicBezTo>
                <a:cubicBezTo>
                  <a:pt x="4103781" y="0"/>
                  <a:pt x="5287408" y="860718"/>
                  <a:pt x="5287408" y="1922468"/>
                </a:cubicBezTo>
                <a:cubicBezTo>
                  <a:pt x="5287408" y="2984218"/>
                  <a:pt x="4103781" y="3844936"/>
                  <a:pt x="2643704" y="3844936"/>
                </a:cubicBezTo>
                <a:cubicBezTo>
                  <a:pt x="1183627" y="3844936"/>
                  <a:pt x="0" y="2984218"/>
                  <a:pt x="0" y="1922468"/>
                </a:cubicBezTo>
                <a:close/>
              </a:path>
            </a:pathLst>
          </a:custGeom>
          <a:noFill/>
        </p:spPr>
        <p:style>
          <a:lnRef idx="2">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txBody>
          <a:bodyPr spcFirstLastPara="0" vert="horz" wrap="square" lIns="856873" tIns="645628" rIns="856873" bIns="645628" numCol="1" spcCol="1270" anchor="ctr" anchorCtr="0">
            <a:noAutofit/>
          </a:bodyPr>
          <a:lstStyle/>
          <a:p>
            <a:pPr lvl="0" algn="ctr" defTabSz="2889250">
              <a:lnSpc>
                <a:spcPct val="90000"/>
              </a:lnSpc>
              <a:spcBef>
                <a:spcPct val="0"/>
              </a:spcBef>
              <a:spcAft>
                <a:spcPct val="35000"/>
              </a:spcAft>
            </a:pPr>
            <a:endParaRPr lang="en-US" sz="6500" kern="1200" dirty="0"/>
          </a:p>
        </p:txBody>
      </p:sp>
      <p:grpSp>
        <p:nvGrpSpPr>
          <p:cNvPr id="6" name="Group 5"/>
          <p:cNvGrpSpPr/>
          <p:nvPr/>
        </p:nvGrpSpPr>
        <p:grpSpPr>
          <a:xfrm>
            <a:off x="2895600" y="1676400"/>
            <a:ext cx="6096019" cy="4419600"/>
            <a:chOff x="2362185" y="2628897"/>
            <a:chExt cx="4876819" cy="2828925"/>
          </a:xfrm>
        </p:grpSpPr>
        <p:sp>
          <p:nvSpPr>
            <p:cNvPr id="7" name="Rectangle 6"/>
            <p:cNvSpPr/>
            <p:nvPr/>
          </p:nvSpPr>
          <p:spPr>
            <a:xfrm>
              <a:off x="2362185" y="2628897"/>
              <a:ext cx="4876819" cy="2828925"/>
            </a:xfrm>
            <a:prstGeom prst="rect">
              <a:avLst/>
            </a:prstGeom>
            <a:blipFill rotWithShape="0">
              <a:blip r:embed="rId3"/>
              <a:stretch>
                <a:fillRect/>
              </a:stretch>
            </a:bli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2362185" y="2628897"/>
              <a:ext cx="4876819" cy="28289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5168" tIns="455168" rIns="455168" bIns="455168" numCol="1" spcCol="1270" anchor="ctr" anchorCtr="0">
              <a:noAutofit/>
            </a:bodyPr>
            <a:lstStyle/>
            <a:p>
              <a:pPr lvl="0" algn="ctr" defTabSz="2844800">
                <a:lnSpc>
                  <a:spcPct val="90000"/>
                </a:lnSpc>
                <a:spcBef>
                  <a:spcPct val="0"/>
                </a:spcBef>
                <a:spcAft>
                  <a:spcPct val="35000"/>
                </a:spcAft>
              </a:pPr>
              <a:endParaRPr lang="en-US" sz="6400" kern="1200" dirty="0"/>
            </a:p>
          </p:txBody>
        </p:sp>
      </p:grpSp>
      <p:sp>
        <p:nvSpPr>
          <p:cNvPr id="14" name="Freeform 13"/>
          <p:cNvSpPr/>
          <p:nvPr/>
        </p:nvSpPr>
        <p:spPr>
          <a:xfrm>
            <a:off x="2180126" y="3657601"/>
            <a:ext cx="867877" cy="658694"/>
          </a:xfrm>
          <a:custGeom>
            <a:avLst/>
            <a:gdLst>
              <a:gd name="connsiteX0" fmla="*/ 0 w 867877"/>
              <a:gd name="connsiteY0" fmla="*/ 131739 h 658694"/>
              <a:gd name="connsiteX1" fmla="*/ 538530 w 867877"/>
              <a:gd name="connsiteY1" fmla="*/ 131739 h 658694"/>
              <a:gd name="connsiteX2" fmla="*/ 538530 w 867877"/>
              <a:gd name="connsiteY2" fmla="*/ 0 h 658694"/>
              <a:gd name="connsiteX3" fmla="*/ 867877 w 867877"/>
              <a:gd name="connsiteY3" fmla="*/ 329347 h 658694"/>
              <a:gd name="connsiteX4" fmla="*/ 538530 w 867877"/>
              <a:gd name="connsiteY4" fmla="*/ 658694 h 658694"/>
              <a:gd name="connsiteX5" fmla="*/ 538530 w 867877"/>
              <a:gd name="connsiteY5" fmla="*/ 526955 h 658694"/>
              <a:gd name="connsiteX6" fmla="*/ 0 w 867877"/>
              <a:gd name="connsiteY6" fmla="*/ 526955 h 658694"/>
              <a:gd name="connsiteX7" fmla="*/ 0 w 867877"/>
              <a:gd name="connsiteY7" fmla="*/ 131739 h 65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877" h="658694">
                <a:moveTo>
                  <a:pt x="0" y="131739"/>
                </a:moveTo>
                <a:lnTo>
                  <a:pt x="538530" y="131739"/>
                </a:lnTo>
                <a:lnTo>
                  <a:pt x="538530" y="0"/>
                </a:lnTo>
                <a:lnTo>
                  <a:pt x="867877" y="329347"/>
                </a:lnTo>
                <a:lnTo>
                  <a:pt x="538530" y="658694"/>
                </a:lnTo>
                <a:lnTo>
                  <a:pt x="538530" y="526955"/>
                </a:lnTo>
                <a:lnTo>
                  <a:pt x="0" y="526955"/>
                </a:lnTo>
                <a:lnTo>
                  <a:pt x="0" y="131739"/>
                </a:lnTo>
                <a:close/>
              </a:path>
            </a:pathLst>
          </a:custGeom>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0" tIns="131739" rIns="197608" bIns="131739" numCol="1" spcCol="1270" anchor="ctr" anchorCtr="0">
            <a:noAutofit/>
          </a:bodyPr>
          <a:lstStyle/>
          <a:p>
            <a:pPr lvl="0" algn="ctr" defTabSz="933450">
              <a:lnSpc>
                <a:spcPct val="90000"/>
              </a:lnSpc>
              <a:spcBef>
                <a:spcPct val="0"/>
              </a:spcBef>
              <a:spcAft>
                <a:spcPct val="35000"/>
              </a:spcAft>
            </a:pPr>
            <a:endParaRPr lang="en-US" sz="2100" kern="1200"/>
          </a:p>
        </p:txBody>
      </p:sp>
    </p:spTree>
    <p:extLst>
      <p:ext uri="{BB962C8B-B14F-4D97-AF65-F5344CB8AC3E}">
        <p14:creationId xmlns:p14="http://schemas.microsoft.com/office/powerpoint/2010/main" val="19323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dirty="0" smtClean="0">
                <a:solidFill>
                  <a:schemeClr val="tx1"/>
                </a:solidFill>
              </a:rPr>
              <a:t>Quality- Where We Are Going</a:t>
            </a:r>
            <a:endParaRPr lang="en-US" dirty="0">
              <a:solidFill>
                <a:schemeClr val="tx1"/>
              </a:solidFill>
            </a:endParaRPr>
          </a:p>
        </p:txBody>
      </p:sp>
      <p:pic>
        <p:nvPicPr>
          <p:cNvPr id="9218" name="Picture 2" descr="C:\Users\kristina.stokes\AppData\Local\Temp\xoejjron.wlq.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8763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2598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nodeType="after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92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Physicians – Where We Were</a:t>
            </a:r>
            <a:endParaRPr lang="en-US" dirty="0">
              <a:solidFill>
                <a:schemeClr val="tx1"/>
              </a:solidFill>
            </a:endParaRPr>
          </a:p>
        </p:txBody>
      </p:sp>
      <p:pic>
        <p:nvPicPr>
          <p:cNvPr id="1029" name="Picture 5" descr="C:\Users\reggie.ahlfield\AppData\Local\Microsoft\Windows\Temporary Internet Files\Content.IE5\B5VA6SGV\physici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79398"/>
            <a:ext cx="429112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63924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Physicians – Where We Are</a:t>
            </a:r>
            <a:endParaRPr lang="en-US" dirty="0">
              <a:solidFill>
                <a:schemeClr val="tx1"/>
              </a:solidFill>
            </a:endParaRPr>
          </a:p>
        </p:txBody>
      </p:sp>
      <p:pic>
        <p:nvPicPr>
          <p:cNvPr id="2050" name="Picture 2" descr="C:\Users\reggie.ahlfield\AppData\Local\Microsoft\Windows\Temporary Internet Files\Content.IE5\7R3M4ARS\partnership-management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638800" cy="39889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53054" y="5264474"/>
            <a:ext cx="4237892" cy="954107"/>
          </a:xfrm>
          <a:prstGeom prst="rect">
            <a:avLst/>
          </a:prstGeom>
          <a:noFill/>
        </p:spPr>
        <p:txBody>
          <a:bodyPr wrap="square" rtlCol="0">
            <a:spAutoFit/>
          </a:bodyPr>
          <a:lstStyle/>
          <a:p>
            <a:pPr algn="ctr"/>
            <a:r>
              <a:rPr lang="en-US" sz="2800" dirty="0"/>
              <a:t>Using</a:t>
            </a:r>
            <a:r>
              <a:rPr lang="en-US" dirty="0"/>
              <a:t> </a:t>
            </a:r>
            <a:r>
              <a:rPr lang="en-US" sz="2800" dirty="0" smtClean="0"/>
              <a:t>Evidence </a:t>
            </a:r>
            <a:r>
              <a:rPr lang="en-US" sz="2800" dirty="0"/>
              <a:t>Based Order Sets</a:t>
            </a:r>
          </a:p>
        </p:txBody>
      </p:sp>
    </p:spTree>
    <p:extLst>
      <p:ext uri="{BB962C8B-B14F-4D97-AF65-F5344CB8AC3E}">
        <p14:creationId xmlns:p14="http://schemas.microsoft.com/office/powerpoint/2010/main" val="173193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Physicians - Where We Are Going</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1416586290"/>
              </p:ext>
            </p:extLst>
          </p:nvPr>
        </p:nvGraphicFramePr>
        <p:xfrm>
          <a:off x="609600" y="1143000"/>
          <a:ext cx="7620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00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Recap</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811968561"/>
              </p:ext>
            </p:extLst>
          </p:nvPr>
        </p:nvGraphicFramePr>
        <p:xfrm>
          <a:off x="457200" y="12192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7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Where We Are Going</a:t>
            </a:r>
            <a:endParaRPr lang="en-US" dirty="0">
              <a:solidFill>
                <a:schemeClr val="tx1"/>
              </a:solidFill>
            </a:endParaRPr>
          </a:p>
        </p:txBody>
      </p:sp>
      <p:graphicFrame>
        <p:nvGraphicFramePr>
          <p:cNvPr id="4" name="Diagram 3"/>
          <p:cNvGraphicFramePr/>
          <p:nvPr>
            <p:extLst>
              <p:ext uri="{D42A27DB-BD31-4B8C-83A1-F6EECF244321}">
                <p14:modId xmlns:p14="http://schemas.microsoft.com/office/powerpoint/2010/main" val="36672762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564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E61E4A26-C28E-4440-8174-F8B17D198187}"/>
                                            </p:graphicEl>
                                          </p:spTgt>
                                        </p:tgtEl>
                                        <p:attrNameLst>
                                          <p:attrName>style.visibility</p:attrName>
                                        </p:attrNameLst>
                                      </p:cBhvr>
                                      <p:to>
                                        <p:strVal val="visible"/>
                                      </p:to>
                                    </p:set>
                                    <p:animEffect transition="in" filter="fade">
                                      <p:cBhvr>
                                        <p:cTn id="7" dur="500"/>
                                        <p:tgtEl>
                                          <p:spTgt spid="4">
                                            <p:graphicEl>
                                              <a:dgm id="{E61E4A26-C28E-4440-8174-F8B17D19818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04E78398-9EF5-46CD-B7AA-E06132DABC98}"/>
                                            </p:graphicEl>
                                          </p:spTgt>
                                        </p:tgtEl>
                                        <p:attrNameLst>
                                          <p:attrName>style.visibility</p:attrName>
                                        </p:attrNameLst>
                                      </p:cBhvr>
                                      <p:to>
                                        <p:strVal val="visible"/>
                                      </p:to>
                                    </p:set>
                                    <p:animEffect transition="in" filter="fade">
                                      <p:cBhvr>
                                        <p:cTn id="12" dur="500"/>
                                        <p:tgtEl>
                                          <p:spTgt spid="4">
                                            <p:graphicEl>
                                              <a:dgm id="{04E78398-9EF5-46CD-B7AA-E06132DABC9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A576B039-62E5-43BE-801F-FED1C53D2FE5}"/>
                                            </p:graphicEl>
                                          </p:spTgt>
                                        </p:tgtEl>
                                        <p:attrNameLst>
                                          <p:attrName>style.visibility</p:attrName>
                                        </p:attrNameLst>
                                      </p:cBhvr>
                                      <p:to>
                                        <p:strVal val="visible"/>
                                      </p:to>
                                    </p:set>
                                    <p:animEffect transition="in" filter="fade">
                                      <p:cBhvr>
                                        <p:cTn id="17" dur="500"/>
                                        <p:tgtEl>
                                          <p:spTgt spid="4">
                                            <p:graphicEl>
                                              <a:dgm id="{A576B039-62E5-43BE-801F-FED1C53D2FE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DF6FDDB-6CBB-4777-AFC1-E7522CEFAB36}"/>
                                            </p:graphicEl>
                                          </p:spTgt>
                                        </p:tgtEl>
                                        <p:attrNameLst>
                                          <p:attrName>style.visibility</p:attrName>
                                        </p:attrNameLst>
                                      </p:cBhvr>
                                      <p:to>
                                        <p:strVal val="visible"/>
                                      </p:to>
                                    </p:set>
                                    <p:animEffect transition="in" filter="fade">
                                      <p:cBhvr>
                                        <p:cTn id="22" dur="500"/>
                                        <p:tgtEl>
                                          <p:spTgt spid="4">
                                            <p:graphicEl>
                                              <a:dgm id="{0DF6FDDB-6CBB-4777-AFC1-E7522CEFAB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ristina.stokes\AppData\Local\Temp\jrim2br5.mct.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43000"/>
            <a:ext cx="82296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We did it!</a:t>
            </a:r>
            <a:endParaRPr lang="en-US" dirty="0">
              <a:solidFill>
                <a:schemeClr val="tx1"/>
              </a:solidFill>
            </a:endParaRPr>
          </a:p>
        </p:txBody>
      </p:sp>
    </p:spTree>
    <p:extLst>
      <p:ext uri="{BB962C8B-B14F-4D97-AF65-F5344CB8AC3E}">
        <p14:creationId xmlns:p14="http://schemas.microsoft.com/office/powerpoint/2010/main" val="1154773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A73AEB-4126-437C-BCDA-F9D30B5ABC95}" type="slidenum">
              <a:rPr lang="en-US" smtClean="0"/>
              <a:t>38</a:t>
            </a:fld>
            <a:endParaRPr lang="en-US"/>
          </a:p>
        </p:txBody>
      </p:sp>
      <p:sp>
        <p:nvSpPr>
          <p:cNvPr id="3" name="Title 2"/>
          <p:cNvSpPr>
            <a:spLocks noGrp="1"/>
          </p:cNvSpPr>
          <p:nvPr>
            <p:ph type="title"/>
          </p:nvPr>
        </p:nvSpPr>
        <p:spPr>
          <a:xfrm>
            <a:off x="0" y="274638"/>
            <a:ext cx="9144000" cy="1143000"/>
          </a:xfrm>
        </p:spPr>
        <p:txBody>
          <a:bodyPr/>
          <a:lstStyle/>
          <a:p>
            <a:pPr algn="ctr"/>
            <a:r>
              <a:rPr lang="en-US" dirty="0" smtClean="0">
                <a:solidFill>
                  <a:schemeClr val="tx1"/>
                </a:solidFill>
                <a:effectLst/>
              </a:rPr>
              <a:t>Contact Information</a:t>
            </a:r>
            <a:endParaRPr lang="en-US" dirty="0">
              <a:solidFill>
                <a:schemeClr val="tx1"/>
              </a:solidFill>
              <a:effectLst/>
            </a:endParaRPr>
          </a:p>
        </p:txBody>
      </p:sp>
      <p:graphicFrame>
        <p:nvGraphicFramePr>
          <p:cNvPr id="4" name="Diagram 3"/>
          <p:cNvGraphicFramePr/>
          <p:nvPr>
            <p:extLst>
              <p:ext uri="{D42A27DB-BD31-4B8C-83A1-F6EECF244321}">
                <p14:modId xmlns:p14="http://schemas.microsoft.com/office/powerpoint/2010/main" val="1971555746"/>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973903" y="2967335"/>
            <a:ext cx="7196202" cy="1015663"/>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@TenetHealth.com</a:t>
            </a:r>
            <a:endParaRPr lang="en-US"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8247915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err="1"/>
              <a:t>Mulcahy</a:t>
            </a:r>
            <a:r>
              <a:rPr lang="en-US" sz="1800" dirty="0"/>
              <a:t>, R. (</a:t>
            </a:r>
            <a:r>
              <a:rPr lang="en-US" sz="1800" dirty="0" err="1"/>
              <a:t>n.d.</a:t>
            </a:r>
            <a:r>
              <a:rPr lang="en-US" sz="1800" dirty="0"/>
              <a:t>). </a:t>
            </a:r>
            <a:r>
              <a:rPr lang="en-US" sz="1800" i="1" dirty="0"/>
              <a:t>Business Intelligence Definition and Solutions</a:t>
            </a:r>
            <a:r>
              <a:rPr lang="en-US" sz="1800" dirty="0"/>
              <a:t>. Retrieved August 17, 2015, from CIO: </a:t>
            </a:r>
            <a:r>
              <a:rPr lang="en-US" sz="1800" dirty="0">
                <a:hlinkClick r:id="rId2"/>
              </a:rPr>
              <a:t>http://</a:t>
            </a:r>
            <a:r>
              <a:rPr lang="en-US" sz="1800" dirty="0" smtClean="0">
                <a:hlinkClick r:id="rId2"/>
              </a:rPr>
              <a:t>www.cio.com/article/2439504/business-intelligence/business-intelligence-definition-and-solutions.html</a:t>
            </a:r>
            <a:endParaRPr lang="en-US" sz="1800" dirty="0" smtClean="0"/>
          </a:p>
          <a:p>
            <a:r>
              <a:rPr lang="en-US" sz="1800" dirty="0"/>
              <a:t> </a:t>
            </a:r>
            <a:r>
              <a:rPr lang="en-US" sz="1800" dirty="0" err="1"/>
              <a:t>Raths</a:t>
            </a:r>
            <a:r>
              <a:rPr lang="en-US" sz="1800" dirty="0"/>
              <a:t>, M. H. (2015). Population Health: The Path Forward. </a:t>
            </a:r>
            <a:r>
              <a:rPr lang="en-US" sz="1800" i="1" dirty="0"/>
              <a:t>Healthcare Informatics</a:t>
            </a:r>
            <a:r>
              <a:rPr lang="en-US" sz="1800" dirty="0"/>
              <a:t>, 34-35.</a:t>
            </a:r>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FAA73AEB-4126-437C-BCDA-F9D30B5ABC95}" type="slidenum">
              <a:rPr lang="en-US" smtClean="0"/>
              <a:t>39</a:t>
            </a:fld>
            <a:endParaRPr lang="en-US"/>
          </a:p>
        </p:txBody>
      </p:sp>
      <p:sp>
        <p:nvSpPr>
          <p:cNvPr id="4" name="Title 3"/>
          <p:cNvSpPr>
            <a:spLocks noGrp="1"/>
          </p:cNvSpPr>
          <p:nvPr>
            <p:ph type="title"/>
          </p:nvPr>
        </p:nvSpPr>
        <p:spPr>
          <a:xfrm>
            <a:off x="0" y="274638"/>
            <a:ext cx="9144000" cy="1143000"/>
          </a:xfrm>
        </p:spPr>
        <p:txBody>
          <a:bodyPr/>
          <a:lstStyle/>
          <a:p>
            <a:pPr algn="ctr"/>
            <a:r>
              <a:rPr lang="en-US" dirty="0" smtClean="0">
                <a:solidFill>
                  <a:schemeClr val="tx1"/>
                </a:solidFill>
              </a:rPr>
              <a:t>References</a:t>
            </a:r>
            <a:endParaRPr lang="en-US" dirty="0">
              <a:solidFill>
                <a:schemeClr val="tx1"/>
              </a:solidFill>
            </a:endParaRPr>
          </a:p>
        </p:txBody>
      </p:sp>
    </p:spTree>
    <p:extLst>
      <p:ext uri="{BB962C8B-B14F-4D97-AF65-F5344CB8AC3E}">
        <p14:creationId xmlns:p14="http://schemas.microsoft.com/office/powerpoint/2010/main" val="283259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q"/>
            </a:pPr>
            <a:r>
              <a:rPr lang="en-US" dirty="0" smtClean="0"/>
              <a:t>Illustrate the value of EHR on Performance Improvement (PI)</a:t>
            </a:r>
          </a:p>
          <a:p>
            <a:pPr>
              <a:buFont typeface="Wingdings" pitchFamily="2" charset="2"/>
              <a:buChar char="q"/>
            </a:pPr>
            <a:r>
              <a:rPr lang="en-US" dirty="0" smtClean="0"/>
              <a:t>Identify the key relationships necessary for PI</a:t>
            </a:r>
          </a:p>
          <a:p>
            <a:pPr>
              <a:buFont typeface="Wingdings" pitchFamily="2" charset="2"/>
              <a:buChar char="q"/>
            </a:pPr>
            <a:r>
              <a:rPr lang="en-US" dirty="0" smtClean="0"/>
              <a:t>Discuss methodology for PI leveraging synergistic relationships</a:t>
            </a:r>
          </a:p>
          <a:p>
            <a:pPr>
              <a:buFont typeface="Wingdings" pitchFamily="2" charset="2"/>
              <a:buChar char="q"/>
            </a:pPr>
            <a:r>
              <a:rPr lang="en-US" dirty="0" smtClean="0"/>
              <a:t>Demonstrate synergistic relationships’ impact on quality outcomes</a:t>
            </a:r>
          </a:p>
          <a:p>
            <a:pPr>
              <a:buFont typeface="Wingdings" pitchFamily="2" charset="2"/>
              <a:buChar char="q"/>
            </a:pPr>
            <a:r>
              <a:rPr lang="en-US" dirty="0" smtClean="0"/>
              <a:t>Evaluate effectiveness of methodology on focused PI projects</a:t>
            </a:r>
          </a:p>
        </p:txBody>
      </p:sp>
      <p:sp>
        <p:nvSpPr>
          <p:cNvPr id="3" name="Title 2"/>
          <p:cNvSpPr>
            <a:spLocks noGrp="1"/>
          </p:cNvSpPr>
          <p:nvPr>
            <p:ph type="title"/>
          </p:nvPr>
        </p:nvSpPr>
        <p:spPr>
          <a:xfrm>
            <a:off x="0" y="152400"/>
            <a:ext cx="9144000" cy="1143000"/>
          </a:xfrm>
        </p:spPr>
        <p:txBody>
          <a:bodyPr/>
          <a:lstStyle/>
          <a:p>
            <a:pPr algn="ctr"/>
            <a:r>
              <a:rPr lang="en-US" dirty="0" smtClean="0">
                <a:solidFill>
                  <a:schemeClr val="tx1"/>
                </a:solidFill>
              </a:rPr>
              <a:t>Session Objectives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FAA73AEB-4126-437C-BCDA-F9D30B5ABC95}" type="slidenum">
              <a:rPr lang="en-US" smtClean="0"/>
              <a:t>4</a:t>
            </a:fld>
            <a:endParaRPr lang="en-US" dirty="0"/>
          </a:p>
        </p:txBody>
      </p:sp>
    </p:spTree>
    <p:extLst>
      <p:ext uri="{BB962C8B-B14F-4D97-AF65-F5344CB8AC3E}">
        <p14:creationId xmlns:p14="http://schemas.microsoft.com/office/powerpoint/2010/main" val="112845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AA73AEB-4126-437C-BCDA-F9D30B5ABC95}" type="slidenum">
              <a:rPr lang="en-US" smtClean="0"/>
              <a:t>40</a:t>
            </a:fld>
            <a:endParaRPr lang="en-US"/>
          </a:p>
        </p:txBody>
      </p:sp>
    </p:spTree>
    <p:extLst>
      <p:ext uri="{BB962C8B-B14F-4D97-AF65-F5344CB8AC3E}">
        <p14:creationId xmlns:p14="http://schemas.microsoft.com/office/powerpoint/2010/main" val="1409138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Presenters</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371600"/>
            <a:ext cx="4192757" cy="5005388"/>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115986"/>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44562"/>
          </a:xfrm>
        </p:spPr>
        <p:txBody>
          <a:bodyPr>
            <a:normAutofit/>
          </a:bodyPr>
          <a:lstStyle/>
          <a:p>
            <a:pPr algn="ctr"/>
            <a:r>
              <a:rPr lang="en-US" sz="4800" dirty="0" smtClean="0">
                <a:solidFill>
                  <a:schemeClr val="tx1"/>
                </a:solidFill>
              </a:rPr>
              <a:t>Who We Are</a:t>
            </a:r>
            <a:endParaRPr lang="en-US" sz="4800" dirty="0">
              <a:solidFill>
                <a:schemeClr val="tx1"/>
              </a:solidFill>
            </a:endParaRPr>
          </a:p>
        </p:txBody>
      </p:sp>
      <p:sp>
        <p:nvSpPr>
          <p:cNvPr id="4" name="Rectangle 3"/>
          <p:cNvSpPr/>
          <p:nvPr/>
        </p:nvSpPr>
        <p:spPr>
          <a:xfrm>
            <a:off x="791307" y="1447800"/>
            <a:ext cx="2500533" cy="45368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p>
          <a:p>
            <a:endParaRPr lang="en-US" sz="2400" dirty="0" smtClean="0"/>
          </a:p>
          <a:p>
            <a:r>
              <a:rPr lang="en-US" sz="1600" dirty="0" smtClean="0"/>
              <a:t>Population of San </a:t>
            </a:r>
            <a:r>
              <a:rPr lang="en-US" sz="1600" dirty="0"/>
              <a:t>Luis Obispo County- </a:t>
            </a:r>
            <a:r>
              <a:rPr lang="en-US" sz="1600" dirty="0" smtClean="0"/>
              <a:t>279,000</a:t>
            </a:r>
          </a:p>
          <a:p>
            <a:endParaRPr lang="en-US" sz="1600" dirty="0"/>
          </a:p>
          <a:p>
            <a:r>
              <a:rPr lang="en-US" sz="1600" dirty="0" smtClean="0"/>
              <a:t>51% Male</a:t>
            </a:r>
          </a:p>
          <a:p>
            <a:r>
              <a:rPr lang="en-US" sz="1600" dirty="0" smtClean="0"/>
              <a:t>49% Female</a:t>
            </a:r>
          </a:p>
          <a:p>
            <a:endParaRPr lang="en-US" sz="1600" dirty="0"/>
          </a:p>
          <a:p>
            <a:r>
              <a:rPr lang="en-US" sz="1600" dirty="0" smtClean="0"/>
              <a:t>Median </a:t>
            </a:r>
            <a:r>
              <a:rPr lang="en-US" sz="1600" dirty="0"/>
              <a:t>age  =  </a:t>
            </a:r>
            <a:endParaRPr lang="en-US" sz="1600" dirty="0" smtClean="0"/>
          </a:p>
          <a:p>
            <a:r>
              <a:rPr lang="en-US" sz="1600" dirty="0" smtClean="0"/>
              <a:t>40 years</a:t>
            </a:r>
            <a:endParaRPr lang="en-US" sz="1600" dirty="0"/>
          </a:p>
          <a:p>
            <a:endParaRPr lang="en-US" sz="1600" dirty="0" smtClean="0"/>
          </a:p>
          <a:p>
            <a:r>
              <a:rPr lang="en-US" sz="1600" dirty="0" smtClean="0"/>
              <a:t>16.9%  &gt; 65 years of age</a:t>
            </a:r>
          </a:p>
          <a:p>
            <a:endParaRPr lang="en-US" sz="1600" dirty="0"/>
          </a:p>
          <a:p>
            <a:r>
              <a:rPr lang="en-US" sz="1600" dirty="0" smtClean="0"/>
              <a:t>70% Caucasian</a:t>
            </a:r>
          </a:p>
          <a:p>
            <a:r>
              <a:rPr lang="en-US" sz="1600" dirty="0" smtClean="0"/>
              <a:t>22% Hispanic</a:t>
            </a:r>
          </a:p>
          <a:p>
            <a:r>
              <a:rPr lang="en-US" sz="1600" dirty="0" smtClean="0"/>
              <a:t>8% Other</a:t>
            </a:r>
            <a:endParaRPr lang="en-US" sz="1600" dirty="0"/>
          </a:p>
          <a:p>
            <a:endParaRPr lang="en-US" sz="1600" dirty="0" smtClean="0"/>
          </a:p>
          <a:p>
            <a:r>
              <a:rPr lang="en-US" sz="1000" dirty="0" smtClean="0"/>
              <a:t>(US Census Bureau, 2014)</a:t>
            </a:r>
            <a:endParaRPr lang="en-US" sz="1000" dirty="0"/>
          </a:p>
          <a:p>
            <a:endParaRPr lang="en-US" sz="2400" dirty="0" smtClean="0"/>
          </a:p>
          <a:p>
            <a:endParaRPr lang="en-US"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493" y="1447800"/>
            <a:ext cx="2679895" cy="4536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039434" y="1447800"/>
            <a:ext cx="2390630" cy="45368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dirty="0" smtClean="0"/>
              <a:t>Sierra </a:t>
            </a:r>
            <a:r>
              <a:rPr lang="en-US" sz="2400" dirty="0"/>
              <a:t>Vista Regional Medical </a:t>
            </a:r>
            <a:r>
              <a:rPr lang="en-US" sz="2400" dirty="0" smtClean="0"/>
              <a:t>Center</a:t>
            </a:r>
          </a:p>
          <a:p>
            <a:pPr algn="ctr"/>
            <a:endParaRPr lang="en-US" sz="2000" dirty="0"/>
          </a:p>
          <a:p>
            <a:pPr algn="ctr"/>
            <a:r>
              <a:rPr lang="en-US" sz="2400" dirty="0" smtClean="0"/>
              <a:t>164 bed</a:t>
            </a:r>
          </a:p>
          <a:p>
            <a:pPr algn="ctr"/>
            <a:endParaRPr lang="en-US" sz="2000" dirty="0"/>
          </a:p>
          <a:p>
            <a:pPr algn="ctr"/>
            <a:r>
              <a:rPr lang="en-US" sz="2400" dirty="0" smtClean="0"/>
              <a:t>Provider of</a:t>
            </a:r>
          </a:p>
          <a:p>
            <a:pPr algn="ctr"/>
            <a:r>
              <a:rPr lang="en-US" sz="2400" dirty="0" smtClean="0"/>
              <a:t>Acute Care Services</a:t>
            </a:r>
          </a:p>
          <a:p>
            <a:pPr algn="ctr"/>
            <a:endParaRPr lang="en-US" sz="2000" dirty="0"/>
          </a:p>
          <a:p>
            <a:pPr algn="ctr"/>
            <a:r>
              <a:rPr lang="en-US" sz="2400" dirty="0" smtClean="0"/>
              <a:t>On the Central Coast</a:t>
            </a:r>
          </a:p>
          <a:p>
            <a:pPr algn="ctr"/>
            <a:r>
              <a:rPr lang="en-US" sz="2400" dirty="0" smtClean="0"/>
              <a:t> </a:t>
            </a:r>
            <a:endParaRPr lang="en-US" sz="2400" dirty="0"/>
          </a:p>
        </p:txBody>
      </p:sp>
    </p:spTree>
    <p:extLst>
      <p:ext uri="{BB962C8B-B14F-4D97-AF65-F5344CB8AC3E}">
        <p14:creationId xmlns:p14="http://schemas.microsoft.com/office/powerpoint/2010/main" val="32102091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algn="ctr"/>
            <a:r>
              <a:rPr lang="en-US" sz="3600" b="1" dirty="0" smtClean="0">
                <a:solidFill>
                  <a:schemeClr val="tx1"/>
                </a:solidFill>
              </a:rPr>
              <a:t>Providing Care For Over 50 Years</a:t>
            </a:r>
            <a:endParaRPr lang="en-US" sz="3600" b="1" dirty="0">
              <a:solidFill>
                <a:schemeClr val="tx1"/>
              </a:solidFill>
            </a:endParaRPr>
          </a:p>
        </p:txBody>
      </p:sp>
      <p:sp>
        <p:nvSpPr>
          <p:cNvPr id="3" name="Content Placeholder 2"/>
          <p:cNvSpPr>
            <a:spLocks noGrp="1"/>
          </p:cNvSpPr>
          <p:nvPr>
            <p:ph idx="1"/>
          </p:nvPr>
        </p:nvSpPr>
        <p:spPr>
          <a:xfrm>
            <a:off x="152400" y="1600200"/>
            <a:ext cx="8153400" cy="4572000"/>
          </a:xfrm>
        </p:spPr>
        <p:txBody>
          <a:bodyPr>
            <a:normAutofit/>
          </a:bodyPr>
          <a:lstStyle/>
          <a:p>
            <a:pPr lvl="1">
              <a:buClr>
                <a:srgbClr val="FFC000"/>
              </a:buClr>
              <a:buFont typeface="Wingdings" panose="05000000000000000000" pitchFamily="2" charset="2"/>
              <a:buChar char="Ø"/>
            </a:pPr>
            <a:r>
              <a:rPr lang="en-US" sz="2800" dirty="0" smtClean="0"/>
              <a:t> </a:t>
            </a:r>
            <a:r>
              <a:rPr lang="en-US" sz="2000" dirty="0" smtClean="0"/>
              <a:t>Primary </a:t>
            </a:r>
            <a:r>
              <a:rPr lang="en-US" sz="2000" dirty="0"/>
              <a:t>Stroke Center </a:t>
            </a:r>
          </a:p>
          <a:p>
            <a:pPr lvl="1">
              <a:buClr>
                <a:srgbClr val="FFC000"/>
              </a:buClr>
              <a:buFont typeface="Wingdings" panose="05000000000000000000" pitchFamily="2" charset="2"/>
              <a:buChar char="Ø"/>
            </a:pPr>
            <a:r>
              <a:rPr lang="en-US" sz="2000" dirty="0" smtClean="0"/>
              <a:t> Sole </a:t>
            </a:r>
            <a:r>
              <a:rPr lang="en-US" sz="2000" dirty="0"/>
              <a:t>provider of Neurosurgical Services in SLO County</a:t>
            </a:r>
          </a:p>
          <a:p>
            <a:pPr lvl="1">
              <a:buClr>
                <a:srgbClr val="FFC000"/>
              </a:buClr>
              <a:buFont typeface="Wingdings" panose="05000000000000000000" pitchFamily="2" charset="2"/>
              <a:buChar char="Ø"/>
            </a:pPr>
            <a:r>
              <a:rPr lang="en-US" sz="2000" dirty="0" smtClean="0"/>
              <a:t> Trauma </a:t>
            </a:r>
            <a:r>
              <a:rPr lang="en-US" sz="2000" dirty="0"/>
              <a:t>III Designation</a:t>
            </a:r>
          </a:p>
          <a:p>
            <a:pPr lvl="1">
              <a:buClr>
                <a:srgbClr val="FFC000"/>
              </a:buClr>
              <a:buFont typeface="Wingdings" panose="05000000000000000000" pitchFamily="2" charset="2"/>
              <a:buChar char="Ø"/>
            </a:pPr>
            <a:r>
              <a:rPr lang="en-US" sz="2000" dirty="0" smtClean="0"/>
              <a:t> Level </a:t>
            </a:r>
            <a:r>
              <a:rPr lang="en-US" sz="2000" dirty="0"/>
              <a:t>III Neonatal ICU </a:t>
            </a:r>
          </a:p>
          <a:p>
            <a:pPr lvl="1">
              <a:buClr>
                <a:srgbClr val="FFC000"/>
              </a:buClr>
              <a:buFont typeface="Wingdings" panose="05000000000000000000" pitchFamily="2" charset="2"/>
              <a:buChar char="Ø"/>
            </a:pPr>
            <a:r>
              <a:rPr lang="en-US" sz="2000" dirty="0" smtClean="0"/>
              <a:t> Pediatric </a:t>
            </a:r>
            <a:r>
              <a:rPr lang="en-US" sz="2000" dirty="0"/>
              <a:t>Services</a:t>
            </a:r>
          </a:p>
          <a:p>
            <a:pPr lvl="1">
              <a:buClr>
                <a:srgbClr val="FFC000"/>
              </a:buClr>
              <a:buFont typeface="Wingdings" panose="05000000000000000000" pitchFamily="2" charset="2"/>
              <a:buChar char="Ø"/>
            </a:pPr>
            <a:r>
              <a:rPr lang="en-US" sz="2000" dirty="0" smtClean="0"/>
              <a:t> Birthing </a:t>
            </a:r>
            <a:r>
              <a:rPr lang="en-US" sz="2000" dirty="0"/>
              <a:t>Center</a:t>
            </a:r>
          </a:p>
          <a:p>
            <a:pPr lvl="1">
              <a:buClr>
                <a:srgbClr val="FFC000"/>
              </a:buClr>
              <a:buFont typeface="Wingdings" panose="05000000000000000000" pitchFamily="2" charset="2"/>
              <a:buChar char="Ø"/>
            </a:pPr>
            <a:r>
              <a:rPr lang="en-US" sz="2000" dirty="0" smtClean="0"/>
              <a:t> Accredited </a:t>
            </a:r>
            <a:r>
              <a:rPr lang="en-US" sz="2000" dirty="0"/>
              <a:t>Cancer Program</a:t>
            </a:r>
          </a:p>
          <a:p>
            <a:pPr lvl="1">
              <a:buClr>
                <a:srgbClr val="FFC000"/>
              </a:buClr>
              <a:buFont typeface="Wingdings" panose="05000000000000000000" pitchFamily="2" charset="2"/>
              <a:buChar char="Ø"/>
            </a:pPr>
            <a:r>
              <a:rPr lang="en-US" sz="2000" dirty="0" smtClean="0"/>
              <a:t> Cardiovascular </a:t>
            </a:r>
            <a:r>
              <a:rPr lang="en-US" sz="2000" dirty="0"/>
              <a:t>Diagnostics</a:t>
            </a:r>
          </a:p>
          <a:p>
            <a:pPr lvl="1">
              <a:buClr>
                <a:srgbClr val="FFC000"/>
              </a:buClr>
              <a:buFont typeface="Wingdings" panose="05000000000000000000" pitchFamily="2" charset="2"/>
              <a:buChar char="Ø"/>
            </a:pPr>
            <a:r>
              <a:rPr lang="en-US" sz="2000" dirty="0" smtClean="0"/>
              <a:t> Rehabilitation </a:t>
            </a:r>
            <a:r>
              <a:rPr lang="en-US" sz="2000" dirty="0"/>
              <a:t>Services</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90800"/>
            <a:ext cx="4002540" cy="3384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4115870"/>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escription: C:\Users\kristina.stokes\AppData\Local\Temp\ah4tnwlr.j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6877"/>
            <a:ext cx="7543800" cy="592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177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algn="ctr"/>
            <a:r>
              <a:rPr lang="en-US" dirty="0" smtClean="0">
                <a:solidFill>
                  <a:schemeClr val="tx1"/>
                </a:solidFill>
              </a:rPr>
              <a:t>Adoption, Analytics, Outcomes</a:t>
            </a:r>
            <a:endParaRPr lang="en-US" dirty="0">
              <a:solidFill>
                <a:schemeClr val="tx1"/>
              </a:solidFill>
            </a:endParaRPr>
          </a:p>
        </p:txBody>
      </p:sp>
      <p:sp>
        <p:nvSpPr>
          <p:cNvPr id="6" name="Rectangle 5"/>
          <p:cNvSpPr/>
          <p:nvPr/>
        </p:nvSpPr>
        <p:spPr>
          <a:xfrm>
            <a:off x="3157302" y="2094872"/>
            <a:ext cx="5955991" cy="4729009"/>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Freeform 8"/>
          <p:cNvSpPr/>
          <p:nvPr/>
        </p:nvSpPr>
        <p:spPr>
          <a:xfrm>
            <a:off x="228600" y="1777374"/>
            <a:ext cx="4267200" cy="675894"/>
          </a:xfrm>
          <a:custGeom>
            <a:avLst/>
            <a:gdLst>
              <a:gd name="connsiteX0" fmla="*/ 0 w 4267200"/>
              <a:gd name="connsiteY0" fmla="*/ 112651 h 675894"/>
              <a:gd name="connsiteX1" fmla="*/ 112651 w 4267200"/>
              <a:gd name="connsiteY1" fmla="*/ 0 h 675894"/>
              <a:gd name="connsiteX2" fmla="*/ 4154549 w 4267200"/>
              <a:gd name="connsiteY2" fmla="*/ 0 h 675894"/>
              <a:gd name="connsiteX3" fmla="*/ 4267200 w 4267200"/>
              <a:gd name="connsiteY3" fmla="*/ 112651 h 675894"/>
              <a:gd name="connsiteX4" fmla="*/ 4267200 w 4267200"/>
              <a:gd name="connsiteY4" fmla="*/ 563243 h 675894"/>
              <a:gd name="connsiteX5" fmla="*/ 4154549 w 4267200"/>
              <a:gd name="connsiteY5" fmla="*/ 675894 h 675894"/>
              <a:gd name="connsiteX6" fmla="*/ 112651 w 4267200"/>
              <a:gd name="connsiteY6" fmla="*/ 675894 h 675894"/>
              <a:gd name="connsiteX7" fmla="*/ 0 w 4267200"/>
              <a:gd name="connsiteY7" fmla="*/ 563243 h 675894"/>
              <a:gd name="connsiteX8" fmla="*/ 0 w 4267200"/>
              <a:gd name="connsiteY8" fmla="*/ 112651 h 675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675894">
                <a:moveTo>
                  <a:pt x="0" y="112651"/>
                </a:moveTo>
                <a:cubicBezTo>
                  <a:pt x="0" y="50436"/>
                  <a:pt x="50436" y="0"/>
                  <a:pt x="112651" y="0"/>
                </a:cubicBezTo>
                <a:lnTo>
                  <a:pt x="4154549" y="0"/>
                </a:lnTo>
                <a:cubicBezTo>
                  <a:pt x="4216764" y="0"/>
                  <a:pt x="4267200" y="50436"/>
                  <a:pt x="4267200" y="112651"/>
                </a:cubicBezTo>
                <a:lnTo>
                  <a:pt x="4267200" y="563243"/>
                </a:lnTo>
                <a:cubicBezTo>
                  <a:pt x="4267200" y="625458"/>
                  <a:pt x="4216764" y="675894"/>
                  <a:pt x="4154549" y="675894"/>
                </a:cubicBezTo>
                <a:lnTo>
                  <a:pt x="112651" y="675894"/>
                </a:lnTo>
                <a:cubicBezTo>
                  <a:pt x="50436" y="675894"/>
                  <a:pt x="0" y="625458"/>
                  <a:pt x="0" y="563243"/>
                </a:cubicBezTo>
                <a:lnTo>
                  <a:pt x="0" y="112651"/>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74" tIns="139674" rIns="139674" bIns="139674" numCol="1" spcCol="1270" anchor="ctr" anchorCtr="0">
            <a:noAutofit/>
          </a:bodyPr>
          <a:lstStyle/>
          <a:p>
            <a:pPr lvl="0" algn="l" defTabSz="1244600" rtl="0">
              <a:lnSpc>
                <a:spcPct val="90000"/>
              </a:lnSpc>
              <a:spcBef>
                <a:spcPct val="0"/>
              </a:spcBef>
              <a:spcAft>
                <a:spcPct val="35000"/>
              </a:spcAft>
            </a:pPr>
            <a:r>
              <a:rPr lang="en-US" sz="2800" kern="1200" dirty="0" smtClean="0"/>
              <a:t>Adoption </a:t>
            </a:r>
            <a:endParaRPr lang="en-US" sz="2800" kern="1200" dirty="0"/>
          </a:p>
        </p:txBody>
      </p:sp>
      <p:sp>
        <p:nvSpPr>
          <p:cNvPr id="10" name="Freeform 9"/>
          <p:cNvSpPr/>
          <p:nvPr/>
        </p:nvSpPr>
        <p:spPr>
          <a:xfrm>
            <a:off x="228600" y="2453268"/>
            <a:ext cx="4267200" cy="3800520"/>
          </a:xfrm>
          <a:custGeom>
            <a:avLst/>
            <a:gdLst>
              <a:gd name="connsiteX0" fmla="*/ 0 w 4267200"/>
              <a:gd name="connsiteY0" fmla="*/ 0 h 3800520"/>
              <a:gd name="connsiteX1" fmla="*/ 4267200 w 4267200"/>
              <a:gd name="connsiteY1" fmla="*/ 0 h 3800520"/>
              <a:gd name="connsiteX2" fmla="*/ 4267200 w 4267200"/>
              <a:gd name="connsiteY2" fmla="*/ 3800520 h 3800520"/>
              <a:gd name="connsiteX3" fmla="*/ 0 w 4267200"/>
              <a:gd name="connsiteY3" fmla="*/ 3800520 h 3800520"/>
              <a:gd name="connsiteX4" fmla="*/ 0 w 4267200"/>
              <a:gd name="connsiteY4" fmla="*/ 0 h 3800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200" h="3800520">
                <a:moveTo>
                  <a:pt x="0" y="0"/>
                </a:moveTo>
                <a:lnTo>
                  <a:pt x="4267200" y="0"/>
                </a:lnTo>
                <a:lnTo>
                  <a:pt x="4267200" y="3800520"/>
                </a:lnTo>
                <a:lnTo>
                  <a:pt x="0" y="38005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5484" tIns="35560" rIns="199136" bIns="35560" numCol="1" spcCol="1270" anchor="t" anchorCtr="0">
            <a:noAutofit/>
          </a:bodyPr>
          <a:lstStyle/>
          <a:p>
            <a:pPr marL="228600" lvl="1" indent="-228600" algn="l" defTabSz="977900" rtl="0">
              <a:lnSpc>
                <a:spcPct val="90000"/>
              </a:lnSpc>
              <a:spcBef>
                <a:spcPct val="0"/>
              </a:spcBef>
              <a:spcAft>
                <a:spcPct val="20000"/>
              </a:spcAft>
              <a:buChar char="••"/>
            </a:pPr>
            <a:r>
              <a:rPr lang="en-US" sz="2800" kern="1200" dirty="0" smtClean="0"/>
              <a:t>More than just implementing EMR</a:t>
            </a:r>
            <a:endParaRPr lang="en-US" sz="2800" kern="1200" dirty="0"/>
          </a:p>
          <a:p>
            <a:pPr marL="228600" lvl="1" indent="-228600" algn="l" defTabSz="977900" rtl="0">
              <a:lnSpc>
                <a:spcPct val="90000"/>
              </a:lnSpc>
              <a:spcBef>
                <a:spcPct val="0"/>
              </a:spcBef>
              <a:spcAft>
                <a:spcPct val="20000"/>
              </a:spcAft>
              <a:buChar char="••"/>
            </a:pPr>
            <a:r>
              <a:rPr lang="en-US" sz="2800" kern="1200" dirty="0" smtClean="0"/>
              <a:t>Must integrate adoption into the workflow</a:t>
            </a:r>
            <a:endParaRPr lang="en-US" sz="2800" kern="1200" dirty="0"/>
          </a:p>
        </p:txBody>
      </p:sp>
    </p:spTree>
    <p:extLst>
      <p:ext uri="{BB962C8B-B14F-4D97-AF65-F5344CB8AC3E}">
        <p14:creationId xmlns:p14="http://schemas.microsoft.com/office/powerpoint/2010/main" val="410039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827E1836AB981459B851FC366A0C809" ma:contentTypeVersion="1" ma:contentTypeDescription="Create a new document." ma:contentTypeScope="" ma:versionID="6f5e461076aeb80a9b66a37db54525b9">
  <xsd:schema xmlns:xsd="http://www.w3.org/2001/XMLSchema" xmlns:xs="http://www.w3.org/2001/XMLSchema" xmlns:p="http://schemas.microsoft.com/office/2006/metadata/properties" targetNamespace="http://schemas.microsoft.com/office/2006/metadata/properties" ma:root="true" ma:fieldsID="52fb46f5981bc3d6bf12646798830af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14D928-EAD0-4355-958F-382747ABEF76}">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983518BB-524E-4FD2-98F2-17C106E8D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BAD2608-7106-41EE-837C-52D4E2A129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4202</TotalTime>
  <Words>5822</Words>
  <Application>Microsoft Office PowerPoint</Application>
  <PresentationFormat>On-screen Show (4:3)</PresentationFormat>
  <Paragraphs>443</Paragraphs>
  <Slides>40</Slides>
  <Notes>38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Courier New</vt:lpstr>
      <vt:lpstr>Lucida Sans Unicode</vt:lpstr>
      <vt:lpstr>Times New Roman</vt:lpstr>
      <vt:lpstr>Verdana</vt:lpstr>
      <vt:lpstr>Wingdings</vt:lpstr>
      <vt:lpstr>Wingdings 2</vt:lpstr>
      <vt:lpstr>Wingdings 3</vt:lpstr>
      <vt:lpstr>Concourse</vt:lpstr>
      <vt:lpstr>Improving Quality Outcomes by Leveraging Synergistic Relationships</vt:lpstr>
      <vt:lpstr>Say what?</vt:lpstr>
      <vt:lpstr>PowerPoint Presentation</vt:lpstr>
      <vt:lpstr>Session Objectives</vt:lpstr>
      <vt:lpstr>Presenters</vt:lpstr>
      <vt:lpstr>Who We Are</vt:lpstr>
      <vt:lpstr>Providing Care For Over 50 Years</vt:lpstr>
      <vt:lpstr>PowerPoint Presentation</vt:lpstr>
      <vt:lpstr>Adoption, Analytics, Outcomes</vt:lpstr>
      <vt:lpstr>Adoption, Analytics, Outcomes</vt:lpstr>
      <vt:lpstr>Adoption, Analytics, Outcomes</vt:lpstr>
      <vt:lpstr>Are you B. I. Curious?</vt:lpstr>
      <vt:lpstr>Business Intelligence</vt:lpstr>
      <vt:lpstr>Process Improvement</vt:lpstr>
      <vt:lpstr>Process Improvement</vt:lpstr>
      <vt:lpstr>Key Roles/Relationships for CI</vt:lpstr>
      <vt:lpstr>Where We Were</vt:lpstr>
      <vt:lpstr>Where We Are</vt:lpstr>
      <vt:lpstr>Where We Are Going</vt:lpstr>
      <vt:lpstr>Hospital Leadership Win</vt:lpstr>
      <vt:lpstr>Hospital Leadership - Where We Were</vt:lpstr>
      <vt:lpstr> Hospital Leadership - Where We Are</vt:lpstr>
      <vt:lpstr>Hospital Leadership - Where We Are Going</vt:lpstr>
      <vt:lpstr>Laboratory Department Win </vt:lpstr>
      <vt:lpstr>Laboratory Department - Where We Were</vt:lpstr>
      <vt:lpstr>Lab Department – Where We Are</vt:lpstr>
      <vt:lpstr>Lab Department - Where We Are Going</vt:lpstr>
      <vt:lpstr>Quality &amp; Patient Safety Win</vt:lpstr>
      <vt:lpstr>Quality- Where We Were</vt:lpstr>
      <vt:lpstr>Quality- Where We Are</vt:lpstr>
      <vt:lpstr>Quality- Where We Are Going</vt:lpstr>
      <vt:lpstr>Physicians – Where We Were</vt:lpstr>
      <vt:lpstr>Physicians – Where We Are</vt:lpstr>
      <vt:lpstr>Physicians - Where We Are Going</vt:lpstr>
      <vt:lpstr>Recap</vt:lpstr>
      <vt:lpstr>Where We Are Going</vt:lpstr>
      <vt:lpstr>We did it!</vt:lpstr>
      <vt:lpstr>Contact Information</vt:lpstr>
      <vt:lpstr>References</vt:lpstr>
      <vt:lpstr>PowerPoint Presentation</vt:lpstr>
    </vt:vector>
  </TitlesOfParts>
  <Company>Tenet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Quality Outcomes by Leveraging Synergistic Relationships</dc:title>
  <dc:creator>DuSold, Dorothy</dc:creator>
  <cp:lastModifiedBy>DuSold, Dorothy</cp:lastModifiedBy>
  <cp:revision>152</cp:revision>
  <cp:lastPrinted>2015-07-31T14:04:03Z</cp:lastPrinted>
  <dcterms:created xsi:type="dcterms:W3CDTF">2014-08-13T16:42:57Z</dcterms:created>
  <dcterms:modified xsi:type="dcterms:W3CDTF">2015-09-21T15:27:45Z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0x0101004827E1836AB981459B851FC366A0C809</vt:lpwstr>
  </property>
</Properties>
</file>