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91" r:id="rId4"/>
    <p:sldId id="290" r:id="rId5"/>
    <p:sldId id="288" r:id="rId6"/>
    <p:sldId id="289" r:id="rId7"/>
    <p:sldId id="267" r:id="rId8"/>
    <p:sldId id="268" r:id="rId9"/>
    <p:sldId id="269" r:id="rId10"/>
    <p:sldId id="273" r:id="rId11"/>
    <p:sldId id="274" r:id="rId12"/>
    <p:sldId id="270" r:id="rId13"/>
    <p:sldId id="275" r:id="rId14"/>
    <p:sldId id="276" r:id="rId15"/>
    <p:sldId id="277" r:id="rId16"/>
    <p:sldId id="278" r:id="rId17"/>
    <p:sldId id="279" r:id="rId18"/>
    <p:sldId id="281" r:id="rId19"/>
    <p:sldId id="280" r:id="rId20"/>
    <p:sldId id="283" r:id="rId21"/>
    <p:sldId id="284" r:id="rId22"/>
    <p:sldId id="285" r:id="rId23"/>
    <p:sldId id="287" r:id="rId24"/>
    <p:sldId id="264" r:id="rId25"/>
    <p:sldId id="262" r:id="rId26"/>
    <p:sldId id="272" r:id="rId27"/>
    <p:sldId id="25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p:restoredTop sz="60254" autoAdjust="0"/>
  </p:normalViewPr>
  <p:slideViewPr>
    <p:cSldViewPr>
      <p:cViewPr>
        <p:scale>
          <a:sx n="99" d="100"/>
          <a:sy n="99" d="100"/>
        </p:scale>
        <p:origin x="-1304" y="3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Participating</a:t>
            </a:r>
            <a:r>
              <a:rPr lang="en-US" baseline="0" dirty="0"/>
              <a:t> Departments</a:t>
            </a:r>
            <a:endParaRPr lang="en-US" dirty="0"/>
          </a:p>
        </c:rich>
      </c:tx>
      <c:layout/>
      <c:overlay val="0"/>
      <c:spPr>
        <a:noFill/>
        <a:ln>
          <a:noFill/>
        </a:ln>
        <a:effectLst/>
      </c:spPr>
    </c:title>
    <c:autoTitleDeleted val="0"/>
    <c:plotArea>
      <c:layout/>
      <c:barChart>
        <c:barDir val="col"/>
        <c:grouping val="clustered"/>
        <c:varyColors val="0"/>
        <c:ser>
          <c:idx val="0"/>
          <c:order val="0"/>
          <c:spPr>
            <a:solidFill>
              <a:schemeClr val="accent5"/>
            </a:solidFill>
            <a:ln>
              <a:noFill/>
            </a:ln>
            <a:effectLst/>
          </c:spPr>
          <c:invertIfNegative val="0"/>
          <c:cat>
            <c:strRef>
              <c:f>Sheet2!$C$208:$C$217</c:f>
              <c:strCache>
                <c:ptCount val="10"/>
                <c:pt idx="0">
                  <c:v>ADMINISTRATION</c:v>
                </c:pt>
                <c:pt idx="1">
                  <c:v>ANCILLARY</c:v>
                </c:pt>
                <c:pt idx="2">
                  <c:v>CBO</c:v>
                </c:pt>
                <c:pt idx="3">
                  <c:v>HIM</c:v>
                </c:pt>
                <c:pt idx="4">
                  <c:v>IT</c:v>
                </c:pt>
                <c:pt idx="5">
                  <c:v>MATERIALS</c:v>
                </c:pt>
                <c:pt idx="6">
                  <c:v>MED/SURG</c:v>
                </c:pt>
                <c:pt idx="7">
                  <c:v>PERIOP</c:v>
                </c:pt>
                <c:pt idx="8">
                  <c:v>REGISTRATION</c:v>
                </c:pt>
                <c:pt idx="9">
                  <c:v>SCHEDULING</c:v>
                </c:pt>
              </c:strCache>
            </c:strRef>
          </c:cat>
          <c:val>
            <c:numRef>
              <c:f>Sheet2!$D$208:$D$217</c:f>
              <c:numCache>
                <c:formatCode>General</c:formatCode>
                <c:ptCount val="10"/>
                <c:pt idx="0">
                  <c:v>1.0</c:v>
                </c:pt>
                <c:pt idx="1">
                  <c:v>12.0</c:v>
                </c:pt>
                <c:pt idx="2">
                  <c:v>1.0</c:v>
                </c:pt>
                <c:pt idx="3">
                  <c:v>13.0</c:v>
                </c:pt>
                <c:pt idx="4">
                  <c:v>2.0</c:v>
                </c:pt>
                <c:pt idx="5">
                  <c:v>2.0</c:v>
                </c:pt>
                <c:pt idx="6">
                  <c:v>17.0</c:v>
                </c:pt>
                <c:pt idx="7">
                  <c:v>42.0</c:v>
                </c:pt>
                <c:pt idx="8">
                  <c:v>13.0</c:v>
                </c:pt>
                <c:pt idx="9">
                  <c:v>1.0</c:v>
                </c:pt>
              </c:numCache>
            </c:numRef>
          </c:val>
          <c:extLst xmlns:c16r2="http://schemas.microsoft.com/office/drawing/2015/06/chart">
            <c:ext xmlns:c16="http://schemas.microsoft.com/office/drawing/2014/chart" uri="{C3380CC4-5D6E-409C-BE32-E72D297353CC}">
              <c16:uniqueId val="{00000000-9E91-4B97-A25A-785616D4BF92}"/>
            </c:ext>
          </c:extLst>
        </c:ser>
        <c:dLbls>
          <c:showLegendKey val="0"/>
          <c:showVal val="0"/>
          <c:showCatName val="0"/>
          <c:showSerName val="0"/>
          <c:showPercent val="0"/>
          <c:showBubbleSize val="0"/>
        </c:dLbls>
        <c:gapWidth val="219"/>
        <c:overlap val="-27"/>
        <c:axId val="-2140393544"/>
        <c:axId val="-2140389736"/>
      </c:barChart>
      <c:catAx>
        <c:axId val="-214039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389736"/>
        <c:crosses val="autoZero"/>
        <c:auto val="1"/>
        <c:lblAlgn val="ctr"/>
        <c:lblOffset val="100"/>
        <c:noMultiLvlLbl val="0"/>
      </c:catAx>
      <c:valAx>
        <c:axId val="-21403897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039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SHOW ME WHAT FORMS YOU USE FOR A NEW ADMISSION DURING DOWNTIME</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E21-4F06-BB56-FCD64AD4977C}"/>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E21-4F06-BB56-FCD64AD4977C}"/>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E21-4F06-BB56-FCD64AD4977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Sheet1!$A$19:$A$21</c:f>
              <c:strCache>
                <c:ptCount val="3"/>
                <c:pt idx="0">
                  <c:v>Independent</c:v>
                </c:pt>
                <c:pt idx="1">
                  <c:v>Coached</c:v>
                </c:pt>
                <c:pt idx="2">
                  <c:v>Complete Assist</c:v>
                </c:pt>
              </c:strCache>
            </c:strRef>
          </c:cat>
          <c:val>
            <c:numRef>
              <c:f>Sheet1!$B$19:$B$21</c:f>
              <c:numCache>
                <c:formatCode>General</c:formatCode>
                <c:ptCount val="3"/>
                <c:pt idx="0">
                  <c:v>79.0</c:v>
                </c:pt>
                <c:pt idx="1">
                  <c:v>20.0</c:v>
                </c:pt>
                <c:pt idx="2">
                  <c:v>20.0</c:v>
                </c:pt>
              </c:numCache>
            </c:numRef>
          </c:val>
          <c:extLst xmlns:c16r2="http://schemas.microsoft.com/office/drawing/2015/06/chart">
            <c:ext xmlns:c16="http://schemas.microsoft.com/office/drawing/2014/chart" uri="{C3380CC4-5D6E-409C-BE32-E72D297353CC}">
              <c16:uniqueId val="{00000006-9E21-4F06-BB56-FCD64AD4977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800" b="1" i="0" cap="all" baseline="0">
                <a:effectLst/>
              </a:rPr>
              <a:t>I KNOW WHERE THE DOWNTIME COMPUTER IS</a:t>
            </a:r>
            <a:endParaRPr lang="en-US">
              <a:effectLst/>
            </a:endParaRPr>
          </a:p>
        </c:rich>
      </c:tx>
      <c:layout/>
      <c:overlay val="0"/>
      <c:spPr>
        <a:noFill/>
        <a:ln>
          <a:noFill/>
        </a:ln>
        <a:effectLst/>
      </c:sp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Strongly Agree</c:v>
                </c:pt>
                <c:pt idx="1">
                  <c:v>Agree</c:v>
                </c:pt>
                <c:pt idx="2">
                  <c:v>Disagree</c:v>
                </c:pt>
                <c:pt idx="3">
                  <c:v>Strongly Disagree</c:v>
                </c:pt>
              </c:strCache>
            </c:strRef>
          </c:cat>
          <c:val>
            <c:numRef>
              <c:f>Sheet1!$B$2:$B$5</c:f>
              <c:numCache>
                <c:formatCode>0%</c:formatCode>
                <c:ptCount val="4"/>
                <c:pt idx="0">
                  <c:v>0.78</c:v>
                </c:pt>
                <c:pt idx="1">
                  <c:v>0.08</c:v>
                </c:pt>
                <c:pt idx="2">
                  <c:v>0.02</c:v>
                </c:pt>
                <c:pt idx="3">
                  <c:v>0.12</c:v>
                </c:pt>
              </c:numCache>
            </c:numRef>
          </c:val>
          <c:extLst xmlns:c16r2="http://schemas.microsoft.com/office/drawing/2015/06/chart">
            <c:ext xmlns:c16="http://schemas.microsoft.com/office/drawing/2014/chart" uri="{C3380CC4-5D6E-409C-BE32-E72D297353CC}">
              <c16:uniqueId val="{00000000-57CF-4847-8A8F-3BBECAB3F768}"/>
            </c:ext>
          </c:extLst>
        </c:ser>
        <c:dLbls>
          <c:dLblPos val="outEnd"/>
          <c:showLegendKey val="0"/>
          <c:showVal val="1"/>
          <c:showCatName val="0"/>
          <c:showSerName val="0"/>
          <c:showPercent val="0"/>
          <c:showBubbleSize val="0"/>
        </c:dLbls>
        <c:gapWidth val="444"/>
        <c:overlap val="-90"/>
        <c:axId val="-2141918216"/>
        <c:axId val="-2141248824"/>
      </c:barChart>
      <c:catAx>
        <c:axId val="-2141918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141248824"/>
        <c:crosses val="autoZero"/>
        <c:auto val="1"/>
        <c:lblAlgn val="ctr"/>
        <c:lblOffset val="100"/>
        <c:noMultiLvlLbl val="0"/>
      </c:catAx>
      <c:valAx>
        <c:axId val="-2141248824"/>
        <c:scaling>
          <c:orientation val="minMax"/>
        </c:scaling>
        <c:delete val="1"/>
        <c:axPos val="l"/>
        <c:numFmt formatCode="0%" sourceLinked="1"/>
        <c:majorTickMark val="none"/>
        <c:minorTickMark val="none"/>
        <c:tickLblPos val="nextTo"/>
        <c:crossAx val="-2141918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800" b="1" i="0" cap="all" baseline="0">
                <a:effectLst/>
              </a:rPr>
              <a:t>I KNOW WHERE TO LOCATE PAPER DOWNTIME FORMS</a:t>
            </a:r>
            <a:endParaRPr lang="en-US">
              <a:effectLst/>
            </a:endParaRPr>
          </a:p>
        </c:rich>
      </c:tx>
      <c:layout/>
      <c:overlay val="0"/>
      <c:spPr>
        <a:noFill/>
        <a:ln>
          <a:noFill/>
        </a:ln>
        <a:effectLst/>
      </c:spPr>
    </c:title>
    <c:autoTitleDeleted val="0"/>
    <c:plotArea>
      <c:layout>
        <c:manualLayout>
          <c:layoutTarget val="inner"/>
          <c:xMode val="edge"/>
          <c:yMode val="edge"/>
          <c:x val="0.0257611241217799"/>
          <c:y val="0.227872464731697"/>
          <c:w val="0.939110070257611"/>
          <c:h val="0.689378051052524"/>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Sheet1!$A$8:$A$11</c:f>
              <c:strCache>
                <c:ptCount val="4"/>
                <c:pt idx="0">
                  <c:v>Strongly Agree</c:v>
                </c:pt>
                <c:pt idx="1">
                  <c:v>Agree</c:v>
                </c:pt>
                <c:pt idx="2">
                  <c:v>Disagree</c:v>
                </c:pt>
                <c:pt idx="3">
                  <c:v>Strongly Disagree</c:v>
                </c:pt>
              </c:strCache>
            </c:strRef>
          </c:cat>
          <c:val>
            <c:numRef>
              <c:f>Sheet1!$B$8:$B$11</c:f>
              <c:numCache>
                <c:formatCode>0%</c:formatCode>
                <c:ptCount val="4"/>
                <c:pt idx="0">
                  <c:v>0.78</c:v>
                </c:pt>
                <c:pt idx="1">
                  <c:v>0.13</c:v>
                </c:pt>
                <c:pt idx="2" formatCode="General">
                  <c:v>0.0</c:v>
                </c:pt>
                <c:pt idx="3">
                  <c:v>0.09</c:v>
                </c:pt>
              </c:numCache>
            </c:numRef>
          </c:val>
          <c:extLst xmlns:c16r2="http://schemas.microsoft.com/office/drawing/2015/06/chart">
            <c:ext xmlns:c16="http://schemas.microsoft.com/office/drawing/2014/chart" uri="{C3380CC4-5D6E-409C-BE32-E72D297353CC}">
              <c16:uniqueId val="{00000000-4FB3-40B0-857B-E8F94BFB1D80}"/>
            </c:ext>
          </c:extLst>
        </c:ser>
        <c:dLbls>
          <c:dLblPos val="outEnd"/>
          <c:showLegendKey val="0"/>
          <c:showVal val="1"/>
          <c:showCatName val="0"/>
          <c:showSerName val="0"/>
          <c:showPercent val="0"/>
          <c:showBubbleSize val="0"/>
        </c:dLbls>
        <c:gapWidth val="444"/>
        <c:overlap val="-90"/>
        <c:axId val="2098071064"/>
        <c:axId val="2098152072"/>
      </c:barChart>
      <c:catAx>
        <c:axId val="2098071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098152072"/>
        <c:crosses val="autoZero"/>
        <c:auto val="1"/>
        <c:lblAlgn val="ctr"/>
        <c:lblOffset val="100"/>
        <c:noMultiLvlLbl val="0"/>
      </c:catAx>
      <c:valAx>
        <c:axId val="2098152072"/>
        <c:scaling>
          <c:orientation val="minMax"/>
        </c:scaling>
        <c:delete val="1"/>
        <c:axPos val="l"/>
        <c:numFmt formatCode="0%" sourceLinked="1"/>
        <c:majorTickMark val="none"/>
        <c:minorTickMark val="none"/>
        <c:tickLblPos val="nextTo"/>
        <c:crossAx val="209807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0" i="0" baseline="0">
                <a:effectLst/>
              </a:rPr>
              <a:t>THE EHR IS DOWN UNEXPECTEDLY; DEMONSTRATE HOW TO PTINT A DOWNTIME MAR</a:t>
            </a:r>
            <a:endParaRPr lang="en-US">
              <a:effectLst/>
            </a:endParaRP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F42-41B3-A8BC-81511383E7CF}"/>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F42-41B3-A8BC-81511383E7C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Sheet1!$A$14:$A$16</c:f>
              <c:strCache>
                <c:ptCount val="2"/>
                <c:pt idx="0">
                  <c:v>Independent</c:v>
                </c:pt>
                <c:pt idx="1">
                  <c:v>Coached</c:v>
                </c:pt>
              </c:strCache>
            </c:strRef>
          </c:cat>
          <c:val>
            <c:numRef>
              <c:f>Sheet1!$B$14:$B$16</c:f>
              <c:numCache>
                <c:formatCode>General</c:formatCode>
                <c:ptCount val="2"/>
                <c:pt idx="0">
                  <c:v>92.0</c:v>
                </c:pt>
                <c:pt idx="1">
                  <c:v>14.0</c:v>
                </c:pt>
              </c:numCache>
            </c:numRef>
          </c:val>
          <c:extLst xmlns:c16r2="http://schemas.microsoft.com/office/drawing/2015/06/chart">
            <c:ext xmlns:c16="http://schemas.microsoft.com/office/drawing/2014/chart" uri="{C3380CC4-5D6E-409C-BE32-E72D297353CC}">
              <c16:uniqueId val="{00000004-2F42-41B3-A8BC-81511383E7C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b="1" i="0" baseline="0" dirty="0">
                <a:effectLst/>
              </a:rPr>
              <a:t>SHOW ME WHAT FORMS YOU USE FOR A NEW ADMISSION DURING DOWNTIME</a:t>
            </a:r>
            <a:endParaRPr lang="en-US" dirty="0">
              <a:effectLst/>
            </a:endParaRP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39E-4EDB-8F1D-AACCF0DA2E72}"/>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39E-4EDB-8F1D-AACCF0DA2E7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Sheet1!$A$19:$A$21</c:f>
              <c:strCache>
                <c:ptCount val="2"/>
                <c:pt idx="0">
                  <c:v>Independent</c:v>
                </c:pt>
                <c:pt idx="1">
                  <c:v>Coached</c:v>
                </c:pt>
              </c:strCache>
              <c:extLst xmlns:c16r2="http://schemas.microsoft.com/office/drawing/2015/06/chart"/>
            </c:strRef>
          </c:cat>
          <c:val>
            <c:numRef>
              <c:f>Sheet1!$B$19:$B$21</c:f>
              <c:numCache>
                <c:formatCode>General</c:formatCode>
                <c:ptCount val="2"/>
                <c:pt idx="0">
                  <c:v>96.0</c:v>
                </c:pt>
                <c:pt idx="1">
                  <c:v>12.0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739E-4EDB-8F1D-AACCF0DA2E7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COMPARISION OF SURVEYS</a:t>
            </a:r>
            <a:r>
              <a:rPr lang="en-US" baseline="0"/>
              <a:t> RESULTS POST DRILL</a:t>
            </a:r>
            <a:endParaRPr lang="en-US"/>
          </a:p>
        </c:rich>
      </c:tx>
      <c:overlay val="0"/>
      <c:spPr>
        <a:noFill/>
        <a:ln>
          <a:noFill/>
        </a:ln>
        <a:effectLst/>
      </c:spPr>
    </c:title>
    <c:autoTitleDeleted val="0"/>
    <c:plotArea>
      <c:layout/>
      <c:lineChart>
        <c:grouping val="standard"/>
        <c:varyColors val="0"/>
        <c:ser>
          <c:idx val="0"/>
          <c:order val="0"/>
          <c:tx>
            <c:strRef>
              <c:f>'Survey Results'!$B$21</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'Survey Results'!$A$22:$A$42</c:f>
              <c:strCache>
                <c:ptCount val="21"/>
                <c:pt idx="0">
                  <c:v>Can locate downtime computer </c:v>
                </c:pt>
                <c:pt idx="1">
                  <c:v>Strongly Agree</c:v>
                </c:pt>
                <c:pt idx="2">
                  <c:v>Agree</c:v>
                </c:pt>
                <c:pt idx="3">
                  <c:v>Disagree</c:v>
                </c:pt>
                <c:pt idx="4">
                  <c:v>Strongly Disagree</c:v>
                </c:pt>
                <c:pt idx="6">
                  <c:v>Can locate paper forms for documentation during a downtime</c:v>
                </c:pt>
                <c:pt idx="7">
                  <c:v>Strongly Agree</c:v>
                </c:pt>
                <c:pt idx="8">
                  <c:v>Agree</c:v>
                </c:pt>
                <c:pt idx="9">
                  <c:v>Disagree</c:v>
                </c:pt>
                <c:pt idx="10">
                  <c:v>Strongly Disagree</c:v>
                </c:pt>
                <c:pt idx="12">
                  <c:v>Can print a downtime MAR</c:v>
                </c:pt>
                <c:pt idx="13">
                  <c:v>Independent</c:v>
                </c:pt>
                <c:pt idx="14">
                  <c:v>Coached</c:v>
                </c:pt>
                <c:pt idx="15">
                  <c:v>Complete Assist</c:v>
                </c:pt>
                <c:pt idx="17">
                  <c:v>Can locate admission assessment forms to document on</c:v>
                </c:pt>
                <c:pt idx="18">
                  <c:v>Independent</c:v>
                </c:pt>
                <c:pt idx="19">
                  <c:v>Coached</c:v>
                </c:pt>
                <c:pt idx="20">
                  <c:v>Complete Assist</c:v>
                </c:pt>
              </c:strCache>
            </c:strRef>
          </c:cat>
          <c:val>
            <c:numRef>
              <c:f>'Survey Results'!$B$22:$B$42</c:f>
            </c:numRef>
          </c:val>
          <c:smooth val="0"/>
          <c:extLst xmlns:c16r2="http://schemas.microsoft.com/office/drawing/2015/06/chart">
            <c:ext xmlns:c16="http://schemas.microsoft.com/office/drawing/2014/chart" uri="{C3380CC4-5D6E-409C-BE32-E72D297353CC}">
              <c16:uniqueId val="{00000000-9D91-4538-88EE-4CBA9A8CDF88}"/>
            </c:ext>
          </c:extLst>
        </c:ser>
        <c:ser>
          <c:idx val="1"/>
          <c:order val="1"/>
          <c:tx>
            <c:strRef>
              <c:f>'Survey Results'!$C$21</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'Survey Results'!$A$22:$A$42</c:f>
              <c:strCache>
                <c:ptCount val="21"/>
                <c:pt idx="0">
                  <c:v>Can locate downtime computer </c:v>
                </c:pt>
                <c:pt idx="1">
                  <c:v>Strongly Agree</c:v>
                </c:pt>
                <c:pt idx="2">
                  <c:v>Agree</c:v>
                </c:pt>
                <c:pt idx="3">
                  <c:v>Disagree</c:v>
                </c:pt>
                <c:pt idx="4">
                  <c:v>Strongly Disagree</c:v>
                </c:pt>
                <c:pt idx="6">
                  <c:v>Can locate paper forms for documentation during a downtime</c:v>
                </c:pt>
                <c:pt idx="7">
                  <c:v>Strongly Agree</c:v>
                </c:pt>
                <c:pt idx="8">
                  <c:v>Agree</c:v>
                </c:pt>
                <c:pt idx="9">
                  <c:v>Disagree</c:v>
                </c:pt>
                <c:pt idx="10">
                  <c:v>Strongly Disagree</c:v>
                </c:pt>
                <c:pt idx="12">
                  <c:v>Can print a downtime MAR</c:v>
                </c:pt>
                <c:pt idx="13">
                  <c:v>Independent</c:v>
                </c:pt>
                <c:pt idx="14">
                  <c:v>Coached</c:v>
                </c:pt>
                <c:pt idx="15">
                  <c:v>Complete Assist</c:v>
                </c:pt>
                <c:pt idx="17">
                  <c:v>Can locate admission assessment forms to document on</c:v>
                </c:pt>
                <c:pt idx="18">
                  <c:v>Independent</c:v>
                </c:pt>
                <c:pt idx="19">
                  <c:v>Coached</c:v>
                </c:pt>
                <c:pt idx="20">
                  <c:v>Complete Assist</c:v>
                </c:pt>
              </c:strCache>
            </c:strRef>
          </c:cat>
          <c:val>
            <c:numRef>
              <c:f>'Survey Results'!$C$22:$C$42</c:f>
            </c:numRef>
          </c:val>
          <c:smooth val="0"/>
          <c:extLst xmlns:c16r2="http://schemas.microsoft.com/office/drawing/2015/06/chart">
            <c:ext xmlns:c16="http://schemas.microsoft.com/office/drawing/2014/chart" uri="{C3380CC4-5D6E-409C-BE32-E72D297353CC}">
              <c16:uniqueId val="{00000001-9D91-4538-88EE-4CBA9A8CDF88}"/>
            </c:ext>
          </c:extLst>
        </c:ser>
        <c:ser>
          <c:idx val="2"/>
          <c:order val="2"/>
          <c:tx>
            <c:strRef>
              <c:f>'Survey Results'!$D$21</c:f>
              <c:strCache>
                <c:ptCount val="1"/>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'Survey Results'!$A$22:$A$42</c:f>
              <c:strCache>
                <c:ptCount val="21"/>
                <c:pt idx="0">
                  <c:v>Can locate downtime computer </c:v>
                </c:pt>
                <c:pt idx="1">
                  <c:v>Strongly Agree</c:v>
                </c:pt>
                <c:pt idx="2">
                  <c:v>Agree</c:v>
                </c:pt>
                <c:pt idx="3">
                  <c:v>Disagree</c:v>
                </c:pt>
                <c:pt idx="4">
                  <c:v>Strongly Disagree</c:v>
                </c:pt>
                <c:pt idx="6">
                  <c:v>Can locate paper forms for documentation during a downtime</c:v>
                </c:pt>
                <c:pt idx="7">
                  <c:v>Strongly Agree</c:v>
                </c:pt>
                <c:pt idx="8">
                  <c:v>Agree</c:v>
                </c:pt>
                <c:pt idx="9">
                  <c:v>Disagree</c:v>
                </c:pt>
                <c:pt idx="10">
                  <c:v>Strongly Disagree</c:v>
                </c:pt>
                <c:pt idx="12">
                  <c:v>Can print a downtime MAR</c:v>
                </c:pt>
                <c:pt idx="13">
                  <c:v>Independent</c:v>
                </c:pt>
                <c:pt idx="14">
                  <c:v>Coached</c:v>
                </c:pt>
                <c:pt idx="15">
                  <c:v>Complete Assist</c:v>
                </c:pt>
                <c:pt idx="17">
                  <c:v>Can locate admission assessment forms to document on</c:v>
                </c:pt>
                <c:pt idx="18">
                  <c:v>Independent</c:v>
                </c:pt>
                <c:pt idx="19">
                  <c:v>Coached</c:v>
                </c:pt>
                <c:pt idx="20">
                  <c:v>Complete Assist</c:v>
                </c:pt>
              </c:strCache>
            </c:strRef>
          </c:cat>
          <c:val>
            <c:numRef>
              <c:f>'Survey Results'!$D$22:$D$42</c:f>
              <c:numCache>
                <c:formatCode>0%</c:formatCode>
                <c:ptCount val="21"/>
                <c:pt idx="0" formatCode="General">
                  <c:v>0.0</c:v>
                </c:pt>
                <c:pt idx="1">
                  <c:v>0.401360544217687</c:v>
                </c:pt>
                <c:pt idx="2">
                  <c:v>0.0612244897959184</c:v>
                </c:pt>
                <c:pt idx="3">
                  <c:v>0.108843537414966</c:v>
                </c:pt>
                <c:pt idx="4">
                  <c:v>0.428571428571429</c:v>
                </c:pt>
                <c:pt idx="6" formatCode="General">
                  <c:v>0.0</c:v>
                </c:pt>
                <c:pt idx="7">
                  <c:v>0.63013698630137</c:v>
                </c:pt>
                <c:pt idx="8">
                  <c:v>0.102739726027397</c:v>
                </c:pt>
                <c:pt idx="9">
                  <c:v>0.0753424657534247</c:v>
                </c:pt>
                <c:pt idx="10">
                  <c:v>0.191780821917808</c:v>
                </c:pt>
                <c:pt idx="12" formatCode="General">
                  <c:v>0.0</c:v>
                </c:pt>
                <c:pt idx="13">
                  <c:v>0.371681415929204</c:v>
                </c:pt>
                <c:pt idx="14">
                  <c:v>0.212389380530973</c:v>
                </c:pt>
                <c:pt idx="15">
                  <c:v>0.415929203539823</c:v>
                </c:pt>
                <c:pt idx="17" formatCode="General">
                  <c:v>0.0</c:v>
                </c:pt>
                <c:pt idx="18">
                  <c:v>0.663865546218488</c:v>
                </c:pt>
                <c:pt idx="19">
                  <c:v>0.168067226890756</c:v>
                </c:pt>
                <c:pt idx="20">
                  <c:v>0.168067226890756</c:v>
                </c:pt>
              </c:numCache>
            </c:numRef>
          </c:val>
          <c:smooth val="0"/>
          <c:extLst xmlns:c16r2="http://schemas.microsoft.com/office/drawing/2015/06/chart">
            <c:ext xmlns:c16="http://schemas.microsoft.com/office/drawing/2014/chart" uri="{C3380CC4-5D6E-409C-BE32-E72D297353CC}">
              <c16:uniqueId val="{00000002-9D91-4538-88EE-4CBA9A8CDF88}"/>
            </c:ext>
          </c:extLst>
        </c:ser>
        <c:ser>
          <c:idx val="3"/>
          <c:order val="3"/>
          <c:tx>
            <c:strRef>
              <c:f>'Survey Results'!$E$21</c:f>
              <c:strCache>
                <c:ptCount val="1"/>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'Survey Results'!$A$22:$A$42</c:f>
              <c:strCache>
                <c:ptCount val="21"/>
                <c:pt idx="0">
                  <c:v>Can locate downtime computer </c:v>
                </c:pt>
                <c:pt idx="1">
                  <c:v>Strongly Agree</c:v>
                </c:pt>
                <c:pt idx="2">
                  <c:v>Agree</c:v>
                </c:pt>
                <c:pt idx="3">
                  <c:v>Disagree</c:v>
                </c:pt>
                <c:pt idx="4">
                  <c:v>Strongly Disagree</c:v>
                </c:pt>
                <c:pt idx="6">
                  <c:v>Can locate paper forms for documentation during a downtime</c:v>
                </c:pt>
                <c:pt idx="7">
                  <c:v>Strongly Agree</c:v>
                </c:pt>
                <c:pt idx="8">
                  <c:v>Agree</c:v>
                </c:pt>
                <c:pt idx="9">
                  <c:v>Disagree</c:v>
                </c:pt>
                <c:pt idx="10">
                  <c:v>Strongly Disagree</c:v>
                </c:pt>
                <c:pt idx="12">
                  <c:v>Can print a downtime MAR</c:v>
                </c:pt>
                <c:pt idx="13">
                  <c:v>Independent</c:v>
                </c:pt>
                <c:pt idx="14">
                  <c:v>Coached</c:v>
                </c:pt>
                <c:pt idx="15">
                  <c:v>Complete Assist</c:v>
                </c:pt>
                <c:pt idx="17">
                  <c:v>Can locate admission assessment forms to document on</c:v>
                </c:pt>
                <c:pt idx="18">
                  <c:v>Independent</c:v>
                </c:pt>
                <c:pt idx="19">
                  <c:v>Coached</c:v>
                </c:pt>
                <c:pt idx="20">
                  <c:v>Complete Assist</c:v>
                </c:pt>
              </c:strCache>
            </c:strRef>
          </c:cat>
          <c:val>
            <c:numRef>
              <c:f>'Survey Results'!$E$22:$E$42</c:f>
              <c:numCache>
                <c:formatCode>0%</c:formatCode>
                <c:ptCount val="21"/>
                <c:pt idx="0" formatCode="General">
                  <c:v>0.0</c:v>
                </c:pt>
                <c:pt idx="1">
                  <c:v>0.776923076923077</c:v>
                </c:pt>
                <c:pt idx="2">
                  <c:v>0.0923076923076923</c:v>
                </c:pt>
                <c:pt idx="3">
                  <c:v>0.0230769230769231</c:v>
                </c:pt>
                <c:pt idx="4">
                  <c:v>0.107692307692308</c:v>
                </c:pt>
                <c:pt idx="6" formatCode="General">
                  <c:v>0.0</c:v>
                </c:pt>
                <c:pt idx="7">
                  <c:v>0.78125</c:v>
                </c:pt>
                <c:pt idx="8">
                  <c:v>0.125</c:v>
                </c:pt>
                <c:pt idx="9">
                  <c:v>0.0</c:v>
                </c:pt>
                <c:pt idx="10">
                  <c:v>0.09375</c:v>
                </c:pt>
                <c:pt idx="12" formatCode="General">
                  <c:v>0.0</c:v>
                </c:pt>
                <c:pt idx="13">
                  <c:v>0.867924528301887</c:v>
                </c:pt>
                <c:pt idx="14">
                  <c:v>0.132075471698113</c:v>
                </c:pt>
                <c:pt idx="15">
                  <c:v>0.0</c:v>
                </c:pt>
                <c:pt idx="17" formatCode="General">
                  <c:v>0.0</c:v>
                </c:pt>
                <c:pt idx="18">
                  <c:v>0.888888888888889</c:v>
                </c:pt>
                <c:pt idx="19">
                  <c:v>0.111111111111111</c:v>
                </c:pt>
                <c:pt idx="20">
                  <c:v>0.0</c:v>
                </c:pt>
              </c:numCache>
            </c:numRef>
          </c:val>
          <c:smooth val="0"/>
          <c:extLst xmlns:c16r2="http://schemas.microsoft.com/office/drawing/2015/06/chart">
            <c:ext xmlns:c16="http://schemas.microsoft.com/office/drawing/2014/chart" uri="{C3380CC4-5D6E-409C-BE32-E72D297353CC}">
              <c16:uniqueId val="{00000003-9D91-4538-88EE-4CBA9A8CDF88}"/>
            </c:ext>
          </c:extLst>
        </c:ser>
        <c:dLbls>
          <c:showLegendKey val="0"/>
          <c:showVal val="0"/>
          <c:showCatName val="0"/>
          <c:showSerName val="0"/>
          <c:showPercent val="0"/>
          <c:showBubbleSize val="0"/>
        </c:dLbls>
        <c:marker val="1"/>
        <c:smooth val="0"/>
        <c:axId val="2098087960"/>
        <c:axId val="2100633080"/>
      </c:lineChart>
      <c:catAx>
        <c:axId val="209808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0633080"/>
        <c:crossesAt val="0.0"/>
        <c:auto val="1"/>
        <c:lblAlgn val="ctr"/>
        <c:lblOffset val="100"/>
        <c:noMultiLvlLbl val="0"/>
      </c:catAx>
      <c:valAx>
        <c:axId val="2100633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8087960"/>
        <c:crosses val="autoZero"/>
        <c:crossBetween val="between"/>
      </c:valAx>
      <c:spPr>
        <a:noFill/>
        <a:ln>
          <a:noFill/>
        </a:ln>
        <a:effectLst/>
      </c:spPr>
    </c:plotArea>
    <c:legend>
      <c:legendPos val="b"/>
      <c:layout>
        <c:manualLayout>
          <c:xMode val="edge"/>
          <c:yMode val="edge"/>
          <c:x val="0.404736019020884"/>
          <c:y val="0.914888281704076"/>
          <c:w val="0.198457659897776"/>
          <c:h val="0.07143390510900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Clinical</a:t>
            </a:r>
            <a:r>
              <a:rPr lang="en-US" baseline="0" dirty="0"/>
              <a:t> VS Non-Clinical Employees</a:t>
            </a:r>
            <a:endParaRPr lang="en-US" dirty="0"/>
          </a:p>
        </c:rich>
      </c:tx>
      <c:layout/>
      <c:overlay val="0"/>
      <c:spPr>
        <a:noFill/>
        <a:ln>
          <a:noFill/>
        </a:ln>
        <a:effectLst/>
      </c:spPr>
    </c:title>
    <c:autoTitleDeleted val="0"/>
    <c:plotArea>
      <c:layout/>
      <c:pieChart>
        <c:varyColors val="1"/>
        <c:ser>
          <c:idx val="0"/>
          <c:order val="0"/>
          <c:dPt>
            <c:idx val="0"/>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DD1B-4A1F-BE36-13E06D5EAC34}"/>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DD1B-4A1F-BE36-13E06D5EAC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Sheet2!$C$224:$C$225</c:f>
              <c:strCache>
                <c:ptCount val="2"/>
                <c:pt idx="0">
                  <c:v>CLINICAL</c:v>
                </c:pt>
                <c:pt idx="1">
                  <c:v>NON-CLINICAL</c:v>
                </c:pt>
              </c:strCache>
            </c:strRef>
          </c:cat>
          <c:val>
            <c:numRef>
              <c:f>Sheet2!$D$224:$D$225</c:f>
              <c:numCache>
                <c:formatCode>General</c:formatCode>
                <c:ptCount val="2"/>
                <c:pt idx="0">
                  <c:v>71.0</c:v>
                </c:pt>
                <c:pt idx="1">
                  <c:v>33.0</c:v>
                </c:pt>
              </c:numCache>
            </c:numRef>
          </c:val>
          <c:extLst xmlns:c16r2="http://schemas.microsoft.com/office/drawing/2015/06/chart">
            <c:ext xmlns:c16="http://schemas.microsoft.com/office/drawing/2014/chart" uri="{C3380CC4-5D6E-409C-BE32-E72D297353CC}">
              <c16:uniqueId val="{00000004-DD1B-4A1F-BE36-13E06D5EAC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YEARS WORKING IN HEALTHCARE</a:t>
            </a:r>
          </a:p>
        </c:rich>
      </c:tx>
      <c:layout/>
      <c:overlay val="0"/>
      <c:spPr>
        <a:noFill/>
        <a:ln>
          <a:noFill/>
        </a:ln>
        <a:effectLst/>
      </c:spPr>
    </c:title>
    <c:autoTitleDeleted val="0"/>
    <c:plotArea>
      <c:layout/>
      <c:pieChart>
        <c:varyColors val="1"/>
        <c:ser>
          <c:idx val="0"/>
          <c:order val="0"/>
          <c:tx>
            <c:strRef>
              <c:f>Results!$B$4</c:f>
              <c:strCache>
                <c:ptCount val="1"/>
                <c:pt idx="0">
                  <c:v>PRE SURVEY RESULTS</c:v>
                </c:pt>
              </c:strCache>
            </c:strRef>
          </c:tx>
          <c:dPt>
            <c:idx val="0"/>
            <c:bubble3D val="0"/>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38100" dist="25400" dir="5400000" rotWithShape="0">
                  <a:srgbClr val="000000">
                    <a:alpha val="55000"/>
                  </a:srgbClr>
                </a:outerShdw>
              </a:effectLst>
            </c:spPr>
            <c:extLst xmlns:c16r2="http://schemas.microsoft.com/office/drawing/2015/06/chart">
              <c:ext xmlns:c16="http://schemas.microsoft.com/office/drawing/2014/chart" uri="{C3380CC4-5D6E-409C-BE32-E72D297353CC}">
                <c16:uniqueId val="{00000001-FD86-42E3-A221-029804A3C989}"/>
              </c:ext>
            </c:extLst>
          </c:dPt>
          <c:dPt>
            <c:idx val="1"/>
            <c:bubble3D val="0"/>
            <c:spPr>
              <a:gradFill rotWithShape="1">
                <a:gsLst>
                  <a:gs pos="0">
                    <a:schemeClr val="accent2">
                      <a:tint val="98000"/>
                      <a:lumMod val="110000"/>
                    </a:schemeClr>
                  </a:gs>
                  <a:gs pos="84000">
                    <a:schemeClr val="accent2">
                      <a:shade val="90000"/>
                      <a:lumMod val="88000"/>
                    </a:schemeClr>
                  </a:gs>
                </a:gsLst>
                <a:lin ang="5400000" scaled="0"/>
              </a:gradFill>
              <a:ln>
                <a:noFill/>
              </a:ln>
              <a:effectLst>
                <a:outerShdw blurRad="38100" dist="25400" dir="5400000" rotWithShape="0">
                  <a:srgbClr val="000000">
                    <a:alpha val="55000"/>
                  </a:srgbClr>
                </a:outerShdw>
              </a:effectLst>
            </c:spPr>
            <c:extLst xmlns:c16r2="http://schemas.microsoft.com/office/drawing/2015/06/chart">
              <c:ext xmlns:c16="http://schemas.microsoft.com/office/drawing/2014/chart" uri="{C3380CC4-5D6E-409C-BE32-E72D297353CC}">
                <c16:uniqueId val="{00000003-FD86-42E3-A221-029804A3C989}"/>
              </c:ext>
            </c:extLst>
          </c:dPt>
          <c:dPt>
            <c:idx val="2"/>
            <c:bubble3D val="0"/>
            <c:spPr>
              <a:gradFill rotWithShape="1">
                <a:gsLst>
                  <a:gs pos="0">
                    <a:schemeClr val="accent3">
                      <a:tint val="98000"/>
                      <a:lumMod val="110000"/>
                    </a:schemeClr>
                  </a:gs>
                  <a:gs pos="84000">
                    <a:schemeClr val="accent3">
                      <a:shade val="90000"/>
                      <a:lumMod val="88000"/>
                    </a:schemeClr>
                  </a:gs>
                </a:gsLst>
                <a:lin ang="5400000" scaled="0"/>
              </a:gradFill>
              <a:ln>
                <a:noFill/>
              </a:ln>
              <a:effectLst>
                <a:outerShdw blurRad="38100" dist="25400" dir="5400000" rotWithShape="0">
                  <a:srgbClr val="000000">
                    <a:alpha val="55000"/>
                  </a:srgbClr>
                </a:outerShdw>
              </a:effectLst>
            </c:spPr>
            <c:extLst xmlns:c16r2="http://schemas.microsoft.com/office/drawing/2015/06/chart">
              <c:ext xmlns:c16="http://schemas.microsoft.com/office/drawing/2014/chart" uri="{C3380CC4-5D6E-409C-BE32-E72D297353CC}">
                <c16:uniqueId val="{00000005-FD86-42E3-A221-029804A3C989}"/>
              </c:ext>
            </c:extLst>
          </c:dPt>
          <c:dPt>
            <c:idx val="3"/>
            <c:bubble3D val="0"/>
            <c:spPr>
              <a:gradFill rotWithShape="1">
                <a:gsLst>
                  <a:gs pos="0">
                    <a:schemeClr val="accent4">
                      <a:tint val="98000"/>
                      <a:lumMod val="110000"/>
                    </a:schemeClr>
                  </a:gs>
                  <a:gs pos="84000">
                    <a:schemeClr val="accent4">
                      <a:shade val="90000"/>
                      <a:lumMod val="88000"/>
                    </a:schemeClr>
                  </a:gs>
                </a:gsLst>
                <a:lin ang="5400000" scaled="0"/>
              </a:gradFill>
              <a:ln>
                <a:noFill/>
              </a:ln>
              <a:effectLst>
                <a:outerShdw blurRad="38100" dist="25400" dir="5400000" rotWithShape="0">
                  <a:srgbClr val="000000">
                    <a:alpha val="55000"/>
                  </a:srgbClr>
                </a:outerShdw>
              </a:effectLst>
            </c:spPr>
            <c:extLst xmlns:c16r2="http://schemas.microsoft.com/office/drawing/2015/06/chart">
              <c:ext xmlns:c16="http://schemas.microsoft.com/office/drawing/2014/chart" uri="{C3380CC4-5D6E-409C-BE32-E72D297353CC}">
                <c16:uniqueId val="{00000007-FD86-42E3-A221-029804A3C989}"/>
              </c:ext>
            </c:extLst>
          </c:dPt>
          <c:dPt>
            <c:idx val="4"/>
            <c:bubble3D val="0"/>
            <c:spPr>
              <a:gradFill rotWithShape="1">
                <a:gsLst>
                  <a:gs pos="0">
                    <a:schemeClr val="accent5">
                      <a:tint val="98000"/>
                      <a:lumMod val="110000"/>
                    </a:schemeClr>
                  </a:gs>
                  <a:gs pos="84000">
                    <a:schemeClr val="accent5">
                      <a:shade val="90000"/>
                      <a:lumMod val="88000"/>
                    </a:schemeClr>
                  </a:gs>
                </a:gsLst>
                <a:lin ang="5400000" scaled="0"/>
              </a:gradFill>
              <a:ln>
                <a:noFill/>
              </a:ln>
              <a:effectLst>
                <a:outerShdw blurRad="38100" dist="25400" dir="5400000" rotWithShape="0">
                  <a:srgbClr val="000000">
                    <a:alpha val="55000"/>
                  </a:srgbClr>
                </a:outerShdw>
              </a:effectLst>
            </c:spPr>
            <c:extLst xmlns:c16r2="http://schemas.microsoft.com/office/drawing/2015/06/chart">
              <c:ext xmlns:c16="http://schemas.microsoft.com/office/drawing/2014/chart" uri="{C3380CC4-5D6E-409C-BE32-E72D297353CC}">
                <c16:uniqueId val="{00000009-FD86-42E3-A221-029804A3C98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Results!$A$5:$A$9</c:f>
              <c:strCache>
                <c:ptCount val="5"/>
                <c:pt idx="0">
                  <c:v>0 to 5</c:v>
                </c:pt>
                <c:pt idx="1">
                  <c:v>6 to 10</c:v>
                </c:pt>
                <c:pt idx="2">
                  <c:v>11 to 15</c:v>
                </c:pt>
                <c:pt idx="3">
                  <c:v>16 to 20</c:v>
                </c:pt>
                <c:pt idx="4">
                  <c:v>20+</c:v>
                </c:pt>
              </c:strCache>
            </c:strRef>
          </c:cat>
          <c:val>
            <c:numRef>
              <c:f>Results!$B$5:$B$9</c:f>
              <c:numCache>
                <c:formatCode>General</c:formatCode>
                <c:ptCount val="5"/>
                <c:pt idx="0">
                  <c:v>26.0</c:v>
                </c:pt>
                <c:pt idx="1">
                  <c:v>26.0</c:v>
                </c:pt>
                <c:pt idx="2">
                  <c:v>23.0</c:v>
                </c:pt>
                <c:pt idx="3">
                  <c:v>14.0</c:v>
                </c:pt>
                <c:pt idx="4">
                  <c:v>53.0</c:v>
                </c:pt>
              </c:numCache>
            </c:numRef>
          </c:val>
          <c:extLst xmlns:c16r2="http://schemas.microsoft.com/office/drawing/2015/06/chart">
            <c:ext xmlns:c16="http://schemas.microsoft.com/office/drawing/2014/chart" uri="{C3380CC4-5D6E-409C-BE32-E72D297353CC}">
              <c16:uniqueId val="{0000000A-FD86-42E3-A221-029804A3C989}"/>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SHIFT WORKED</a:t>
            </a:r>
          </a:p>
        </c:rich>
      </c:tx>
      <c:layout/>
      <c:overlay val="0"/>
      <c:spPr>
        <a:noFill/>
        <a:ln>
          <a:noFill/>
        </a:ln>
        <a:effectLst/>
      </c:spPr>
    </c:title>
    <c:autoTitleDeleted val="0"/>
    <c:plotArea>
      <c:layout/>
      <c:pieChart>
        <c:varyColors val="1"/>
        <c:ser>
          <c:idx val="0"/>
          <c:order val="0"/>
          <c:tx>
            <c:strRef>
              <c:f>Results!$B$11</c:f>
              <c:strCache>
                <c:ptCount val="1"/>
                <c:pt idx="0">
                  <c:v>PRE SURVEY RESULTS</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15F9-4B5B-B5DC-2AD668109892}"/>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15F9-4B5B-B5DC-2AD66810989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Results!$A$12:$A$14</c:f>
              <c:strCache>
                <c:ptCount val="2"/>
                <c:pt idx="0">
                  <c:v>Day</c:v>
                </c:pt>
                <c:pt idx="1">
                  <c:v>Night</c:v>
                </c:pt>
              </c:strCache>
            </c:strRef>
          </c:cat>
          <c:val>
            <c:numRef>
              <c:f>Results!$B$12:$B$14</c:f>
              <c:numCache>
                <c:formatCode>General</c:formatCode>
                <c:ptCount val="2"/>
                <c:pt idx="0">
                  <c:v>147.0</c:v>
                </c:pt>
                <c:pt idx="1">
                  <c:v>2.0</c:v>
                </c:pt>
              </c:numCache>
            </c:numRef>
          </c:val>
          <c:extLst xmlns:c16r2="http://schemas.microsoft.com/office/drawing/2015/06/chart">
            <c:ext xmlns:c16="http://schemas.microsoft.com/office/drawing/2014/chart" uri="{C3380CC4-5D6E-409C-BE32-E72D297353CC}">
              <c16:uniqueId val="{00000004-15F9-4B5B-B5DC-2AD66810989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PRIOR DRILL PARTICIPATION</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76B6-4BBA-9A5D-7B8BD6AF4541}"/>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76B6-4BBA-9A5D-7B8BD6AF4541}"/>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76B6-4BBA-9A5D-7B8BD6AF454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76B6-4BBA-9A5D-7B8BD6AF45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Results!$A$17:$A$20</c:f>
              <c:strCache>
                <c:ptCount val="4"/>
                <c:pt idx="0">
                  <c:v>1st Downtime Drill</c:v>
                </c:pt>
                <c:pt idx="1">
                  <c:v>2nd Downtime Drill</c:v>
                </c:pt>
                <c:pt idx="2">
                  <c:v>3rd Downtime Drill </c:v>
                </c:pt>
                <c:pt idx="3">
                  <c:v>4th Downtime Drill </c:v>
                </c:pt>
              </c:strCache>
            </c:strRef>
          </c:cat>
          <c:val>
            <c:numRef>
              <c:f>Results!$B$17:$B$20</c:f>
              <c:numCache>
                <c:formatCode>General</c:formatCode>
                <c:ptCount val="4"/>
                <c:pt idx="0">
                  <c:v>83.0</c:v>
                </c:pt>
                <c:pt idx="1">
                  <c:v>33.0</c:v>
                </c:pt>
                <c:pt idx="2">
                  <c:v>19.0</c:v>
                </c:pt>
                <c:pt idx="3">
                  <c:v>14.0</c:v>
                </c:pt>
              </c:numCache>
            </c:numRef>
          </c:val>
          <c:extLst xmlns:c16r2="http://schemas.microsoft.com/office/drawing/2015/06/chart">
            <c:ext xmlns:c16="http://schemas.microsoft.com/office/drawing/2014/chart" uri="{C3380CC4-5D6E-409C-BE32-E72D297353CC}">
              <c16:uniqueId val="{00000008-76B6-4BBA-9A5D-7B8BD6AF45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I KNOW WHERE TO LOCATE PAPER DOWNTIME FORMS</a:t>
            </a:r>
          </a:p>
        </c:rich>
      </c:tx>
      <c:layout/>
      <c:overlay val="0"/>
      <c:spPr>
        <a:noFill/>
        <a:ln>
          <a:noFill/>
        </a:ln>
        <a:effectLst/>
      </c:sp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Sheet1!$A$8:$A$11</c:f>
              <c:strCache>
                <c:ptCount val="4"/>
                <c:pt idx="0">
                  <c:v>Strongly Agree</c:v>
                </c:pt>
                <c:pt idx="1">
                  <c:v>Agree</c:v>
                </c:pt>
                <c:pt idx="2">
                  <c:v>Disagree</c:v>
                </c:pt>
                <c:pt idx="3">
                  <c:v>Strongly Disagree</c:v>
                </c:pt>
              </c:strCache>
            </c:strRef>
          </c:cat>
          <c:val>
            <c:numRef>
              <c:f>Sheet1!$B$8:$B$11</c:f>
              <c:numCache>
                <c:formatCode>0%</c:formatCode>
                <c:ptCount val="4"/>
                <c:pt idx="0">
                  <c:v>0.63</c:v>
                </c:pt>
                <c:pt idx="1">
                  <c:v>0.1</c:v>
                </c:pt>
                <c:pt idx="2">
                  <c:v>0.08</c:v>
                </c:pt>
                <c:pt idx="3">
                  <c:v>0.19</c:v>
                </c:pt>
              </c:numCache>
            </c:numRef>
          </c:val>
          <c:extLst xmlns:c16r2="http://schemas.microsoft.com/office/drawing/2015/06/chart">
            <c:ext xmlns:c16="http://schemas.microsoft.com/office/drawing/2014/chart" uri="{C3380CC4-5D6E-409C-BE32-E72D297353CC}">
              <c16:uniqueId val="{00000000-A8E0-470E-83D4-0E8D04DC5455}"/>
            </c:ext>
          </c:extLst>
        </c:ser>
        <c:dLbls>
          <c:dLblPos val="outEnd"/>
          <c:showLegendKey val="0"/>
          <c:showVal val="1"/>
          <c:showCatName val="0"/>
          <c:showSerName val="0"/>
          <c:showPercent val="0"/>
          <c:showBubbleSize val="0"/>
        </c:dLbls>
        <c:gapWidth val="444"/>
        <c:overlap val="-90"/>
        <c:axId val="2099069448"/>
        <c:axId val="2098910424"/>
      </c:barChart>
      <c:catAx>
        <c:axId val="2099069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98910424"/>
        <c:crosses val="autoZero"/>
        <c:auto val="1"/>
        <c:lblAlgn val="ctr"/>
        <c:lblOffset val="100"/>
        <c:noMultiLvlLbl val="0"/>
      </c:catAx>
      <c:valAx>
        <c:axId val="2098910424"/>
        <c:scaling>
          <c:orientation val="minMax"/>
        </c:scaling>
        <c:delete val="1"/>
        <c:axPos val="l"/>
        <c:numFmt formatCode="0%" sourceLinked="1"/>
        <c:majorTickMark val="none"/>
        <c:minorTickMark val="none"/>
        <c:tickLblPos val="nextTo"/>
        <c:crossAx val="2099069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2130" dirty="0"/>
              <a:t>I know where the downtime computer</a:t>
            </a:r>
            <a:r>
              <a:rPr lang="en-US" sz="2130" baseline="0" dirty="0"/>
              <a:t> is located</a:t>
            </a:r>
            <a:endParaRPr lang="en-US" sz="2130" dirty="0"/>
          </a:p>
        </c:rich>
      </c:tx>
      <c:layout>
        <c:manualLayout>
          <c:xMode val="edge"/>
          <c:yMode val="edge"/>
          <c:x val="0.0942445923767726"/>
          <c:y val="0.0"/>
        </c:manualLayout>
      </c:layout>
      <c:overlay val="0"/>
      <c:spPr>
        <a:noFill/>
        <a:ln>
          <a:noFill/>
        </a:ln>
        <a:effectLst/>
      </c:spPr>
    </c:title>
    <c:autoTitleDeleted val="0"/>
    <c:plotArea>
      <c:layout/>
      <c:barChart>
        <c:barDir val="col"/>
        <c:grouping val="clustered"/>
        <c:varyColors val="0"/>
        <c:ser>
          <c:idx val="0"/>
          <c:order val="0"/>
          <c:tx>
            <c:strRef>
              <c:f>Results!$B$22</c:f>
              <c:strCache>
                <c:ptCount val="1"/>
                <c:pt idx="0">
                  <c:v>PRE SURVEY RESULTS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Results!$A$23:$A$26</c:f>
              <c:strCache>
                <c:ptCount val="4"/>
                <c:pt idx="0">
                  <c:v>Strongly Agree</c:v>
                </c:pt>
                <c:pt idx="1">
                  <c:v>Agree</c:v>
                </c:pt>
                <c:pt idx="2">
                  <c:v>Disagree</c:v>
                </c:pt>
                <c:pt idx="3">
                  <c:v>Strongly Disagree</c:v>
                </c:pt>
              </c:strCache>
            </c:strRef>
          </c:cat>
          <c:val>
            <c:numRef>
              <c:f>Results!$B$23:$B$26</c:f>
              <c:numCache>
                <c:formatCode>General</c:formatCode>
                <c:ptCount val="4"/>
                <c:pt idx="0">
                  <c:v>59.0</c:v>
                </c:pt>
                <c:pt idx="1">
                  <c:v>9.0</c:v>
                </c:pt>
                <c:pt idx="2">
                  <c:v>16.0</c:v>
                </c:pt>
                <c:pt idx="3">
                  <c:v>63.0</c:v>
                </c:pt>
              </c:numCache>
            </c:numRef>
          </c:val>
          <c:extLst xmlns:c16r2="http://schemas.microsoft.com/office/drawing/2015/06/chart">
            <c:ext xmlns:c16="http://schemas.microsoft.com/office/drawing/2014/chart" uri="{C3380CC4-5D6E-409C-BE32-E72D297353CC}">
              <c16:uniqueId val="{00000000-0A9C-424D-B0B5-71C4220EC347}"/>
            </c:ext>
          </c:extLst>
        </c:ser>
        <c:dLbls>
          <c:dLblPos val="outEnd"/>
          <c:showLegendKey val="0"/>
          <c:showVal val="1"/>
          <c:showCatName val="0"/>
          <c:showSerName val="0"/>
          <c:showPercent val="0"/>
          <c:showBubbleSize val="0"/>
        </c:dLbls>
        <c:gapWidth val="444"/>
        <c:overlap val="-90"/>
        <c:axId val="-2142522808"/>
        <c:axId val="-2142513432"/>
      </c:barChart>
      <c:catAx>
        <c:axId val="-214252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142513432"/>
        <c:crosses val="autoZero"/>
        <c:auto val="1"/>
        <c:lblAlgn val="ctr"/>
        <c:lblOffset val="100"/>
        <c:noMultiLvlLbl val="0"/>
      </c:catAx>
      <c:valAx>
        <c:axId val="-2142513432"/>
        <c:scaling>
          <c:orientation val="minMax"/>
        </c:scaling>
        <c:delete val="1"/>
        <c:axPos val="l"/>
        <c:numFmt formatCode="General" sourceLinked="1"/>
        <c:majorTickMark val="none"/>
        <c:minorTickMark val="none"/>
        <c:tickLblPos val="nextTo"/>
        <c:crossAx val="-2142522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 EHR IS DOWN UNEXPECTEDLY; DEMONSTRATE</a:t>
            </a:r>
            <a:r>
              <a:rPr lang="en-US" baseline="0"/>
              <a:t> HOW TO PTINT A DOWNTIME MAR</a:t>
            </a:r>
            <a:endParaRPr lang="en-US"/>
          </a:p>
        </c:rich>
      </c:tx>
      <c:layout/>
      <c:overlay val="0"/>
      <c:spPr>
        <a:noFill/>
        <a:ln>
          <a:noFill/>
        </a:ln>
        <a:effectLst/>
      </c:sp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THE EHR IS DOWN UNEXPECTEDLY; DEMONSTRATE HOW TO PRINT A DOWNTIME MAR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08C-4175-AA19-A90852C4CFA1}"/>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08C-4175-AA19-A90852C4CFA1}"/>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08C-4175-AA19-A90852C4CFA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Sheet1!$A$14:$A$16</c:f>
              <c:strCache>
                <c:ptCount val="3"/>
                <c:pt idx="0">
                  <c:v>Independent</c:v>
                </c:pt>
                <c:pt idx="1">
                  <c:v>Coached</c:v>
                </c:pt>
                <c:pt idx="2">
                  <c:v>Complete Assist</c:v>
                </c:pt>
              </c:strCache>
            </c:strRef>
          </c:cat>
          <c:val>
            <c:numRef>
              <c:f>Sheet1!$B$14:$B$16</c:f>
              <c:numCache>
                <c:formatCode>General</c:formatCode>
                <c:ptCount val="3"/>
                <c:pt idx="0">
                  <c:v>42.0</c:v>
                </c:pt>
                <c:pt idx="1">
                  <c:v>24.0</c:v>
                </c:pt>
                <c:pt idx="2">
                  <c:v>47.0</c:v>
                </c:pt>
              </c:numCache>
            </c:numRef>
          </c:val>
          <c:extLst xmlns:c16r2="http://schemas.microsoft.com/office/drawing/2015/06/chart">
            <c:ext xmlns:c16="http://schemas.microsoft.com/office/drawing/2014/chart" uri="{C3380CC4-5D6E-409C-BE32-E72D297353CC}">
              <c16:uniqueId val="{00000006-F08C-4175-AA19-A90852C4CFA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0.40373</cdr:x>
      <cdr:y>0.95643</cdr:y>
    </cdr:from>
    <cdr:to>
      <cdr:x>0.48474</cdr:x>
      <cdr:y>1</cdr:y>
    </cdr:to>
    <cdr:sp macro="" textlink="">
      <cdr:nvSpPr>
        <cdr:cNvPr id="2" name="TextBox 1">
          <a:extLst xmlns:a="http://schemas.openxmlformats.org/drawingml/2006/main">
            <a:ext uri="{FF2B5EF4-FFF2-40B4-BE49-F238E27FC236}">
              <a16:creationId xmlns="" xmlns:a16="http://schemas.microsoft.com/office/drawing/2014/main" id="{781376A5-F21E-411D-84E3-A961D2C840E1}"/>
            </a:ext>
          </a:extLst>
        </cdr:cNvPr>
        <cdr:cNvSpPr txBox="1"/>
      </cdr:nvSpPr>
      <cdr:spPr>
        <a:xfrm xmlns:a="http://schemas.openxmlformats.org/drawingml/2006/main">
          <a:off x="4402666" y="5328356"/>
          <a:ext cx="883412" cy="2427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0.42982</cdr:x>
      <cdr:y>0.95244</cdr:y>
    </cdr:from>
    <cdr:to>
      <cdr:x>0.50351</cdr:x>
      <cdr:y>0.9955</cdr:y>
    </cdr:to>
    <cdr:sp macro="" textlink="">
      <cdr:nvSpPr>
        <cdr:cNvPr id="3" name="TextBox 2">
          <a:extLst xmlns:a="http://schemas.openxmlformats.org/drawingml/2006/main">
            <a:ext uri="{FF2B5EF4-FFF2-40B4-BE49-F238E27FC236}">
              <a16:creationId xmlns="" xmlns:a16="http://schemas.microsoft.com/office/drawing/2014/main" id="{77A35307-3EAA-499E-B084-78091F8A8393}"/>
            </a:ext>
          </a:extLst>
        </cdr:cNvPr>
        <cdr:cNvSpPr txBox="1"/>
      </cdr:nvSpPr>
      <cdr:spPr>
        <a:xfrm xmlns:a="http://schemas.openxmlformats.org/drawingml/2006/main">
          <a:off x="3733800" y="5181600"/>
          <a:ext cx="640130" cy="234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Pre Drill</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poll: How many of your</a:t>
            </a:r>
            <a:r>
              <a:rPr lang="en-US" baseline="0" dirty="0"/>
              <a:t> facilities have downtime drills specifically related to the EHR being inaccessible? </a:t>
            </a:r>
          </a:p>
          <a:p>
            <a:r>
              <a:rPr lang="en-US" dirty="0"/>
              <a:t>Why perform downtime drills and are they effective?</a:t>
            </a:r>
            <a:r>
              <a:rPr lang="en-US" baseline="0" dirty="0"/>
              <a:t> In order to answer these questions, we did some research into evidence-based articles and conducted our own study of the effectiveness of multiple downtime drills over a period of 2 years.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1</a:t>
            </a:fld>
            <a:endParaRPr lang="en-US"/>
          </a:p>
        </p:txBody>
      </p:sp>
    </p:spTree>
    <p:extLst>
      <p:ext uri="{BB962C8B-B14F-4D97-AF65-F5344CB8AC3E}">
        <p14:creationId xmlns:p14="http://schemas.microsoft.com/office/powerpoint/2010/main" val="66187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survey form and questions created by </a:t>
            </a:r>
            <a:r>
              <a:rPr lang="en-US" dirty="0" smtClean="0"/>
              <a:t>Informatics </a:t>
            </a:r>
            <a:r>
              <a:rPr lang="en-US" dirty="0"/>
              <a:t>Nurse Team used at each site.</a:t>
            </a:r>
          </a:p>
        </p:txBody>
      </p:sp>
      <p:sp>
        <p:nvSpPr>
          <p:cNvPr id="4" name="Slide Number Placeholder 3"/>
          <p:cNvSpPr>
            <a:spLocks noGrp="1"/>
          </p:cNvSpPr>
          <p:nvPr>
            <p:ph type="sldNum" sz="quarter" idx="5"/>
          </p:nvPr>
        </p:nvSpPr>
        <p:spPr/>
        <p:txBody>
          <a:bodyPr/>
          <a:lstStyle/>
          <a:p>
            <a:fld id="{5BE7A233-C82D-41BE-894F-457609E1884B}" type="slidenum">
              <a:rPr lang="en-US" smtClean="0"/>
              <a:t>14</a:t>
            </a:fld>
            <a:endParaRPr lang="en-US"/>
          </a:p>
        </p:txBody>
      </p:sp>
    </p:spTree>
    <p:extLst>
      <p:ext uri="{BB962C8B-B14F-4D97-AF65-F5344CB8AC3E}">
        <p14:creationId xmlns:p14="http://schemas.microsoft.com/office/powerpoint/2010/main" val="299634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Pre-Survey Metrics showed either the staff Strongly Agreed or Disagreed they knew where the Downtime Computer was located.</a:t>
            </a:r>
          </a:p>
          <a:p>
            <a:r>
              <a:rPr lang="en-US" dirty="0"/>
              <a:t>Over half of the staff could locate the forms.</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15</a:t>
            </a:fld>
            <a:endParaRPr lang="en-US"/>
          </a:p>
        </p:txBody>
      </p:sp>
    </p:spTree>
    <p:extLst>
      <p:ext uri="{BB962C8B-B14F-4D97-AF65-F5344CB8AC3E}">
        <p14:creationId xmlns:p14="http://schemas.microsoft.com/office/powerpoint/2010/main" val="235956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surveyed were asked to demonstrate how to print downtime MAR and show were to locate downtime forms.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three areas  used to measure the staff were Independent, Coached and Complete Assist. Coached is the staff would get help with there responses. Complete Assist the Informatic Nurse would demonstrate the entire process  and have them follow up with there manager.</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16</a:t>
            </a:fld>
            <a:endParaRPr lang="en-US"/>
          </a:p>
        </p:txBody>
      </p:sp>
    </p:spTree>
    <p:extLst>
      <p:ext uri="{BB962C8B-B14F-4D97-AF65-F5344CB8AC3E}">
        <p14:creationId xmlns:p14="http://schemas.microsoft.com/office/powerpoint/2010/main" val="418114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and June were the months selected to administer the downtime drill.</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17</a:t>
            </a:fld>
            <a:endParaRPr lang="en-US"/>
          </a:p>
        </p:txBody>
      </p:sp>
    </p:spTree>
    <p:extLst>
      <p:ext uri="{BB962C8B-B14F-4D97-AF65-F5344CB8AC3E}">
        <p14:creationId xmlns:p14="http://schemas.microsoft.com/office/powerpoint/2010/main" val="112180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one week after the Pre-Survey. One person from each department was asked the above questions and the Informatic Nurse gave Yes or No to there response. This information was manually entered on to an Excel spread sheet</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18</a:t>
            </a:fld>
            <a:endParaRPr lang="en-US"/>
          </a:p>
        </p:txBody>
      </p:sp>
    </p:spTree>
    <p:extLst>
      <p:ext uri="{BB962C8B-B14F-4D97-AF65-F5344CB8AC3E}">
        <p14:creationId xmlns:p14="http://schemas.microsoft.com/office/powerpoint/2010/main" val="121984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from the post survey the Independent knowledge gap increased tremendously and coached decreased and the complete assist section disappeared.</a:t>
            </a:r>
          </a:p>
          <a:p>
            <a:endParaRPr lang="en-US" dirty="0"/>
          </a:p>
          <a:p>
            <a:r>
              <a:rPr lang="en-US" dirty="0"/>
              <a:t>Grace will give the Analysis of the data collected from the survey and the downtime drill.</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21</a:t>
            </a:fld>
            <a:endParaRPr lang="en-US"/>
          </a:p>
        </p:txBody>
      </p:sp>
    </p:spTree>
    <p:extLst>
      <p:ext uri="{BB962C8B-B14F-4D97-AF65-F5344CB8AC3E}">
        <p14:creationId xmlns:p14="http://schemas.microsoft.com/office/powerpoint/2010/main" val="1545290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analyzing the data, our</a:t>
            </a:r>
            <a:r>
              <a:rPr lang="en-US" baseline="0" dirty="0"/>
              <a:t> objective observations and measurements included the participants being able to correctly and rapidly identify requested information, such as the location of the downtime computer and where to locate downtime forms. </a:t>
            </a:r>
          </a:p>
          <a:p>
            <a:r>
              <a:rPr lang="en-US" baseline="0" dirty="0"/>
              <a:t>Subjectively (and less easily measured parameters) were noted to be the confidence of the end users in answering the questions, demonstrating a skill (such as printing a downtime medication administration record) and the speed at which a requested demonstration was completed in an accurate manner. With practice end users were more easily able to articulate the needed information and demonstrate the needed skills.</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22</a:t>
            </a:fld>
            <a:endParaRPr lang="en-US"/>
          </a:p>
        </p:txBody>
      </p:sp>
    </p:spTree>
    <p:extLst>
      <p:ext uri="{BB962C8B-B14F-4D97-AF65-F5344CB8AC3E}">
        <p14:creationId xmlns:p14="http://schemas.microsoft.com/office/powerpoint/2010/main" val="228283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denotes the pre-drill results, the blue the post drill results. The</a:t>
            </a:r>
            <a:r>
              <a:rPr lang="en-US" baseline="0" dirty="0"/>
              <a:t> improvement is readily visible when comparing the results. The greatest improvement is noted to be on demonstration item of “Can print a downtime medication administration record” which moved from approximately 0.4 to 0.9. This factor greatly increases the safety of the patient as it enables accurate medication administration during a downtime. The least improvement be seen on the query “Can locate paper forms for documents during a downtime.” A large percentage of end users were readily able to locate the downtime forms both pre and post survey which may speak to the affinity end users have towards paper documentation.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23</a:t>
            </a:fld>
            <a:endParaRPr lang="en-US"/>
          </a:p>
        </p:txBody>
      </p:sp>
    </p:spTree>
    <p:extLst>
      <p:ext uri="{BB962C8B-B14F-4D97-AF65-F5344CB8AC3E}">
        <p14:creationId xmlns:p14="http://schemas.microsoft.com/office/powerpoint/2010/main" val="147603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a:t>
            </a:r>
            <a:r>
              <a:rPr lang="en-US" baseline="0" dirty="0"/>
              <a:t> variables and limitations impacted the study. The length of time between drills was approximately 6 months (a biannual downtime drill schedule). </a:t>
            </a:r>
          </a:p>
          <a:p>
            <a:r>
              <a:rPr lang="en-US" baseline="0" dirty="0"/>
              <a:t>An online learning module was also added partway through the study period and its impact was not directly measured as part of this study. </a:t>
            </a:r>
          </a:p>
          <a:p>
            <a:r>
              <a:rPr lang="en-US" baseline="0" dirty="0"/>
              <a:t>The perceived importance of downtime preparation was minimal among end users. A “human factor” of placing minimal value on downtime preparation impacted end user retention of the information between each drill. </a:t>
            </a:r>
          </a:p>
          <a:p>
            <a:r>
              <a:rPr lang="en-US" baseline="0" dirty="0"/>
              <a:t>All personnel within the facility that had any access to the electronic health record were surveyed when available. This included both clinical and non-clinical staff.  This was judged to be an important factor in downtime preparation as the facility was small (104 participants) and if the information was held only within nursing (the traditional workflow) the repository of knowledge stakeholders would be very small and therefore increased the likelihood that end users would not have the needed knowledge during an actual downtime. </a:t>
            </a:r>
          </a:p>
        </p:txBody>
      </p:sp>
      <p:sp>
        <p:nvSpPr>
          <p:cNvPr id="4" name="Slide Number Placeholder 3"/>
          <p:cNvSpPr>
            <a:spLocks noGrp="1"/>
          </p:cNvSpPr>
          <p:nvPr>
            <p:ph type="sldNum" sz="quarter" idx="10"/>
          </p:nvPr>
        </p:nvSpPr>
        <p:spPr/>
        <p:txBody>
          <a:bodyPr/>
          <a:lstStyle/>
          <a:p>
            <a:fld id="{5BE7A233-C82D-41BE-894F-457609E1884B}" type="slidenum">
              <a:rPr lang="en-US" smtClean="0"/>
              <a:t>24</a:t>
            </a:fld>
            <a:endParaRPr lang="en-US"/>
          </a:p>
        </p:txBody>
      </p:sp>
    </p:spTree>
    <p:extLst>
      <p:ext uri="{BB962C8B-B14F-4D97-AF65-F5344CB8AC3E}">
        <p14:creationId xmlns:p14="http://schemas.microsoft.com/office/powerpoint/2010/main" val="898680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reviewing literature as well as in practice, it was noted that there was minimal information on how to prepare the end user for a downtime. With the litany of prospective sources of a downtime such preparation was needed. Examples that put the preparation to the test include the city severing an electrical line to the facility and a subsequent generator failure, spontaneous failure of servers housing the electronic health record, firewall device malfunctions, unplanned internet service provider </a:t>
            </a:r>
            <a:r>
              <a:rPr lang="en-US" baseline="0" dirty="0" err="1"/>
              <a:t>fiberoptic</a:t>
            </a:r>
            <a:r>
              <a:rPr lang="en-US" baseline="0" dirty="0"/>
              <a:t> cable failure or maintenance and network failure. </a:t>
            </a:r>
          </a:p>
          <a:p>
            <a:r>
              <a:rPr lang="en-US" baseline="0" dirty="0"/>
              <a:t>Without preparation patient care is easily impaired by outside forces and the organization needs to minimize these. </a:t>
            </a:r>
          </a:p>
          <a:p>
            <a:r>
              <a:rPr lang="en-US" baseline="0" dirty="0"/>
              <a:t>There is little research done on how to best negate these impacts on the patient and the facility via preparing the end user for what actions to take when these scenarios occur.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25</a:t>
            </a:fld>
            <a:endParaRPr lang="en-US"/>
          </a:p>
        </p:txBody>
      </p:sp>
    </p:spTree>
    <p:extLst>
      <p:ext uri="{BB962C8B-B14F-4D97-AF65-F5344CB8AC3E}">
        <p14:creationId xmlns:p14="http://schemas.microsoft.com/office/powerpoint/2010/main" val="12984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Aka </a:t>
            </a:r>
            <a:r>
              <a:rPr lang="en-US" dirty="0" err="1"/>
              <a:t>obj</a:t>
            </a:r>
            <a:r>
              <a:rPr lang="en-US" dirty="0"/>
              <a:t> 1-did the</a:t>
            </a:r>
            <a:r>
              <a:rPr lang="en-US" baseline="0" dirty="0"/>
              <a:t> drill help employees remember what they needed to know</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2</a:t>
            </a:fld>
            <a:endParaRPr lang="en-US"/>
          </a:p>
        </p:txBody>
      </p:sp>
    </p:spTree>
    <p:extLst>
      <p:ext uri="{BB962C8B-B14F-4D97-AF65-F5344CB8AC3E}">
        <p14:creationId xmlns:p14="http://schemas.microsoft.com/office/powerpoint/2010/main" val="342054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continuing further research, this study needs to be replicated with a larger sample size. There were limitations on the study based on the small sample size. </a:t>
            </a:r>
          </a:p>
          <a:p>
            <a:r>
              <a:rPr lang="en-US" baseline="0" dirty="0"/>
              <a:t>Other methods of knowledge measurement may be more or less useful. More frequent online learning modules or a complete mock downtime (needed tasks executed completely for an entire unit such as printing all downtime medication administration records for all patients, locating appropriate paper provider order sets, correctly processing the downtime data into the electronic health record after mock downtime completed as examples). </a:t>
            </a:r>
          </a:p>
          <a:p>
            <a:r>
              <a:rPr lang="en-US" baseline="0" dirty="0"/>
              <a:t>Staff perception of downtime drills and satisfaction with the learning opportunity is important to the retention of the information in the drill. Assuring the staff perceive the drill as positive step and a good learning tool is imperative for future downtime preparation to succeed.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26</a:t>
            </a:fld>
            <a:endParaRPr lang="en-US"/>
          </a:p>
        </p:txBody>
      </p:sp>
    </p:spTree>
    <p:extLst>
      <p:ext uri="{BB962C8B-B14F-4D97-AF65-F5344CB8AC3E}">
        <p14:creationId xmlns:p14="http://schemas.microsoft.com/office/powerpoint/2010/main" val="343446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familiar</a:t>
            </a:r>
            <a:r>
              <a:rPr lang="en-US" baseline="0" dirty="0"/>
              <a:t> with the Safer Guidelines?</a:t>
            </a:r>
          </a:p>
          <a:p>
            <a:r>
              <a:rPr lang="en-US" sz="1200" kern="1200" dirty="0">
                <a:solidFill>
                  <a:schemeClr val="tx1"/>
                </a:solidFill>
                <a:latin typeface="+mn-lt"/>
                <a:ea typeface="+mn-ea"/>
                <a:cs typeface="+mn-cs"/>
              </a:rPr>
              <a:t>The Office of the National Coordinator for Health IT (ONC) released the Safety Assurance Factors for EHR Resilience (SAFER) Guides in January 2014. These guides use a series of organizational multidisciplinary self-assessment checklists, practice worksheets, and recommended practices to address critical areas associated with the safe use of electronic health records (EHRs) and other health information technology (IT).</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3</a:t>
            </a:fld>
            <a:endParaRPr lang="en-US"/>
          </a:p>
        </p:txBody>
      </p:sp>
    </p:spTree>
    <p:extLst>
      <p:ext uri="{BB962C8B-B14F-4D97-AF65-F5344CB8AC3E}">
        <p14:creationId xmlns:p14="http://schemas.microsoft.com/office/powerpoint/2010/main" val="388696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t>
            </a:r>
            <a:r>
              <a:rPr lang="en-US" dirty="0" err="1"/>
              <a:t>Nobilis</a:t>
            </a:r>
            <a:r>
              <a:rPr lang="en-US" dirty="0"/>
              <a:t> health operated</a:t>
            </a:r>
            <a:r>
              <a:rPr lang="en-US" baseline="0" dirty="0"/>
              <a:t> small hospitals; surgical in nature. 90 cases and system failure meant it was unlikely to process and file all the charges in a timely manner. Gaps in care.</a:t>
            </a:r>
          </a:p>
          <a:p>
            <a:endParaRPr lang="en-US" baseline="0" dirty="0"/>
          </a:p>
          <a:p>
            <a:r>
              <a:rPr lang="en-US" baseline="0" dirty="0"/>
              <a:t>Access necessary information such as allergies, </a:t>
            </a:r>
            <a:r>
              <a:rPr lang="en-US" baseline="0" dirty="0" err="1"/>
              <a:t>Ht</a:t>
            </a:r>
            <a:r>
              <a:rPr lang="en-US" baseline="0" dirty="0"/>
              <a:t>/</a:t>
            </a:r>
            <a:r>
              <a:rPr lang="en-US" baseline="0" dirty="0" err="1"/>
              <a:t>Wt</a:t>
            </a:r>
            <a:r>
              <a:rPr lang="en-US" baseline="0" dirty="0"/>
              <a:t>, Vitals and I&amp;O, Last administered dose, active orders.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4</a:t>
            </a:fld>
            <a:endParaRPr lang="en-US"/>
          </a:p>
        </p:txBody>
      </p:sp>
    </p:spTree>
    <p:extLst>
      <p:ext uri="{BB962C8B-B14F-4D97-AF65-F5344CB8AC3E}">
        <p14:creationId xmlns:p14="http://schemas.microsoft.com/office/powerpoint/2010/main" val="277178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bit more of the</a:t>
            </a:r>
            <a:r>
              <a:rPr lang="en-US" baseline="0" dirty="0"/>
              <a:t> background of downtime training at </a:t>
            </a:r>
            <a:r>
              <a:rPr lang="en-US" baseline="0" dirty="0" err="1"/>
              <a:t>Nobiis</a:t>
            </a:r>
            <a:r>
              <a:rPr lang="en-US" baseline="0" dirty="0"/>
              <a:t> Health. </a:t>
            </a:r>
          </a:p>
          <a:p>
            <a:r>
              <a:rPr lang="en-US" baseline="0" dirty="0"/>
              <a:t>We decided to administer a pre and post survey about downtime procedures.</a:t>
            </a:r>
          </a:p>
        </p:txBody>
      </p:sp>
      <p:sp>
        <p:nvSpPr>
          <p:cNvPr id="4" name="Slide Number Placeholder 3"/>
          <p:cNvSpPr>
            <a:spLocks noGrp="1"/>
          </p:cNvSpPr>
          <p:nvPr>
            <p:ph type="sldNum" sz="quarter" idx="10"/>
          </p:nvPr>
        </p:nvSpPr>
        <p:spPr/>
        <p:txBody>
          <a:bodyPr/>
          <a:lstStyle/>
          <a:p>
            <a:fld id="{5BE7A233-C82D-41BE-894F-457609E1884B}" type="slidenum">
              <a:rPr lang="en-US" smtClean="0"/>
              <a:t>7</a:t>
            </a:fld>
            <a:endParaRPr lang="en-US"/>
          </a:p>
        </p:txBody>
      </p:sp>
    </p:spTree>
    <p:extLst>
      <p:ext uri="{BB962C8B-B14F-4D97-AF65-F5344CB8AC3E}">
        <p14:creationId xmlns:p14="http://schemas.microsoft.com/office/powerpoint/2010/main" val="39914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reason</a:t>
            </a:r>
            <a:r>
              <a:rPr lang="en-US" baseline="0" dirty="0"/>
              <a:t> not all participants took place in the both the pre and post survey was because of their shifts and lack of availability for both surveys.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8</a:t>
            </a:fld>
            <a:endParaRPr lang="en-US"/>
          </a:p>
        </p:txBody>
      </p:sp>
    </p:spTree>
    <p:extLst>
      <p:ext uri="{BB962C8B-B14F-4D97-AF65-F5344CB8AC3E}">
        <p14:creationId xmlns:p14="http://schemas.microsoft.com/office/powerpoint/2010/main" val="428595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pie chart of the </a:t>
            </a:r>
            <a:r>
              <a:rPr lang="en-US" baseline="0" dirty="0" err="1"/>
              <a:t>demographic’s</a:t>
            </a:r>
            <a:r>
              <a:rPr lang="en-US" baseline="0" dirty="0"/>
              <a:t> characteristics. </a:t>
            </a:r>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10</a:t>
            </a:fld>
            <a:endParaRPr lang="en-US"/>
          </a:p>
        </p:txBody>
      </p:sp>
    </p:spTree>
    <p:extLst>
      <p:ext uri="{BB962C8B-B14F-4D97-AF65-F5344CB8AC3E}">
        <p14:creationId xmlns:p14="http://schemas.microsoft.com/office/powerpoint/2010/main" val="22603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Kenya is now going to talk to you about our the approach and how the study was set up. </a:t>
            </a:r>
            <a:endParaRPr lang="en-US" dirty="0"/>
          </a:p>
          <a:p>
            <a:endParaRPr lang="en-US" dirty="0"/>
          </a:p>
        </p:txBody>
      </p:sp>
      <p:sp>
        <p:nvSpPr>
          <p:cNvPr id="4" name="Slide Number Placeholder 3"/>
          <p:cNvSpPr>
            <a:spLocks noGrp="1"/>
          </p:cNvSpPr>
          <p:nvPr>
            <p:ph type="sldNum" sz="quarter" idx="10"/>
          </p:nvPr>
        </p:nvSpPr>
        <p:spPr/>
        <p:txBody>
          <a:bodyPr/>
          <a:lstStyle/>
          <a:p>
            <a:fld id="{5BE7A233-C82D-41BE-894F-457609E1884B}" type="slidenum">
              <a:rPr lang="en-US" smtClean="0"/>
              <a:t>11</a:t>
            </a:fld>
            <a:endParaRPr lang="en-US"/>
          </a:p>
        </p:txBody>
      </p:sp>
    </p:spTree>
    <p:extLst>
      <p:ext uri="{BB962C8B-B14F-4D97-AF65-F5344CB8AC3E}">
        <p14:creationId xmlns:p14="http://schemas.microsoft.com/office/powerpoint/2010/main" val="196012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questions  come from the Downtime Policy and Procedure. Also every year staff complete a HealthStream on the Downtime Policy and Procedures where they are tested on the same questions asked during the drill.</a:t>
            </a:r>
          </a:p>
          <a:p>
            <a:r>
              <a:rPr lang="en-US" dirty="0"/>
              <a:t>Our Administrative team not only supported the Downtime Drill but were eager to take part in the survey .</a:t>
            </a:r>
          </a:p>
          <a:p>
            <a:r>
              <a:rPr lang="en-US" dirty="0"/>
              <a:t>The Informatic Nurse on site picked  high volume surgery days to catch staff who may not work everyday.</a:t>
            </a:r>
          </a:p>
          <a:p>
            <a:r>
              <a:rPr lang="en-US" dirty="0"/>
              <a:t>The responses were recorded manually on paper, once rounding was complete the data was entered on and Excel Spread sheet for analysis of the qualitative data.</a:t>
            </a:r>
          </a:p>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12</a:t>
            </a:fld>
            <a:endParaRPr lang="en-US"/>
          </a:p>
        </p:txBody>
      </p:sp>
    </p:spTree>
    <p:extLst>
      <p:ext uri="{BB962C8B-B14F-4D97-AF65-F5344CB8AC3E}">
        <p14:creationId xmlns:p14="http://schemas.microsoft.com/office/powerpoint/2010/main" val="351506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4497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1.xml"/><Relationship Id="rId3"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hart" Target="../charts/char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hyperlink" Target="https://www.dreamstime.com/illustration/downtime.html" TargetMode="External"/><Relationship Id="rId4" Type="http://schemas.openxmlformats.org/officeDocument/2006/relationships/hyperlink" Target="https://europepmc.org/articles/PMC1479912" TargetMode="External"/><Relationship Id="rId5" Type="http://schemas.openxmlformats.org/officeDocument/2006/relationships/hyperlink" Target="https://www.healthit.gov/topic/safety/safer-guides" TargetMode="External"/><Relationship Id="rId6" Type="http://schemas.openxmlformats.org/officeDocument/2006/relationships/hyperlink" Target="https://www.ponemon.org/library/2016-cost-of-data-center-outages" TargetMode="External"/><Relationship Id="rId1" Type="http://schemas.openxmlformats.org/officeDocument/2006/relationships/slideLayout" Target="../slideLayouts/slideLayout4.xml"/><Relationship Id="rId2" Type="http://schemas.openxmlformats.org/officeDocument/2006/relationships/hyperlink" Target="https://www.henrystewartpublications.com/jbcep/v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Electronic Health Record Downtime Drills:  a Study of Downtime Procedure Retention Amongst Employees</a:t>
            </a:r>
          </a:p>
        </p:txBody>
      </p:sp>
      <p:sp>
        <p:nvSpPr>
          <p:cNvPr id="3" name="Subtitle 2"/>
          <p:cNvSpPr>
            <a:spLocks noGrp="1"/>
          </p:cNvSpPr>
          <p:nvPr>
            <p:ph type="subTitle" idx="1"/>
          </p:nvPr>
        </p:nvSpPr>
        <p:spPr>
          <a:xfrm>
            <a:off x="1371600" y="4572000"/>
            <a:ext cx="6400800" cy="1066800"/>
          </a:xfrm>
        </p:spPr>
        <p:txBody>
          <a:bodyPr>
            <a:normAutofit fontScale="70000" lnSpcReduction="20000"/>
          </a:bodyPr>
          <a:lstStyle/>
          <a:p>
            <a:r>
              <a:rPr lang="en-US" dirty="0"/>
              <a:t>Lori Cathey, MSN, RN-BC, CPHIMS, </a:t>
            </a:r>
          </a:p>
          <a:p>
            <a:r>
              <a:rPr lang="en-US" dirty="0"/>
              <a:t>Grace </a:t>
            </a:r>
            <a:r>
              <a:rPr lang="en-US" dirty="0" err="1"/>
              <a:t>Baldauf</a:t>
            </a:r>
            <a:r>
              <a:rPr lang="en-US" dirty="0"/>
              <a:t>, BSN, RN-BC, Kenya </a:t>
            </a:r>
            <a:r>
              <a:rPr lang="en-US" dirty="0" err="1"/>
              <a:t>Milladge</a:t>
            </a:r>
            <a:r>
              <a:rPr lang="en-US" dirty="0"/>
              <a:t>, MSN, RN</a:t>
            </a:r>
          </a:p>
          <a:p>
            <a:endParaRPr lang="en-US" dirty="0"/>
          </a:p>
        </p:txBody>
      </p:sp>
      <p:pic>
        <p:nvPicPr>
          <p:cNvPr id="5" name="Picture 4" descr="A picture containing clipart&#10;&#10;Description automatically generated">
            <a:extLst>
              <a:ext uri="{FF2B5EF4-FFF2-40B4-BE49-F238E27FC236}">
                <a16:creationId xmlns="" xmlns:a16="http://schemas.microsoft.com/office/drawing/2014/main" id="{BB5DBC70-7D9E-46AD-B233-034552BF2AE4}"/>
              </a:ext>
            </a:extLst>
          </p:cNvPr>
          <p:cNvPicPr>
            <a:picLocks noChangeAspect="1"/>
          </p:cNvPicPr>
          <p:nvPr/>
        </p:nvPicPr>
        <p:blipFill>
          <a:blip r:embed="rId3"/>
          <a:stretch>
            <a:fillRect/>
          </a:stretch>
        </p:blipFill>
        <p:spPr>
          <a:xfrm>
            <a:off x="5486400" y="0"/>
            <a:ext cx="3058835" cy="1835301"/>
          </a:xfrm>
          <a:prstGeom prst="rect">
            <a:avLst/>
          </a:prstGeom>
        </p:spPr>
      </p:pic>
    </p:spTree>
    <p:extLst>
      <p:ext uri="{BB962C8B-B14F-4D97-AF65-F5344CB8AC3E}">
        <p14:creationId xmlns:p14="http://schemas.microsoft.com/office/powerpoint/2010/main" val="258754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Continued…</a:t>
            </a:r>
          </a:p>
        </p:txBody>
      </p:sp>
      <p:sp>
        <p:nvSpPr>
          <p:cNvPr id="4" name="Slide Number Placeholder 3"/>
          <p:cNvSpPr>
            <a:spLocks noGrp="1"/>
          </p:cNvSpPr>
          <p:nvPr>
            <p:ph type="sldNum" sz="quarter" idx="12"/>
          </p:nvPr>
        </p:nvSpPr>
        <p:spPr/>
        <p:txBody>
          <a:bodyPr/>
          <a:lstStyle/>
          <a:p>
            <a:fld id="{BB91B803-E462-4741-B8BD-B058610752DD}" type="slidenum">
              <a:rPr lang="en-US" smtClean="0"/>
              <a:t>10</a:t>
            </a:fld>
            <a:endParaRPr lang="en-US"/>
          </a:p>
        </p:txBody>
      </p:sp>
      <p:graphicFrame>
        <p:nvGraphicFramePr>
          <p:cNvPr id="5" name="Chart 4">
            <a:extLst>
              <a:ext uri="{FF2B5EF4-FFF2-40B4-BE49-F238E27FC236}">
                <a16:creationId xmlns="" xmlns:a16="http://schemas.microsoft.com/office/drawing/2014/main" id="{9E0DFD76-E6BA-4847-97A7-6A8E42E7D28B}"/>
              </a:ext>
            </a:extLst>
          </p:cNvPr>
          <p:cNvGraphicFramePr>
            <a:graphicFrameLocks/>
          </p:cNvGraphicFramePr>
          <p:nvPr>
            <p:extLst>
              <p:ext uri="{D42A27DB-BD31-4B8C-83A1-F6EECF244321}">
                <p14:modId xmlns:p14="http://schemas.microsoft.com/office/powerpoint/2010/main" val="1793642797"/>
              </p:ext>
            </p:extLst>
          </p:nvPr>
        </p:nvGraphicFramePr>
        <p:xfrm>
          <a:off x="152400" y="2057400"/>
          <a:ext cx="3862864" cy="3235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20">
            <a:extLst>
              <a:ext uri="{FF2B5EF4-FFF2-40B4-BE49-F238E27FC236}">
                <a16:creationId xmlns="" xmlns:a16="http://schemas.microsoft.com/office/drawing/2014/main" id="{F1F891B2-A298-4BD4-9F3B-3B582EDA4728}"/>
              </a:ext>
            </a:extLst>
          </p:cNvPr>
          <p:cNvGraphicFramePr>
            <a:graphicFrameLocks/>
          </p:cNvGraphicFramePr>
          <p:nvPr>
            <p:extLst>
              <p:ext uri="{D42A27DB-BD31-4B8C-83A1-F6EECF244321}">
                <p14:modId xmlns:p14="http://schemas.microsoft.com/office/powerpoint/2010/main" val="1913814739"/>
              </p:ext>
            </p:extLst>
          </p:nvPr>
        </p:nvGraphicFramePr>
        <p:xfrm>
          <a:off x="3505200" y="2057400"/>
          <a:ext cx="5197148"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901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Continued…</a:t>
            </a:r>
          </a:p>
        </p:txBody>
      </p:sp>
      <p:sp>
        <p:nvSpPr>
          <p:cNvPr id="4" name="Slide Number Placeholder 3"/>
          <p:cNvSpPr>
            <a:spLocks noGrp="1"/>
          </p:cNvSpPr>
          <p:nvPr>
            <p:ph type="sldNum" sz="quarter" idx="12"/>
          </p:nvPr>
        </p:nvSpPr>
        <p:spPr/>
        <p:txBody>
          <a:bodyPr/>
          <a:lstStyle/>
          <a:p>
            <a:fld id="{BB91B803-E462-4741-B8BD-B058610752DD}" type="slidenum">
              <a:rPr lang="en-US" smtClean="0"/>
              <a:t>11</a:t>
            </a:fld>
            <a:endParaRPr lang="en-US"/>
          </a:p>
        </p:txBody>
      </p:sp>
      <p:graphicFrame>
        <p:nvGraphicFramePr>
          <p:cNvPr id="5" name="Content Placeholder 4">
            <a:extLst>
              <a:ext uri="{FF2B5EF4-FFF2-40B4-BE49-F238E27FC236}">
                <a16:creationId xmlns="" xmlns:a16="http://schemas.microsoft.com/office/drawing/2014/main" id="{00740FC7-D2F8-46F0-88BB-D0D775862ED5}"/>
              </a:ext>
            </a:extLst>
          </p:cNvPr>
          <p:cNvGraphicFramePr>
            <a:graphicFrameLocks/>
          </p:cNvGraphicFramePr>
          <p:nvPr>
            <p:extLst>
              <p:ext uri="{D42A27DB-BD31-4B8C-83A1-F6EECF244321}">
                <p14:modId xmlns:p14="http://schemas.microsoft.com/office/powerpoint/2010/main" val="1813662210"/>
              </p:ext>
            </p:extLst>
          </p:nvPr>
        </p:nvGraphicFramePr>
        <p:xfrm>
          <a:off x="4572000" y="2209800"/>
          <a:ext cx="5422900" cy="3633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a:extLst>
              <a:ext uri="{FF2B5EF4-FFF2-40B4-BE49-F238E27FC236}">
                <a16:creationId xmlns="" xmlns:a16="http://schemas.microsoft.com/office/drawing/2014/main" id="{33C2D826-3F9F-43E0-ADDC-8FD69F503F4E}"/>
              </a:ext>
            </a:extLst>
          </p:cNvPr>
          <p:cNvGraphicFramePr>
            <a:graphicFrameLocks/>
          </p:cNvGraphicFramePr>
          <p:nvPr>
            <p:extLst>
              <p:ext uri="{D42A27DB-BD31-4B8C-83A1-F6EECF244321}">
                <p14:modId xmlns:p14="http://schemas.microsoft.com/office/powerpoint/2010/main" val="2186597469"/>
              </p:ext>
            </p:extLst>
          </p:nvPr>
        </p:nvGraphicFramePr>
        <p:xfrm>
          <a:off x="152400" y="2209800"/>
          <a:ext cx="5270500" cy="36337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741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Design and Method</a:t>
            </a:r>
          </a:p>
        </p:txBody>
      </p:sp>
      <p:sp>
        <p:nvSpPr>
          <p:cNvPr id="3" name="Content Placeholder 2"/>
          <p:cNvSpPr>
            <a:spLocks noGrp="1"/>
          </p:cNvSpPr>
          <p:nvPr>
            <p:ph idx="1"/>
          </p:nvPr>
        </p:nvSpPr>
        <p:spPr/>
        <p:txBody>
          <a:bodyPr>
            <a:normAutofit fontScale="77500" lnSpcReduction="20000"/>
          </a:bodyPr>
          <a:lstStyle/>
          <a:p>
            <a:r>
              <a:rPr lang="en-US" dirty="0"/>
              <a:t>4-round study was used: survey, drill, survey, analysis.</a:t>
            </a:r>
          </a:p>
          <a:p>
            <a:r>
              <a:rPr lang="en-US" dirty="0"/>
              <a:t>A survey measuring knowledge of downtime drill policies and procedures was administered immediately before the downtime drill and repeated two weeks after the downtime drill.</a:t>
            </a:r>
          </a:p>
          <a:p>
            <a:r>
              <a:rPr lang="en-US" dirty="0"/>
              <a:t>The survey was developed by the local nursing informatics team based on downtime policy and procedures.</a:t>
            </a:r>
          </a:p>
          <a:p>
            <a:r>
              <a:rPr lang="en-US" dirty="0"/>
              <a:t>Permission was obtained from hospital leadership to administer the surveys. </a:t>
            </a:r>
          </a:p>
          <a:p>
            <a:r>
              <a:rPr lang="en-US" dirty="0"/>
              <a:t>Local informatics nurses conducted the surveys in-person and responses were recorded.</a:t>
            </a:r>
          </a:p>
          <a:p>
            <a:r>
              <a:rPr lang="en-US" dirty="0"/>
              <a:t>Microsoft Excel was used for analysis of qualitative data (Microsoft Corporation, Redmond, WA).</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12</a:t>
            </a:fld>
            <a:endParaRPr lang="en-US"/>
          </a:p>
        </p:txBody>
      </p:sp>
    </p:spTree>
    <p:extLst>
      <p:ext uri="{BB962C8B-B14F-4D97-AF65-F5344CB8AC3E}">
        <p14:creationId xmlns:p14="http://schemas.microsoft.com/office/powerpoint/2010/main" val="3131482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a:t>
            </a:r>
          </a:p>
        </p:txBody>
      </p:sp>
      <p:sp>
        <p:nvSpPr>
          <p:cNvPr id="3" name="Content Placeholder 2"/>
          <p:cNvSpPr>
            <a:spLocks noGrp="1"/>
          </p:cNvSpPr>
          <p:nvPr>
            <p:ph idx="1"/>
          </p:nvPr>
        </p:nvSpPr>
        <p:spPr/>
        <p:txBody>
          <a:bodyPr/>
          <a:lstStyle/>
          <a:p>
            <a:r>
              <a:rPr lang="en-US" dirty="0">
                <a:latin typeface="Calibri" panose="020F0502020204030204" pitchFamily="34" charset="0"/>
              </a:rPr>
              <a:t>PRE-SURVEY</a:t>
            </a:r>
            <a:endParaRPr lang="en-US" dirty="0"/>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13</a:t>
            </a:fld>
            <a:endParaRPr lang="en-US"/>
          </a:p>
        </p:txBody>
      </p:sp>
    </p:spTree>
    <p:extLst>
      <p:ext uri="{BB962C8B-B14F-4D97-AF65-F5344CB8AC3E}">
        <p14:creationId xmlns:p14="http://schemas.microsoft.com/office/powerpoint/2010/main" val="260728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Survey Questions</a:t>
            </a:r>
          </a:p>
        </p:txBody>
      </p:sp>
      <p:sp>
        <p:nvSpPr>
          <p:cNvPr id="4" name="Slide Number Placeholder 3"/>
          <p:cNvSpPr>
            <a:spLocks noGrp="1"/>
          </p:cNvSpPr>
          <p:nvPr>
            <p:ph type="sldNum" sz="quarter" idx="12"/>
          </p:nvPr>
        </p:nvSpPr>
        <p:spPr/>
        <p:txBody>
          <a:bodyPr/>
          <a:lstStyle/>
          <a:p>
            <a:fld id="{BB91B803-E462-4741-B8BD-B058610752DD}" type="slidenum">
              <a:rPr lang="en-US" smtClean="0"/>
              <a:t>14</a:t>
            </a:fld>
            <a:endParaRPr lang="en-US"/>
          </a:p>
        </p:txBody>
      </p:sp>
      <p:pic>
        <p:nvPicPr>
          <p:cNvPr id="7" name="Content Placeholder 8">
            <a:extLst>
              <a:ext uri="{FF2B5EF4-FFF2-40B4-BE49-F238E27FC236}">
                <a16:creationId xmlns="" xmlns:a16="http://schemas.microsoft.com/office/drawing/2014/main" id="{0F3CD815-CF3A-4170-9F3A-7C606013409E}"/>
              </a:ext>
            </a:extLst>
          </p:cNvPr>
          <p:cNvPicPr>
            <a:picLocks noGrp="1" noChangeAspect="1"/>
          </p:cNvPicPr>
          <p:nvPr>
            <p:ph idx="1"/>
          </p:nvPr>
        </p:nvPicPr>
        <p:blipFill>
          <a:blip r:embed="rId3"/>
          <a:srcRect l="-82260" r="-82260"/>
          <a:stretch>
            <a:fillRect/>
          </a:stretch>
        </p:blipFill>
        <p:spPr>
          <a:xfrm>
            <a:off x="1905000" y="381000"/>
            <a:ext cx="9296400" cy="5928020"/>
          </a:xfrm>
          <a:prstGeom prst="rect">
            <a:avLst/>
          </a:prstGeom>
        </p:spPr>
      </p:pic>
      <p:pic>
        <p:nvPicPr>
          <p:cNvPr id="8" name="Content Placeholder 11" descr="A picture containing clipart&#10;&#10;Description automatically generated">
            <a:extLst>
              <a:ext uri="{FF2B5EF4-FFF2-40B4-BE49-F238E27FC236}">
                <a16:creationId xmlns="" xmlns:a16="http://schemas.microsoft.com/office/drawing/2014/main" id="{48AA45E6-8E5F-4EA1-A1C3-7ECC81451862}"/>
              </a:ext>
            </a:extLst>
          </p:cNvPr>
          <p:cNvPicPr>
            <a:picLocks noChangeAspect="1"/>
          </p:cNvPicPr>
          <p:nvPr/>
        </p:nvPicPr>
        <p:blipFill>
          <a:blip r:embed="rId4"/>
          <a:stretch>
            <a:fillRect/>
          </a:stretch>
        </p:blipFill>
        <p:spPr>
          <a:xfrm>
            <a:off x="1295400" y="1524000"/>
            <a:ext cx="2182813" cy="1905000"/>
          </a:xfrm>
          <a:prstGeom prst="rect">
            <a:avLst/>
          </a:prstGeom>
        </p:spPr>
      </p:pic>
    </p:spTree>
    <p:extLst>
      <p:ext uri="{BB962C8B-B14F-4D97-AF65-F5344CB8AC3E}">
        <p14:creationId xmlns:p14="http://schemas.microsoft.com/office/powerpoint/2010/main" val="390455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 Survey Metrics</a:t>
            </a:r>
          </a:p>
        </p:txBody>
      </p:sp>
      <p:sp>
        <p:nvSpPr>
          <p:cNvPr id="4" name="Slide Number Placeholder 3"/>
          <p:cNvSpPr>
            <a:spLocks noGrp="1"/>
          </p:cNvSpPr>
          <p:nvPr>
            <p:ph type="sldNum" sz="quarter" idx="12"/>
          </p:nvPr>
        </p:nvSpPr>
        <p:spPr/>
        <p:txBody>
          <a:bodyPr/>
          <a:lstStyle/>
          <a:p>
            <a:fld id="{BB91B803-E462-4741-B8BD-B058610752DD}" type="slidenum">
              <a:rPr lang="en-US" smtClean="0"/>
              <a:t>15</a:t>
            </a:fld>
            <a:endParaRPr lang="en-US"/>
          </a:p>
        </p:txBody>
      </p:sp>
      <p:graphicFrame>
        <p:nvGraphicFramePr>
          <p:cNvPr id="5" name="Content Placeholder 7">
            <a:extLst>
              <a:ext uri="{FF2B5EF4-FFF2-40B4-BE49-F238E27FC236}">
                <a16:creationId xmlns="" xmlns:a16="http://schemas.microsoft.com/office/drawing/2014/main" id="{4215C8F1-F68B-472F-A0D8-52579840794C}"/>
              </a:ext>
            </a:extLst>
          </p:cNvPr>
          <p:cNvGraphicFramePr>
            <a:graphicFrameLocks/>
          </p:cNvGraphicFramePr>
          <p:nvPr>
            <p:extLst>
              <p:ext uri="{D42A27DB-BD31-4B8C-83A1-F6EECF244321}">
                <p14:modId xmlns:p14="http://schemas.microsoft.com/office/powerpoint/2010/main" val="2057283450"/>
              </p:ext>
            </p:extLst>
          </p:nvPr>
        </p:nvGraphicFramePr>
        <p:xfrm>
          <a:off x="4554398" y="2667000"/>
          <a:ext cx="4208602" cy="3633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 xmlns:a16="http://schemas.microsoft.com/office/drawing/2014/main" id="{4AAF83A3-E9BA-4FB6-B060-4E68F78DEA6F}"/>
              </a:ext>
            </a:extLst>
          </p:cNvPr>
          <p:cNvGraphicFramePr>
            <a:graphicFrameLocks/>
          </p:cNvGraphicFramePr>
          <p:nvPr>
            <p:extLst>
              <p:ext uri="{D42A27DB-BD31-4B8C-83A1-F6EECF244321}">
                <p14:modId xmlns:p14="http://schemas.microsoft.com/office/powerpoint/2010/main" val="3145941867"/>
              </p:ext>
            </p:extLst>
          </p:nvPr>
        </p:nvGraphicFramePr>
        <p:xfrm>
          <a:off x="0" y="1371600"/>
          <a:ext cx="4191000" cy="36337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8119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Continued…</a:t>
            </a:r>
          </a:p>
        </p:txBody>
      </p:sp>
      <p:sp>
        <p:nvSpPr>
          <p:cNvPr id="4" name="Slide Number Placeholder 3"/>
          <p:cNvSpPr>
            <a:spLocks noGrp="1"/>
          </p:cNvSpPr>
          <p:nvPr>
            <p:ph type="sldNum" sz="quarter" idx="12"/>
          </p:nvPr>
        </p:nvSpPr>
        <p:spPr/>
        <p:txBody>
          <a:bodyPr/>
          <a:lstStyle/>
          <a:p>
            <a:fld id="{BB91B803-E462-4741-B8BD-B058610752DD}" type="slidenum">
              <a:rPr lang="en-US" smtClean="0"/>
              <a:t>16</a:t>
            </a:fld>
            <a:endParaRPr lang="en-US"/>
          </a:p>
        </p:txBody>
      </p:sp>
      <p:graphicFrame>
        <p:nvGraphicFramePr>
          <p:cNvPr id="5" name="Content Placeholder 8">
            <a:extLst>
              <a:ext uri="{FF2B5EF4-FFF2-40B4-BE49-F238E27FC236}">
                <a16:creationId xmlns="" xmlns:a16="http://schemas.microsoft.com/office/drawing/2014/main" id="{DFEF73BD-F0A2-432B-9196-998116D9C7CF}"/>
              </a:ext>
            </a:extLst>
          </p:cNvPr>
          <p:cNvGraphicFramePr>
            <a:graphicFrameLocks/>
          </p:cNvGraphicFramePr>
          <p:nvPr/>
        </p:nvGraphicFramePr>
        <p:xfrm>
          <a:off x="6188075" y="2227263"/>
          <a:ext cx="5422900" cy="3633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12">
            <a:extLst>
              <a:ext uri="{FF2B5EF4-FFF2-40B4-BE49-F238E27FC236}">
                <a16:creationId xmlns="" xmlns:a16="http://schemas.microsoft.com/office/drawing/2014/main" id="{ADB851B0-66BD-49CB-A153-A6FB892D83B3}"/>
              </a:ext>
            </a:extLst>
          </p:cNvPr>
          <p:cNvGraphicFramePr>
            <a:graphicFrameLocks/>
          </p:cNvGraphicFramePr>
          <p:nvPr>
            <p:extLst>
              <p:ext uri="{D42A27DB-BD31-4B8C-83A1-F6EECF244321}">
                <p14:modId xmlns:p14="http://schemas.microsoft.com/office/powerpoint/2010/main" val="3415151934"/>
              </p:ext>
            </p:extLst>
          </p:nvPr>
        </p:nvGraphicFramePr>
        <p:xfrm>
          <a:off x="27157" y="1447801"/>
          <a:ext cx="4392443" cy="2971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a:extLst>
              <a:ext uri="{FF2B5EF4-FFF2-40B4-BE49-F238E27FC236}">
                <a16:creationId xmlns="" xmlns:a16="http://schemas.microsoft.com/office/drawing/2014/main" id="{7A3C7A8A-3869-4714-ACA3-F3E8C0CA8B75}"/>
              </a:ext>
            </a:extLst>
          </p:cNvPr>
          <p:cNvGraphicFramePr>
            <a:graphicFrameLocks/>
          </p:cNvGraphicFramePr>
          <p:nvPr>
            <p:extLst>
              <p:ext uri="{D42A27DB-BD31-4B8C-83A1-F6EECF244321}">
                <p14:modId xmlns:p14="http://schemas.microsoft.com/office/powerpoint/2010/main" val="874211389"/>
              </p:ext>
            </p:extLst>
          </p:nvPr>
        </p:nvGraphicFramePr>
        <p:xfrm>
          <a:off x="4495800" y="3200400"/>
          <a:ext cx="4191000" cy="32527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932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a:t>
            </a:r>
          </a:p>
        </p:txBody>
      </p:sp>
      <p:sp>
        <p:nvSpPr>
          <p:cNvPr id="3" name="Content Placeholder 2"/>
          <p:cNvSpPr>
            <a:spLocks noGrp="1"/>
          </p:cNvSpPr>
          <p:nvPr>
            <p:ph idx="1"/>
          </p:nvPr>
        </p:nvSpPr>
        <p:spPr/>
        <p:txBody>
          <a:bodyPr/>
          <a:lstStyle/>
          <a:p>
            <a:r>
              <a:rPr lang="en-US" dirty="0">
                <a:latin typeface="Calibri" panose="020F0502020204030204" pitchFamily="34" charset="0"/>
              </a:rPr>
              <a:t>Downtime Drills were conducted.</a:t>
            </a:r>
          </a:p>
          <a:p>
            <a:r>
              <a:rPr lang="en-US" dirty="0">
                <a:latin typeface="Calibri" panose="020F0502020204030204" pitchFamily="34" charset="0"/>
              </a:rPr>
              <a:t>10 drills in total were conducted over a period of 2 years, covering 3 hospitals.</a:t>
            </a:r>
          </a:p>
          <a:p>
            <a:r>
              <a:rPr lang="en-US" dirty="0">
                <a:latin typeface="Calibri" panose="020F0502020204030204" pitchFamily="34" charset="0"/>
              </a:rPr>
              <a:t>The length between each drill was approximately 6 months, as drills were administered biannually.</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17</a:t>
            </a:fld>
            <a:endParaRPr lang="en-US"/>
          </a:p>
        </p:txBody>
      </p:sp>
    </p:spTree>
    <p:extLst>
      <p:ext uri="{BB962C8B-B14F-4D97-AF65-F5344CB8AC3E}">
        <p14:creationId xmlns:p14="http://schemas.microsoft.com/office/powerpoint/2010/main" val="338760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Downtime Drill-Example of Drill that was Run</a:t>
            </a:r>
          </a:p>
        </p:txBody>
      </p:sp>
      <p:sp>
        <p:nvSpPr>
          <p:cNvPr id="4" name="Slide Number Placeholder 3"/>
          <p:cNvSpPr>
            <a:spLocks noGrp="1"/>
          </p:cNvSpPr>
          <p:nvPr>
            <p:ph type="sldNum" sz="quarter" idx="12"/>
          </p:nvPr>
        </p:nvSpPr>
        <p:spPr/>
        <p:txBody>
          <a:bodyPr/>
          <a:lstStyle/>
          <a:p>
            <a:fld id="{BB91B803-E462-4741-B8BD-B058610752DD}" type="slidenum">
              <a:rPr lang="en-US" smtClean="0"/>
              <a:t>18</a:t>
            </a:fld>
            <a:endParaRPr lang="en-US"/>
          </a:p>
        </p:txBody>
      </p:sp>
      <p:pic>
        <p:nvPicPr>
          <p:cNvPr id="9" name="Picture 8"/>
          <p:cNvPicPr>
            <a:picLocks noChangeAspect="1"/>
          </p:cNvPicPr>
          <p:nvPr/>
        </p:nvPicPr>
        <p:blipFill>
          <a:blip r:embed="rId3"/>
          <a:stretch>
            <a:fillRect/>
          </a:stretch>
        </p:blipFill>
        <p:spPr>
          <a:xfrm>
            <a:off x="0" y="1651000"/>
            <a:ext cx="9144000" cy="3555307"/>
          </a:xfrm>
          <a:prstGeom prst="rect">
            <a:avLst/>
          </a:prstGeom>
        </p:spPr>
      </p:pic>
    </p:spTree>
    <p:extLst>
      <p:ext uri="{BB962C8B-B14F-4D97-AF65-F5344CB8AC3E}">
        <p14:creationId xmlns:p14="http://schemas.microsoft.com/office/powerpoint/2010/main" val="3718479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a:t>
            </a:r>
          </a:p>
        </p:txBody>
      </p:sp>
      <p:sp>
        <p:nvSpPr>
          <p:cNvPr id="3" name="Content Placeholder 2"/>
          <p:cNvSpPr>
            <a:spLocks noGrp="1"/>
          </p:cNvSpPr>
          <p:nvPr>
            <p:ph idx="1"/>
          </p:nvPr>
        </p:nvSpPr>
        <p:spPr/>
        <p:txBody>
          <a:bodyPr/>
          <a:lstStyle/>
          <a:p>
            <a:r>
              <a:rPr lang="en-US" dirty="0">
                <a:latin typeface="Calibri" panose="020F0502020204030204" pitchFamily="34" charset="0"/>
              </a:rPr>
              <a:t>POST-SURVEY</a:t>
            </a:r>
            <a:endParaRPr lang="en-US" dirty="0"/>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19</a:t>
            </a:fld>
            <a:endParaRPr lang="en-US"/>
          </a:p>
        </p:txBody>
      </p:sp>
    </p:spTree>
    <p:extLst>
      <p:ext uri="{BB962C8B-B14F-4D97-AF65-F5344CB8AC3E}">
        <p14:creationId xmlns:p14="http://schemas.microsoft.com/office/powerpoint/2010/main" val="25233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Aim/Objectives</a:t>
            </a:r>
          </a:p>
        </p:txBody>
      </p:sp>
      <p:sp>
        <p:nvSpPr>
          <p:cNvPr id="3" name="Content Placeholder 2"/>
          <p:cNvSpPr>
            <a:spLocks noGrp="1"/>
          </p:cNvSpPr>
          <p:nvPr>
            <p:ph idx="1"/>
          </p:nvPr>
        </p:nvSpPr>
        <p:spPr/>
        <p:txBody>
          <a:bodyPr>
            <a:normAutofit/>
          </a:bodyPr>
          <a:lstStyle/>
          <a:p>
            <a:r>
              <a:rPr lang="en-US" dirty="0"/>
              <a:t>To describe the impact of employee participation in downtime drills on the retention of knowledge of downtime processes and procedures. </a:t>
            </a:r>
          </a:p>
          <a:p>
            <a:r>
              <a:rPr lang="en-US" dirty="0"/>
              <a:t>To identify variables that impact retention of downtime procedure knowledge.</a:t>
            </a:r>
          </a:p>
        </p:txBody>
      </p:sp>
      <p:sp>
        <p:nvSpPr>
          <p:cNvPr id="4" name="Slide Number Placeholder 3"/>
          <p:cNvSpPr>
            <a:spLocks noGrp="1"/>
          </p:cNvSpPr>
          <p:nvPr>
            <p:ph type="sldNum" sz="quarter" idx="12"/>
          </p:nvPr>
        </p:nvSpPr>
        <p:spPr/>
        <p:txBody>
          <a:bodyPr/>
          <a:lstStyle/>
          <a:p>
            <a:fld id="{BB91B803-E462-4741-B8BD-B058610752DD}" type="slidenum">
              <a:rPr lang="en-US" smtClean="0"/>
              <a:t>2</a:t>
            </a:fld>
            <a:endParaRPr lang="en-US"/>
          </a:p>
        </p:txBody>
      </p:sp>
    </p:spTree>
    <p:extLst>
      <p:ext uri="{BB962C8B-B14F-4D97-AF65-F5344CB8AC3E}">
        <p14:creationId xmlns:p14="http://schemas.microsoft.com/office/powerpoint/2010/main" val="1471781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Survey Metrics</a:t>
            </a:r>
          </a:p>
        </p:txBody>
      </p:sp>
      <p:sp>
        <p:nvSpPr>
          <p:cNvPr id="4" name="Slide Number Placeholder 3"/>
          <p:cNvSpPr>
            <a:spLocks noGrp="1"/>
          </p:cNvSpPr>
          <p:nvPr>
            <p:ph type="sldNum" sz="quarter" idx="12"/>
          </p:nvPr>
        </p:nvSpPr>
        <p:spPr/>
        <p:txBody>
          <a:bodyPr/>
          <a:lstStyle/>
          <a:p>
            <a:fld id="{BB91B803-E462-4741-B8BD-B058610752DD}" type="slidenum">
              <a:rPr lang="en-US" smtClean="0"/>
              <a:t>20</a:t>
            </a:fld>
            <a:endParaRPr lang="en-US"/>
          </a:p>
        </p:txBody>
      </p:sp>
      <p:graphicFrame>
        <p:nvGraphicFramePr>
          <p:cNvPr id="5" name="Content Placeholder 5">
            <a:extLst>
              <a:ext uri="{FF2B5EF4-FFF2-40B4-BE49-F238E27FC236}">
                <a16:creationId xmlns="" xmlns:a16="http://schemas.microsoft.com/office/drawing/2014/main" id="{4D7D6B6D-E483-4365-B605-3CE6B9B0D2C5}"/>
              </a:ext>
            </a:extLst>
          </p:cNvPr>
          <p:cNvGraphicFramePr>
            <a:graphicFrameLocks/>
          </p:cNvGraphicFramePr>
          <p:nvPr>
            <p:extLst>
              <p:ext uri="{D42A27DB-BD31-4B8C-83A1-F6EECF244321}">
                <p14:modId xmlns:p14="http://schemas.microsoft.com/office/powerpoint/2010/main" val="243760604"/>
              </p:ext>
            </p:extLst>
          </p:nvPr>
        </p:nvGraphicFramePr>
        <p:xfrm>
          <a:off x="0" y="1447800"/>
          <a:ext cx="4617195" cy="2876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6">
            <a:extLst>
              <a:ext uri="{FF2B5EF4-FFF2-40B4-BE49-F238E27FC236}">
                <a16:creationId xmlns="" xmlns:a16="http://schemas.microsoft.com/office/drawing/2014/main" id="{CB1C862E-1329-421E-9093-B27BE1D88255}"/>
              </a:ext>
            </a:extLst>
          </p:cNvPr>
          <p:cNvGraphicFramePr>
            <a:graphicFrameLocks/>
          </p:cNvGraphicFramePr>
          <p:nvPr>
            <p:extLst>
              <p:ext uri="{D42A27DB-BD31-4B8C-83A1-F6EECF244321}">
                <p14:modId xmlns:p14="http://schemas.microsoft.com/office/powerpoint/2010/main" val="3875967847"/>
              </p:ext>
            </p:extLst>
          </p:nvPr>
        </p:nvGraphicFramePr>
        <p:xfrm>
          <a:off x="4343400" y="3048000"/>
          <a:ext cx="4448175" cy="3182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225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3 Survey Metrics</a:t>
            </a:r>
          </a:p>
        </p:txBody>
      </p:sp>
      <p:sp>
        <p:nvSpPr>
          <p:cNvPr id="4" name="Slide Number Placeholder 3"/>
          <p:cNvSpPr>
            <a:spLocks noGrp="1"/>
          </p:cNvSpPr>
          <p:nvPr>
            <p:ph type="sldNum" sz="quarter" idx="12"/>
          </p:nvPr>
        </p:nvSpPr>
        <p:spPr/>
        <p:txBody>
          <a:bodyPr/>
          <a:lstStyle/>
          <a:p>
            <a:fld id="{BB91B803-E462-4741-B8BD-B058610752DD}" type="slidenum">
              <a:rPr lang="en-US" smtClean="0"/>
              <a:t>21</a:t>
            </a:fld>
            <a:endParaRPr lang="en-US"/>
          </a:p>
        </p:txBody>
      </p:sp>
      <p:graphicFrame>
        <p:nvGraphicFramePr>
          <p:cNvPr id="5" name="Content Placeholder 7">
            <a:extLst>
              <a:ext uri="{FF2B5EF4-FFF2-40B4-BE49-F238E27FC236}">
                <a16:creationId xmlns="" xmlns:a16="http://schemas.microsoft.com/office/drawing/2014/main" id="{B0CA6A06-BAF4-4126-85F5-3A476C630AAA}"/>
              </a:ext>
            </a:extLst>
          </p:cNvPr>
          <p:cNvGraphicFramePr>
            <a:graphicFrameLocks/>
          </p:cNvGraphicFramePr>
          <p:nvPr>
            <p:extLst>
              <p:ext uri="{D42A27DB-BD31-4B8C-83A1-F6EECF244321}">
                <p14:modId xmlns:p14="http://schemas.microsoft.com/office/powerpoint/2010/main" val="737891324"/>
              </p:ext>
            </p:extLst>
          </p:nvPr>
        </p:nvGraphicFramePr>
        <p:xfrm>
          <a:off x="7684" y="1447800"/>
          <a:ext cx="44196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8">
            <a:extLst>
              <a:ext uri="{FF2B5EF4-FFF2-40B4-BE49-F238E27FC236}">
                <a16:creationId xmlns="" xmlns:a16="http://schemas.microsoft.com/office/drawing/2014/main" id="{FCCB20E9-454F-4113-899F-62A03318004E}"/>
              </a:ext>
            </a:extLst>
          </p:cNvPr>
          <p:cNvGraphicFramePr>
            <a:graphicFrameLocks/>
          </p:cNvGraphicFramePr>
          <p:nvPr>
            <p:extLst>
              <p:ext uri="{D42A27DB-BD31-4B8C-83A1-F6EECF244321}">
                <p14:modId xmlns:p14="http://schemas.microsoft.com/office/powerpoint/2010/main" val="175171869"/>
              </p:ext>
            </p:extLst>
          </p:nvPr>
        </p:nvGraphicFramePr>
        <p:xfrm>
          <a:off x="4419600" y="3048000"/>
          <a:ext cx="4295775" cy="3270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870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4: Analysis</a:t>
            </a:r>
          </a:p>
        </p:txBody>
      </p:sp>
      <p:sp>
        <p:nvSpPr>
          <p:cNvPr id="3" name="Content Placeholder 2"/>
          <p:cNvSpPr>
            <a:spLocks noGrp="1"/>
          </p:cNvSpPr>
          <p:nvPr>
            <p:ph idx="1"/>
          </p:nvPr>
        </p:nvSpPr>
        <p:spPr/>
        <p:txBody>
          <a:bodyPr>
            <a:normAutofit lnSpcReduction="10000"/>
          </a:bodyPr>
          <a:lstStyle/>
          <a:p>
            <a:r>
              <a:rPr lang="en-US" dirty="0"/>
              <a:t>Positive survey scores improved by an average of 33% (N=34) after participating in a downtime drill. </a:t>
            </a:r>
          </a:p>
          <a:p>
            <a:pPr lvl="1"/>
            <a:r>
              <a:rPr lang="en-US" dirty="0"/>
              <a:t>Positive survey scores answers were either: “Strongly Agree”,  “Agree”, or “Independent”. </a:t>
            </a:r>
          </a:p>
          <a:p>
            <a:r>
              <a:rPr lang="en-US" dirty="0"/>
              <a:t>“Complete Assist” went from an average of 30% needing complete assist to 0% needing complete assist after participating in a downtime drill. </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22</a:t>
            </a:fld>
            <a:endParaRPr lang="en-US"/>
          </a:p>
        </p:txBody>
      </p:sp>
    </p:spTree>
    <p:extLst>
      <p:ext uri="{BB962C8B-B14F-4D97-AF65-F5344CB8AC3E}">
        <p14:creationId xmlns:p14="http://schemas.microsoft.com/office/powerpoint/2010/main" val="421904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23</a:t>
            </a:fld>
            <a:endParaRPr lang="en-US"/>
          </a:p>
        </p:txBody>
      </p:sp>
      <p:graphicFrame>
        <p:nvGraphicFramePr>
          <p:cNvPr id="5" name="Content Placeholder 4">
            <a:extLst>
              <a:ext uri="{FF2B5EF4-FFF2-40B4-BE49-F238E27FC236}">
                <a16:creationId xmlns="" xmlns:a16="http://schemas.microsoft.com/office/drawing/2014/main" id="{3C7A8DE0-4847-4A76-A032-6ECCD84F434B}"/>
              </a:ext>
            </a:extLst>
          </p:cNvPr>
          <p:cNvGraphicFramePr>
            <a:graphicFrameLocks noGrp="1"/>
          </p:cNvGraphicFramePr>
          <p:nvPr>
            <p:ph idx="1"/>
            <p:extLst>
              <p:ext uri="{D42A27DB-BD31-4B8C-83A1-F6EECF244321}">
                <p14:modId xmlns:p14="http://schemas.microsoft.com/office/powerpoint/2010/main" val="1509487852"/>
              </p:ext>
            </p:extLst>
          </p:nvPr>
        </p:nvGraphicFramePr>
        <p:xfrm>
          <a:off x="0" y="685800"/>
          <a:ext cx="8686800" cy="54403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19600" y="5867400"/>
            <a:ext cx="838200" cy="261610"/>
          </a:xfrm>
          <a:prstGeom prst="rect">
            <a:avLst/>
          </a:prstGeom>
          <a:noFill/>
        </p:spPr>
        <p:txBody>
          <a:bodyPr wrap="square" rtlCol="0">
            <a:spAutoFit/>
          </a:bodyPr>
          <a:lstStyle/>
          <a:p>
            <a:r>
              <a:rPr lang="en-US" sz="1100" dirty="0" smtClean="0"/>
              <a:t>Post Drill</a:t>
            </a:r>
            <a:endParaRPr lang="en-US" sz="1100" dirty="0"/>
          </a:p>
        </p:txBody>
      </p:sp>
    </p:spTree>
    <p:extLst>
      <p:ext uri="{BB962C8B-B14F-4D97-AF65-F5344CB8AC3E}">
        <p14:creationId xmlns:p14="http://schemas.microsoft.com/office/powerpoint/2010/main" val="163586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or Limitations</a:t>
            </a:r>
          </a:p>
        </p:txBody>
      </p:sp>
      <p:sp>
        <p:nvSpPr>
          <p:cNvPr id="3" name="Content Placeholder 2"/>
          <p:cNvSpPr>
            <a:spLocks noGrp="1"/>
          </p:cNvSpPr>
          <p:nvPr>
            <p:ph idx="1"/>
          </p:nvPr>
        </p:nvSpPr>
        <p:spPr/>
        <p:txBody>
          <a:bodyPr>
            <a:normAutofit fontScale="92500" lnSpcReduction="20000"/>
          </a:bodyPr>
          <a:lstStyle/>
          <a:p>
            <a:r>
              <a:rPr lang="en-US" dirty="0"/>
              <a:t>Length between drills</a:t>
            </a:r>
          </a:p>
          <a:p>
            <a:r>
              <a:rPr lang="en-US" dirty="0"/>
              <a:t>Variance of staff surveyed</a:t>
            </a:r>
          </a:p>
          <a:p>
            <a:r>
              <a:rPr lang="en-US" dirty="0"/>
              <a:t>Annual required downtime education completed on learning module</a:t>
            </a:r>
          </a:p>
          <a:p>
            <a:r>
              <a:rPr lang="en-US" dirty="0"/>
              <a:t>Administration techniques</a:t>
            </a:r>
          </a:p>
          <a:p>
            <a:r>
              <a:rPr lang="en-US" dirty="0"/>
              <a:t>Perceived importance</a:t>
            </a:r>
          </a:p>
          <a:p>
            <a:r>
              <a:rPr lang="en-US" dirty="0"/>
              <a:t>Clinical vs. non-clinical staff</a:t>
            </a:r>
          </a:p>
          <a:p>
            <a:r>
              <a:rPr lang="en-US" dirty="0"/>
              <a:t>Sample size</a:t>
            </a:r>
          </a:p>
          <a:p>
            <a:r>
              <a:rPr lang="en-US" dirty="0"/>
              <a:t>Shift-only day shift was sampled</a:t>
            </a:r>
          </a:p>
          <a:p>
            <a:r>
              <a:rPr lang="en-US" dirty="0"/>
              <a:t>Providers were excluded from this study</a:t>
            </a:r>
          </a:p>
          <a:p>
            <a:endParaRPr lang="en-US" dirty="0"/>
          </a:p>
        </p:txBody>
      </p:sp>
      <p:sp>
        <p:nvSpPr>
          <p:cNvPr id="5" name="Slide Number Placeholder 4"/>
          <p:cNvSpPr>
            <a:spLocks noGrp="1"/>
          </p:cNvSpPr>
          <p:nvPr>
            <p:ph type="sldNum" sz="quarter" idx="12"/>
          </p:nvPr>
        </p:nvSpPr>
        <p:spPr/>
        <p:txBody>
          <a:bodyPr/>
          <a:lstStyle/>
          <a:p>
            <a:fld id="{BB91B803-E462-4741-B8BD-B058610752DD}" type="slidenum">
              <a:rPr lang="en-US" smtClean="0"/>
              <a:t>24</a:t>
            </a:fld>
            <a:endParaRPr lang="en-US"/>
          </a:p>
        </p:txBody>
      </p:sp>
    </p:spTree>
    <p:extLst>
      <p:ext uri="{BB962C8B-B14F-4D97-AF65-F5344CB8AC3E}">
        <p14:creationId xmlns:p14="http://schemas.microsoft.com/office/powerpoint/2010/main" val="10083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fontScale="85000" lnSpcReduction="10000"/>
          </a:bodyPr>
          <a:lstStyle/>
          <a:p>
            <a:pPr lvl="0"/>
            <a:r>
              <a:rPr lang="en-US" b="1" dirty="0">
                <a:ea typeface="Calibri"/>
                <a:cs typeface="Calibri"/>
                <a:sym typeface="Calibri"/>
              </a:rPr>
              <a:t>Discussion</a:t>
            </a:r>
            <a:r>
              <a:rPr lang="en-US" dirty="0">
                <a:ea typeface="Calibri"/>
                <a:cs typeface="Calibri"/>
                <a:sym typeface="Calibri"/>
              </a:rPr>
              <a:t>:  In general, literature focuses on technical requirements to prevent and mitigate EHR downtimes, but there is a lack of data discussing &amp; evaluating best practices for downtime training &amp; best methods for administering downtime drills, as well as their impact on staff performance during downtimes.  More research needs to be done to identify and develop plans for downtime education retention and drill practice.</a:t>
            </a:r>
            <a:endParaRPr lang="en-US" dirty="0"/>
          </a:p>
          <a:p>
            <a:endParaRPr lang="en-US" dirty="0"/>
          </a:p>
        </p:txBody>
      </p:sp>
      <p:sp>
        <p:nvSpPr>
          <p:cNvPr id="5" name="Slide Number Placeholder 4"/>
          <p:cNvSpPr>
            <a:spLocks noGrp="1"/>
          </p:cNvSpPr>
          <p:nvPr>
            <p:ph type="sldNum" sz="quarter" idx="12"/>
          </p:nvPr>
        </p:nvSpPr>
        <p:spPr/>
        <p:txBody>
          <a:bodyPr/>
          <a:lstStyle/>
          <a:p>
            <a:fld id="{BB91B803-E462-4741-B8BD-B058610752DD}" type="slidenum">
              <a:rPr lang="en-US" smtClean="0"/>
              <a:t>25</a:t>
            </a:fld>
            <a:endParaRPr lang="en-US"/>
          </a:p>
        </p:txBody>
      </p:sp>
    </p:spTree>
    <p:extLst>
      <p:ext uri="{BB962C8B-B14F-4D97-AF65-F5344CB8AC3E}">
        <p14:creationId xmlns:p14="http://schemas.microsoft.com/office/powerpoint/2010/main" val="1117987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normAutofit fontScale="92500" lnSpcReduction="10000"/>
          </a:bodyPr>
          <a:lstStyle/>
          <a:p>
            <a:r>
              <a:rPr lang="en-US" dirty="0"/>
              <a:t>Confirm findings with larger sample.</a:t>
            </a:r>
          </a:p>
          <a:p>
            <a:r>
              <a:rPr lang="en-US" dirty="0"/>
              <a:t>Use other methods to explore knowledge measurement.</a:t>
            </a:r>
          </a:p>
          <a:p>
            <a:r>
              <a:rPr lang="en-US" dirty="0"/>
              <a:t>Focus on alternatives for implementing and educating downtime communication practices to staff, such as training of key users. </a:t>
            </a:r>
          </a:p>
          <a:p>
            <a:r>
              <a:rPr lang="en-US" dirty="0"/>
              <a:t>Review staff perceptions and satisfaction associated with downtime learning and drills. </a:t>
            </a:r>
          </a:p>
          <a:p>
            <a:endParaRPr lang="en-US" dirty="0"/>
          </a:p>
        </p:txBody>
      </p:sp>
      <p:sp>
        <p:nvSpPr>
          <p:cNvPr id="4" name="Text Placeholder 3"/>
          <p:cNvSpPr>
            <a:spLocks noGrp="1"/>
          </p:cNvSpPr>
          <p:nvPr>
            <p:ph type="body" sz="half" idx="2"/>
          </p:nvPr>
        </p:nvSpPr>
        <p:spPr/>
        <p:txBody>
          <a:bodyPr>
            <a:normAutofit/>
          </a:bodyPr>
          <a:lstStyle/>
          <a:p>
            <a:r>
              <a:rPr lang="en-US" sz="1800" dirty="0"/>
              <a:t>Recommendations for future research</a:t>
            </a:r>
          </a:p>
        </p:txBody>
      </p:sp>
      <p:sp>
        <p:nvSpPr>
          <p:cNvPr id="5" name="Slide Number Placeholder 4"/>
          <p:cNvSpPr>
            <a:spLocks noGrp="1"/>
          </p:cNvSpPr>
          <p:nvPr>
            <p:ph type="sldNum" sz="quarter" idx="12"/>
          </p:nvPr>
        </p:nvSpPr>
        <p:spPr/>
        <p:txBody>
          <a:bodyPr/>
          <a:lstStyle/>
          <a:p>
            <a:fld id="{BB91B803-E462-4741-B8BD-B058610752DD}" type="slidenum">
              <a:rPr lang="en-US" smtClean="0"/>
              <a:t>26</a:t>
            </a:fld>
            <a:endParaRPr lang="en-US"/>
          </a:p>
        </p:txBody>
      </p:sp>
    </p:spTree>
    <p:extLst>
      <p:ext uri="{BB962C8B-B14F-4D97-AF65-F5344CB8AC3E}">
        <p14:creationId xmlns:p14="http://schemas.microsoft.com/office/powerpoint/2010/main" val="329840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38800"/>
            <a:ext cx="7772400" cy="663575"/>
          </a:xfrm>
        </p:spPr>
        <p:txBody>
          <a:bodyPr>
            <a:normAutofit fontScale="90000"/>
          </a:bodyPr>
          <a:lstStyle/>
          <a:p>
            <a:pPr algn="ctr"/>
            <a:r>
              <a:rPr lang="en-US" dirty="0"/>
              <a:t>REFERENCES</a:t>
            </a:r>
          </a:p>
        </p:txBody>
      </p:sp>
      <p:sp>
        <p:nvSpPr>
          <p:cNvPr id="3" name="Text Placeholder 2"/>
          <p:cNvSpPr>
            <a:spLocks noGrp="1"/>
          </p:cNvSpPr>
          <p:nvPr>
            <p:ph type="body" idx="1"/>
          </p:nvPr>
        </p:nvSpPr>
        <p:spPr>
          <a:xfrm>
            <a:off x="228600" y="381000"/>
            <a:ext cx="8266113" cy="5410200"/>
          </a:xfrm>
        </p:spPr>
        <p:txBody>
          <a:bodyPr>
            <a:normAutofit fontScale="55000" lnSpcReduction="20000"/>
          </a:bodyPr>
          <a:lstStyle/>
          <a:p>
            <a:pPr marL="305435" lvl="0" indent="-305435">
              <a:spcBef>
                <a:spcPts val="0"/>
              </a:spcBef>
              <a:buClr>
                <a:schemeClr val="dk1"/>
              </a:buClr>
              <a:buSzPts val="1600"/>
            </a:pPr>
            <a:r>
              <a:rPr lang="en-US" dirty="0" err="1">
                <a:ea typeface="Calibri"/>
                <a:cs typeface="Calibri"/>
                <a:sym typeface="Calibri"/>
              </a:rPr>
              <a:t>Bulson</a:t>
            </a:r>
            <a:r>
              <a:rPr lang="en-US" dirty="0">
                <a:ea typeface="Calibri"/>
                <a:cs typeface="Calibri"/>
                <a:sym typeface="Calibri"/>
              </a:rPr>
              <a:t>, J., Van Dyke, M. and </a:t>
            </a:r>
            <a:r>
              <a:rPr lang="en-US" dirty="0" err="1">
                <a:ea typeface="Calibri"/>
                <a:cs typeface="Calibri"/>
                <a:sym typeface="Calibri"/>
              </a:rPr>
              <a:t>Skibinski</a:t>
            </a:r>
            <a:r>
              <a:rPr lang="en-US" dirty="0">
                <a:ea typeface="Calibri"/>
                <a:cs typeface="Calibri"/>
                <a:sym typeface="Calibri"/>
              </a:rPr>
              <a:t>, N. (2017). Rebooting Healthcare Information Technology Downtime Management. </a:t>
            </a:r>
            <a:r>
              <a:rPr lang="en-US" i="1" dirty="0">
                <a:ea typeface="Calibri"/>
                <a:cs typeface="Calibri"/>
                <a:sym typeface="Calibri"/>
              </a:rPr>
              <a:t>Journal of Business Continuity and Emergency Planning, 11</a:t>
            </a:r>
            <a:r>
              <a:rPr lang="en-US" dirty="0">
                <a:ea typeface="Calibri"/>
                <a:cs typeface="Calibri"/>
                <a:sym typeface="Calibri"/>
              </a:rPr>
              <a:t>(1), 63-72</a:t>
            </a:r>
            <a:r>
              <a:rPr lang="en-US" i="1" dirty="0">
                <a:ea typeface="Calibri"/>
                <a:cs typeface="Calibri"/>
                <a:sym typeface="Calibri"/>
              </a:rPr>
              <a:t>. </a:t>
            </a:r>
            <a:r>
              <a:rPr lang="en-US" dirty="0">
                <a:ea typeface="Calibri"/>
                <a:cs typeface="Calibri"/>
                <a:sym typeface="Calibri"/>
              </a:rPr>
              <a:t>Retrieved from </a:t>
            </a:r>
            <a:r>
              <a:rPr lang="en-US" u="sng" dirty="0">
                <a:solidFill>
                  <a:schemeClr val="hlink"/>
                </a:solidFill>
                <a:ea typeface="Calibri"/>
                <a:cs typeface="Calibri"/>
                <a:sym typeface="Calibri"/>
                <a:hlinkClick r:id="rId2"/>
              </a:rPr>
              <a:t>https://www.henrystewartpublications.com/jbcep/v11</a:t>
            </a:r>
            <a:endParaRPr lang="en-US" u="sng" dirty="0">
              <a:solidFill>
                <a:schemeClr val="hlink"/>
              </a:solidFill>
              <a:ea typeface="Calibri"/>
              <a:cs typeface="Calibri"/>
              <a:sym typeface="Calibri"/>
            </a:endParaRPr>
          </a:p>
          <a:p>
            <a:pPr marL="305435" lvl="0" indent="-305435">
              <a:lnSpc>
                <a:spcPct val="70000"/>
              </a:lnSpc>
              <a:spcBef>
                <a:spcPts val="0"/>
              </a:spcBef>
              <a:buClr>
                <a:schemeClr val="dk1"/>
              </a:buClr>
              <a:buSzPts val="1600"/>
            </a:pPr>
            <a:endParaRPr lang="en-US" dirty="0">
              <a:ea typeface="Calibri"/>
              <a:cs typeface="Calibri"/>
              <a:sym typeface="Calibri"/>
            </a:endParaRPr>
          </a:p>
          <a:p>
            <a:pPr marL="305435" lvl="0" indent="-305435">
              <a:lnSpc>
                <a:spcPct val="70000"/>
              </a:lnSpc>
              <a:spcBef>
                <a:spcPts val="320"/>
              </a:spcBef>
              <a:buClr>
                <a:schemeClr val="dk1"/>
              </a:buClr>
              <a:buSzPts val="1600"/>
            </a:pPr>
            <a:r>
              <a:rPr lang="en-US" dirty="0" err="1">
                <a:ea typeface="Calibri"/>
                <a:cs typeface="Calibri"/>
                <a:sym typeface="Calibri"/>
              </a:rPr>
              <a:t>Dreamstime</a:t>
            </a:r>
            <a:r>
              <a:rPr lang="en-US" dirty="0">
                <a:ea typeface="Calibri"/>
                <a:cs typeface="Calibri"/>
                <a:sym typeface="Calibri"/>
              </a:rPr>
              <a:t>. (2019). Downtime Clipart. Retrieved from </a:t>
            </a:r>
            <a:r>
              <a:rPr lang="en-US" dirty="0">
                <a:ea typeface="Calibri"/>
                <a:cs typeface="Calibri"/>
                <a:sym typeface="Calibri"/>
                <a:hlinkClick r:id="rId3"/>
              </a:rPr>
              <a:t>https://www.dreamstime.com/illustration/downtime.html</a:t>
            </a:r>
            <a:endParaRPr lang="en-US" dirty="0">
              <a:ea typeface="Calibri"/>
              <a:cs typeface="Calibri"/>
              <a:sym typeface="Calibri"/>
            </a:endParaRPr>
          </a:p>
          <a:p>
            <a:pPr marL="305435" lvl="0" indent="-305435">
              <a:lnSpc>
                <a:spcPct val="70000"/>
              </a:lnSpc>
              <a:spcBef>
                <a:spcPts val="320"/>
              </a:spcBef>
              <a:buClr>
                <a:schemeClr val="dk1"/>
              </a:buClr>
              <a:buSzPts val="1600"/>
            </a:pPr>
            <a:endParaRPr lang="en-US" dirty="0"/>
          </a:p>
          <a:p>
            <a:pPr marL="305435" lvl="0" indent="-305435">
              <a:spcBef>
                <a:spcPts val="320"/>
              </a:spcBef>
              <a:buClr>
                <a:schemeClr val="dk1"/>
              </a:buClr>
              <a:buSzPts val="1600"/>
            </a:pPr>
            <a:r>
              <a:rPr lang="en-US" dirty="0">
                <a:ea typeface="Calibri"/>
                <a:cs typeface="Calibri"/>
                <a:sym typeface="Calibri"/>
              </a:rPr>
              <a:t>Cano, R., </a:t>
            </a:r>
            <a:r>
              <a:rPr lang="en-US" dirty="0" err="1">
                <a:ea typeface="Calibri"/>
                <a:cs typeface="Calibri"/>
                <a:sym typeface="Calibri"/>
              </a:rPr>
              <a:t>Bejarano</a:t>
            </a:r>
            <a:r>
              <a:rPr lang="en-US" dirty="0">
                <a:ea typeface="Calibri"/>
                <a:cs typeface="Calibri"/>
                <a:sym typeface="Calibri"/>
              </a:rPr>
              <a:t>, B., Vidal, M., Luna, D., &amp; Benitez, S. (2017). Lack of Training for a Downtime Procedure: End User’s Perceptions of an Electronic Health Record Contingency Plan. </a:t>
            </a:r>
            <a:r>
              <a:rPr lang="en-US" i="1" dirty="0" err="1">
                <a:ea typeface="Calibri"/>
                <a:cs typeface="Calibri"/>
                <a:sym typeface="Calibri"/>
              </a:rPr>
              <a:t>MedInfo</a:t>
            </a:r>
            <a:r>
              <a:rPr lang="en-US" i="1" dirty="0">
                <a:ea typeface="Calibri"/>
                <a:cs typeface="Calibri"/>
                <a:sym typeface="Calibri"/>
              </a:rPr>
              <a:t> 2017: Studies in Health Technology and Informatics, 245, </a:t>
            </a:r>
            <a:r>
              <a:rPr lang="en-US" dirty="0">
                <a:ea typeface="Calibri"/>
                <a:cs typeface="Calibri"/>
                <a:sym typeface="Calibri"/>
              </a:rPr>
              <a:t>689-692</a:t>
            </a:r>
            <a:r>
              <a:rPr lang="en-US" i="1" dirty="0">
                <a:ea typeface="Calibri"/>
                <a:cs typeface="Calibri"/>
                <a:sym typeface="Calibri"/>
              </a:rPr>
              <a:t>.</a:t>
            </a:r>
            <a:r>
              <a:rPr lang="en-US" dirty="0">
                <a:ea typeface="Calibri"/>
                <a:cs typeface="Calibri"/>
                <a:sym typeface="Calibri"/>
              </a:rPr>
              <a:t> doi:doi:10.3233/978-1-61499-830-3-689</a:t>
            </a:r>
            <a:endParaRPr lang="en-US" dirty="0"/>
          </a:p>
          <a:p>
            <a:pPr marL="305435" lvl="0" indent="-305435">
              <a:spcBef>
                <a:spcPts val="320"/>
              </a:spcBef>
              <a:buClr>
                <a:schemeClr val="dk1"/>
              </a:buClr>
              <a:buSzPts val="1600"/>
            </a:pPr>
            <a:r>
              <a:rPr lang="en-US" dirty="0">
                <a:ea typeface="Calibri"/>
                <a:cs typeface="Calibri"/>
                <a:sym typeface="Calibri"/>
              </a:rPr>
              <a:t>Hoot, N., Wright, J. C., &amp; </a:t>
            </a:r>
            <a:r>
              <a:rPr lang="en-US" dirty="0" err="1">
                <a:ea typeface="Calibri"/>
                <a:cs typeface="Calibri"/>
                <a:sym typeface="Calibri"/>
              </a:rPr>
              <a:t>Aronsky</a:t>
            </a:r>
            <a:r>
              <a:rPr lang="en-US" dirty="0">
                <a:ea typeface="Calibri"/>
                <a:cs typeface="Calibri"/>
                <a:sym typeface="Calibri"/>
              </a:rPr>
              <a:t>, D. (2003). Factors Contributing to Computer System Downtime in the Emergency Department. </a:t>
            </a:r>
            <a:r>
              <a:rPr lang="en-US" i="1" dirty="0">
                <a:ea typeface="Calibri"/>
                <a:cs typeface="Calibri"/>
                <a:sym typeface="Calibri"/>
              </a:rPr>
              <a:t>AMIA Symposium</a:t>
            </a:r>
            <a:r>
              <a:rPr lang="en-US" dirty="0">
                <a:ea typeface="Calibri"/>
                <a:cs typeface="Calibri"/>
                <a:sym typeface="Calibri"/>
              </a:rPr>
              <a:t>, </a:t>
            </a:r>
            <a:r>
              <a:rPr lang="en-US" i="1" dirty="0">
                <a:ea typeface="Calibri"/>
                <a:cs typeface="Calibri"/>
                <a:sym typeface="Calibri"/>
              </a:rPr>
              <a:t>2003</a:t>
            </a:r>
            <a:r>
              <a:rPr lang="en-US" dirty="0">
                <a:ea typeface="Calibri"/>
                <a:cs typeface="Calibri"/>
                <a:sym typeface="Calibri"/>
              </a:rPr>
              <a:t>, 866. Retrieved from </a:t>
            </a:r>
            <a:r>
              <a:rPr lang="en-US" u="sng" dirty="0">
                <a:solidFill>
                  <a:schemeClr val="hlink"/>
                </a:solidFill>
                <a:ea typeface="Calibri"/>
                <a:cs typeface="Calibri"/>
                <a:sym typeface="Calibri"/>
                <a:hlinkClick r:id="rId4"/>
              </a:rPr>
              <a:t>https://europepmc.org/articles/PMC1479912</a:t>
            </a:r>
            <a:endParaRPr lang="en-US" dirty="0">
              <a:ea typeface="Calibri"/>
              <a:cs typeface="Calibri"/>
              <a:sym typeface="Calibri"/>
            </a:endParaRPr>
          </a:p>
          <a:p>
            <a:pPr marL="305435" lvl="0" indent="-305435">
              <a:spcBef>
                <a:spcPts val="320"/>
              </a:spcBef>
              <a:buClr>
                <a:schemeClr val="dk1"/>
              </a:buClr>
              <a:buSzPts val="1600"/>
            </a:pPr>
            <a:r>
              <a:rPr lang="en-US" dirty="0">
                <a:ea typeface="Calibri"/>
                <a:cs typeface="Calibri"/>
                <a:sym typeface="Calibri"/>
              </a:rPr>
              <a:t>Larsen, E., Fong, A., </a:t>
            </a:r>
            <a:r>
              <a:rPr lang="en-US" dirty="0" err="1">
                <a:ea typeface="Calibri"/>
                <a:cs typeface="Calibri"/>
                <a:sym typeface="Calibri"/>
              </a:rPr>
              <a:t>Wernz</a:t>
            </a:r>
            <a:r>
              <a:rPr lang="en-US" dirty="0">
                <a:ea typeface="Calibri"/>
                <a:cs typeface="Calibri"/>
                <a:sym typeface="Calibri"/>
              </a:rPr>
              <a:t>, C., &amp; </a:t>
            </a:r>
            <a:r>
              <a:rPr lang="en-US" dirty="0" err="1">
                <a:ea typeface="Calibri"/>
                <a:cs typeface="Calibri"/>
                <a:sym typeface="Calibri"/>
              </a:rPr>
              <a:t>Ratwani</a:t>
            </a:r>
            <a:r>
              <a:rPr lang="en-US" dirty="0">
                <a:ea typeface="Calibri"/>
                <a:cs typeface="Calibri"/>
                <a:sym typeface="Calibri"/>
              </a:rPr>
              <a:t>, R. M. (2017). Implications of Electronic Health Record Downtime: An Analysis of Patient Safety Event Reports. </a:t>
            </a:r>
            <a:r>
              <a:rPr lang="en-US" i="1" dirty="0">
                <a:ea typeface="Calibri"/>
                <a:cs typeface="Calibri"/>
                <a:sym typeface="Calibri"/>
              </a:rPr>
              <a:t>Journal of the American Medical Informatics Association,</a:t>
            </a:r>
            <a:r>
              <a:rPr lang="en-US" dirty="0">
                <a:ea typeface="Calibri"/>
                <a:cs typeface="Calibri"/>
                <a:sym typeface="Calibri"/>
              </a:rPr>
              <a:t> </a:t>
            </a:r>
            <a:r>
              <a:rPr lang="en-US" i="1" dirty="0">
                <a:ea typeface="Calibri"/>
                <a:cs typeface="Calibri"/>
                <a:sym typeface="Calibri"/>
              </a:rPr>
              <a:t>25</a:t>
            </a:r>
            <a:r>
              <a:rPr lang="en-US" dirty="0">
                <a:ea typeface="Calibri"/>
                <a:cs typeface="Calibri"/>
                <a:sym typeface="Calibri"/>
              </a:rPr>
              <a:t>(2), 187-191. doi:10.1093/</a:t>
            </a:r>
            <a:r>
              <a:rPr lang="en-US" dirty="0" err="1">
                <a:ea typeface="Calibri"/>
                <a:cs typeface="Calibri"/>
                <a:sym typeface="Calibri"/>
              </a:rPr>
              <a:t>jamia</a:t>
            </a:r>
            <a:r>
              <a:rPr lang="en-US" dirty="0">
                <a:ea typeface="Calibri"/>
                <a:cs typeface="Calibri"/>
                <a:sym typeface="Calibri"/>
              </a:rPr>
              <a:t>/ocx057</a:t>
            </a:r>
            <a:endParaRPr lang="en-US" dirty="0"/>
          </a:p>
          <a:p>
            <a:pPr marL="305435" lvl="0" indent="-305435">
              <a:spcBef>
                <a:spcPts val="320"/>
              </a:spcBef>
              <a:buClr>
                <a:schemeClr val="dk1"/>
              </a:buClr>
              <a:buSzPts val="1600"/>
            </a:pPr>
            <a:r>
              <a:rPr lang="en-US" dirty="0">
                <a:ea typeface="Calibri"/>
                <a:cs typeface="Calibri"/>
                <a:sym typeface="Calibri"/>
              </a:rPr>
              <a:t>Larsen, E. P., Lisle, A. H., Law, B., </a:t>
            </a:r>
            <a:r>
              <a:rPr lang="en-US" dirty="0" err="1">
                <a:ea typeface="Calibri"/>
                <a:cs typeface="Calibri"/>
                <a:sym typeface="Calibri"/>
              </a:rPr>
              <a:t>Gabbard</a:t>
            </a:r>
            <a:r>
              <a:rPr lang="en-US" dirty="0">
                <a:ea typeface="Calibri"/>
                <a:cs typeface="Calibri"/>
                <a:sym typeface="Calibri"/>
              </a:rPr>
              <a:t>, J. L., </a:t>
            </a:r>
            <a:r>
              <a:rPr lang="en-US" dirty="0" err="1">
                <a:ea typeface="Calibri"/>
                <a:cs typeface="Calibri"/>
                <a:sym typeface="Calibri"/>
              </a:rPr>
              <a:t>Kleiner</a:t>
            </a:r>
            <a:r>
              <a:rPr lang="en-US" dirty="0">
                <a:ea typeface="Calibri"/>
                <a:cs typeface="Calibri"/>
                <a:sym typeface="Calibri"/>
              </a:rPr>
              <a:t>, B. M., &amp; </a:t>
            </a:r>
            <a:r>
              <a:rPr lang="en-US" dirty="0" err="1">
                <a:ea typeface="Calibri"/>
                <a:cs typeface="Calibri"/>
                <a:sym typeface="Calibri"/>
              </a:rPr>
              <a:t>Ratwani</a:t>
            </a:r>
            <a:r>
              <a:rPr lang="en-US" dirty="0">
                <a:ea typeface="Calibri"/>
                <a:cs typeface="Calibri"/>
                <a:sym typeface="Calibri"/>
              </a:rPr>
              <a:t>, R. M. (2019). Identification of Design Criteria to Improve Patient Care in Electronic Health Record Downtime. </a:t>
            </a:r>
            <a:r>
              <a:rPr lang="en-US" i="1" dirty="0">
                <a:ea typeface="Calibri"/>
                <a:cs typeface="Calibri"/>
                <a:sym typeface="Calibri"/>
              </a:rPr>
              <a:t>Journal of Patient Safety,</a:t>
            </a:r>
            <a:r>
              <a:rPr lang="en-US" dirty="0">
                <a:ea typeface="Calibri"/>
                <a:cs typeface="Calibri"/>
                <a:sym typeface="Calibri"/>
              </a:rPr>
              <a:t> 1-5. doi:10.1097/pts.0000000000000580</a:t>
            </a:r>
          </a:p>
          <a:p>
            <a:pPr marL="305435" lvl="0" indent="-305435">
              <a:spcBef>
                <a:spcPts val="320"/>
              </a:spcBef>
              <a:buClr>
                <a:schemeClr val="dk1"/>
              </a:buClr>
              <a:buSzPts val="1600"/>
            </a:pPr>
            <a:r>
              <a:rPr lang="en-US" dirty="0">
                <a:ea typeface="Calibri"/>
                <a:cs typeface="Calibri"/>
                <a:sym typeface="Calibri"/>
              </a:rPr>
              <a:t>Lei, J., Guan, P., </a:t>
            </a:r>
            <a:r>
              <a:rPr lang="en-US" dirty="0" err="1">
                <a:ea typeface="Calibri"/>
                <a:cs typeface="Calibri"/>
                <a:sym typeface="Calibri"/>
              </a:rPr>
              <a:t>Gao</a:t>
            </a:r>
            <a:r>
              <a:rPr lang="en-US" dirty="0">
                <a:ea typeface="Calibri"/>
                <a:cs typeface="Calibri"/>
                <a:sym typeface="Calibri"/>
              </a:rPr>
              <a:t>, K., Lu, X., Chen, Y., Li, Y., . . . </a:t>
            </a:r>
            <a:r>
              <a:rPr lang="en-US" dirty="0" err="1">
                <a:ea typeface="Calibri"/>
                <a:cs typeface="Calibri"/>
                <a:sym typeface="Calibri"/>
              </a:rPr>
              <a:t>Zheng</a:t>
            </a:r>
            <a:r>
              <a:rPr lang="en-US" dirty="0">
                <a:ea typeface="Calibri"/>
                <a:cs typeface="Calibri"/>
                <a:sym typeface="Calibri"/>
              </a:rPr>
              <a:t>, K. (2014). Characteristics of Health IT Outage and Suggested Risk Management Strategies: An Analysis of Historical Incident Reports in China. </a:t>
            </a:r>
            <a:r>
              <a:rPr lang="en-US" i="1" dirty="0">
                <a:ea typeface="Calibri"/>
                <a:cs typeface="Calibri"/>
                <a:sym typeface="Calibri"/>
              </a:rPr>
              <a:t>International Journal of Medical Informatics, 83</a:t>
            </a:r>
            <a:r>
              <a:rPr lang="en-US" dirty="0">
                <a:ea typeface="Calibri"/>
                <a:cs typeface="Calibri"/>
                <a:sym typeface="Calibri"/>
              </a:rPr>
              <a:t>(2), 122-130. doi:10.1016/j.ijmedinf.2013.10.006</a:t>
            </a:r>
            <a:endParaRPr lang="en-US" dirty="0"/>
          </a:p>
          <a:p>
            <a:pPr marL="305435" lvl="0" indent="-305435">
              <a:spcBef>
                <a:spcPts val="320"/>
              </a:spcBef>
              <a:buClr>
                <a:schemeClr val="dk1"/>
              </a:buClr>
              <a:buSzPts val="1600"/>
            </a:pPr>
            <a:r>
              <a:rPr lang="en-US" dirty="0">
                <a:ea typeface="Calibri"/>
                <a:cs typeface="Calibri"/>
                <a:sym typeface="Calibri"/>
              </a:rPr>
              <a:t>Office of the National Coordinator for Health IT (2017). SAFER Guidelines. Retrieved from </a:t>
            </a:r>
            <a:r>
              <a:rPr lang="en-US" u="sng" dirty="0">
                <a:solidFill>
                  <a:schemeClr val="hlink"/>
                </a:solidFill>
                <a:ea typeface="Calibri"/>
                <a:cs typeface="Calibri"/>
                <a:sym typeface="Calibri"/>
                <a:hlinkClick r:id="rId5"/>
              </a:rPr>
              <a:t>https://www.healthit.gov/topic/safety/safer-guides</a:t>
            </a:r>
            <a:r>
              <a:rPr lang="en-US" dirty="0">
                <a:ea typeface="Calibri"/>
                <a:cs typeface="Calibri"/>
                <a:sym typeface="Calibri"/>
              </a:rPr>
              <a:t>. Accessed June 17, 2019.</a:t>
            </a:r>
            <a:endParaRPr lang="en-US" dirty="0"/>
          </a:p>
          <a:p>
            <a:pPr marL="305435" lvl="0" indent="-305435">
              <a:spcBef>
                <a:spcPts val="320"/>
              </a:spcBef>
              <a:buClr>
                <a:schemeClr val="dk1"/>
              </a:buClr>
              <a:buSzPts val="1600"/>
            </a:pPr>
            <a:r>
              <a:rPr lang="en-US" dirty="0" err="1">
                <a:ea typeface="Calibri"/>
                <a:cs typeface="Calibri"/>
                <a:sym typeface="Calibri"/>
              </a:rPr>
              <a:t>Ponemon</a:t>
            </a:r>
            <a:r>
              <a:rPr lang="en-US" dirty="0">
                <a:ea typeface="Calibri"/>
                <a:cs typeface="Calibri"/>
                <a:sym typeface="Calibri"/>
              </a:rPr>
              <a:t> Institute. (2016). 2016 Cost of Data Center Outages. Retrieved from </a:t>
            </a:r>
            <a:r>
              <a:rPr lang="en-US" u="sng" dirty="0">
                <a:solidFill>
                  <a:schemeClr val="hlink"/>
                </a:solidFill>
                <a:ea typeface="Calibri"/>
                <a:cs typeface="Calibri"/>
                <a:sym typeface="Calibri"/>
                <a:hlinkClick r:id="rId6"/>
              </a:rPr>
              <a:t>https://www.ponemon.org/library/2016-cost-of-data-center-outages</a:t>
            </a:r>
            <a:r>
              <a:rPr lang="en-US" dirty="0">
                <a:ea typeface="Calibri"/>
                <a:cs typeface="Calibri"/>
                <a:sym typeface="Calibri"/>
              </a:rPr>
              <a:t>. Accessed June 17, 2019.</a:t>
            </a:r>
            <a:endParaRPr lang="en-US" dirty="0"/>
          </a:p>
          <a:p>
            <a:pPr marL="305435" lvl="0" indent="-305435">
              <a:spcBef>
                <a:spcPts val="320"/>
              </a:spcBef>
              <a:buClr>
                <a:schemeClr val="dk1"/>
              </a:buClr>
              <a:buSzPts val="1600"/>
            </a:pPr>
            <a:r>
              <a:rPr lang="en-US" dirty="0">
                <a:ea typeface="Calibri"/>
                <a:cs typeface="Calibri"/>
                <a:sym typeface="Calibri"/>
              </a:rPr>
              <a:t>Sax, U., </a:t>
            </a:r>
            <a:r>
              <a:rPr lang="en-US" dirty="0" err="1">
                <a:ea typeface="Calibri"/>
                <a:cs typeface="Calibri"/>
                <a:sym typeface="Calibri"/>
              </a:rPr>
              <a:t>Lipprandt</a:t>
            </a:r>
            <a:r>
              <a:rPr lang="en-US" dirty="0">
                <a:ea typeface="Calibri"/>
                <a:cs typeface="Calibri"/>
                <a:sym typeface="Calibri"/>
              </a:rPr>
              <a:t>, M., &amp; </a:t>
            </a:r>
            <a:r>
              <a:rPr lang="en-US" dirty="0" err="1">
                <a:ea typeface="Calibri"/>
                <a:cs typeface="Calibri"/>
                <a:sym typeface="Calibri"/>
              </a:rPr>
              <a:t>Röhrig</a:t>
            </a:r>
            <a:r>
              <a:rPr lang="en-US" dirty="0">
                <a:ea typeface="Calibri"/>
                <a:cs typeface="Calibri"/>
                <a:sym typeface="Calibri"/>
              </a:rPr>
              <a:t>, R. (2016). The Rising Frequency of IT Blackouts Indicates the Increasing Relevance of IT Emergency Concepts to Ensure Patient Safety. </a:t>
            </a:r>
            <a:r>
              <a:rPr lang="en-US" i="1" dirty="0">
                <a:ea typeface="Calibri"/>
                <a:cs typeface="Calibri"/>
                <a:sym typeface="Calibri"/>
              </a:rPr>
              <a:t>Yearbook of Medical Informatics</a:t>
            </a:r>
            <a:r>
              <a:rPr lang="en-US" dirty="0">
                <a:ea typeface="Calibri"/>
                <a:cs typeface="Calibri"/>
                <a:sym typeface="Calibri"/>
              </a:rPr>
              <a:t>, (1), 130–137. doi:10.15265/IY-2016-038</a:t>
            </a:r>
            <a:endParaRPr lang="en-US" dirty="0"/>
          </a:p>
          <a:p>
            <a:pPr marL="305435" lvl="0" indent="-305435">
              <a:spcBef>
                <a:spcPts val="320"/>
              </a:spcBef>
              <a:buClr>
                <a:schemeClr val="dk1"/>
              </a:buClr>
              <a:buSzPts val="1600"/>
            </a:pPr>
            <a:r>
              <a:rPr lang="en-US" dirty="0" err="1">
                <a:ea typeface="Calibri"/>
                <a:cs typeface="Calibri"/>
                <a:sym typeface="Calibri"/>
              </a:rPr>
              <a:t>Sittig</a:t>
            </a:r>
            <a:r>
              <a:rPr lang="en-US" dirty="0">
                <a:ea typeface="Calibri"/>
                <a:cs typeface="Calibri"/>
                <a:sym typeface="Calibri"/>
              </a:rPr>
              <a:t>, D. F., Gonzalez, D., &amp; Singh, H. (2014). Contingency Planning for Electronic Health Record-Based Care Continuity: a Survey of Recommended Practices. </a:t>
            </a:r>
            <a:r>
              <a:rPr lang="en-US" i="1" dirty="0">
                <a:ea typeface="Calibri"/>
                <a:cs typeface="Calibri"/>
                <a:sym typeface="Calibri"/>
              </a:rPr>
              <a:t>International Journal of Medical Informatics,</a:t>
            </a:r>
            <a:r>
              <a:rPr lang="en-US" dirty="0">
                <a:ea typeface="Calibri"/>
                <a:cs typeface="Calibri"/>
                <a:sym typeface="Calibri"/>
              </a:rPr>
              <a:t> </a:t>
            </a:r>
            <a:r>
              <a:rPr lang="en-US" i="1" dirty="0">
                <a:ea typeface="Calibri"/>
                <a:cs typeface="Calibri"/>
                <a:sym typeface="Calibri"/>
              </a:rPr>
              <a:t>83</a:t>
            </a:r>
            <a:r>
              <a:rPr lang="en-US" dirty="0">
                <a:ea typeface="Calibri"/>
                <a:cs typeface="Calibri"/>
                <a:sym typeface="Calibri"/>
              </a:rPr>
              <a:t>(11), 797-804. doi:10.1016/j.ijmedinf.2014.07.007</a:t>
            </a:r>
            <a:endParaRPr lang="en-US" dirty="0"/>
          </a:p>
          <a:p>
            <a:pPr marL="305435" lvl="0" indent="-305435">
              <a:spcBef>
                <a:spcPts val="320"/>
              </a:spcBef>
              <a:buClr>
                <a:schemeClr val="dk1"/>
              </a:buClr>
              <a:buSzPts val="1600"/>
            </a:pPr>
            <a:r>
              <a:rPr lang="en-US" dirty="0" err="1">
                <a:ea typeface="Calibri"/>
                <a:cs typeface="Calibri"/>
                <a:sym typeface="Calibri"/>
              </a:rPr>
              <a:t>Sittig</a:t>
            </a:r>
            <a:r>
              <a:rPr lang="en-US" dirty="0">
                <a:ea typeface="Calibri"/>
                <a:cs typeface="Calibri"/>
                <a:sym typeface="Calibri"/>
              </a:rPr>
              <a:t>, D. F., </a:t>
            </a:r>
            <a:r>
              <a:rPr lang="en-US" dirty="0" err="1">
                <a:ea typeface="Calibri"/>
                <a:cs typeface="Calibri"/>
                <a:sym typeface="Calibri"/>
              </a:rPr>
              <a:t>Salimi</a:t>
            </a:r>
            <a:r>
              <a:rPr lang="en-US" dirty="0">
                <a:ea typeface="Calibri"/>
                <a:cs typeface="Calibri"/>
                <a:sym typeface="Calibri"/>
              </a:rPr>
              <a:t>, M., </a:t>
            </a:r>
            <a:r>
              <a:rPr lang="en-US" dirty="0" err="1">
                <a:ea typeface="Calibri"/>
                <a:cs typeface="Calibri"/>
                <a:sym typeface="Calibri"/>
              </a:rPr>
              <a:t>Aiyagari</a:t>
            </a:r>
            <a:r>
              <a:rPr lang="en-US" dirty="0">
                <a:ea typeface="Calibri"/>
                <a:cs typeface="Calibri"/>
                <a:sym typeface="Calibri"/>
              </a:rPr>
              <a:t>, R., </a:t>
            </a:r>
            <a:r>
              <a:rPr lang="en-US" dirty="0" err="1">
                <a:ea typeface="Calibri"/>
                <a:cs typeface="Calibri"/>
                <a:sym typeface="Calibri"/>
              </a:rPr>
              <a:t>Banas</a:t>
            </a:r>
            <a:r>
              <a:rPr lang="en-US" dirty="0">
                <a:ea typeface="Calibri"/>
                <a:cs typeface="Calibri"/>
                <a:sym typeface="Calibri"/>
              </a:rPr>
              <a:t>, C., Clay, B., Gibson, K. A., . . . Singh, H. (2018). Adherence to Recommended Electronic Health Record Safety Practices Across Eight Healthcare Organizations. </a:t>
            </a:r>
            <a:r>
              <a:rPr lang="en-US" i="1" dirty="0">
                <a:ea typeface="Calibri"/>
                <a:cs typeface="Calibri"/>
                <a:sym typeface="Calibri"/>
              </a:rPr>
              <a:t>Journal of the American Medical Informatics Association,25</a:t>
            </a:r>
            <a:r>
              <a:rPr lang="en-US" dirty="0">
                <a:ea typeface="Calibri"/>
                <a:cs typeface="Calibri"/>
                <a:sym typeface="Calibri"/>
              </a:rPr>
              <a:t>(7), 913-918. doi:10.1093/</a:t>
            </a:r>
            <a:r>
              <a:rPr lang="en-US" dirty="0" err="1">
                <a:ea typeface="Calibri"/>
                <a:cs typeface="Calibri"/>
                <a:sym typeface="Calibri"/>
              </a:rPr>
              <a:t>jamia</a:t>
            </a:r>
            <a:r>
              <a:rPr lang="en-US" dirty="0">
                <a:ea typeface="Calibri"/>
                <a:cs typeface="Calibri"/>
                <a:sym typeface="Calibri"/>
              </a:rPr>
              <a:t>/ocy033</a:t>
            </a:r>
            <a:endParaRPr lang="en-US" dirty="0"/>
          </a:p>
          <a:p>
            <a:pPr marL="305435" lvl="0" indent="-305435">
              <a:spcBef>
                <a:spcPts val="320"/>
              </a:spcBef>
              <a:buClr>
                <a:schemeClr val="dk1"/>
              </a:buClr>
              <a:buSzPts val="1600"/>
            </a:pPr>
            <a:r>
              <a:rPr lang="en-US" dirty="0">
                <a:ea typeface="Calibri"/>
                <a:cs typeface="Calibri"/>
                <a:sym typeface="Calibri"/>
              </a:rPr>
              <a:t>The Joint Commission. (2015). Safe Use of Health Information Technology. </a:t>
            </a:r>
            <a:r>
              <a:rPr lang="en-US" i="1" dirty="0">
                <a:ea typeface="Calibri"/>
                <a:cs typeface="Calibri"/>
                <a:sym typeface="Calibri"/>
              </a:rPr>
              <a:t>Sentinel Event Alert, (</a:t>
            </a:r>
            <a:r>
              <a:rPr lang="en-US" dirty="0">
                <a:ea typeface="Calibri"/>
                <a:cs typeface="Calibri"/>
                <a:sym typeface="Calibri"/>
              </a:rPr>
              <a:t>54</a:t>
            </a:r>
            <a:r>
              <a:rPr lang="en-US" i="1" dirty="0">
                <a:ea typeface="Calibri"/>
                <a:cs typeface="Calibri"/>
                <a:sym typeface="Calibri"/>
              </a:rPr>
              <a:t>)</a:t>
            </a:r>
            <a:r>
              <a:rPr lang="en-US" dirty="0">
                <a:ea typeface="Calibri"/>
                <a:cs typeface="Calibri"/>
                <a:sym typeface="Calibri"/>
              </a:rPr>
              <a:t>. Retrieved from https://</a:t>
            </a:r>
            <a:r>
              <a:rPr lang="en-US" dirty="0" err="1">
                <a:ea typeface="Calibri"/>
                <a:cs typeface="Calibri"/>
                <a:sym typeface="Calibri"/>
              </a:rPr>
              <a:t>www.jointcommission.org</a:t>
            </a:r>
            <a:r>
              <a:rPr lang="en-US" dirty="0">
                <a:ea typeface="Calibri"/>
                <a:cs typeface="Calibri"/>
                <a:sym typeface="Calibri"/>
              </a:rPr>
              <a:t>/assets/1/6/SEA_54_HIT_4_26_16.pdf </a:t>
            </a:r>
            <a:endParaRPr lang="en-US" dirty="0"/>
          </a:p>
          <a:p>
            <a:pPr marL="305435" lvl="0" indent="-305435">
              <a:spcBef>
                <a:spcPts val="320"/>
              </a:spcBef>
              <a:buClr>
                <a:schemeClr val="dk1"/>
              </a:buClr>
              <a:buSzPts val="1600"/>
            </a:pPr>
            <a:r>
              <a:rPr lang="en-US" dirty="0">
                <a:ea typeface="Calibri"/>
                <a:cs typeface="Calibri"/>
                <a:sym typeface="Calibri"/>
              </a:rPr>
              <a:t>Timmins, M., Bone, E., &amp; Hiller, M. (2014). Healthcare System Resiliency: The Case for Taking Disaster Plans Further--Part 1.</a:t>
            </a:r>
            <a:r>
              <a:rPr lang="en-US" i="1" dirty="0">
                <a:ea typeface="Calibri"/>
                <a:cs typeface="Calibri"/>
                <a:sym typeface="Calibri"/>
              </a:rPr>
              <a:t> Journal of Business Continuity &amp; Emergency Planning, 8</a:t>
            </a:r>
            <a:r>
              <a:rPr lang="en-US" dirty="0">
                <a:ea typeface="Calibri"/>
                <a:cs typeface="Calibri"/>
                <a:sym typeface="Calibri"/>
              </a:rPr>
              <a:t>(4). 356-375.</a:t>
            </a:r>
          </a:p>
          <a:p>
            <a:pPr marL="305435" lvl="0" indent="-305435">
              <a:spcBef>
                <a:spcPts val="320"/>
              </a:spcBef>
              <a:buClr>
                <a:schemeClr val="dk1"/>
              </a:buClr>
              <a:buSzPts val="1600"/>
            </a:pPr>
            <a:r>
              <a:rPr lang="en-US" dirty="0">
                <a:ea typeface="Calibri"/>
                <a:cs typeface="Calibri"/>
                <a:sym typeface="Calibri"/>
              </a:rPr>
              <a:t>Walsh, J., </a:t>
            </a:r>
            <a:r>
              <a:rPr lang="en-US" dirty="0" err="1">
                <a:ea typeface="Calibri"/>
                <a:cs typeface="Calibri"/>
                <a:sym typeface="Calibri"/>
              </a:rPr>
              <a:t>Borycki</a:t>
            </a:r>
            <a:r>
              <a:rPr lang="en-US" dirty="0">
                <a:ea typeface="Calibri"/>
                <a:cs typeface="Calibri"/>
                <a:sym typeface="Calibri"/>
              </a:rPr>
              <a:t>, E., &amp; </a:t>
            </a:r>
            <a:r>
              <a:rPr lang="en-US" dirty="0" err="1">
                <a:ea typeface="Calibri"/>
                <a:cs typeface="Calibri"/>
                <a:sym typeface="Calibri"/>
              </a:rPr>
              <a:t>Kushniruk</a:t>
            </a:r>
            <a:r>
              <a:rPr lang="en-US" dirty="0">
                <a:ea typeface="Calibri"/>
                <a:cs typeface="Calibri"/>
                <a:sym typeface="Calibri"/>
              </a:rPr>
              <a:t>, A. (2019). Strategies in Electronic Medical Record: A Scoping Study. </a:t>
            </a:r>
            <a:r>
              <a:rPr lang="en-US" i="1" dirty="0">
                <a:ea typeface="Calibri"/>
                <a:cs typeface="Calibri"/>
                <a:sym typeface="Calibri"/>
              </a:rPr>
              <a:t>Improving Usability, Safety and Patient Outcomes with Health Information Technology,</a:t>
            </a:r>
            <a:r>
              <a:rPr lang="en-US" dirty="0">
                <a:ea typeface="Calibri"/>
                <a:cs typeface="Calibri"/>
                <a:sym typeface="Calibri"/>
              </a:rPr>
              <a:t> 449-454. doi:doi:10.3233/978-1-61499-951-5-449</a:t>
            </a:r>
            <a:endParaRPr lang="en-US" dirty="0"/>
          </a:p>
          <a:p>
            <a:endParaRPr lang="en-US" dirty="0"/>
          </a:p>
        </p:txBody>
      </p:sp>
      <p:sp>
        <p:nvSpPr>
          <p:cNvPr id="5" name="Slide Number Placeholder 4"/>
          <p:cNvSpPr>
            <a:spLocks noGrp="1"/>
          </p:cNvSpPr>
          <p:nvPr>
            <p:ph type="sldNum" sz="quarter" idx="12"/>
          </p:nvPr>
        </p:nvSpPr>
        <p:spPr/>
        <p:txBody>
          <a:bodyPr/>
          <a:lstStyle/>
          <a:p>
            <a:fld id="{BB91B803-E462-4741-B8BD-B058610752DD}" type="slidenum">
              <a:rPr lang="en-US" smtClean="0"/>
              <a:t>27</a:t>
            </a:fld>
            <a:endParaRPr lang="en-US"/>
          </a:p>
        </p:txBody>
      </p:sp>
    </p:spTree>
    <p:extLst>
      <p:ext uri="{BB962C8B-B14F-4D97-AF65-F5344CB8AC3E}">
        <p14:creationId xmlns:p14="http://schemas.microsoft.com/office/powerpoint/2010/main" val="136370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Background-SAFER Guidelines</a:t>
            </a:r>
          </a:p>
        </p:txBody>
      </p:sp>
      <p:sp>
        <p:nvSpPr>
          <p:cNvPr id="3" name="Content Placeholder 2"/>
          <p:cNvSpPr>
            <a:spLocks noGrp="1"/>
          </p:cNvSpPr>
          <p:nvPr>
            <p:ph idx="1"/>
          </p:nvPr>
        </p:nvSpPr>
        <p:spPr/>
        <p:txBody>
          <a:bodyPr>
            <a:normAutofit fontScale="92500" lnSpcReduction="20000"/>
          </a:bodyPr>
          <a:lstStyle/>
          <a:p>
            <a:pPr>
              <a:spcBef>
                <a:spcPts val="0"/>
              </a:spcBef>
              <a:buClr>
                <a:schemeClr val="dk1"/>
              </a:buClr>
              <a:buSzPts val="2800"/>
            </a:pPr>
            <a:r>
              <a:rPr lang="en-US" dirty="0">
                <a:ea typeface="Calibri"/>
                <a:cs typeface="Calibri"/>
                <a:sym typeface="Calibri"/>
              </a:rPr>
              <a:t>It is imperative that </a:t>
            </a:r>
            <a:r>
              <a:rPr lang="en-US" dirty="0">
                <a:solidFill>
                  <a:srgbClr val="000000"/>
                </a:solidFill>
                <a:ea typeface="Calibri"/>
                <a:cs typeface="Calibri"/>
                <a:sym typeface="Calibri"/>
              </a:rPr>
              <a:t>all </a:t>
            </a:r>
            <a:r>
              <a:rPr lang="en-US" dirty="0">
                <a:ea typeface="Calibri"/>
                <a:cs typeface="Calibri"/>
                <a:sym typeface="Calibri"/>
              </a:rPr>
              <a:t>organizations implement downtime procedures per the Safety Assurance Factors for EHR Resilience (SAFER) guide (Office of the National Coordinator, 2017).  The Joint Commission issued Sentinel Event Alert #54 in March 2015, which backed following the SAFER guide. This includes reviewing downtime policies regularly, conducting downtime drills as part of testing with frontline staff, and enlisting multidisciplinary leadership support for these processes.  </a:t>
            </a:r>
          </a:p>
          <a:p>
            <a:pPr>
              <a:spcBef>
                <a:spcPts val="0"/>
              </a:spcBef>
              <a:buClr>
                <a:schemeClr val="dk1"/>
              </a:buClr>
              <a:buSzPts val="2800"/>
            </a:pPr>
            <a:endParaRPr lang="en-US" dirty="0">
              <a:ea typeface="Calibri"/>
              <a:cs typeface="Calibri"/>
              <a:sym typeface="Calibri"/>
            </a:endParaRP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3</a:t>
            </a:fld>
            <a:endParaRPr lang="en-US"/>
          </a:p>
        </p:txBody>
      </p:sp>
    </p:spTree>
    <p:extLst>
      <p:ext uri="{BB962C8B-B14F-4D97-AF65-F5344CB8AC3E}">
        <p14:creationId xmlns:p14="http://schemas.microsoft.com/office/powerpoint/2010/main" val="387879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Purpose</a:t>
            </a: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305435" lvl="0" indent="-305435">
              <a:spcBef>
                <a:spcPts val="0"/>
              </a:spcBef>
              <a:buClr>
                <a:schemeClr val="dk1"/>
              </a:buClr>
              <a:buSzPts val="2800"/>
              <a:buNone/>
            </a:pPr>
            <a:r>
              <a:rPr lang="en-US" sz="9600" b="1" dirty="0">
                <a:ea typeface="Calibri"/>
                <a:cs typeface="Calibri"/>
                <a:sym typeface="Calibri"/>
              </a:rPr>
              <a:t>Background</a:t>
            </a:r>
            <a:r>
              <a:rPr lang="en-US" sz="9600" dirty="0">
                <a:ea typeface="Calibri"/>
                <a:cs typeface="Calibri"/>
                <a:sym typeface="Calibri"/>
              </a:rPr>
              <a:t>: </a:t>
            </a:r>
          </a:p>
          <a:p>
            <a:pPr marL="305435" lvl="0" indent="-305435">
              <a:spcBef>
                <a:spcPts val="0"/>
              </a:spcBef>
              <a:buClr>
                <a:schemeClr val="dk1"/>
              </a:buClr>
              <a:buSzPts val="2800"/>
              <a:buNone/>
            </a:pPr>
            <a:endParaRPr lang="en-US" dirty="0">
              <a:ea typeface="Calibri"/>
              <a:cs typeface="Calibri"/>
              <a:sym typeface="Calibri"/>
            </a:endParaRPr>
          </a:p>
          <a:p>
            <a:pPr>
              <a:spcBef>
                <a:spcPts val="0"/>
              </a:spcBef>
              <a:buClr>
                <a:schemeClr val="dk1"/>
              </a:buClr>
              <a:buSzPts val="2800"/>
            </a:pPr>
            <a:r>
              <a:rPr lang="en-US" sz="6200" dirty="0">
                <a:ea typeface="Calibri"/>
                <a:cs typeface="Calibri"/>
                <a:sym typeface="Calibri"/>
              </a:rPr>
              <a:t>Dependence on the Electronic Health Record (EHR) is the </a:t>
            </a:r>
            <a:r>
              <a:rPr lang="en-US" sz="6200" b="1" dirty="0">
                <a:ea typeface="Calibri"/>
                <a:cs typeface="Calibri"/>
                <a:sym typeface="Calibri"/>
              </a:rPr>
              <a:t>NORM</a:t>
            </a:r>
            <a:r>
              <a:rPr lang="en-US" sz="6200" dirty="0">
                <a:ea typeface="Calibri"/>
                <a:cs typeface="Calibri"/>
                <a:sym typeface="Calibri"/>
              </a:rPr>
              <a:t>.  </a:t>
            </a:r>
          </a:p>
          <a:p>
            <a:pPr>
              <a:spcBef>
                <a:spcPts val="0"/>
              </a:spcBef>
              <a:buClr>
                <a:schemeClr val="dk1"/>
              </a:buClr>
              <a:buSzPts val="2800"/>
            </a:pPr>
            <a:r>
              <a:rPr lang="en-US" sz="6200" dirty="0">
                <a:ea typeface="Calibri"/>
                <a:cs typeface="Calibri"/>
                <a:sym typeface="Calibri"/>
              </a:rPr>
              <a:t>Downtime can have negative impacts on</a:t>
            </a:r>
          </a:p>
          <a:p>
            <a:pPr lvl="1">
              <a:spcBef>
                <a:spcPts val="0"/>
              </a:spcBef>
              <a:buClr>
                <a:schemeClr val="dk1"/>
              </a:buClr>
              <a:buSzPts val="2800"/>
            </a:pPr>
            <a:r>
              <a:rPr lang="en-US" sz="5800" dirty="0">
                <a:ea typeface="Calibri"/>
                <a:cs typeface="Calibri"/>
                <a:sym typeface="Calibri"/>
              </a:rPr>
              <a:t>patient safety</a:t>
            </a:r>
          </a:p>
          <a:p>
            <a:pPr lvl="1">
              <a:spcBef>
                <a:spcPts val="0"/>
              </a:spcBef>
              <a:buClr>
                <a:schemeClr val="dk1"/>
              </a:buClr>
              <a:buSzPts val="2800"/>
            </a:pPr>
            <a:r>
              <a:rPr lang="en-US" sz="5800" dirty="0">
                <a:ea typeface="Calibri"/>
                <a:cs typeface="Calibri"/>
                <a:sym typeface="Calibri"/>
              </a:rPr>
              <a:t>communication</a:t>
            </a:r>
          </a:p>
          <a:p>
            <a:pPr lvl="1">
              <a:spcBef>
                <a:spcPts val="0"/>
              </a:spcBef>
              <a:buClr>
                <a:schemeClr val="dk1"/>
              </a:buClr>
              <a:buSzPts val="2800"/>
            </a:pPr>
            <a:r>
              <a:rPr lang="en-US" sz="5800" dirty="0">
                <a:ea typeface="Calibri"/>
                <a:cs typeface="Calibri"/>
                <a:sym typeface="Calibri"/>
              </a:rPr>
              <a:t>decision-making</a:t>
            </a:r>
          </a:p>
          <a:p>
            <a:pPr lvl="1">
              <a:spcBef>
                <a:spcPts val="0"/>
              </a:spcBef>
              <a:buClr>
                <a:schemeClr val="dk1"/>
              </a:buClr>
              <a:buSzPts val="2800"/>
            </a:pPr>
            <a:r>
              <a:rPr lang="en-US" sz="5800" dirty="0">
                <a:ea typeface="Calibri"/>
                <a:cs typeface="Calibri"/>
                <a:sym typeface="Calibri"/>
              </a:rPr>
              <a:t>quality reporting </a:t>
            </a:r>
          </a:p>
          <a:p>
            <a:pPr lvl="1">
              <a:spcBef>
                <a:spcPts val="0"/>
              </a:spcBef>
              <a:buClr>
                <a:schemeClr val="dk1"/>
              </a:buClr>
              <a:buSzPts val="2800"/>
            </a:pPr>
            <a:r>
              <a:rPr lang="en-US" sz="5800" dirty="0">
                <a:ea typeface="Calibri"/>
                <a:cs typeface="Calibri"/>
                <a:sym typeface="Calibri"/>
              </a:rPr>
              <a:t>operating costs.  </a:t>
            </a:r>
          </a:p>
          <a:p>
            <a:pPr>
              <a:spcBef>
                <a:spcPts val="0"/>
              </a:spcBef>
              <a:buClr>
                <a:schemeClr val="dk1"/>
              </a:buClr>
              <a:buSzPts val="2800"/>
            </a:pPr>
            <a:r>
              <a:rPr lang="en-US" sz="6200" dirty="0">
                <a:ea typeface="Calibri"/>
                <a:cs typeface="Calibri"/>
                <a:sym typeface="Calibri"/>
              </a:rPr>
              <a:t>Planned &amp; unplanned downtimes are </a:t>
            </a:r>
            <a:r>
              <a:rPr lang="en-US" sz="6200" b="1" dirty="0">
                <a:ea typeface="Calibri"/>
                <a:cs typeface="Calibri"/>
                <a:sym typeface="Calibri"/>
              </a:rPr>
              <a:t>EXPECTED</a:t>
            </a:r>
            <a:r>
              <a:rPr lang="en-US" sz="6200" dirty="0">
                <a:ea typeface="Calibri"/>
                <a:cs typeface="Calibri"/>
                <a:sym typeface="Calibri"/>
              </a:rPr>
              <a:t> events in an </a:t>
            </a:r>
            <a:r>
              <a:rPr lang="en-US" sz="6200" dirty="0">
                <a:solidFill>
                  <a:srgbClr val="000000"/>
                </a:solidFill>
                <a:ea typeface="Calibri"/>
                <a:cs typeface="Calibri"/>
                <a:sym typeface="Calibri"/>
              </a:rPr>
              <a:t>EHR. </a:t>
            </a:r>
          </a:p>
          <a:p>
            <a:pPr>
              <a:spcBef>
                <a:spcPts val="0"/>
              </a:spcBef>
              <a:buClr>
                <a:schemeClr val="dk1"/>
              </a:buClr>
              <a:buSzPts val="2800"/>
            </a:pPr>
            <a:r>
              <a:rPr lang="en-US" sz="6200" dirty="0">
                <a:solidFill>
                  <a:srgbClr val="000000"/>
                </a:solidFill>
                <a:ea typeface="Calibri"/>
                <a:cs typeface="Calibri"/>
                <a:sym typeface="Calibri"/>
              </a:rPr>
              <a:t>Contingency plans must be identified &amp; used during periods of outage to ensure efficient &amp; accurate continuity of care. </a:t>
            </a:r>
          </a:p>
          <a:p>
            <a:pPr>
              <a:spcBef>
                <a:spcPts val="0"/>
              </a:spcBef>
              <a:buClr>
                <a:schemeClr val="dk1"/>
              </a:buClr>
              <a:buSzPts val="2800"/>
            </a:pPr>
            <a:r>
              <a:rPr lang="en-US" sz="6200" dirty="0">
                <a:ea typeface="Calibri"/>
                <a:cs typeface="Calibri"/>
                <a:sym typeface="Calibri"/>
              </a:rPr>
              <a:t>It is crucial for healthcare organizations to ensure employees can access necessary information during a downtime.  </a:t>
            </a:r>
          </a:p>
          <a:p>
            <a:pPr>
              <a:spcBef>
                <a:spcPts val="0"/>
              </a:spcBef>
              <a:buClr>
                <a:schemeClr val="dk1"/>
              </a:buClr>
              <a:buSzPts val="2800"/>
            </a:pPr>
            <a:endParaRPr lang="en-US" sz="6200" dirty="0">
              <a:ea typeface="Calibri"/>
              <a:cs typeface="Calibri"/>
              <a:sym typeface="Calibri"/>
            </a:endParaRPr>
          </a:p>
          <a:p>
            <a:pPr marL="305435" lvl="0" indent="-305435">
              <a:spcBef>
                <a:spcPts val="0"/>
              </a:spcBef>
              <a:buClr>
                <a:schemeClr val="dk1"/>
              </a:buClr>
              <a:buSzPts val="2800"/>
              <a:buNone/>
            </a:pPr>
            <a:r>
              <a:rPr lang="en-US" sz="6200" b="1" i="1" dirty="0">
                <a:ea typeface="Calibri"/>
                <a:cs typeface="Calibri"/>
                <a:sym typeface="Calibri"/>
              </a:rPr>
              <a:t>Purpose:</a:t>
            </a:r>
          </a:p>
          <a:p>
            <a:pPr marL="305435" lvl="0" indent="-305435">
              <a:spcBef>
                <a:spcPts val="0"/>
              </a:spcBef>
              <a:buClr>
                <a:schemeClr val="dk1"/>
              </a:buClr>
              <a:buSzPts val="2800"/>
              <a:buNone/>
            </a:pPr>
            <a:r>
              <a:rPr lang="en-US" sz="6200" i="1" dirty="0">
                <a:ea typeface="Calibri"/>
                <a:cs typeface="Calibri"/>
                <a:sym typeface="Calibri"/>
              </a:rPr>
              <a:t>The purpose of this study is to contribute to</a:t>
            </a:r>
            <a:r>
              <a:rPr lang="en-US" sz="6200" i="1" dirty="0">
                <a:solidFill>
                  <a:srgbClr val="000000"/>
                </a:solidFill>
                <a:ea typeface="Calibri"/>
                <a:cs typeface="Calibri"/>
                <a:sym typeface="Calibri"/>
              </a:rPr>
              <a:t> practical, best practices</a:t>
            </a:r>
            <a:r>
              <a:rPr lang="en-US" sz="6200" i="1" dirty="0">
                <a:solidFill>
                  <a:srgbClr val="FF0000"/>
                </a:solidFill>
                <a:ea typeface="Calibri"/>
                <a:cs typeface="Calibri"/>
                <a:sym typeface="Calibri"/>
              </a:rPr>
              <a:t> </a:t>
            </a:r>
            <a:r>
              <a:rPr lang="en-US" sz="6200" i="1" dirty="0">
                <a:ea typeface="Calibri"/>
                <a:cs typeface="Calibri"/>
                <a:sym typeface="Calibri"/>
              </a:rPr>
              <a:t>which lead to retention of downtime procedure knowledge amongst staff in health care facilities. </a:t>
            </a:r>
            <a:r>
              <a:rPr lang="en-US" sz="6200" dirty="0">
                <a:ea typeface="Calibri"/>
                <a:cs typeface="Calibri"/>
                <a:sym typeface="Calibri"/>
              </a:rPr>
              <a:t> </a:t>
            </a:r>
            <a:endParaRPr lang="en-US" sz="6200" dirty="0"/>
          </a:p>
        </p:txBody>
      </p:sp>
      <p:sp>
        <p:nvSpPr>
          <p:cNvPr id="5" name="Slide Number Placeholder 4"/>
          <p:cNvSpPr>
            <a:spLocks noGrp="1"/>
          </p:cNvSpPr>
          <p:nvPr>
            <p:ph type="sldNum" sz="quarter" idx="12"/>
          </p:nvPr>
        </p:nvSpPr>
        <p:spPr/>
        <p:txBody>
          <a:bodyPr/>
          <a:lstStyle/>
          <a:p>
            <a:fld id="{BB91B803-E462-4741-B8BD-B058610752DD}" type="slidenum">
              <a:rPr lang="en-US" smtClean="0"/>
              <a:t>4</a:t>
            </a:fld>
            <a:endParaRPr lang="en-US"/>
          </a:p>
        </p:txBody>
      </p:sp>
    </p:spTree>
    <p:extLst>
      <p:ext uri="{BB962C8B-B14F-4D97-AF65-F5344CB8AC3E}">
        <p14:creationId xmlns:p14="http://schemas.microsoft.com/office/powerpoint/2010/main" val="147991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lstStyle/>
          <a:p>
            <a:r>
              <a:rPr lang="en-US" dirty="0"/>
              <a:t>Literature Search</a:t>
            </a:r>
          </a:p>
        </p:txBody>
      </p:sp>
      <p:sp>
        <p:nvSpPr>
          <p:cNvPr id="3" name="Content Placeholder 2"/>
          <p:cNvSpPr>
            <a:spLocks noGrp="1"/>
          </p:cNvSpPr>
          <p:nvPr>
            <p:ph idx="1"/>
          </p:nvPr>
        </p:nvSpPr>
        <p:spPr>
          <a:xfrm>
            <a:off x="3575050" y="1219200"/>
            <a:ext cx="5111750" cy="4906963"/>
          </a:xfrm>
        </p:spPr>
        <p:txBody>
          <a:bodyPr>
            <a:normAutofit fontScale="70000" lnSpcReduction="20000"/>
          </a:bodyPr>
          <a:lstStyle/>
          <a:p>
            <a:r>
              <a:rPr lang="en-US" dirty="0"/>
              <a:t>A scholarly literature search was performed using articles published within the last five years (with the exception of one article due to lack of availability of topic).  A basic and advanced keyword search was conducted in PubMed, Google Scholar, </a:t>
            </a:r>
            <a:r>
              <a:rPr lang="en-US" dirty="0" err="1"/>
              <a:t>EBSCOhost</a:t>
            </a:r>
            <a:r>
              <a:rPr lang="en-US" dirty="0"/>
              <a:t>, </a:t>
            </a:r>
            <a:r>
              <a:rPr lang="en-US" dirty="0" err="1"/>
              <a:t>ScienceDirect</a:t>
            </a:r>
            <a:r>
              <a:rPr lang="en-US" dirty="0"/>
              <a:t>, CINAL, Medline Complete,  Academic Search Complete, using terms including “electronic medical record” “electronic health record”, “contingency drill”, “contingency plan”, “downtime drill”,  “downtime planning”, “contingency”,  “downtime”, “drill”, “training” “education” and “retention”.  42 relevant publications were reviewed. </a:t>
            </a:r>
          </a:p>
          <a:p>
            <a:endParaRPr lang="en-US" dirty="0"/>
          </a:p>
        </p:txBody>
      </p:sp>
      <p:sp>
        <p:nvSpPr>
          <p:cNvPr id="4" name="Text Placeholder 3"/>
          <p:cNvSpPr>
            <a:spLocks noGrp="1"/>
          </p:cNvSpPr>
          <p:nvPr>
            <p:ph type="body" sz="half" idx="2"/>
          </p:nvPr>
        </p:nvSpPr>
        <p:spPr/>
        <p:txBody>
          <a:bodyPr>
            <a:normAutofit/>
          </a:bodyPr>
          <a:lstStyle/>
          <a:p>
            <a:r>
              <a:rPr lang="en-US" sz="2000" dirty="0"/>
              <a:t>42 relevant publications</a:t>
            </a:r>
          </a:p>
        </p:txBody>
      </p:sp>
      <p:sp>
        <p:nvSpPr>
          <p:cNvPr id="5" name="Slide Number Placeholder 4"/>
          <p:cNvSpPr>
            <a:spLocks noGrp="1"/>
          </p:cNvSpPr>
          <p:nvPr>
            <p:ph type="sldNum" sz="quarter" idx="12"/>
          </p:nvPr>
        </p:nvSpPr>
        <p:spPr/>
        <p:txBody>
          <a:bodyPr/>
          <a:lstStyle/>
          <a:p>
            <a:fld id="{BB91B803-E462-4741-B8BD-B058610752DD}" type="slidenum">
              <a:rPr lang="en-US" smtClean="0"/>
              <a:t>5</a:t>
            </a:fld>
            <a:endParaRPr lang="en-US"/>
          </a:p>
        </p:txBody>
      </p:sp>
    </p:spTree>
    <p:extLst>
      <p:ext uri="{BB962C8B-B14F-4D97-AF65-F5344CB8AC3E}">
        <p14:creationId xmlns:p14="http://schemas.microsoft.com/office/powerpoint/2010/main" val="82039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Review the Literature</a:t>
            </a:r>
          </a:p>
        </p:txBody>
      </p:sp>
      <p:sp>
        <p:nvSpPr>
          <p:cNvPr id="3" name="Content Placeholder 2"/>
          <p:cNvSpPr>
            <a:spLocks noGrp="1"/>
          </p:cNvSpPr>
          <p:nvPr>
            <p:ph idx="1"/>
          </p:nvPr>
        </p:nvSpPr>
        <p:spPr>
          <a:xfrm>
            <a:off x="304800" y="1371600"/>
            <a:ext cx="8229600" cy="4525963"/>
          </a:xfrm>
        </p:spPr>
        <p:txBody>
          <a:bodyPr>
            <a:normAutofit fontScale="25000" lnSpcReduction="20000"/>
          </a:bodyPr>
          <a:lstStyle/>
          <a:p>
            <a:r>
              <a:rPr lang="en-US" sz="6400" dirty="0"/>
              <a:t>According to a survey of eight organizations, only 25 of 140 SAFER recommendations were implemented fully (</a:t>
            </a:r>
            <a:r>
              <a:rPr lang="en-US" sz="6400" dirty="0" err="1"/>
              <a:t>Sittig</a:t>
            </a:r>
            <a:r>
              <a:rPr lang="en-US" sz="6400" dirty="0"/>
              <a:t>, et al, 2018). </a:t>
            </a:r>
          </a:p>
          <a:p>
            <a:r>
              <a:rPr lang="en-US" sz="6400" dirty="0"/>
              <a:t>Patient injury and safety events have been identified and reported as a result of EHR planned and unplanned downtime (</a:t>
            </a:r>
            <a:r>
              <a:rPr lang="en-US" sz="6400" dirty="0" err="1"/>
              <a:t>Sittig</a:t>
            </a:r>
            <a:r>
              <a:rPr lang="en-US" sz="6400" dirty="0"/>
              <a:t>, Gonzalez, &amp; Singh, 2014; </a:t>
            </a:r>
            <a:r>
              <a:rPr lang="en-US" sz="6400" dirty="0" err="1"/>
              <a:t>Menon</a:t>
            </a:r>
            <a:r>
              <a:rPr lang="en-US" sz="6400" dirty="0"/>
              <a:t>, Singh, &amp; Meyer, 2014).</a:t>
            </a:r>
          </a:p>
          <a:p>
            <a:r>
              <a:rPr lang="en-US" sz="6400" dirty="0"/>
              <a:t>A study by the </a:t>
            </a:r>
            <a:r>
              <a:rPr lang="en-US" sz="6400" dirty="0" err="1"/>
              <a:t>Ponemon</a:t>
            </a:r>
            <a:r>
              <a:rPr lang="en-US" sz="6400" dirty="0"/>
              <a:t> Institute demonstrated financial losses of $7000-17,000 per minute of EHR downtime (2016). </a:t>
            </a:r>
          </a:p>
          <a:p>
            <a:r>
              <a:rPr lang="en-US" sz="6400" dirty="0"/>
              <a:t>Articles have reported system planned and unplanned downtime incidences of 0.5% or 43.8 hours per year (Sax, </a:t>
            </a:r>
            <a:r>
              <a:rPr lang="en-US" sz="6400" dirty="0" err="1"/>
              <a:t>Lipprandt</a:t>
            </a:r>
            <a:r>
              <a:rPr lang="en-US" sz="6400" dirty="0"/>
              <a:t>, &amp; </a:t>
            </a:r>
            <a:r>
              <a:rPr lang="en-US" sz="6400" dirty="0" err="1"/>
              <a:t>Rohrig</a:t>
            </a:r>
            <a:r>
              <a:rPr lang="en-US" sz="6400" dirty="0"/>
              <a:t>, 2016), 3% (Hoot, Wright, &amp; </a:t>
            </a:r>
            <a:r>
              <a:rPr lang="en-US" sz="6400" dirty="0" err="1"/>
              <a:t>Aronsky</a:t>
            </a:r>
            <a:r>
              <a:rPr lang="en-US" sz="6400" dirty="0"/>
              <a:t>), and 5% (</a:t>
            </a:r>
            <a:r>
              <a:rPr lang="en-US" sz="6400" dirty="0" err="1"/>
              <a:t>Sittig</a:t>
            </a:r>
            <a:r>
              <a:rPr lang="en-US" sz="6400" dirty="0"/>
              <a:t>, Gonzalez, &amp; Singh, 2014).</a:t>
            </a:r>
          </a:p>
          <a:p>
            <a:r>
              <a:rPr lang="en-US" sz="6400" dirty="0"/>
              <a:t>Majority of downtimes took place during the morning or day shift: 51% between 9 am and 5 pm (Chen, Wang, &amp; </a:t>
            </a:r>
            <a:r>
              <a:rPr lang="en-US" sz="6400" dirty="0" err="1"/>
              <a:t>Magrabi</a:t>
            </a:r>
            <a:r>
              <a:rPr lang="en-US" sz="6400" dirty="0"/>
              <a:t>, 2017) and 69.8% in the morning (Lei, et. Al, 2013).</a:t>
            </a:r>
          </a:p>
          <a:p>
            <a:r>
              <a:rPr lang="en-US" sz="6400" dirty="0"/>
              <a:t>In an analyses of 76 reported downtime events, downtime procedures were only executed correctly in less than 28% of the incidents.  Downtime incidents were found to be related to patient identification and tracking, laboratory incidents, medication incidents, imaging incidents, documentation-related incidents, hand-off/transfer incidents, registration incidents, procedure incidents, history-viewing incidents and general delay of care.  (Larson, Fong, </a:t>
            </a:r>
            <a:r>
              <a:rPr lang="en-US" sz="6400" dirty="0" err="1"/>
              <a:t>Wernz</a:t>
            </a:r>
            <a:r>
              <a:rPr lang="en-US" sz="6400" dirty="0"/>
              <a:t>, &amp; </a:t>
            </a:r>
            <a:r>
              <a:rPr lang="en-US" sz="6400" dirty="0" err="1"/>
              <a:t>Ratwani</a:t>
            </a:r>
            <a:r>
              <a:rPr lang="en-US" sz="6400" dirty="0"/>
              <a:t>, 2017).</a:t>
            </a:r>
          </a:p>
          <a:p>
            <a:r>
              <a:rPr lang="en-US" sz="6400" dirty="0"/>
              <a:t>One study reported less than 1/3 of hospitals had yearly unplanned downtime drills (</a:t>
            </a:r>
            <a:r>
              <a:rPr lang="en-US" sz="6400" dirty="0" err="1"/>
              <a:t>Sittig</a:t>
            </a:r>
            <a:r>
              <a:rPr lang="en-US" sz="6400" dirty="0"/>
              <a:t>, Gonzalez, &amp; Singh, 2014).</a:t>
            </a:r>
          </a:p>
          <a:p>
            <a:r>
              <a:rPr lang="en-US" sz="6400" dirty="0"/>
              <a:t>In a study by Cano, </a:t>
            </a:r>
            <a:r>
              <a:rPr lang="en-US" sz="6400" dirty="0" err="1"/>
              <a:t>Bejarano</a:t>
            </a:r>
            <a:r>
              <a:rPr lang="en-US" sz="6400" dirty="0"/>
              <a:t>, Vidal, Luna and Benitez (2017), 85% of respondents admitted they could not access the information they needed during an EHR downtime.</a:t>
            </a:r>
          </a:p>
          <a:p>
            <a:r>
              <a:rPr lang="en-US" sz="6400" dirty="0"/>
              <a:t>There is lack of communication to staff to ensure understanding of necessary steps to continue work when the EHR is down (</a:t>
            </a:r>
            <a:r>
              <a:rPr lang="en-US" sz="6400" dirty="0" err="1"/>
              <a:t>Bulson</a:t>
            </a:r>
            <a:r>
              <a:rPr lang="en-US" sz="6400" dirty="0"/>
              <a:t>, Dyke, &amp; </a:t>
            </a:r>
            <a:r>
              <a:rPr lang="en-US" sz="6400" dirty="0" err="1"/>
              <a:t>Skibinski</a:t>
            </a:r>
            <a:r>
              <a:rPr lang="en-US" sz="6400" dirty="0"/>
              <a:t>, 2017). </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6</a:t>
            </a:fld>
            <a:endParaRPr lang="en-US"/>
          </a:p>
        </p:txBody>
      </p:sp>
    </p:spTree>
    <p:extLst>
      <p:ext uri="{BB962C8B-B14F-4D97-AF65-F5344CB8AC3E}">
        <p14:creationId xmlns:p14="http://schemas.microsoft.com/office/powerpoint/2010/main" val="197571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Background</a:t>
            </a:r>
          </a:p>
        </p:txBody>
      </p:sp>
      <p:sp>
        <p:nvSpPr>
          <p:cNvPr id="3" name="Content Placeholder 2"/>
          <p:cNvSpPr>
            <a:spLocks noGrp="1"/>
          </p:cNvSpPr>
          <p:nvPr>
            <p:ph idx="1"/>
          </p:nvPr>
        </p:nvSpPr>
        <p:spPr/>
        <p:txBody>
          <a:bodyPr/>
          <a:lstStyle/>
          <a:p>
            <a:r>
              <a:rPr lang="en-US" dirty="0"/>
              <a:t>Downtime policy and procedure training and competency is done upon hire </a:t>
            </a:r>
          </a:p>
          <a:p>
            <a:r>
              <a:rPr lang="en-US" dirty="0"/>
              <a:t>Reviewed annually via an electronic learning module/quiz. </a:t>
            </a:r>
          </a:p>
          <a:p>
            <a:r>
              <a:rPr lang="en-US" dirty="0"/>
              <a:t>Downtime drills are run biannually across clinical and non-clinical departments involved in patient information flow (ancillary services, surgery, inpatient, CBO, HIM, registration). </a:t>
            </a:r>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7</a:t>
            </a:fld>
            <a:endParaRPr lang="en-US"/>
          </a:p>
        </p:txBody>
      </p:sp>
    </p:spTree>
    <p:extLst>
      <p:ext uri="{BB962C8B-B14F-4D97-AF65-F5344CB8AC3E}">
        <p14:creationId xmlns:p14="http://schemas.microsoft.com/office/powerpoint/2010/main" val="153831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3 small suburban acute care hospitals</a:t>
            </a:r>
          </a:p>
          <a:p>
            <a:r>
              <a:rPr lang="en-US" dirty="0">
                <a:latin typeface="Calibri" panose="020F0502020204030204" pitchFamily="34" charset="0"/>
              </a:rPr>
              <a:t>Accidental random, employed-staff sampling from Clinical and non-Clinical departments</a:t>
            </a:r>
          </a:p>
          <a:p>
            <a:r>
              <a:rPr lang="en-US" dirty="0">
                <a:latin typeface="Calibri" panose="020F0502020204030204" pitchFamily="34" charset="0"/>
              </a:rPr>
              <a:t>Out of 186 participants, 104 or 56% participated in both the pre/post survey and downtime drill. This study analyzes the 104 participants who participated in all rounds. N=104.</a:t>
            </a:r>
          </a:p>
          <a:p>
            <a:endParaRPr lang="en-US" dirty="0"/>
          </a:p>
          <a:p>
            <a:endParaRPr lang="en-US" dirty="0"/>
          </a:p>
        </p:txBody>
      </p:sp>
      <p:sp>
        <p:nvSpPr>
          <p:cNvPr id="4" name="Slide Number Placeholder 3"/>
          <p:cNvSpPr>
            <a:spLocks noGrp="1"/>
          </p:cNvSpPr>
          <p:nvPr>
            <p:ph type="sldNum" sz="quarter" idx="12"/>
          </p:nvPr>
        </p:nvSpPr>
        <p:spPr/>
        <p:txBody>
          <a:bodyPr/>
          <a:lstStyle/>
          <a:p>
            <a:fld id="{BB91B803-E462-4741-B8BD-B058610752DD}" type="slidenum">
              <a:rPr lang="en-US" smtClean="0"/>
              <a:t>8</a:t>
            </a:fld>
            <a:endParaRPr lang="en-US"/>
          </a:p>
        </p:txBody>
      </p:sp>
    </p:spTree>
    <p:extLst>
      <p:ext uri="{BB962C8B-B14F-4D97-AF65-F5344CB8AC3E}">
        <p14:creationId xmlns:p14="http://schemas.microsoft.com/office/powerpoint/2010/main" val="382725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demographics</a:t>
            </a:r>
          </a:p>
        </p:txBody>
      </p:sp>
      <p:sp>
        <p:nvSpPr>
          <p:cNvPr id="4" name="Slide Number Placeholder 3"/>
          <p:cNvSpPr>
            <a:spLocks noGrp="1"/>
          </p:cNvSpPr>
          <p:nvPr>
            <p:ph type="sldNum" sz="quarter" idx="12"/>
          </p:nvPr>
        </p:nvSpPr>
        <p:spPr/>
        <p:txBody>
          <a:bodyPr/>
          <a:lstStyle/>
          <a:p>
            <a:fld id="{BB91B803-E462-4741-B8BD-B058610752DD}" type="slidenum">
              <a:rPr lang="en-US" smtClean="0"/>
              <a:t>9</a:t>
            </a:fld>
            <a:endParaRPr lang="en-US"/>
          </a:p>
        </p:txBody>
      </p:sp>
      <p:graphicFrame>
        <p:nvGraphicFramePr>
          <p:cNvPr id="5" name="Content Placeholder 8">
            <a:extLst>
              <a:ext uri="{FF2B5EF4-FFF2-40B4-BE49-F238E27FC236}">
                <a16:creationId xmlns="" xmlns:a16="http://schemas.microsoft.com/office/drawing/2014/main" id="{5E0848DE-46B7-4D00-B642-80268ABAB906}"/>
              </a:ext>
            </a:extLst>
          </p:cNvPr>
          <p:cNvGraphicFramePr>
            <a:graphicFrameLocks/>
          </p:cNvGraphicFramePr>
          <p:nvPr>
            <p:extLst>
              <p:ext uri="{D42A27DB-BD31-4B8C-83A1-F6EECF244321}">
                <p14:modId xmlns:p14="http://schemas.microsoft.com/office/powerpoint/2010/main" val="863771333"/>
              </p:ext>
            </p:extLst>
          </p:nvPr>
        </p:nvGraphicFramePr>
        <p:xfrm>
          <a:off x="533400" y="1447800"/>
          <a:ext cx="7391400" cy="47091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84522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2190</TotalTime>
  <Words>2841</Words>
  <Application>Microsoft Macintosh PowerPoint</Application>
  <PresentationFormat>On-screen Show (4:3)</PresentationFormat>
  <Paragraphs>212</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Electronic Health Record Downtime Drills:  a Study of Downtime Procedure Retention Amongst Employees</vt:lpstr>
      <vt:lpstr>Aim/Objectives</vt:lpstr>
      <vt:lpstr>Background-SAFER Guidelines</vt:lpstr>
      <vt:lpstr>Background and Purpose</vt:lpstr>
      <vt:lpstr>Literature Search</vt:lpstr>
      <vt:lpstr>Let’s Review the Literature</vt:lpstr>
      <vt:lpstr>Study Background</vt:lpstr>
      <vt:lpstr>Sampling</vt:lpstr>
      <vt:lpstr>Sample: demographics</vt:lpstr>
      <vt:lpstr>Demographics Continued…</vt:lpstr>
      <vt:lpstr>Demographics Continued…</vt:lpstr>
      <vt:lpstr>Approach: Design and Method</vt:lpstr>
      <vt:lpstr>Round 1</vt:lpstr>
      <vt:lpstr>Survey Questions</vt:lpstr>
      <vt:lpstr>Round 1 Survey Metrics</vt:lpstr>
      <vt:lpstr>Metrics Continued…</vt:lpstr>
      <vt:lpstr>Round 2</vt:lpstr>
      <vt:lpstr>Downtime Drill-Example of Drill that was Run</vt:lpstr>
      <vt:lpstr>Round 3</vt:lpstr>
      <vt:lpstr>Round 3 Survey Metrics</vt:lpstr>
      <vt:lpstr>Round 3 Survey Metrics</vt:lpstr>
      <vt:lpstr>Round 4: Analysis</vt:lpstr>
      <vt:lpstr>PowerPoint Presentation</vt:lpstr>
      <vt:lpstr>Variable or Limitations</vt:lpstr>
      <vt:lpstr>Discussion</vt:lpstr>
      <vt:lpstr>Implications</vt:lpstr>
      <vt:lpstr>REFERENCES</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Tsedey Melaku</dc:creator>
  <cp:lastModifiedBy>Lori Cathey</cp:lastModifiedBy>
  <cp:revision>37</cp:revision>
  <dcterms:created xsi:type="dcterms:W3CDTF">2019-09-13T06:17:46Z</dcterms:created>
  <dcterms:modified xsi:type="dcterms:W3CDTF">2019-11-11T15:41:35Z</dcterms:modified>
</cp:coreProperties>
</file>