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64" r:id="rId3"/>
    <p:sldId id="265" r:id="rId4"/>
    <p:sldId id="266" r:id="rId5"/>
    <p:sldId id="267" r:id="rId6"/>
    <p:sldId id="268" r:id="rId7"/>
    <p:sldId id="269" r:id="rId8"/>
    <p:sldId id="270" r:id="rId9"/>
    <p:sldId id="271" r:id="rId10"/>
    <p:sldId id="258" r:id="rId11"/>
    <p:sldId id="281" r:id="rId12"/>
    <p:sldId id="272" r:id="rId13"/>
    <p:sldId id="282" r:id="rId14"/>
    <p:sldId id="273" r:id="rId15"/>
    <p:sldId id="283" r:id="rId16"/>
    <p:sldId id="284" r:id="rId17"/>
    <p:sldId id="285" r:id="rId18"/>
    <p:sldId id="286" r:id="rId19"/>
    <p:sldId id="288" r:id="rId20"/>
    <p:sldId id="290" r:id="rId21"/>
    <p:sldId id="301" r:id="rId22"/>
    <p:sldId id="306" r:id="rId23"/>
    <p:sldId id="274" r:id="rId24"/>
    <p:sldId id="291" r:id="rId25"/>
    <p:sldId id="275" r:id="rId26"/>
    <p:sldId id="292" r:id="rId27"/>
    <p:sldId id="293" r:id="rId28"/>
    <p:sldId id="294" r:id="rId29"/>
    <p:sldId id="276" r:id="rId30"/>
    <p:sldId id="303" r:id="rId31"/>
    <p:sldId id="304" r:id="rId32"/>
    <p:sldId id="277" r:id="rId33"/>
    <p:sldId id="278" r:id="rId34"/>
    <p:sldId id="279" r:id="rId35"/>
    <p:sldId id="295" r:id="rId36"/>
    <p:sldId id="296" r:id="rId37"/>
    <p:sldId id="297" r:id="rId38"/>
    <p:sldId id="298" r:id="rId39"/>
    <p:sldId id="299" r:id="rId40"/>
    <p:sldId id="300" r:id="rId41"/>
    <p:sldId id="280" r:id="rId42"/>
    <p:sldId id="305" r:id="rId43"/>
    <p:sldId id="26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A92AA"/>
    <a:srgbClr val="EDE1B5"/>
    <a:srgbClr val="973B03"/>
    <a:srgbClr val="FFEFD1"/>
    <a:srgbClr val="D1A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05" autoAdjust="0"/>
  </p:normalViewPr>
  <p:slideViewPr>
    <p:cSldViewPr>
      <p:cViewPr varScale="1">
        <p:scale>
          <a:sx n="77" d="100"/>
          <a:sy n="77" d="100"/>
        </p:scale>
        <p:origin x="1546" y="62"/>
      </p:cViewPr>
      <p:guideLst>
        <p:guide orient="horz" pos="2160"/>
        <p:guide pos="2880"/>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8B456A-D77F-4ACA-A5C0-20AA95C4400F}" type="doc">
      <dgm:prSet loTypeId="urn:microsoft.com/office/officeart/2005/8/layout/vList4#4" loCatId="list" qsTypeId="urn:microsoft.com/office/officeart/2005/8/quickstyle/simple1" qsCatId="simple" csTypeId="urn:microsoft.com/office/officeart/2005/8/colors/accent1_2" csCatId="accent1" phldr="1"/>
      <dgm:spPr/>
      <dgm:t>
        <a:bodyPr/>
        <a:lstStyle/>
        <a:p>
          <a:endParaRPr lang="en-US"/>
        </a:p>
      </dgm:t>
    </dgm:pt>
    <dgm:pt modelId="{583E7802-6BEE-4F61-B88A-F9F95129EB6C}">
      <dgm:prSet phldrT="[Text]" custT="1"/>
      <dgm:spPr>
        <a:solidFill>
          <a:srgbClr val="2C88C9"/>
        </a:solidFill>
      </dgm:spPr>
      <dgm:t>
        <a:bodyPr/>
        <a:lstStyle/>
        <a:p>
          <a:r>
            <a:rPr lang="en-US" sz="3200" dirty="0" smtClean="0">
              <a:latin typeface="Arial Narrow" panose="020B0606020202030204" pitchFamily="34" charset="0"/>
            </a:rPr>
            <a:t>Quality Measurement</a:t>
          </a:r>
          <a:endParaRPr lang="en-US" sz="3200" dirty="0">
            <a:latin typeface="Arial Narrow" panose="020B0606020202030204" pitchFamily="34" charset="0"/>
          </a:endParaRPr>
        </a:p>
      </dgm:t>
    </dgm:pt>
    <dgm:pt modelId="{2765ED8F-C70E-4719-BB42-F8DA5A08803A}" type="parTrans" cxnId="{64FEFE3A-8302-4A45-B9AC-DD73D62BD725}">
      <dgm:prSet/>
      <dgm:spPr/>
      <dgm:t>
        <a:bodyPr/>
        <a:lstStyle/>
        <a:p>
          <a:endParaRPr lang="en-US"/>
        </a:p>
      </dgm:t>
    </dgm:pt>
    <dgm:pt modelId="{5B9D8946-E1D4-4F35-A03C-75E6EFB21D5B}" type="sibTrans" cxnId="{64FEFE3A-8302-4A45-B9AC-DD73D62BD725}">
      <dgm:prSet/>
      <dgm:spPr/>
      <dgm:t>
        <a:bodyPr/>
        <a:lstStyle/>
        <a:p>
          <a:endParaRPr lang="en-US"/>
        </a:p>
      </dgm:t>
    </dgm:pt>
    <dgm:pt modelId="{B58231DD-8E89-4EB2-BEF4-8F917E65CDCB}">
      <dgm:prSet phldrT="[Text]" custT="1"/>
      <dgm:spPr>
        <a:solidFill>
          <a:srgbClr val="2C88C9"/>
        </a:solidFill>
      </dgm:spPr>
      <dgm:t>
        <a:bodyPr/>
        <a:lstStyle/>
        <a:p>
          <a:r>
            <a:rPr lang="en-US" sz="3200" dirty="0" smtClean="0">
              <a:latin typeface="Arial Narrow" panose="020B0606020202030204" pitchFamily="34" charset="0"/>
            </a:rPr>
            <a:t>Telemedicine / Telehealth</a:t>
          </a:r>
          <a:endParaRPr lang="en-US" sz="3200" dirty="0">
            <a:latin typeface="Arial Narrow" panose="020B0606020202030204" pitchFamily="34" charset="0"/>
          </a:endParaRPr>
        </a:p>
      </dgm:t>
    </dgm:pt>
    <dgm:pt modelId="{7D053C87-77AF-4660-BFBC-46B1C5D96BC2}" type="parTrans" cxnId="{3CB161E2-0E44-451A-B14D-9A7C8A6115C9}">
      <dgm:prSet/>
      <dgm:spPr/>
      <dgm:t>
        <a:bodyPr/>
        <a:lstStyle/>
        <a:p>
          <a:endParaRPr lang="en-US"/>
        </a:p>
      </dgm:t>
    </dgm:pt>
    <dgm:pt modelId="{6F3AD841-4855-4699-85C4-DBCAD4BD7E58}" type="sibTrans" cxnId="{3CB161E2-0E44-451A-B14D-9A7C8A6115C9}">
      <dgm:prSet/>
      <dgm:spPr/>
      <dgm:t>
        <a:bodyPr/>
        <a:lstStyle/>
        <a:p>
          <a:endParaRPr lang="en-US"/>
        </a:p>
      </dgm:t>
    </dgm:pt>
    <dgm:pt modelId="{DFD68118-DD10-4EEB-8404-5A7F5A4CEA27}">
      <dgm:prSet phldrT="[Text]" custT="1"/>
      <dgm:spPr>
        <a:solidFill>
          <a:srgbClr val="2C88C9"/>
        </a:solidFill>
      </dgm:spPr>
      <dgm:t>
        <a:bodyPr/>
        <a:lstStyle/>
        <a:p>
          <a:r>
            <a:rPr lang="en-US" sz="3200" dirty="0" smtClean="0">
              <a:latin typeface="Arial Narrow" panose="020B0606020202030204" pitchFamily="34" charset="0"/>
            </a:rPr>
            <a:t>ICD-10</a:t>
          </a:r>
          <a:endParaRPr lang="en-US" sz="3200" dirty="0">
            <a:latin typeface="Arial Narrow" panose="020B0606020202030204" pitchFamily="34" charset="0"/>
          </a:endParaRPr>
        </a:p>
      </dgm:t>
    </dgm:pt>
    <dgm:pt modelId="{B92BE63D-6183-4D40-BD9C-C93CD1C99DFC}" type="parTrans" cxnId="{E20DB060-D2F6-469D-995A-FBBA9A3DCCE1}">
      <dgm:prSet/>
      <dgm:spPr/>
      <dgm:t>
        <a:bodyPr/>
        <a:lstStyle/>
        <a:p>
          <a:endParaRPr lang="en-US"/>
        </a:p>
      </dgm:t>
    </dgm:pt>
    <dgm:pt modelId="{9E73E9DC-B16F-4BA4-927C-B814E50DED79}" type="sibTrans" cxnId="{E20DB060-D2F6-469D-995A-FBBA9A3DCCE1}">
      <dgm:prSet/>
      <dgm:spPr/>
      <dgm:t>
        <a:bodyPr/>
        <a:lstStyle/>
        <a:p>
          <a:endParaRPr lang="en-US"/>
        </a:p>
      </dgm:t>
    </dgm:pt>
    <dgm:pt modelId="{20238128-B8EC-4ACD-AA1D-980A89CC4C65}">
      <dgm:prSet phldrT="[Text]" custT="1"/>
      <dgm:spPr>
        <a:solidFill>
          <a:srgbClr val="2C88C9"/>
        </a:solidFill>
      </dgm:spPr>
      <dgm:t>
        <a:bodyPr/>
        <a:lstStyle/>
        <a:p>
          <a:r>
            <a:rPr lang="en-US" sz="3200" dirty="0" smtClean="0">
              <a:latin typeface="Arial Narrow" panose="020B0606020202030204" pitchFamily="34" charset="0"/>
            </a:rPr>
            <a:t>Interoperability</a:t>
          </a:r>
          <a:endParaRPr lang="en-US" sz="3200" dirty="0">
            <a:latin typeface="Arial Narrow" panose="020B0606020202030204" pitchFamily="34" charset="0"/>
          </a:endParaRPr>
        </a:p>
      </dgm:t>
    </dgm:pt>
    <dgm:pt modelId="{5E9B8394-C36E-4C10-83F6-2F90B99D3A75}" type="parTrans" cxnId="{16E5D311-BB77-490B-A41F-DBA00B966324}">
      <dgm:prSet/>
      <dgm:spPr/>
      <dgm:t>
        <a:bodyPr/>
        <a:lstStyle/>
        <a:p>
          <a:endParaRPr lang="en-US"/>
        </a:p>
      </dgm:t>
    </dgm:pt>
    <dgm:pt modelId="{47D6B97C-3F4A-4224-9B51-E166FCCBD15D}" type="sibTrans" cxnId="{16E5D311-BB77-490B-A41F-DBA00B966324}">
      <dgm:prSet/>
      <dgm:spPr/>
      <dgm:t>
        <a:bodyPr/>
        <a:lstStyle/>
        <a:p>
          <a:endParaRPr lang="en-US"/>
        </a:p>
      </dgm:t>
    </dgm:pt>
    <dgm:pt modelId="{15D2AF84-E0C2-4D15-9FC6-F2824CF658C4}" type="pres">
      <dgm:prSet presAssocID="{5D8B456A-D77F-4ACA-A5C0-20AA95C4400F}" presName="linear" presStyleCnt="0">
        <dgm:presLayoutVars>
          <dgm:dir/>
          <dgm:resizeHandles val="exact"/>
        </dgm:presLayoutVars>
      </dgm:prSet>
      <dgm:spPr/>
      <dgm:t>
        <a:bodyPr/>
        <a:lstStyle/>
        <a:p>
          <a:endParaRPr lang="en-US"/>
        </a:p>
      </dgm:t>
    </dgm:pt>
    <dgm:pt modelId="{6386EE80-6C97-45E0-9CF9-EC528C4D77C5}" type="pres">
      <dgm:prSet presAssocID="{B58231DD-8E89-4EB2-BEF4-8F917E65CDCB}" presName="comp" presStyleCnt="0"/>
      <dgm:spPr/>
    </dgm:pt>
    <dgm:pt modelId="{EAAEF5C0-FC73-4F81-B68A-518C7DE720D6}" type="pres">
      <dgm:prSet presAssocID="{B58231DD-8E89-4EB2-BEF4-8F917E65CDCB}" presName="box" presStyleLbl="node1" presStyleIdx="0" presStyleCnt="4" custLinFactNeighborX="-1835" custLinFactNeighborY="-1646"/>
      <dgm:spPr/>
      <dgm:t>
        <a:bodyPr/>
        <a:lstStyle/>
        <a:p>
          <a:endParaRPr lang="en-US"/>
        </a:p>
      </dgm:t>
    </dgm:pt>
    <dgm:pt modelId="{D8E82EBC-37AB-4ACA-9550-86CD3FE4EAEB}" type="pres">
      <dgm:prSet presAssocID="{B58231DD-8E89-4EB2-BEF4-8F917E65CDCB}" presName="img" presStyleLbl="fgImgPlace1" presStyleIdx="0" presStyleCnt="4" custAng="0"/>
      <dgm:spPr>
        <a:blipFill rotWithShape="0">
          <a:blip xmlns:r="http://schemas.openxmlformats.org/officeDocument/2006/relationships" r:embed="rId1"/>
          <a:stretch>
            <a:fillRect/>
          </a:stretch>
        </a:blipFill>
      </dgm:spPr>
      <dgm:t>
        <a:bodyPr/>
        <a:lstStyle/>
        <a:p>
          <a:endParaRPr lang="en-US"/>
        </a:p>
      </dgm:t>
    </dgm:pt>
    <dgm:pt modelId="{02F076CB-E19F-4C88-A2EC-EE4546F95AB0}" type="pres">
      <dgm:prSet presAssocID="{B58231DD-8E89-4EB2-BEF4-8F917E65CDCB}" presName="text" presStyleLbl="node1" presStyleIdx="0" presStyleCnt="4">
        <dgm:presLayoutVars>
          <dgm:bulletEnabled val="1"/>
        </dgm:presLayoutVars>
      </dgm:prSet>
      <dgm:spPr/>
      <dgm:t>
        <a:bodyPr/>
        <a:lstStyle/>
        <a:p>
          <a:endParaRPr lang="en-US"/>
        </a:p>
      </dgm:t>
    </dgm:pt>
    <dgm:pt modelId="{F8760840-B926-4294-AC02-E8AD8E74B170}" type="pres">
      <dgm:prSet presAssocID="{6F3AD841-4855-4699-85C4-DBCAD4BD7E58}" presName="spacer" presStyleCnt="0"/>
      <dgm:spPr/>
    </dgm:pt>
    <dgm:pt modelId="{316CE3C6-99EE-40D4-A7EA-4D803011EB76}" type="pres">
      <dgm:prSet presAssocID="{583E7802-6BEE-4F61-B88A-F9F95129EB6C}" presName="comp" presStyleCnt="0"/>
      <dgm:spPr/>
    </dgm:pt>
    <dgm:pt modelId="{E2CA2DEF-1542-4B9B-8F1B-2DDB763AEF86}" type="pres">
      <dgm:prSet presAssocID="{583E7802-6BEE-4F61-B88A-F9F95129EB6C}" presName="box" presStyleLbl="node1" presStyleIdx="1" presStyleCnt="4" custLinFactNeighborX="-917" custLinFactNeighborY="-18678"/>
      <dgm:spPr/>
      <dgm:t>
        <a:bodyPr/>
        <a:lstStyle/>
        <a:p>
          <a:endParaRPr lang="en-US"/>
        </a:p>
      </dgm:t>
    </dgm:pt>
    <dgm:pt modelId="{D300F6F0-3725-4419-BE12-882E468E936D}" type="pres">
      <dgm:prSet presAssocID="{583E7802-6BEE-4F61-B88A-F9F95129EB6C}" presName="img" presStyleLbl="fgImgPlace1" presStyleIdx="1" presStyleCnt="4" custLinFactNeighborY="-17189"/>
      <dgm:spPr>
        <a:blipFill rotWithShape="0">
          <a:blip xmlns:r="http://schemas.openxmlformats.org/officeDocument/2006/relationships" r:embed="rId2"/>
          <a:stretch>
            <a:fillRect/>
          </a:stretch>
        </a:blipFill>
      </dgm:spPr>
      <dgm:t>
        <a:bodyPr/>
        <a:lstStyle/>
        <a:p>
          <a:endParaRPr lang="en-US"/>
        </a:p>
      </dgm:t>
    </dgm:pt>
    <dgm:pt modelId="{9EEA22C2-C139-4D20-A042-5D20F85E566A}" type="pres">
      <dgm:prSet presAssocID="{583E7802-6BEE-4F61-B88A-F9F95129EB6C}" presName="text" presStyleLbl="node1" presStyleIdx="1" presStyleCnt="4">
        <dgm:presLayoutVars>
          <dgm:bulletEnabled val="1"/>
        </dgm:presLayoutVars>
      </dgm:prSet>
      <dgm:spPr/>
      <dgm:t>
        <a:bodyPr/>
        <a:lstStyle/>
        <a:p>
          <a:endParaRPr lang="en-US"/>
        </a:p>
      </dgm:t>
    </dgm:pt>
    <dgm:pt modelId="{0DFF12D8-86E5-49CD-8902-577101F8AB2E}" type="pres">
      <dgm:prSet presAssocID="{5B9D8946-E1D4-4F35-A03C-75E6EFB21D5B}" presName="spacer" presStyleCnt="0"/>
      <dgm:spPr/>
    </dgm:pt>
    <dgm:pt modelId="{C80435BA-8BA5-4E14-B7E8-32E19DA25D9A}" type="pres">
      <dgm:prSet presAssocID="{DFD68118-DD10-4EEB-8404-5A7F5A4CEA27}" presName="comp" presStyleCnt="0"/>
      <dgm:spPr/>
    </dgm:pt>
    <dgm:pt modelId="{BD0C8CC9-CC43-410B-A2E8-5474E591D0FB}" type="pres">
      <dgm:prSet presAssocID="{DFD68118-DD10-4EEB-8404-5A7F5A4CEA27}" presName="box" presStyleLbl="node1" presStyleIdx="2" presStyleCnt="4" custLinFactNeighborX="-917" custLinFactNeighborY="-22430"/>
      <dgm:spPr/>
      <dgm:t>
        <a:bodyPr/>
        <a:lstStyle/>
        <a:p>
          <a:endParaRPr lang="en-US"/>
        </a:p>
      </dgm:t>
    </dgm:pt>
    <dgm:pt modelId="{06618E74-FF85-47B7-916C-F45CA5B7CED1}" type="pres">
      <dgm:prSet presAssocID="{DFD68118-DD10-4EEB-8404-5A7F5A4CEA27}" presName="img" presStyleLbl="fgImgPlace1" presStyleIdx="2" presStyleCnt="4" custLinFactNeighborY="-21878"/>
      <dgm:spPr>
        <a:blipFill rotWithShape="0">
          <a:blip xmlns:r="http://schemas.openxmlformats.org/officeDocument/2006/relationships" r:embed="rId3"/>
          <a:stretch>
            <a:fillRect/>
          </a:stretch>
        </a:blipFill>
      </dgm:spPr>
      <dgm:t>
        <a:bodyPr/>
        <a:lstStyle/>
        <a:p>
          <a:endParaRPr lang="en-US"/>
        </a:p>
      </dgm:t>
    </dgm:pt>
    <dgm:pt modelId="{80449563-834E-4245-9968-66DFC96C83B9}" type="pres">
      <dgm:prSet presAssocID="{DFD68118-DD10-4EEB-8404-5A7F5A4CEA27}" presName="text" presStyleLbl="node1" presStyleIdx="2" presStyleCnt="4">
        <dgm:presLayoutVars>
          <dgm:bulletEnabled val="1"/>
        </dgm:presLayoutVars>
      </dgm:prSet>
      <dgm:spPr/>
      <dgm:t>
        <a:bodyPr/>
        <a:lstStyle/>
        <a:p>
          <a:endParaRPr lang="en-US"/>
        </a:p>
      </dgm:t>
    </dgm:pt>
    <dgm:pt modelId="{5221B613-DF47-4671-B20C-7C73966BFF58}" type="pres">
      <dgm:prSet presAssocID="{9E73E9DC-B16F-4BA4-927C-B814E50DED79}" presName="spacer" presStyleCnt="0"/>
      <dgm:spPr/>
    </dgm:pt>
    <dgm:pt modelId="{AB8AFF4E-A4DA-4E12-8761-74E3FA57A429}" type="pres">
      <dgm:prSet presAssocID="{20238128-B8EC-4ACD-AA1D-980A89CC4C65}" presName="comp" presStyleCnt="0"/>
      <dgm:spPr/>
    </dgm:pt>
    <dgm:pt modelId="{10999D6E-E709-449F-8923-D6DE939CAD01}" type="pres">
      <dgm:prSet presAssocID="{20238128-B8EC-4ACD-AA1D-980A89CC4C65}" presName="box" presStyleLbl="node1" presStyleIdx="3" presStyleCnt="4" custLinFactNeighborX="-917" custLinFactNeighborY="-26181"/>
      <dgm:spPr/>
      <dgm:t>
        <a:bodyPr/>
        <a:lstStyle/>
        <a:p>
          <a:endParaRPr lang="en-US"/>
        </a:p>
      </dgm:t>
    </dgm:pt>
    <dgm:pt modelId="{FD14F6B8-2520-40BA-94CA-9D1296D1DB81}" type="pres">
      <dgm:prSet presAssocID="{20238128-B8EC-4ACD-AA1D-980A89CC4C65}" presName="img" presStyleLbl="fgImgPlace1" presStyleIdx="3" presStyleCnt="4" custLinFactNeighborY="-26567"/>
      <dgm:spPr>
        <a:blipFill rotWithShape="0">
          <a:blip xmlns:r="http://schemas.openxmlformats.org/officeDocument/2006/relationships" r:embed="rId4"/>
          <a:stretch>
            <a:fillRect/>
          </a:stretch>
        </a:blipFill>
      </dgm:spPr>
      <dgm:t>
        <a:bodyPr/>
        <a:lstStyle/>
        <a:p>
          <a:endParaRPr lang="en-US"/>
        </a:p>
      </dgm:t>
    </dgm:pt>
    <dgm:pt modelId="{C92DD28A-C790-4BB2-B5F8-CCAADD7A3DE0}" type="pres">
      <dgm:prSet presAssocID="{20238128-B8EC-4ACD-AA1D-980A89CC4C65}" presName="text" presStyleLbl="node1" presStyleIdx="3" presStyleCnt="4">
        <dgm:presLayoutVars>
          <dgm:bulletEnabled val="1"/>
        </dgm:presLayoutVars>
      </dgm:prSet>
      <dgm:spPr/>
      <dgm:t>
        <a:bodyPr/>
        <a:lstStyle/>
        <a:p>
          <a:endParaRPr lang="en-US"/>
        </a:p>
      </dgm:t>
    </dgm:pt>
  </dgm:ptLst>
  <dgm:cxnLst>
    <dgm:cxn modelId="{3CB161E2-0E44-451A-B14D-9A7C8A6115C9}" srcId="{5D8B456A-D77F-4ACA-A5C0-20AA95C4400F}" destId="{B58231DD-8E89-4EB2-BEF4-8F917E65CDCB}" srcOrd="0" destOrd="0" parTransId="{7D053C87-77AF-4660-BFBC-46B1C5D96BC2}" sibTransId="{6F3AD841-4855-4699-85C4-DBCAD4BD7E58}"/>
    <dgm:cxn modelId="{F2AEE8F4-D82F-4460-A7BE-FB1BCF201627}" type="presOf" srcId="{DFD68118-DD10-4EEB-8404-5A7F5A4CEA27}" destId="{80449563-834E-4245-9968-66DFC96C83B9}" srcOrd="1" destOrd="0" presId="urn:microsoft.com/office/officeart/2005/8/layout/vList4#4"/>
    <dgm:cxn modelId="{57F4A3B5-4CC9-4959-897E-0F96F487973F}" type="presOf" srcId="{DFD68118-DD10-4EEB-8404-5A7F5A4CEA27}" destId="{BD0C8CC9-CC43-410B-A2E8-5474E591D0FB}" srcOrd="0" destOrd="0" presId="urn:microsoft.com/office/officeart/2005/8/layout/vList4#4"/>
    <dgm:cxn modelId="{E20DB060-D2F6-469D-995A-FBBA9A3DCCE1}" srcId="{5D8B456A-D77F-4ACA-A5C0-20AA95C4400F}" destId="{DFD68118-DD10-4EEB-8404-5A7F5A4CEA27}" srcOrd="2" destOrd="0" parTransId="{B92BE63D-6183-4D40-BD9C-C93CD1C99DFC}" sibTransId="{9E73E9DC-B16F-4BA4-927C-B814E50DED79}"/>
    <dgm:cxn modelId="{A9AD296C-C03B-4A2D-96D5-A87EA15D79E3}" type="presOf" srcId="{B58231DD-8E89-4EB2-BEF4-8F917E65CDCB}" destId="{02F076CB-E19F-4C88-A2EC-EE4546F95AB0}" srcOrd="1" destOrd="0" presId="urn:microsoft.com/office/officeart/2005/8/layout/vList4#4"/>
    <dgm:cxn modelId="{9BE94EE0-E9DA-4302-B48C-BC25983B1789}" type="presOf" srcId="{20238128-B8EC-4ACD-AA1D-980A89CC4C65}" destId="{10999D6E-E709-449F-8923-D6DE939CAD01}" srcOrd="0" destOrd="0" presId="urn:microsoft.com/office/officeart/2005/8/layout/vList4#4"/>
    <dgm:cxn modelId="{1CB27CA9-01A0-410E-AC28-B5CD842DB26F}" type="presOf" srcId="{20238128-B8EC-4ACD-AA1D-980A89CC4C65}" destId="{C92DD28A-C790-4BB2-B5F8-CCAADD7A3DE0}" srcOrd="1" destOrd="0" presId="urn:microsoft.com/office/officeart/2005/8/layout/vList4#4"/>
    <dgm:cxn modelId="{301B8C13-5745-4A3E-90AF-EF216CFDAF2F}" type="presOf" srcId="{583E7802-6BEE-4F61-B88A-F9F95129EB6C}" destId="{9EEA22C2-C139-4D20-A042-5D20F85E566A}" srcOrd="1" destOrd="0" presId="urn:microsoft.com/office/officeart/2005/8/layout/vList4#4"/>
    <dgm:cxn modelId="{5936952A-8B2F-4CC7-8547-ECC0CD49A0C6}" type="presOf" srcId="{583E7802-6BEE-4F61-B88A-F9F95129EB6C}" destId="{E2CA2DEF-1542-4B9B-8F1B-2DDB763AEF86}" srcOrd="0" destOrd="0" presId="urn:microsoft.com/office/officeart/2005/8/layout/vList4#4"/>
    <dgm:cxn modelId="{64FEFE3A-8302-4A45-B9AC-DD73D62BD725}" srcId="{5D8B456A-D77F-4ACA-A5C0-20AA95C4400F}" destId="{583E7802-6BEE-4F61-B88A-F9F95129EB6C}" srcOrd="1" destOrd="0" parTransId="{2765ED8F-C70E-4719-BB42-F8DA5A08803A}" sibTransId="{5B9D8946-E1D4-4F35-A03C-75E6EFB21D5B}"/>
    <dgm:cxn modelId="{851E576E-D744-4992-B7CD-876AF8F2C959}" type="presOf" srcId="{B58231DD-8E89-4EB2-BEF4-8F917E65CDCB}" destId="{EAAEF5C0-FC73-4F81-B68A-518C7DE720D6}" srcOrd="0" destOrd="0" presId="urn:microsoft.com/office/officeart/2005/8/layout/vList4#4"/>
    <dgm:cxn modelId="{B70EB071-4284-4F6A-AAC5-0ABB00824CA3}" type="presOf" srcId="{5D8B456A-D77F-4ACA-A5C0-20AA95C4400F}" destId="{15D2AF84-E0C2-4D15-9FC6-F2824CF658C4}" srcOrd="0" destOrd="0" presId="urn:microsoft.com/office/officeart/2005/8/layout/vList4#4"/>
    <dgm:cxn modelId="{16E5D311-BB77-490B-A41F-DBA00B966324}" srcId="{5D8B456A-D77F-4ACA-A5C0-20AA95C4400F}" destId="{20238128-B8EC-4ACD-AA1D-980A89CC4C65}" srcOrd="3" destOrd="0" parTransId="{5E9B8394-C36E-4C10-83F6-2F90B99D3A75}" sibTransId="{47D6B97C-3F4A-4224-9B51-E166FCCBD15D}"/>
    <dgm:cxn modelId="{6B5F18FC-2C53-4BFA-9F73-254609E89D48}" type="presParOf" srcId="{15D2AF84-E0C2-4D15-9FC6-F2824CF658C4}" destId="{6386EE80-6C97-45E0-9CF9-EC528C4D77C5}" srcOrd="0" destOrd="0" presId="urn:microsoft.com/office/officeart/2005/8/layout/vList4#4"/>
    <dgm:cxn modelId="{E71C440D-91F6-49A5-AE2F-55AE661DC8B3}" type="presParOf" srcId="{6386EE80-6C97-45E0-9CF9-EC528C4D77C5}" destId="{EAAEF5C0-FC73-4F81-B68A-518C7DE720D6}" srcOrd="0" destOrd="0" presId="urn:microsoft.com/office/officeart/2005/8/layout/vList4#4"/>
    <dgm:cxn modelId="{FE186229-78BF-40C6-94B4-C604DB45A973}" type="presParOf" srcId="{6386EE80-6C97-45E0-9CF9-EC528C4D77C5}" destId="{D8E82EBC-37AB-4ACA-9550-86CD3FE4EAEB}" srcOrd="1" destOrd="0" presId="urn:microsoft.com/office/officeart/2005/8/layout/vList4#4"/>
    <dgm:cxn modelId="{AF5E053F-A7A2-417E-8388-433113CC3396}" type="presParOf" srcId="{6386EE80-6C97-45E0-9CF9-EC528C4D77C5}" destId="{02F076CB-E19F-4C88-A2EC-EE4546F95AB0}" srcOrd="2" destOrd="0" presId="urn:microsoft.com/office/officeart/2005/8/layout/vList4#4"/>
    <dgm:cxn modelId="{24F873E4-9736-4B58-A1E8-B5A7E1C604AD}" type="presParOf" srcId="{15D2AF84-E0C2-4D15-9FC6-F2824CF658C4}" destId="{F8760840-B926-4294-AC02-E8AD8E74B170}" srcOrd="1" destOrd="0" presId="urn:microsoft.com/office/officeart/2005/8/layout/vList4#4"/>
    <dgm:cxn modelId="{0B3C0099-8823-4138-BB26-6979F81E7E44}" type="presParOf" srcId="{15D2AF84-E0C2-4D15-9FC6-F2824CF658C4}" destId="{316CE3C6-99EE-40D4-A7EA-4D803011EB76}" srcOrd="2" destOrd="0" presId="urn:microsoft.com/office/officeart/2005/8/layout/vList4#4"/>
    <dgm:cxn modelId="{80C681FD-2B97-4017-BE87-BB4D7667615D}" type="presParOf" srcId="{316CE3C6-99EE-40D4-A7EA-4D803011EB76}" destId="{E2CA2DEF-1542-4B9B-8F1B-2DDB763AEF86}" srcOrd="0" destOrd="0" presId="urn:microsoft.com/office/officeart/2005/8/layout/vList4#4"/>
    <dgm:cxn modelId="{C2645D46-81A2-49F5-9B1D-2EBB6911CA1C}" type="presParOf" srcId="{316CE3C6-99EE-40D4-A7EA-4D803011EB76}" destId="{D300F6F0-3725-4419-BE12-882E468E936D}" srcOrd="1" destOrd="0" presId="urn:microsoft.com/office/officeart/2005/8/layout/vList4#4"/>
    <dgm:cxn modelId="{824CF0E2-ADBD-4FD1-9FE8-C477F71A95A1}" type="presParOf" srcId="{316CE3C6-99EE-40D4-A7EA-4D803011EB76}" destId="{9EEA22C2-C139-4D20-A042-5D20F85E566A}" srcOrd="2" destOrd="0" presId="urn:microsoft.com/office/officeart/2005/8/layout/vList4#4"/>
    <dgm:cxn modelId="{6923DC2A-C8D7-4A63-84AA-96178ED7359A}" type="presParOf" srcId="{15D2AF84-E0C2-4D15-9FC6-F2824CF658C4}" destId="{0DFF12D8-86E5-49CD-8902-577101F8AB2E}" srcOrd="3" destOrd="0" presId="urn:microsoft.com/office/officeart/2005/8/layout/vList4#4"/>
    <dgm:cxn modelId="{CAAE9AA0-02F9-4B59-877A-991C808E4110}" type="presParOf" srcId="{15D2AF84-E0C2-4D15-9FC6-F2824CF658C4}" destId="{C80435BA-8BA5-4E14-B7E8-32E19DA25D9A}" srcOrd="4" destOrd="0" presId="urn:microsoft.com/office/officeart/2005/8/layout/vList4#4"/>
    <dgm:cxn modelId="{FAACFE0B-64E1-4A79-9490-53DE99F09C9B}" type="presParOf" srcId="{C80435BA-8BA5-4E14-B7E8-32E19DA25D9A}" destId="{BD0C8CC9-CC43-410B-A2E8-5474E591D0FB}" srcOrd="0" destOrd="0" presId="urn:microsoft.com/office/officeart/2005/8/layout/vList4#4"/>
    <dgm:cxn modelId="{5E29A1D6-FA94-4EE7-8696-D52BEA7C3448}" type="presParOf" srcId="{C80435BA-8BA5-4E14-B7E8-32E19DA25D9A}" destId="{06618E74-FF85-47B7-916C-F45CA5B7CED1}" srcOrd="1" destOrd="0" presId="urn:microsoft.com/office/officeart/2005/8/layout/vList4#4"/>
    <dgm:cxn modelId="{3DCC754F-B378-4D77-AB26-9A71C82E5EA9}" type="presParOf" srcId="{C80435BA-8BA5-4E14-B7E8-32E19DA25D9A}" destId="{80449563-834E-4245-9968-66DFC96C83B9}" srcOrd="2" destOrd="0" presId="urn:microsoft.com/office/officeart/2005/8/layout/vList4#4"/>
    <dgm:cxn modelId="{91EB6809-EDBE-4204-B85D-6453BDC5F13B}" type="presParOf" srcId="{15D2AF84-E0C2-4D15-9FC6-F2824CF658C4}" destId="{5221B613-DF47-4671-B20C-7C73966BFF58}" srcOrd="5" destOrd="0" presId="urn:microsoft.com/office/officeart/2005/8/layout/vList4#4"/>
    <dgm:cxn modelId="{8FFB603B-C43B-472F-B09A-0389DBC94991}" type="presParOf" srcId="{15D2AF84-E0C2-4D15-9FC6-F2824CF658C4}" destId="{AB8AFF4E-A4DA-4E12-8761-74E3FA57A429}" srcOrd="6" destOrd="0" presId="urn:microsoft.com/office/officeart/2005/8/layout/vList4#4"/>
    <dgm:cxn modelId="{9256E4BB-C1B4-49AA-B30F-3A2C7B700C59}" type="presParOf" srcId="{AB8AFF4E-A4DA-4E12-8761-74E3FA57A429}" destId="{10999D6E-E709-449F-8923-D6DE939CAD01}" srcOrd="0" destOrd="0" presId="urn:microsoft.com/office/officeart/2005/8/layout/vList4#4"/>
    <dgm:cxn modelId="{AC8FB35A-3CCD-49F9-A3F7-575C314A84AC}" type="presParOf" srcId="{AB8AFF4E-A4DA-4E12-8761-74E3FA57A429}" destId="{FD14F6B8-2520-40BA-94CA-9D1296D1DB81}" srcOrd="1" destOrd="0" presId="urn:microsoft.com/office/officeart/2005/8/layout/vList4#4"/>
    <dgm:cxn modelId="{812C226A-09BF-4138-9603-2E4B3BAE19F8}" type="presParOf" srcId="{AB8AFF4E-A4DA-4E12-8761-74E3FA57A429}" destId="{C92DD28A-C790-4BB2-B5F8-CCAADD7A3DE0}" srcOrd="2" destOrd="0" presId="urn:microsoft.com/office/officeart/2005/8/layout/vList4#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E6F58-DE82-4CBE-8371-20D47576BE46}" type="datetimeFigureOut">
              <a:rPr lang="en-US" smtClean="0"/>
              <a:t>9/24/2015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FA579-0627-4C50-891F-D6FA1329EF6D}" type="slidenum">
              <a:rPr lang="en-US" smtClean="0"/>
              <a:t>‹#›</a:t>
            </a:fld>
            <a:endParaRPr lang="en-US" dirty="0"/>
          </a:p>
        </p:txBody>
      </p:sp>
    </p:spTree>
    <p:extLst>
      <p:ext uri="{BB962C8B-B14F-4D97-AF65-F5344CB8AC3E}">
        <p14:creationId xmlns:p14="http://schemas.microsoft.com/office/powerpoint/2010/main" val="243309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FA579-0627-4C50-891F-D6FA1329EF6D}" type="slidenum">
              <a:rPr lang="en-US" smtClean="0"/>
              <a:t>1</a:t>
            </a:fld>
            <a:endParaRPr lang="en-US" dirty="0"/>
          </a:p>
        </p:txBody>
      </p:sp>
    </p:spTree>
    <p:extLst>
      <p:ext uri="{BB962C8B-B14F-4D97-AF65-F5344CB8AC3E}">
        <p14:creationId xmlns:p14="http://schemas.microsoft.com/office/powerpoint/2010/main" val="4143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35</a:t>
            </a:fld>
            <a:endParaRPr lang="en-US" dirty="0"/>
          </a:p>
        </p:txBody>
      </p:sp>
    </p:spTree>
    <p:extLst>
      <p:ext uri="{BB962C8B-B14F-4D97-AF65-F5344CB8AC3E}">
        <p14:creationId xmlns:p14="http://schemas.microsoft.com/office/powerpoint/2010/main" val="1600912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The Consolidated and Further Continuing Appropriations Act, 20151 was signed by the President on</a:t>
            </a:r>
          </a:p>
          <a:p>
            <a:r>
              <a:rPr lang="en-US" dirty="0" smtClean="0"/>
              <a:t>December 16, 2014. An explanatory statement2 accompanying the Act and agreed to by the House of</a:t>
            </a:r>
          </a:p>
          <a:p>
            <a:r>
              <a:rPr lang="en-US" dirty="0" smtClean="0"/>
              <a:t>Representatives and the Senate provides in pertinent part:</a:t>
            </a:r>
          </a:p>
          <a:p>
            <a:r>
              <a:rPr lang="en-US" dirty="0" smtClean="0"/>
              <a:t>Information Blocking.--The Office of the National Coordinator for Health Information</a:t>
            </a:r>
          </a:p>
          <a:p>
            <a:r>
              <a:rPr lang="en-US" dirty="0" smtClean="0"/>
              <a:t>Technology (ONC) is urged to use its certification program judiciously in order to ensure</a:t>
            </a:r>
          </a:p>
          <a:p>
            <a:r>
              <a:rPr lang="en-US" dirty="0" smtClean="0"/>
              <a:t>certified electronic health record technology (CEHRT) provides value to eligible hospitals,</a:t>
            </a:r>
          </a:p>
          <a:p>
            <a:r>
              <a:rPr lang="en-US" dirty="0" smtClean="0"/>
              <a:t>eligible providers and taxpayers. ONC should use its authority to certify only those products that</a:t>
            </a:r>
          </a:p>
          <a:p>
            <a:r>
              <a:rPr lang="en-US" dirty="0" smtClean="0"/>
              <a:t>clearly meet current meaningful use program standards and that do not block health information</a:t>
            </a:r>
          </a:p>
          <a:p>
            <a:r>
              <a:rPr lang="en-US" dirty="0" smtClean="0"/>
              <a:t>exchange. ONC should take steps to decertify products that proactively block the sharing of</a:t>
            </a:r>
          </a:p>
          <a:p>
            <a:r>
              <a:rPr lang="en-US" dirty="0" smtClean="0"/>
              <a:t>information because those practices frustrate congressional intent, devalue taxpayer investments</a:t>
            </a:r>
          </a:p>
          <a:p>
            <a:r>
              <a:rPr lang="en-US" dirty="0" smtClean="0"/>
              <a:t>in CEHRT, and make CEHRT less valuable and more burdensome for eligible hospitals and</a:t>
            </a:r>
          </a:p>
          <a:p>
            <a:r>
              <a:rPr lang="en-US" dirty="0" smtClean="0"/>
              <a:t>eligible providers to use. The agreement requests a detailed report from ONC no later than 90</a:t>
            </a:r>
          </a:p>
          <a:p>
            <a:r>
              <a:rPr lang="en-US" dirty="0" smtClean="0"/>
              <a:t>days after enactment of this act regarding the extent of the information blocking problem,</a:t>
            </a:r>
          </a:p>
          <a:p>
            <a:r>
              <a:rPr lang="en-US" dirty="0" smtClean="0"/>
              <a:t>including an estimate of the number of vendors or eligible hospitals or providers who block</a:t>
            </a:r>
          </a:p>
          <a:p>
            <a:r>
              <a:rPr lang="en-US" dirty="0" smtClean="0"/>
              <a:t>information. This detailed report should also include a comprehensive strategy on how to address</a:t>
            </a:r>
          </a:p>
          <a:p>
            <a:r>
              <a:rPr lang="en-US" dirty="0" smtClean="0"/>
              <a:t>the information blocking issue.</a:t>
            </a:r>
          </a:p>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37</a:t>
            </a:fld>
            <a:endParaRPr lang="en-US" dirty="0"/>
          </a:p>
        </p:txBody>
      </p:sp>
    </p:spTree>
    <p:extLst>
      <p:ext uri="{BB962C8B-B14F-4D97-AF65-F5344CB8AC3E}">
        <p14:creationId xmlns:p14="http://schemas.microsoft.com/office/powerpoint/2010/main" val="133632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Congress is working together on a nonpartisan issue that will have a profound effect on the lives of all Americans. H.R. 6, the 21st Century Cures Act, will bring our health care innovation infrastructure into the 21st Century, delivering hope for patients and loved ones and providing necessary resources to researchers to continue their efforts to uncover the next generation of cures and treatments. </a:t>
            </a:r>
          </a:p>
          <a:p>
            <a:r>
              <a:rPr lang="en-US" dirty="0" smtClean="0">
                <a:effectLst/>
              </a:rPr>
              <a:t>In the 21st century, health care innovation is happening at lightning speed. From the mapping of the human genome to the rise of personalized medicines that are linked to advances in molecular medicine, we have seen constant breakthroughs that are changing the face of disease treatment, management, and cures. Health research is moving quickly, but the federal drug and device approval apparatus is in many ways the relic of another era. We have dedicated scientists and bold leaders at agencies like the NIH and the FDA, but when our laws don’t keep pace with innovation, we all lose.</a:t>
            </a:r>
          </a:p>
          <a:p>
            <a:r>
              <a:rPr lang="en-US" dirty="0" smtClean="0">
                <a:effectLst/>
              </a:rPr>
              <a:t>If we want to save more lives and keep this country the leader in medical innovation, we have to make sure there’s not a major gap between the science of cures and the way we regulate these therapies. </a:t>
            </a:r>
          </a:p>
          <a:p>
            <a:r>
              <a:rPr lang="en-US" dirty="0" smtClean="0">
                <a:effectLst/>
              </a:rPr>
              <a:t>That is why, for the first time ever, we in Congress have taken a comprehensive look at what steps we can take to accelerate the pace of cures in America. We have looked at the full arc of this process – from the </a:t>
            </a:r>
            <a:r>
              <a:rPr lang="en-US" b="1" dirty="0" smtClean="0">
                <a:effectLst/>
              </a:rPr>
              <a:t>discovery</a:t>
            </a:r>
            <a:r>
              <a:rPr lang="en-US" dirty="0" smtClean="0">
                <a:effectLst/>
              </a:rPr>
              <a:t> of clues in basic science, to streamlining the drug and device </a:t>
            </a:r>
            <a:r>
              <a:rPr lang="en-US" b="1" dirty="0" smtClean="0">
                <a:effectLst/>
              </a:rPr>
              <a:t>development</a:t>
            </a:r>
            <a:r>
              <a:rPr lang="en-US" dirty="0" smtClean="0">
                <a:effectLst/>
              </a:rPr>
              <a:t> process, to unleashing the power of digital medicine and social media at the treatment </a:t>
            </a:r>
            <a:r>
              <a:rPr lang="en-US" b="1" dirty="0" smtClean="0">
                <a:effectLst/>
              </a:rPr>
              <a:t>delivery</a:t>
            </a:r>
            <a:r>
              <a:rPr lang="en-US" dirty="0" smtClean="0">
                <a:effectLst/>
              </a:rPr>
              <a:t> phase. We took our time, listening to the experts who know best. We’ve been working with patients, patient advocates, researchers, and innovators in the health care system to learn more about how to close the gaps between advances in scientific knowledge about cures and the regulatory policies created to save more lives. </a:t>
            </a:r>
          </a:p>
          <a:p>
            <a:r>
              <a:rPr lang="en-US" dirty="0" smtClean="0">
                <a:effectLst/>
              </a:rPr>
              <a:t>For over a year now, members have taken this important conversation back home to districts all across the country, and now it's time to take those ideas and bring them to life.</a:t>
            </a:r>
          </a:p>
          <a:p>
            <a:r>
              <a:rPr lang="en-US" dirty="0" smtClean="0">
                <a:effectLst/>
              </a:rPr>
              <a:t>On May 21, 2015, the committee voted 51-0 to advance the 21st Century Cures Act, a bill to help modernize and personalize health care, encourage greater innovation, support research, and streamline the system. As this nonpartisan legislation makes its way to the president’s desk we encourage you to stay up to date with the effort here and on social</a:t>
            </a:r>
            <a:endParaRPr lang="en-US" dirty="0"/>
          </a:p>
        </p:txBody>
      </p:sp>
      <p:sp>
        <p:nvSpPr>
          <p:cNvPr id="4" name="Slide Number Placeholder 3"/>
          <p:cNvSpPr>
            <a:spLocks noGrp="1"/>
          </p:cNvSpPr>
          <p:nvPr>
            <p:ph type="sldNum" sz="quarter" idx="10"/>
          </p:nvPr>
        </p:nvSpPr>
        <p:spPr/>
        <p:txBody>
          <a:bodyPr/>
          <a:lstStyle/>
          <a:p>
            <a:fld id="{F0FFA579-0627-4C50-891F-D6FA1329EF6D}" type="slidenum">
              <a:rPr lang="en-US" smtClean="0"/>
              <a:t>38</a:t>
            </a:fld>
            <a:endParaRPr lang="en-US" dirty="0"/>
          </a:p>
        </p:txBody>
      </p:sp>
    </p:spTree>
    <p:extLst>
      <p:ext uri="{BB962C8B-B14F-4D97-AF65-F5344CB8AC3E}">
        <p14:creationId xmlns:p14="http://schemas.microsoft.com/office/powerpoint/2010/main" val="3307328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39</a:t>
            </a:fld>
            <a:endParaRPr lang="en-US" dirty="0"/>
          </a:p>
        </p:txBody>
      </p:sp>
    </p:spTree>
    <p:extLst>
      <p:ext uri="{BB962C8B-B14F-4D97-AF65-F5344CB8AC3E}">
        <p14:creationId xmlns:p14="http://schemas.microsoft.com/office/powerpoint/2010/main" val="23043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40</a:t>
            </a:fld>
            <a:endParaRPr lang="en-US" dirty="0"/>
          </a:p>
        </p:txBody>
      </p:sp>
    </p:spTree>
    <p:extLst>
      <p:ext uri="{BB962C8B-B14F-4D97-AF65-F5344CB8AC3E}">
        <p14:creationId xmlns:p14="http://schemas.microsoft.com/office/powerpoint/2010/main" val="188951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DB05D-1477-0E41-ACEF-F00572CAEB5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230870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97F97D-43E3-4C5B-8EED-86898476C70E}" type="slidenum">
              <a:rPr lang="en-US" smtClean="0"/>
              <a:pPr/>
              <a:t>4</a:t>
            </a:fld>
            <a:endParaRPr lang="en-US" dirty="0"/>
          </a:p>
        </p:txBody>
      </p:sp>
    </p:spTree>
    <p:extLst>
      <p:ext uri="{BB962C8B-B14F-4D97-AF65-F5344CB8AC3E}">
        <p14:creationId xmlns:p14="http://schemas.microsoft.com/office/powerpoint/2010/main" val="371327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13</a:t>
            </a:fld>
            <a:endParaRPr lang="en-US" dirty="0"/>
          </a:p>
        </p:txBody>
      </p:sp>
    </p:spTree>
    <p:extLst>
      <p:ext uri="{BB962C8B-B14F-4D97-AF65-F5344CB8AC3E}">
        <p14:creationId xmlns:p14="http://schemas.microsoft.com/office/powerpoint/2010/main" val="429236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20</a:t>
            </a:fld>
            <a:endParaRPr lang="en-US" dirty="0"/>
          </a:p>
        </p:txBody>
      </p:sp>
    </p:spTree>
    <p:extLst>
      <p:ext uri="{BB962C8B-B14F-4D97-AF65-F5344CB8AC3E}">
        <p14:creationId xmlns:p14="http://schemas.microsoft.com/office/powerpoint/2010/main" val="80031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21</a:t>
            </a:fld>
            <a:endParaRPr lang="en-US" dirty="0"/>
          </a:p>
        </p:txBody>
      </p:sp>
    </p:spTree>
    <p:extLst>
      <p:ext uri="{BB962C8B-B14F-4D97-AF65-F5344CB8AC3E}">
        <p14:creationId xmlns:p14="http://schemas.microsoft.com/office/powerpoint/2010/main" val="359341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24</a:t>
            </a:fld>
            <a:endParaRPr lang="en-US" dirty="0"/>
          </a:p>
        </p:txBody>
      </p:sp>
    </p:spTree>
    <p:extLst>
      <p:ext uri="{BB962C8B-B14F-4D97-AF65-F5344CB8AC3E}">
        <p14:creationId xmlns:p14="http://schemas.microsoft.com/office/powerpoint/2010/main" val="228138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Schatz, Wicker,</a:t>
            </a:r>
            <a:r>
              <a:rPr lang="en-US" sz="1200" kern="1200" baseline="0" dirty="0" smtClean="0">
                <a:solidFill>
                  <a:schemeClr val="tx1"/>
                </a:solidFill>
                <a:effectLst/>
                <a:latin typeface="+mn-lt"/>
                <a:ea typeface="+mn-ea"/>
                <a:cs typeface="+mn-cs"/>
              </a:rPr>
              <a:t> Thune - </a:t>
            </a:r>
            <a:r>
              <a:rPr lang="en-US" sz="1200" kern="1200" dirty="0" smtClean="0">
                <a:solidFill>
                  <a:schemeClr val="tx1"/>
                </a:solidFill>
                <a:effectLst/>
                <a:latin typeface="+mn-lt"/>
                <a:ea typeface="+mn-ea"/>
                <a:cs typeface="+mn-cs"/>
              </a:rPr>
              <a:t>a program to assist doctors in establishing telemedicine or remote monitoring programs under Medicare's new Merit-Based Incentive Payment System, which was created when Congress repealed the flawed Sustainable Growth Rate (SGR) reimbursement structure for physicians.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bill also includes a directive for Medicare to reimburse telemedicine in new models such as accountable care organizations (ACOs) and bundled payments. The draft also includes a mandate that Medicare pay for remote monitoring of patients with chronic conditions for up to 90 days, provided certain conditions are met. A patient's home would be considered an "originating site" and federally qualified health centers would be acceptable "distant sites."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bill does not open up telemedicine payments in the broader fee-for-service Medicare program, except for home kidney dialysis treatments.</a:t>
            </a:r>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27</a:t>
            </a:fld>
            <a:endParaRPr lang="en-US" dirty="0"/>
          </a:p>
        </p:txBody>
      </p:sp>
    </p:spTree>
    <p:extLst>
      <p:ext uri="{BB962C8B-B14F-4D97-AF65-F5344CB8AC3E}">
        <p14:creationId xmlns:p14="http://schemas.microsoft.com/office/powerpoint/2010/main" val="405238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21</a:t>
            </a:r>
            <a:r>
              <a:rPr lang="en-US" baseline="30000" dirty="0" smtClean="0"/>
              <a:t>st</a:t>
            </a:r>
            <a:r>
              <a:rPr lang="en-US" dirty="0" smtClean="0"/>
              <a:t> Century Cures Language: </a:t>
            </a:r>
          </a:p>
          <a:p>
            <a:pPr lvl="1"/>
            <a:r>
              <a:rPr lang="en-US" dirty="0" smtClean="0"/>
              <a:t>1. </a:t>
            </a:r>
            <a:r>
              <a:rPr lang="en-US" sz="2000" dirty="0" smtClean="0">
                <a:solidFill>
                  <a:srgbClr val="000000"/>
                </a:solidFill>
                <a:latin typeface="Arial Narrow" panose="020B0606020202030204" pitchFamily="34" charset="0"/>
              </a:rPr>
              <a:t>MedPAC would be obligated to collect data on services involved in telehealth treatments and in cases where payments are not provided</a:t>
            </a:r>
          </a:p>
          <a:p>
            <a:pPr lvl="1"/>
            <a:r>
              <a:rPr lang="en-US" sz="2000" dirty="0" smtClean="0">
                <a:solidFill>
                  <a:srgbClr val="000000"/>
                </a:solidFill>
                <a:latin typeface="Arial Narrow" panose="020B0606020202030204" pitchFamily="34" charset="0"/>
              </a:rPr>
              <a:t>2. CMS report on: Whose care would be improved by expanding telehealth services; current activities related to the adoption/use of telehealth services; “high volume procedure[sic] codes or diagnostics” best suited for to telehealth; Identifying barriers to the expansion of telehealth</a:t>
            </a:r>
          </a:p>
          <a:p>
            <a:endParaRPr lang="en-US" dirty="0"/>
          </a:p>
        </p:txBody>
      </p:sp>
      <p:sp>
        <p:nvSpPr>
          <p:cNvPr id="4" name="Slide Number Placeholder 3"/>
          <p:cNvSpPr>
            <a:spLocks noGrp="1"/>
          </p:cNvSpPr>
          <p:nvPr>
            <p:ph type="sldNum" sz="quarter" idx="10"/>
          </p:nvPr>
        </p:nvSpPr>
        <p:spPr/>
        <p:txBody>
          <a:bodyPr/>
          <a:lstStyle/>
          <a:p>
            <a:fld id="{78535346-250C-40CF-8287-2643583C8809}" type="slidenum">
              <a:rPr lang="en-US" smtClean="0"/>
              <a:pPr/>
              <a:t>28</a:t>
            </a:fld>
            <a:endParaRPr lang="en-US" dirty="0"/>
          </a:p>
        </p:txBody>
      </p:sp>
    </p:spTree>
    <p:extLst>
      <p:ext uri="{BB962C8B-B14F-4D97-AF65-F5344CB8AC3E}">
        <p14:creationId xmlns:p14="http://schemas.microsoft.com/office/powerpoint/2010/main" val="3844740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3" y="0"/>
            <a:ext cx="9151089" cy="6858000"/>
          </a:xfrm>
          <a:prstGeom prst="rect">
            <a:avLst/>
          </a:prstGeom>
          <a:gradFill flip="none" rotWithShape="1">
            <a:gsLst>
              <a:gs pos="0">
                <a:schemeClr val="bg1"/>
              </a:gs>
              <a:gs pos="64999">
                <a:srgbClr val="F0EBD5"/>
              </a:gs>
              <a:gs pos="100000">
                <a:srgbClr val="D1C3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00" b="1" dirty="0" smtClean="0">
              <a:solidFill>
                <a:schemeClr val="tx1"/>
              </a:solidFill>
            </a:endParaRPr>
          </a:p>
          <a:p>
            <a:pPr algn="ctr"/>
            <a:endParaRPr lang="en-US" b="1" dirty="0">
              <a:solidFill>
                <a:schemeClr val="tx1"/>
              </a:solidFill>
            </a:endParaRPr>
          </a:p>
        </p:txBody>
      </p:sp>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0" y="3656639"/>
            <a:ext cx="9144000" cy="9915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1" y="4667696"/>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
        <p:nvSpPr>
          <p:cNvPr id="8" name="TextBox 7"/>
          <p:cNvSpPr txBox="1"/>
          <p:nvPr userDrawn="1"/>
        </p:nvSpPr>
        <p:spPr>
          <a:xfrm>
            <a:off x="533400" y="457200"/>
            <a:ext cx="8153400" cy="830997"/>
          </a:xfrm>
          <a:prstGeom prst="rect">
            <a:avLst/>
          </a:prstGeom>
          <a:noFill/>
        </p:spPr>
        <p:txBody>
          <a:bodyPr wrap="square" rtlCol="0">
            <a:spAutoFit/>
          </a:bodyPr>
          <a:lstStyle/>
          <a:p>
            <a:pPr algn="ctr"/>
            <a:r>
              <a:rPr lang="en-US" sz="2800" b="1" dirty="0" smtClean="0">
                <a:solidFill>
                  <a:schemeClr val="tx2"/>
                </a:solidFill>
              </a:rPr>
              <a:t>THE POWER OF INFORMATICS</a:t>
            </a:r>
          </a:p>
          <a:p>
            <a:pPr algn="ctr"/>
            <a:r>
              <a:rPr lang="en-US" sz="2000" b="1" dirty="0" smtClean="0">
                <a:solidFill>
                  <a:schemeClr val="tx2"/>
                </a:solidFill>
              </a:rPr>
              <a:t>Adoption – Analytics - Outcomes</a:t>
            </a:r>
            <a:endParaRPr lang="en-US" sz="2000" b="1" dirty="0">
              <a:solidFill>
                <a:schemeClr val="tx2"/>
              </a:solidFill>
            </a:endParaRPr>
          </a:p>
        </p:txBody>
      </p:sp>
      <p:grpSp>
        <p:nvGrpSpPr>
          <p:cNvPr id="12" name="Group 11"/>
          <p:cNvGrpSpPr/>
          <p:nvPr userDrawn="1"/>
        </p:nvGrpSpPr>
        <p:grpSpPr>
          <a:xfrm>
            <a:off x="1055097" y="1447800"/>
            <a:ext cx="7062761" cy="1432560"/>
            <a:chOff x="1055097" y="1447800"/>
            <a:chExt cx="7062761" cy="143256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097" y="1447800"/>
              <a:ext cx="2161991" cy="1432560"/>
            </a:xfrm>
            <a:prstGeom prst="rect">
              <a:avLst/>
            </a:prstGeom>
            <a:ln w="28575">
              <a:solidFill>
                <a:schemeClr val="accent1">
                  <a:lumMod val="50000"/>
                </a:schemeClr>
              </a:solidFill>
            </a:ln>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1838" y="1447800"/>
              <a:ext cx="2446020" cy="1432560"/>
            </a:xfrm>
            <a:prstGeom prst="rect">
              <a:avLst/>
            </a:prstGeom>
            <a:ln w="28575">
              <a:solidFill>
                <a:schemeClr val="accent1">
                  <a:lumMod val="50000"/>
                </a:schemeClr>
              </a:solidFill>
            </a:ln>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7088" y="1447800"/>
              <a:ext cx="2440208" cy="1432560"/>
            </a:xfrm>
            <a:prstGeom prst="rect">
              <a:avLst/>
            </a:prstGeom>
            <a:ln w="28575">
              <a:solidFill>
                <a:schemeClr val="accent1">
                  <a:lumMod val="75000"/>
                </a:schemeClr>
              </a:solid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9594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6368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2469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413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1594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8939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14676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029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9773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3553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1800"/>
            </a:lvl4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6" name="Slide Number Placeholder 5"/>
          <p:cNvSpPr>
            <a:spLocks noGrp="1"/>
          </p:cNvSpPr>
          <p:nvPr>
            <p:ph type="sldNum" sz="quarter" idx="12"/>
          </p:nvPr>
        </p:nvSpPr>
        <p:spPr/>
        <p:txBody>
          <a:bodyPr/>
          <a:lstStyle>
            <a:extLst/>
          </a:lstStyle>
          <a:p>
            <a:fld id="{FAA73AEB-4126-437C-BCDA-F9D30B5ABC95}" type="slidenum">
              <a:rPr lang="en-US" smtClean="0"/>
              <a:t>‹#›</a:t>
            </a:fld>
            <a:endParaRPr lang="en-US" dirty="0"/>
          </a:p>
        </p:txBody>
      </p:sp>
      <p:sp>
        <p:nvSpPr>
          <p:cNvPr id="7" name="Title 6"/>
          <p:cNvSpPr>
            <a:spLocks noGrp="1"/>
          </p:cNvSpPr>
          <p:nvPr>
            <p:ph type="title"/>
          </p:nvPr>
        </p:nvSpPr>
        <p:spPr/>
        <p:txBody>
          <a:bodyPr rtlCol="0">
            <a:normAutofit/>
          </a:bodyPr>
          <a:lstStyle>
            <a:lvl1pPr>
              <a:defRPr sz="3200">
                <a:effectLst/>
              </a:defRPr>
            </a:lvl1pPr>
            <a:extLst/>
          </a:lstStyle>
          <a:p>
            <a:r>
              <a:rPr kumimoji="0" lang="en-US" dirty="0" smtClean="0"/>
              <a:t>Click to edit Master title style</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3557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9516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967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extLst/>
          </a:lstStyle>
          <a:p>
            <a:fld id="{FAA73AEB-4126-437C-BCDA-F9D30B5ABC95}" type="slidenum">
              <a:rPr lang="en-US" smtClean="0"/>
              <a:t>‹#›</a:t>
            </a:fld>
            <a:endParaRPr lang="en-US" dirty="0"/>
          </a:p>
        </p:txBody>
      </p:sp>
      <p:sp>
        <p:nvSpPr>
          <p:cNvPr id="7" name="Title 6"/>
          <p:cNvSpPr>
            <a:spLocks noGrp="1"/>
          </p:cNvSpPr>
          <p:nvPr>
            <p:ph type="title"/>
          </p:nvPr>
        </p:nvSpPr>
        <p:spPr/>
        <p:txBody>
          <a:bodyPr rtlCol="0">
            <a:normAutofit/>
          </a:bodyPr>
          <a:lstStyle>
            <a:lvl1pPr>
              <a:defRPr sz="3200"/>
            </a:lvl1pPr>
            <a:extLst/>
          </a:lstStyle>
          <a:p>
            <a:r>
              <a:rPr kumimoji="0" lang="en-US" dirty="0" smtClean="0"/>
              <a:t>Click to edit Master title style</a:t>
            </a:r>
            <a:endParaRPr kumimoji="0" lang="en-US" dirty="0"/>
          </a:p>
        </p:txBody>
      </p:sp>
      <p:sp>
        <p:nvSpPr>
          <p:cNvPr id="5" name="Content Placeholder 4"/>
          <p:cNvSpPr>
            <a:spLocks noGrp="1"/>
          </p:cNvSpPr>
          <p:nvPr>
            <p:ph sz="quarter" idx="2"/>
          </p:nvPr>
        </p:nvSpPr>
        <p:spPr>
          <a:xfrm>
            <a:off x="457200" y="1444294"/>
            <a:ext cx="4040188" cy="4499306"/>
          </a:xfrm>
          <a:ln>
            <a:noFill/>
            <a:prstDash val="sysDash"/>
            <a:miter lim="800000"/>
          </a:ln>
        </p:spPr>
        <p:txBody>
          <a:bodyPr/>
          <a:lstStyle>
            <a:lvl1pPr>
              <a:defRPr sz="2800"/>
            </a:lvl1pPr>
            <a:lvl2pPr>
              <a:defRPr sz="2400"/>
            </a:lvl2pPr>
            <a:lvl3pPr>
              <a:defRPr sz="2000"/>
            </a:lvl3pPr>
            <a:lvl4pPr>
              <a:defRPr sz="18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
        <p:nvSpPr>
          <p:cNvPr id="8" name="Content Placeholder 5"/>
          <p:cNvSpPr>
            <a:spLocks noGrp="1"/>
          </p:cNvSpPr>
          <p:nvPr>
            <p:ph sz="quarter" idx="4"/>
          </p:nvPr>
        </p:nvSpPr>
        <p:spPr>
          <a:xfrm>
            <a:off x="4645025" y="1444294"/>
            <a:ext cx="4041775" cy="4499306"/>
          </a:xfrm>
          <a:ln>
            <a:noFill/>
            <a:prstDash val="sysDash"/>
            <a:miter lim="800000"/>
          </a:ln>
        </p:spPr>
        <p:txBody>
          <a:bodyPr/>
          <a:lstStyle>
            <a:lvl1pPr>
              <a:spcBef>
                <a:spcPts val="0"/>
              </a:spcBef>
              <a:defRPr sz="2800"/>
            </a:lvl1pPr>
            <a:lvl2pPr>
              <a:defRPr sz="2400"/>
            </a:lvl2pPr>
            <a:lvl3pPr>
              <a:defRPr sz="2000"/>
            </a:lvl3pPr>
            <a:lvl4pPr>
              <a:defRPr sz="1800"/>
            </a:lvl4pPr>
            <a:lvl5pPr>
              <a:defRPr sz="16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p:txBody>
      </p:sp>
    </p:spTree>
    <p:extLst>
      <p:ext uri="{BB962C8B-B14F-4D97-AF65-F5344CB8AC3E}">
        <p14:creationId xmlns:p14="http://schemas.microsoft.com/office/powerpoint/2010/main" val="403317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4" name="Rectangle 13"/>
          <p:cNvSpPr/>
          <p:nvPr userDrawn="1"/>
        </p:nvSpPr>
        <p:spPr>
          <a:xfrm>
            <a:off x="-3" y="0"/>
            <a:ext cx="9151089" cy="6858000"/>
          </a:xfrm>
          <a:prstGeom prst="rect">
            <a:avLst/>
          </a:prstGeom>
          <a:gradFill flip="none" rotWithShape="1">
            <a:gsLst>
              <a:gs pos="0">
                <a:schemeClr val="bg1"/>
              </a:gs>
              <a:gs pos="64999">
                <a:srgbClr val="F0EBD5"/>
              </a:gs>
              <a:gs pos="100000">
                <a:srgbClr val="D1C39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00" b="1" dirty="0" smtClean="0">
              <a:solidFill>
                <a:schemeClr val="tx1"/>
              </a:solidFill>
            </a:endParaRPr>
          </a:p>
          <a:p>
            <a:pPr algn="ctr"/>
            <a:endParaRPr lang="en-US" b="1" dirty="0">
              <a:solidFill>
                <a:schemeClr val="tx1"/>
              </a:solidFill>
            </a:endParaRPr>
          </a:p>
        </p:txBody>
      </p:sp>
      <p:sp>
        <p:nvSpPr>
          <p:cNvPr id="10" name="Right Triangle 9"/>
          <p:cNvSpPr/>
          <p:nvPr/>
        </p:nvSpPr>
        <p:spPr>
          <a:xfrm>
            <a:off x="-2" y="5045146"/>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hasCustomPrompt="1"/>
          </p:nvPr>
        </p:nvSpPr>
        <p:spPr>
          <a:xfrm>
            <a:off x="0" y="3656639"/>
            <a:ext cx="9144000" cy="991561"/>
          </a:xfrm>
        </p:spPr>
        <p:txBody>
          <a:bodyPr vert="horz" anchor="b">
            <a:normAutofit/>
            <a:scene3d>
              <a:camera prst="orthographicFront"/>
              <a:lightRig rig="soft" dir="t"/>
            </a:scene3d>
            <a:sp3d prstMaterial="softEdge">
              <a:bevelT w="25400" h="25400"/>
            </a:sp3d>
          </a:bodyPr>
          <a:lstStyle>
            <a:lvl1pPr algn="ctr">
              <a:defRPr sz="3600" b="1">
                <a:solidFill>
                  <a:schemeClr val="tx2"/>
                </a:solidFill>
                <a:effectLst/>
              </a:defRPr>
            </a:lvl1pPr>
            <a:extLst/>
          </a:lstStyle>
          <a:p>
            <a:r>
              <a:rPr kumimoji="0" lang="en-US" dirty="0" smtClean="0"/>
              <a:t>Divider Slide</a:t>
            </a:r>
            <a:endParaRPr kumimoji="0" lang="en-US" dirty="0"/>
          </a:p>
        </p:txBody>
      </p:sp>
      <p:sp>
        <p:nvSpPr>
          <p:cNvPr id="17" name="Subtitle 16"/>
          <p:cNvSpPr>
            <a:spLocks noGrp="1"/>
          </p:cNvSpPr>
          <p:nvPr>
            <p:ph type="subTitle" idx="1"/>
          </p:nvPr>
        </p:nvSpPr>
        <p:spPr>
          <a:xfrm>
            <a:off x="-1" y="4667696"/>
            <a:ext cx="9151087" cy="1199704"/>
          </a:xfrm>
        </p:spPr>
        <p:txBody>
          <a:bodyPr lIns="45720" rIns="45720">
            <a:normAutofit/>
          </a:bodyPr>
          <a:lstStyle>
            <a:lvl1pPr marL="0" marR="64008" indent="0" algn="ctr">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
        <p:nvSpPr>
          <p:cNvPr id="27" name="Slide Number Placeholder 26"/>
          <p:cNvSpPr>
            <a:spLocks noGrp="1"/>
          </p:cNvSpPr>
          <p:nvPr userDrawn="1">
            <p:ph type="sldNum" sz="quarter" idx="12"/>
          </p:nvPr>
        </p:nvSpPr>
        <p:spPr/>
        <p:txBody>
          <a:bodyPr/>
          <a:lstStyle>
            <a:lvl1pPr>
              <a:defRPr>
                <a:solidFill>
                  <a:schemeClr val="tx2"/>
                </a:solidFill>
              </a:defRPr>
            </a:lvl1pPr>
            <a:extLst/>
          </a:lstStyle>
          <a:p>
            <a:fld id="{FAA73AEB-4126-437C-BCDA-F9D30B5ABC95}" type="slidenum">
              <a:rPr lang="en-US" smtClean="0"/>
              <a:pPr/>
              <a:t>‹#›</a:t>
            </a:fld>
            <a:endParaRPr lang="en-US"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grpSp>
        <p:nvGrpSpPr>
          <p:cNvPr id="12" name="Group 11"/>
          <p:cNvGrpSpPr/>
          <p:nvPr userDrawn="1"/>
        </p:nvGrpSpPr>
        <p:grpSpPr>
          <a:xfrm>
            <a:off x="1055097" y="1447800"/>
            <a:ext cx="7062761" cy="1432560"/>
            <a:chOff x="1055097" y="1447800"/>
            <a:chExt cx="7062761" cy="143256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097" y="1447800"/>
              <a:ext cx="2161991" cy="1432560"/>
            </a:xfrm>
            <a:prstGeom prst="rect">
              <a:avLst/>
            </a:prstGeom>
            <a:ln w="28575">
              <a:solidFill>
                <a:schemeClr val="accent1">
                  <a:lumMod val="50000"/>
                </a:schemeClr>
              </a:solidFill>
            </a:ln>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71838" y="1447800"/>
              <a:ext cx="2446020" cy="1432560"/>
            </a:xfrm>
            <a:prstGeom prst="rect">
              <a:avLst/>
            </a:prstGeom>
            <a:ln w="28575">
              <a:solidFill>
                <a:schemeClr val="accent1">
                  <a:lumMod val="50000"/>
                </a:schemeClr>
              </a:solidFill>
            </a:ln>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17088" y="1447800"/>
              <a:ext cx="2440208" cy="1432560"/>
            </a:xfrm>
            <a:prstGeom prst="rect">
              <a:avLst/>
            </a:prstGeom>
            <a:ln w="28575">
              <a:solidFill>
                <a:schemeClr val="accent1">
                  <a:lumMod val="75000"/>
                </a:schemeClr>
              </a:solidFill>
            </a:ln>
          </p:spPr>
        </p:pic>
      </p:grpSp>
    </p:spTree>
    <p:extLst>
      <p:ext uri="{BB962C8B-B14F-4D97-AF65-F5344CB8AC3E}">
        <p14:creationId xmlns:p14="http://schemas.microsoft.com/office/powerpoint/2010/main" val="139206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FAA73AEB-4126-437C-BCDA-F9D30B5ABC95}" type="slidenum">
              <a:rPr lang="en-US" smtClean="0"/>
              <a:t>‹#›</a:t>
            </a:fld>
            <a:endParaRPr lang="en-US" dirty="0"/>
          </a:p>
        </p:txBody>
      </p:sp>
      <p:pic>
        <p:nvPicPr>
          <p:cNvPr id="5" name="Picture 4" descr="question mark_3.bmp"/>
          <p:cNvPicPr>
            <a:picLocks noChangeAspect="1"/>
          </p:cNvPicPr>
          <p:nvPr userDrawn="1"/>
        </p:nvPicPr>
        <p:blipFill>
          <a:blip r:embed="rId2"/>
          <a:stretch>
            <a:fillRect/>
          </a:stretch>
        </p:blipFill>
        <p:spPr>
          <a:xfrm>
            <a:off x="3200400" y="1971294"/>
            <a:ext cx="2895600" cy="328650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4D2A77D-0D9C-B746-8A15-23AF0E1FBA90}" type="slidenum">
              <a:rPr lang="en-US" smtClean="0"/>
              <a:pPr/>
              <a:t>‹#›</a:t>
            </a:fld>
            <a:endParaRPr lang="en-US" dirty="0"/>
          </a:p>
        </p:txBody>
      </p:sp>
      <p:sp>
        <p:nvSpPr>
          <p:cNvPr id="7" name="Title 6"/>
          <p:cNvSpPr>
            <a:spLocks noGrp="1"/>
          </p:cNvSpPr>
          <p:nvPr>
            <p:ph type="title"/>
          </p:nvPr>
        </p:nvSpPr>
        <p:spPr>
          <a:xfrm>
            <a:off x="457200" y="274638"/>
            <a:ext cx="8229600" cy="1143000"/>
          </a:xfrm>
        </p:spPr>
        <p:txBody>
          <a:bodyPr rtlCol="0">
            <a:normAutofit/>
          </a:bodyPr>
          <a:lstStyle>
            <a:lvl1pPr>
              <a:defRPr sz="320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2091322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Heading 1</a:t>
            </a:r>
            <a:endParaRPr lang="en-US" dirty="0"/>
          </a:p>
        </p:txBody>
      </p:sp>
      <p:sp>
        <p:nvSpPr>
          <p:cNvPr id="8" name="Content Placeholder 2"/>
          <p:cNvSpPr>
            <a:spLocks noGrp="1"/>
          </p:cNvSpPr>
          <p:nvPr>
            <p:ph idx="1"/>
          </p:nvPr>
        </p:nvSpPr>
        <p:spPr>
          <a:xfrm>
            <a:off x="777794" y="1181354"/>
            <a:ext cx="3731441" cy="4944810"/>
          </a:xfrm>
        </p:spPr>
        <p:txBody>
          <a:bodyPr/>
          <a:lstStyle>
            <a:lvl1pPr>
              <a:lnSpc>
                <a:spcPts val="2400"/>
              </a:lnSpc>
              <a:spcBef>
                <a:spcPts val="1000"/>
              </a:spcBef>
              <a:spcAft>
                <a:spcPts val="1000"/>
              </a:spcAft>
              <a:defRPr sz="2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4637227" y="1186079"/>
            <a:ext cx="3731441" cy="4944810"/>
          </a:xfrm>
        </p:spPr>
        <p:txBody>
          <a:bodyPr/>
          <a:lstStyle>
            <a:lvl1pPr>
              <a:lnSpc>
                <a:spcPts val="2400"/>
              </a:lnSpc>
              <a:spcBef>
                <a:spcPts val="1000"/>
              </a:spcBef>
              <a:spcAft>
                <a:spcPts val="1000"/>
              </a:spcAft>
              <a:defRPr sz="2200"/>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99163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8129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0349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 y="0"/>
            <a:ext cx="9151089" cy="1295400"/>
          </a:xfrm>
          <a:prstGeom prst="rect">
            <a:avLst/>
          </a:prstGeom>
          <a:gradFill flip="none" rotWithShape="1">
            <a:gsLst>
              <a:gs pos="0">
                <a:schemeClr val="bg1"/>
              </a:gs>
              <a:gs pos="64999">
                <a:srgbClr val="F0EBD5"/>
              </a:gs>
              <a:gs pos="100000">
                <a:srgbClr val="D1C39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00" b="1" dirty="0" smtClean="0">
              <a:solidFill>
                <a:schemeClr val="tx1"/>
              </a:solidFill>
            </a:endParaRPr>
          </a:p>
          <a:p>
            <a:pPr algn="ctr"/>
            <a:endParaRPr lang="en-US" b="1" dirty="0">
              <a:solidFill>
                <a:schemeClr val="tx1"/>
              </a:solidFill>
            </a:endParaRPr>
          </a:p>
        </p:txBody>
      </p: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AA73AEB-4126-437C-BCDA-F9D30B5ABC95}" type="slidenum">
              <a:rPr lang="en-US" smtClean="0"/>
              <a:t>‹#›</a:t>
            </a:fld>
            <a:endParaRPr lang="en-US" dirty="0"/>
          </a:p>
        </p:txBody>
      </p:sp>
      <p:pic>
        <p:nvPicPr>
          <p:cNvPr id="11" name="Picture 10"/>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7548917" y="6059612"/>
            <a:ext cx="1137883" cy="759894"/>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71" r:id="rId4"/>
    <p:sldLayoutId id="2147483667" r:id="rId5"/>
    <p:sldLayoutId id="2147483670"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2" r:id="rId16"/>
    <p:sldLayoutId id="2147483683" r:id="rId17"/>
    <p:sldLayoutId id="2147483684" r:id="rId18"/>
    <p:sldLayoutId id="2147483685" r:id="rId19"/>
    <p:sldLayoutId id="2147483686" r:id="rId20"/>
    <p:sldLayoutId id="2147483687" r:id="rId21"/>
    <p:sldLayoutId id="2147483688" r:id="rId22"/>
  </p:sldLayoutIdLst>
  <p:hf hdr="0" ftr="0" dt="0"/>
  <p:txStyles>
    <p:titleStyle>
      <a:lvl1pPr algn="l" rtl="0" eaLnBrk="1" latinLnBrk="0" hangingPunct="1">
        <a:spcBef>
          <a:spcPct val="0"/>
        </a:spcBef>
        <a:buNone/>
        <a:defRPr kumimoji="0" sz="3200" b="1" kern="1200">
          <a:solidFill>
            <a:srgbClr val="1A92AA"/>
          </a:solidFill>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lumMod val="75000"/>
          </a:schemeClr>
        </a:buClr>
        <a:buSzPct val="68000"/>
        <a:buFont typeface="Wingdings 3"/>
        <a:buChar char=""/>
        <a:defRPr kumimoji="0" sz="2800" kern="1200">
          <a:solidFill>
            <a:schemeClr val="tx1"/>
          </a:solidFill>
          <a:latin typeface="+mn-lt"/>
          <a:ea typeface="+mn-ea"/>
          <a:cs typeface="+mn-cs"/>
        </a:defRPr>
      </a:lvl1pPr>
      <a:lvl2pPr marL="741363" indent="-349250" algn="l" rtl="0" eaLnBrk="1" latinLnBrk="0" hangingPunct="1">
        <a:spcBef>
          <a:spcPts val="324"/>
        </a:spcBef>
        <a:buClr>
          <a:schemeClr val="accent1">
            <a:lumMod val="75000"/>
          </a:schemeClr>
        </a:buClr>
        <a:buFont typeface="Verdana" panose="020B0604030504040204" pitchFamily="34" charset="0"/>
        <a:buChar char="−"/>
        <a:defRPr kumimoji="0" sz="2400" kern="1200">
          <a:solidFill>
            <a:schemeClr val="tx1"/>
          </a:solidFill>
          <a:latin typeface="+mn-lt"/>
          <a:ea typeface="+mn-ea"/>
          <a:cs typeface="+mn-cs"/>
        </a:defRPr>
      </a:lvl2pPr>
      <a:lvl3pPr marL="971550" indent="-230188" algn="l" rtl="0" eaLnBrk="1" latinLnBrk="0" hangingPunct="1">
        <a:spcBef>
          <a:spcPts val="350"/>
        </a:spcBef>
        <a:buClr>
          <a:schemeClr val="accent2"/>
        </a:buClr>
        <a:buSzPct val="100000"/>
        <a:buFont typeface="Courier New" panose="02070309020205020404" pitchFamily="49" charset="0"/>
        <a:buChar char="o"/>
        <a:defRPr kumimoji="0" sz="2000" kern="1200">
          <a:solidFill>
            <a:schemeClr val="tx1"/>
          </a:solidFill>
          <a:latin typeface="+mn-lt"/>
          <a:ea typeface="+mn-ea"/>
          <a:cs typeface="+mn-cs"/>
        </a:defRPr>
      </a:lvl3pPr>
      <a:lvl4pPr marL="1262063" indent="-290513" algn="l" rtl="0" eaLnBrk="1" latinLnBrk="0" hangingPunct="1">
        <a:spcBef>
          <a:spcPts val="350"/>
        </a:spcBef>
        <a:buClr>
          <a:schemeClr val="accent2"/>
        </a:buClr>
        <a:buFont typeface="Wingdings" panose="05000000000000000000" pitchFamily="2" charset="2"/>
        <a:buChar char="§"/>
        <a:defRPr kumimoji="0" sz="1800" kern="1200">
          <a:solidFill>
            <a:schemeClr val="tx1"/>
          </a:solidFill>
          <a:latin typeface="+mn-lt"/>
          <a:ea typeface="+mn-ea"/>
          <a:cs typeface="+mn-cs"/>
        </a:defRPr>
      </a:lvl4pPr>
      <a:lvl5pPr marL="1539875" indent="-277813" algn="l" rtl="0" eaLnBrk="1" latinLnBrk="0" hangingPunct="1">
        <a:spcBef>
          <a:spcPts val="350"/>
        </a:spcBef>
        <a:buClr>
          <a:schemeClr val="accent2"/>
        </a:buClr>
        <a:buFont typeface="Wingdings 2"/>
        <a:buChar char=""/>
        <a:defRPr kumimoji="0" sz="16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url?sa=i&amp;source=imgres&amp;cd=&amp;cad=rja&amp;uact=8&amp;ved=0CAgQjRxqFQoTCImVmv_sjsgCFcZVPgodniwCzA&amp;url=http://www.gstatic.com/tv/thumb/dvdboxart/163913/p163913_d_v7_aa.jpg&amp;psig=AFQjCNHky2rn_Ggv6rou00g0Mz-6q-JdVQ&amp;ust=1443155949832629"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tmp"/></Relationships>
</file>

<file path=ppt/slides/_rels/slide2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amazon.com/s/ref=dp_byline_sr_book_1?ie=UTF8&amp;text=Niko+Skievaski&amp;search-alias=books&amp;field-author=Niko+Skievaski&amp;sort=relevancerank"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1.tmp"/></Relationships>
</file>

<file path=ppt/slides/_rels/slide3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tmp"/><Relationship Id="rId4" Type="http://schemas.openxmlformats.org/officeDocument/2006/relationships/image" Target="../media/image27.tm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diagramLayout" Target="../diagrams/layout1.xml"/><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17.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Legislative Update and the Power of Advocacy</a:t>
            </a:r>
            <a:endParaRPr lang="en-US" dirty="0"/>
          </a:p>
        </p:txBody>
      </p:sp>
      <p:sp>
        <p:nvSpPr>
          <p:cNvPr id="6" name="Subtitle 5"/>
          <p:cNvSpPr>
            <a:spLocks noGrp="1"/>
          </p:cNvSpPr>
          <p:nvPr>
            <p:ph type="subTitle" idx="1"/>
          </p:nvPr>
        </p:nvSpPr>
        <p:spPr>
          <a:xfrm>
            <a:off x="0" y="4800600"/>
            <a:ext cx="9151087" cy="1199704"/>
          </a:xfrm>
        </p:spPr>
        <p:txBody>
          <a:bodyPr>
            <a:normAutofit fontScale="92500"/>
          </a:bodyPr>
          <a:lstStyle/>
          <a:p>
            <a:r>
              <a:rPr lang="en-US" dirty="0"/>
              <a:t>LIZ JOHNSON, MS, FCHIME, FHIMSS, CPHIMS, RN-BC</a:t>
            </a:r>
          </a:p>
          <a:p>
            <a:r>
              <a:rPr lang="en-US" sz="1900" dirty="0"/>
              <a:t>Chief Information Officer, Acute Care Hospitals &amp; Applied Clinical Informatics</a:t>
            </a:r>
          </a:p>
          <a:p>
            <a:r>
              <a:rPr lang="en-US" dirty="0"/>
              <a:t>Tenet Healthcare</a:t>
            </a:r>
          </a:p>
        </p:txBody>
      </p:sp>
    </p:spTree>
    <p:extLst>
      <p:ext uri="{BB962C8B-B14F-4D97-AF65-F5344CB8AC3E}">
        <p14:creationId xmlns:p14="http://schemas.microsoft.com/office/powerpoint/2010/main" val="293991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PATIENT </a:t>
            </a:r>
            <a:r>
              <a:rPr lang="en-US" dirty="0"/>
              <a:t>IDENTIFICATION</a:t>
            </a:r>
          </a:p>
        </p:txBody>
      </p:sp>
      <p:sp>
        <p:nvSpPr>
          <p:cNvPr id="5" name="Subtitle 4"/>
          <p:cNvSpPr>
            <a:spLocks noGrp="1"/>
          </p:cNvSpPr>
          <p:nvPr>
            <p:ph type="subTitle" idx="1"/>
          </p:nvPr>
        </p:nvSpPr>
        <p:spPr/>
        <p:txBody>
          <a:bodyPr/>
          <a:lstStyle/>
          <a:p>
            <a:r>
              <a:rPr lang="en-US" dirty="0"/>
              <a:t>Have the political winds </a:t>
            </a:r>
            <a:r>
              <a:rPr lang="en-US" dirty="0" smtClean="0"/>
              <a:t>shifted </a:t>
            </a:r>
            <a:r>
              <a:rPr lang="en-US" dirty="0"/>
              <a:t>on a patient identifier?</a:t>
            </a:r>
          </a:p>
        </p:txBody>
      </p:sp>
      <p:sp>
        <p:nvSpPr>
          <p:cNvPr id="6" name="Slide Number Placeholder 5"/>
          <p:cNvSpPr>
            <a:spLocks noGrp="1"/>
          </p:cNvSpPr>
          <p:nvPr>
            <p:ph type="sldNum" sz="quarter" idx="12"/>
          </p:nvPr>
        </p:nvSpPr>
        <p:spPr/>
        <p:txBody>
          <a:bodyPr/>
          <a:lstStyle/>
          <a:p>
            <a:fld id="{FAA73AEB-4126-437C-BCDA-F9D30B5ABC95}" type="slidenum">
              <a:rPr lang="en-US" smtClean="0"/>
              <a:pPr/>
              <a:t>10</a:t>
            </a:fld>
            <a:endParaRPr lang="en-US" dirty="0"/>
          </a:p>
        </p:txBody>
      </p:sp>
    </p:spTree>
    <p:extLst>
      <p:ext uri="{BB962C8B-B14F-4D97-AF65-F5344CB8AC3E}">
        <p14:creationId xmlns:p14="http://schemas.microsoft.com/office/powerpoint/2010/main" val="678802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231" y="1353554"/>
            <a:ext cx="8452449" cy="3816429"/>
          </a:xfrm>
          <a:prstGeom prst="rect">
            <a:avLst/>
          </a:prstGeom>
        </p:spPr>
        <p:txBody>
          <a:bodyPr wrap="square">
            <a:spAutoFit/>
          </a:bodyPr>
          <a:lstStyle/>
          <a:p>
            <a:r>
              <a:rPr lang="en-US" sz="2200" b="1" dirty="0" smtClean="0">
                <a:solidFill>
                  <a:srgbClr val="000000"/>
                </a:solidFill>
                <a:latin typeface="Arial Narrow" panose="020B0606020202030204" pitchFamily="34" charset="0"/>
              </a:rPr>
              <a:t>21</a:t>
            </a:r>
            <a:r>
              <a:rPr lang="en-US" sz="2200" b="1" baseline="30000" dirty="0" smtClean="0">
                <a:solidFill>
                  <a:srgbClr val="000000"/>
                </a:solidFill>
                <a:latin typeface="Arial Narrow" panose="020B0606020202030204" pitchFamily="34" charset="0"/>
              </a:rPr>
              <a:t>st</a:t>
            </a:r>
            <a:r>
              <a:rPr lang="en-US" sz="2200" b="1" dirty="0" smtClean="0">
                <a:solidFill>
                  <a:srgbClr val="000000"/>
                </a:solidFill>
                <a:latin typeface="Arial Narrow" panose="020B0606020202030204" pitchFamily="34" charset="0"/>
              </a:rPr>
              <a:t> </a:t>
            </a:r>
            <a:r>
              <a:rPr lang="en-US" sz="2200" b="1" dirty="0">
                <a:solidFill>
                  <a:srgbClr val="000000"/>
                </a:solidFill>
                <a:latin typeface="Arial Narrow" panose="020B0606020202030204" pitchFamily="34" charset="0"/>
              </a:rPr>
              <a:t>Century Cures </a:t>
            </a:r>
            <a:r>
              <a:rPr lang="en-US" sz="2200" b="1" dirty="0" smtClean="0">
                <a:solidFill>
                  <a:srgbClr val="000000"/>
                </a:solidFill>
                <a:latin typeface="Arial Narrow" panose="020B0606020202030204" pitchFamily="34" charset="0"/>
              </a:rPr>
              <a:t>Act – H.R. 6 – Passed House on </a:t>
            </a:r>
            <a:r>
              <a:rPr lang="en-US" sz="2200" b="1" dirty="0">
                <a:solidFill>
                  <a:srgbClr val="000000"/>
                </a:solidFill>
                <a:latin typeface="Arial Narrow" panose="020B0606020202030204" pitchFamily="34" charset="0"/>
              </a:rPr>
              <a:t>July 10</a:t>
            </a:r>
            <a:r>
              <a:rPr lang="en-US" sz="2200" b="1" baseline="30000" dirty="0">
                <a:solidFill>
                  <a:srgbClr val="000000"/>
                </a:solidFill>
                <a:latin typeface="Arial Narrow" panose="020B0606020202030204" pitchFamily="34" charset="0"/>
              </a:rPr>
              <a:t>th</a:t>
            </a:r>
            <a:r>
              <a:rPr lang="en-US" sz="2200" b="1" dirty="0">
                <a:solidFill>
                  <a:srgbClr val="000000"/>
                </a:solidFill>
                <a:latin typeface="Arial Narrow" panose="020B0606020202030204" pitchFamily="34" charset="0"/>
              </a:rPr>
              <a:t> </a:t>
            </a:r>
          </a:p>
          <a:p>
            <a:pPr marL="514350" lvl="1" indent="0">
              <a:buNone/>
            </a:pPr>
            <a:r>
              <a:rPr lang="en-US" sz="2200" i="1" dirty="0">
                <a:solidFill>
                  <a:srgbClr val="000000"/>
                </a:solidFill>
                <a:latin typeface="Arial Narrow" panose="020B0606020202030204" pitchFamily="34" charset="0"/>
              </a:rPr>
              <a:t>“(H) an individual should have the right to be confident that the data in the electronic health record of the individual pertains to such individual; and </a:t>
            </a:r>
          </a:p>
          <a:p>
            <a:pPr marL="514350" lvl="1" indent="0">
              <a:buNone/>
            </a:pPr>
            <a:r>
              <a:rPr lang="en-US" sz="2200" i="1" dirty="0">
                <a:solidFill>
                  <a:srgbClr val="000000"/>
                </a:solidFill>
                <a:latin typeface="Arial Narrow" panose="020B0606020202030204" pitchFamily="34" charset="0"/>
              </a:rPr>
              <a:t>(I) the right described in subparagraph (H) will promote safety and care coordination for individuals.”</a:t>
            </a:r>
            <a:endParaRPr lang="en-US" sz="2200" dirty="0">
              <a:solidFill>
                <a:srgbClr val="000000"/>
              </a:solidFill>
              <a:latin typeface="Arial Narrow" panose="020B0606020202030204" pitchFamily="34" charset="0"/>
            </a:endParaRPr>
          </a:p>
          <a:p>
            <a:endParaRPr lang="en-US" sz="2200" dirty="0" smtClean="0">
              <a:solidFill>
                <a:srgbClr val="000000"/>
              </a:solidFill>
              <a:latin typeface="Arial Narrow" panose="020B0606020202030204" pitchFamily="34" charset="0"/>
            </a:endParaRPr>
          </a:p>
          <a:p>
            <a:endParaRPr lang="en-US" sz="2200" dirty="0" smtClean="0">
              <a:solidFill>
                <a:srgbClr val="000000"/>
              </a:solidFill>
              <a:latin typeface="Arial Narrow" panose="020B0606020202030204" pitchFamily="34" charset="0"/>
            </a:endParaRPr>
          </a:p>
          <a:p>
            <a:r>
              <a:rPr lang="en-US" sz="2200" b="1" dirty="0" smtClean="0">
                <a:solidFill>
                  <a:srgbClr val="000000"/>
                </a:solidFill>
                <a:latin typeface="Arial Narrow" panose="020B0606020202030204" pitchFamily="34" charset="0"/>
              </a:rPr>
              <a:t>June </a:t>
            </a:r>
            <a:r>
              <a:rPr lang="en-US" sz="2200" b="1" dirty="0">
                <a:solidFill>
                  <a:srgbClr val="000000"/>
                </a:solidFill>
                <a:latin typeface="Arial Narrow" panose="020B0606020202030204" pitchFamily="34" charset="0"/>
              </a:rPr>
              <a:t>10</a:t>
            </a:r>
            <a:r>
              <a:rPr lang="en-US" sz="2200" b="1" baseline="30000" dirty="0">
                <a:solidFill>
                  <a:srgbClr val="000000"/>
                </a:solidFill>
                <a:latin typeface="Arial Narrow" panose="020B0606020202030204" pitchFamily="34" charset="0"/>
              </a:rPr>
              <a:t>th</a:t>
            </a:r>
            <a:r>
              <a:rPr lang="en-US" sz="2200" b="1" dirty="0">
                <a:solidFill>
                  <a:srgbClr val="000000"/>
                </a:solidFill>
                <a:latin typeface="Arial Narrow" panose="020B0606020202030204" pitchFamily="34" charset="0"/>
              </a:rPr>
              <a:t> HELP </a:t>
            </a:r>
            <a:r>
              <a:rPr lang="en-US" sz="2200" b="1" dirty="0" smtClean="0">
                <a:solidFill>
                  <a:srgbClr val="000000"/>
                </a:solidFill>
                <a:latin typeface="Arial Narrow" panose="020B0606020202030204" pitchFamily="34" charset="0"/>
              </a:rPr>
              <a:t>Hearing </a:t>
            </a:r>
            <a:r>
              <a:rPr lang="en-US" sz="2200" b="1" dirty="0">
                <a:solidFill>
                  <a:srgbClr val="000000"/>
                </a:solidFill>
                <a:latin typeface="Arial Narrow" panose="020B0606020202030204" pitchFamily="34" charset="0"/>
              </a:rPr>
              <a:t>– “Health Information Exchange: A Path Towards Improving the Quality and Value of Health Care for </a:t>
            </a:r>
            <a:r>
              <a:rPr lang="en-US" sz="2200" b="1" dirty="0" smtClean="0">
                <a:solidFill>
                  <a:srgbClr val="000000"/>
                </a:solidFill>
                <a:latin typeface="Arial Narrow" panose="020B0606020202030204" pitchFamily="34" charset="0"/>
              </a:rPr>
              <a:t>Patients”</a:t>
            </a:r>
            <a:endParaRPr lang="en-US" sz="2200" b="1" dirty="0">
              <a:solidFill>
                <a:srgbClr val="000000"/>
              </a:solidFill>
              <a:latin typeface="Arial Narrow" panose="020B0606020202030204" pitchFamily="34" charset="0"/>
            </a:endParaRPr>
          </a:p>
          <a:p>
            <a:pPr marL="800100" lvl="1" indent="-342900">
              <a:buFont typeface="Arial" panose="020B0604020202020204" pitchFamily="34" charset="0"/>
              <a:buChar char="•"/>
            </a:pPr>
            <a:r>
              <a:rPr lang="en-US" sz="2200" dirty="0">
                <a:solidFill>
                  <a:srgbClr val="000000"/>
                </a:solidFill>
                <a:latin typeface="Arial Narrow" panose="020B0606020202030204" pitchFamily="34" charset="0"/>
              </a:rPr>
              <a:t>Sen</a:t>
            </a:r>
            <a:r>
              <a:rPr lang="en-US" sz="2200" dirty="0" smtClean="0">
                <a:solidFill>
                  <a:srgbClr val="000000"/>
                </a:solidFill>
                <a:latin typeface="Arial Narrow" panose="020B0606020202030204" pitchFamily="34" charset="0"/>
              </a:rPr>
              <a:t>. Elizabeth Warren (D-MA) </a:t>
            </a:r>
            <a:r>
              <a:rPr lang="en-US" sz="2200" dirty="0">
                <a:solidFill>
                  <a:srgbClr val="000000"/>
                </a:solidFill>
                <a:latin typeface="Arial Narrow" panose="020B0606020202030204" pitchFamily="34" charset="0"/>
              </a:rPr>
              <a:t>references 2012 CHIME </a:t>
            </a:r>
            <a:r>
              <a:rPr lang="en-US" sz="2200" dirty="0" smtClean="0">
                <a:solidFill>
                  <a:srgbClr val="000000"/>
                </a:solidFill>
                <a:latin typeface="Arial Narrow" panose="020B0606020202030204" pitchFamily="34" charset="0"/>
              </a:rPr>
              <a:t>study, Rand study on adverse events due to patient mismatches</a:t>
            </a:r>
          </a:p>
        </p:txBody>
      </p:sp>
      <p:sp>
        <p:nvSpPr>
          <p:cNvPr id="3" name="Title 1"/>
          <p:cNvSpPr txBox="1">
            <a:spLocks/>
          </p:cNvSpPr>
          <p:nvPr/>
        </p:nvSpPr>
        <p:spPr>
          <a:xfrm>
            <a:off x="0" y="210554"/>
            <a:ext cx="8950624"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Patient Identification Congressional Activity</a:t>
            </a:r>
            <a:endParaRPr lang="en-US" sz="3200" dirty="0">
              <a:solidFill>
                <a:srgbClr val="1A92AA"/>
              </a:solidFill>
            </a:endParaRPr>
          </a:p>
        </p:txBody>
      </p:sp>
      <p:sp>
        <p:nvSpPr>
          <p:cNvPr id="5"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11</a:t>
            </a:r>
            <a:endParaRPr lang="en-US" sz="1100" dirty="0"/>
          </a:p>
        </p:txBody>
      </p:sp>
      <p:sp>
        <p:nvSpPr>
          <p:cNvPr id="4" name="TextBox 3"/>
          <p:cNvSpPr txBox="1"/>
          <p:nvPr/>
        </p:nvSpPr>
        <p:spPr>
          <a:xfrm rot="20247673">
            <a:off x="1210636" y="2771002"/>
            <a:ext cx="6529352" cy="1200329"/>
          </a:xfrm>
          <a:prstGeom prst="rect">
            <a:avLst/>
          </a:prstGeom>
          <a:solidFill>
            <a:schemeClr val="bg2"/>
          </a:solidFill>
        </p:spPr>
        <p:txBody>
          <a:bodyPr wrap="none" rtlCol="0">
            <a:spAutoFit/>
          </a:bodyPr>
          <a:lstStyle/>
          <a:p>
            <a:r>
              <a:rPr lang="en-US" dirty="0" smtClean="0"/>
              <a:t>Do you who your patient is, is the treatment the right </a:t>
            </a:r>
          </a:p>
          <a:p>
            <a:r>
              <a:rPr lang="en-US" dirty="0" smtClean="0"/>
              <a:t>treatment…. Without a patient identifier that is universal</a:t>
            </a:r>
          </a:p>
          <a:p>
            <a:endParaRPr lang="en-US" dirty="0"/>
          </a:p>
          <a:p>
            <a:r>
              <a:rPr lang="en-US" dirty="0" smtClean="0"/>
              <a:t>Informaticists are key subject matter experts. </a:t>
            </a:r>
            <a:endParaRPr lang="en-US" dirty="0"/>
          </a:p>
        </p:txBody>
      </p:sp>
    </p:spTree>
    <p:extLst>
      <p:ext uri="{BB962C8B-B14F-4D97-AF65-F5344CB8AC3E}">
        <p14:creationId xmlns:p14="http://schemas.microsoft.com/office/powerpoint/2010/main" val="33504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CYBERSECURITY IN HEALTHCARE</a:t>
            </a:r>
            <a:endParaRPr lang="en-US" dirty="0"/>
          </a:p>
        </p:txBody>
      </p:sp>
      <p:sp>
        <p:nvSpPr>
          <p:cNvPr id="5" name="Subtitle 4"/>
          <p:cNvSpPr>
            <a:spLocks noGrp="1"/>
          </p:cNvSpPr>
          <p:nvPr>
            <p:ph type="subTitle" idx="1"/>
          </p:nvPr>
        </p:nvSpPr>
        <p:spPr/>
        <p:txBody>
          <a:bodyPr/>
          <a:lstStyle/>
          <a:p>
            <a:r>
              <a:rPr lang="en-US" dirty="0"/>
              <a:t>95 million patient records breached, and growing</a:t>
            </a:r>
          </a:p>
        </p:txBody>
      </p:sp>
      <p:sp>
        <p:nvSpPr>
          <p:cNvPr id="6" name="Slide Number Placeholder 5"/>
          <p:cNvSpPr>
            <a:spLocks noGrp="1"/>
          </p:cNvSpPr>
          <p:nvPr>
            <p:ph type="sldNum" sz="quarter" idx="12"/>
          </p:nvPr>
        </p:nvSpPr>
        <p:spPr/>
        <p:txBody>
          <a:bodyPr/>
          <a:lstStyle/>
          <a:p>
            <a:fld id="{FAA73AEB-4126-437C-BCDA-F9D30B5ABC95}" type="slidenum">
              <a:rPr lang="en-US" smtClean="0"/>
              <a:pPr/>
              <a:t>12</a:t>
            </a:fld>
            <a:endParaRPr lang="en-US" dirty="0"/>
          </a:p>
        </p:txBody>
      </p:sp>
    </p:spTree>
    <p:extLst>
      <p:ext uri="{BB962C8B-B14F-4D97-AF65-F5344CB8AC3E}">
        <p14:creationId xmlns:p14="http://schemas.microsoft.com/office/powerpoint/2010/main" val="17254023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36637"/>
            <a:ext cx="8229600" cy="4525963"/>
          </a:xfrm>
        </p:spPr>
        <p:txBody>
          <a:bodyPr>
            <a:noAutofit/>
          </a:bodyPr>
          <a:lstStyle/>
          <a:p>
            <a:r>
              <a:rPr lang="en-US" sz="2800" dirty="0">
                <a:solidFill>
                  <a:srgbClr val="000000"/>
                </a:solidFill>
                <a:latin typeface="Arial Narrow" panose="020B0606020202030204" pitchFamily="34" charset="0"/>
              </a:rPr>
              <a:t>Focus of </a:t>
            </a:r>
            <a:r>
              <a:rPr lang="en-US" sz="2800" dirty="0" smtClean="0">
                <a:solidFill>
                  <a:srgbClr val="000000"/>
                </a:solidFill>
                <a:latin typeface="Arial Narrow" panose="020B0606020202030204" pitchFamily="34" charset="0"/>
              </a:rPr>
              <a:t>Cybersecurity Legislative Proposals:</a:t>
            </a:r>
            <a:endParaRPr lang="en-US" sz="2800" dirty="0">
              <a:solidFill>
                <a:srgbClr val="000000"/>
              </a:solidFill>
              <a:latin typeface="Arial Narrow" panose="020B0606020202030204" pitchFamily="34" charset="0"/>
            </a:endParaRPr>
          </a:p>
          <a:p>
            <a:pPr lvl="1"/>
            <a:r>
              <a:rPr lang="en-US" sz="2400" dirty="0" smtClean="0">
                <a:solidFill>
                  <a:srgbClr val="000000"/>
                </a:solidFill>
                <a:latin typeface="Arial Narrow" panose="020B0606020202030204" pitchFamily="34" charset="0"/>
              </a:rPr>
              <a:t>Robust </a:t>
            </a:r>
            <a:r>
              <a:rPr lang="en-US" sz="2400" dirty="0">
                <a:solidFill>
                  <a:srgbClr val="000000"/>
                </a:solidFill>
                <a:latin typeface="Arial Narrow" panose="020B0606020202030204" pitchFamily="34" charset="0"/>
              </a:rPr>
              <a:t>national information sharing </a:t>
            </a:r>
            <a:r>
              <a:rPr lang="en-US" sz="2400" dirty="0" smtClean="0">
                <a:solidFill>
                  <a:srgbClr val="000000"/>
                </a:solidFill>
                <a:latin typeface="Arial Narrow" panose="020B0606020202030204" pitchFamily="34" charset="0"/>
              </a:rPr>
              <a:t>network</a:t>
            </a:r>
          </a:p>
          <a:p>
            <a:pPr lvl="1"/>
            <a:r>
              <a:rPr lang="en-US" sz="2400" dirty="0" smtClean="0">
                <a:solidFill>
                  <a:srgbClr val="000000"/>
                </a:solidFill>
                <a:latin typeface="Arial Narrow" panose="020B0606020202030204" pitchFamily="34" charset="0"/>
              </a:rPr>
              <a:t>Standardized </a:t>
            </a:r>
            <a:r>
              <a:rPr lang="en-US" sz="2400" dirty="0">
                <a:solidFill>
                  <a:srgbClr val="000000"/>
                </a:solidFill>
                <a:latin typeface="Arial Narrow" panose="020B0606020202030204" pitchFamily="34" charset="0"/>
              </a:rPr>
              <a:t>breach </a:t>
            </a:r>
            <a:r>
              <a:rPr lang="en-US" sz="2400" dirty="0" smtClean="0">
                <a:solidFill>
                  <a:srgbClr val="000000"/>
                </a:solidFill>
                <a:latin typeface="Arial Narrow" panose="020B0606020202030204" pitchFamily="34" charset="0"/>
              </a:rPr>
              <a:t>reporting</a:t>
            </a:r>
            <a:endParaRPr lang="en-US" sz="2400" dirty="0">
              <a:solidFill>
                <a:srgbClr val="000000"/>
              </a:solidFill>
              <a:latin typeface="Arial Narrow" panose="020B0606020202030204" pitchFamily="34" charset="0"/>
            </a:endParaRPr>
          </a:p>
          <a:p>
            <a:pPr lvl="1"/>
            <a:r>
              <a:rPr lang="en-US" sz="2400" dirty="0" smtClean="0">
                <a:solidFill>
                  <a:srgbClr val="000000"/>
                </a:solidFill>
                <a:latin typeface="Arial Narrow" panose="020B0606020202030204" pitchFamily="34" charset="0"/>
              </a:rPr>
              <a:t>Targeted </a:t>
            </a:r>
            <a:r>
              <a:rPr lang="en-US" sz="2400" dirty="0">
                <a:solidFill>
                  <a:srgbClr val="000000"/>
                </a:solidFill>
                <a:latin typeface="Arial Narrow" panose="020B0606020202030204" pitchFamily="34" charset="0"/>
              </a:rPr>
              <a:t>liability protections</a:t>
            </a:r>
          </a:p>
          <a:p>
            <a:r>
              <a:rPr lang="en-US" sz="2800" dirty="0" smtClean="0">
                <a:solidFill>
                  <a:srgbClr val="000000"/>
                </a:solidFill>
                <a:latin typeface="Arial Narrow" panose="020B0606020202030204" pitchFamily="34" charset="0"/>
              </a:rPr>
              <a:t>Notable Legislation:</a:t>
            </a:r>
          </a:p>
          <a:p>
            <a:pPr lvl="1"/>
            <a:r>
              <a:rPr lang="en-US" sz="2400" dirty="0" smtClean="0">
                <a:solidFill>
                  <a:srgbClr val="000000"/>
                </a:solidFill>
                <a:latin typeface="Arial Narrow" panose="020B0606020202030204" pitchFamily="34" charset="0"/>
              </a:rPr>
              <a:t>Senate</a:t>
            </a:r>
            <a:r>
              <a:rPr lang="en-US" sz="2400" dirty="0">
                <a:solidFill>
                  <a:srgbClr val="000000"/>
                </a:solidFill>
                <a:latin typeface="Arial Narrow" panose="020B0606020202030204" pitchFamily="34" charset="0"/>
              </a:rPr>
              <a:t>: </a:t>
            </a:r>
            <a:r>
              <a:rPr lang="en-US" sz="2400" dirty="0" smtClean="0">
                <a:solidFill>
                  <a:srgbClr val="000000"/>
                </a:solidFill>
                <a:latin typeface="Arial Narrow" panose="020B0606020202030204" pitchFamily="34" charset="0"/>
              </a:rPr>
              <a:t>Cyber Information Sharing Act of 2015 (CISA</a:t>
            </a:r>
            <a:r>
              <a:rPr lang="en-US" sz="2400" dirty="0">
                <a:solidFill>
                  <a:srgbClr val="000000"/>
                </a:solidFill>
                <a:latin typeface="Arial Narrow" panose="020B0606020202030204" pitchFamily="34" charset="0"/>
              </a:rPr>
              <a:t>) - Burr (R-N.C.) &amp; Feinstein (D-Calif.) </a:t>
            </a:r>
            <a:r>
              <a:rPr lang="en-US" sz="2400" dirty="0" smtClean="0">
                <a:solidFill>
                  <a:srgbClr val="000000"/>
                </a:solidFill>
                <a:latin typeface="Arial Narrow" panose="020B0606020202030204" pitchFamily="34" charset="0"/>
              </a:rPr>
              <a:t>, </a:t>
            </a:r>
          </a:p>
          <a:p>
            <a:pPr lvl="2"/>
            <a:r>
              <a:rPr lang="en-US" sz="2000" dirty="0" smtClean="0">
                <a:solidFill>
                  <a:srgbClr val="000000"/>
                </a:solidFill>
                <a:latin typeface="Arial Narrow" panose="020B0606020202030204" pitchFamily="34" charset="0"/>
              </a:rPr>
              <a:t>Cleared Select Committee on Intelligence 14-1 (3/17/15)</a:t>
            </a:r>
          </a:p>
          <a:p>
            <a:pPr lvl="1"/>
            <a:r>
              <a:rPr lang="en-US" sz="2400" dirty="0" smtClean="0">
                <a:solidFill>
                  <a:srgbClr val="000000"/>
                </a:solidFill>
                <a:latin typeface="Arial Narrow" panose="020B0606020202030204" pitchFamily="34" charset="0"/>
              </a:rPr>
              <a:t>House passed two information sharing bills in 2015</a:t>
            </a:r>
          </a:p>
          <a:p>
            <a:pPr lvl="2"/>
            <a:r>
              <a:rPr lang="en-US" sz="2000" dirty="0" smtClean="0">
                <a:solidFill>
                  <a:srgbClr val="000000"/>
                </a:solidFill>
                <a:latin typeface="Arial Narrow" panose="020B0606020202030204" pitchFamily="34" charset="0"/>
              </a:rPr>
              <a:t>HR 1560 (4/22/15) &amp;  HR 1731 (4/23/15)</a:t>
            </a:r>
          </a:p>
        </p:txBody>
      </p:sp>
      <p:sp>
        <p:nvSpPr>
          <p:cNvPr id="8" name="Title 1"/>
          <p:cNvSpPr txBox="1">
            <a:spLocks/>
          </p:cNvSpPr>
          <p:nvPr/>
        </p:nvSpPr>
        <p:spPr>
          <a:xfrm>
            <a:off x="291028" y="338891"/>
            <a:ext cx="822960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600" dirty="0" smtClean="0">
                <a:solidFill>
                  <a:srgbClr val="1A92AA"/>
                </a:solidFill>
                <a:latin typeface="Arial Narrow" panose="020B0606020202030204" pitchFamily="34" charset="0"/>
              </a:rPr>
              <a:t>Cybersecurity Congressional Activity</a:t>
            </a:r>
            <a:endParaRPr lang="en-US" sz="3600" dirty="0">
              <a:solidFill>
                <a:srgbClr val="1A92AA"/>
              </a:solidFill>
              <a:latin typeface="Arial Narrow" panose="020B0606020202030204" pitchFamily="34" charset="0"/>
            </a:endParaRPr>
          </a:p>
        </p:txBody>
      </p:sp>
      <p:sp>
        <p:nvSpPr>
          <p:cNvPr id="2" name="Slide Number Placeholder 1"/>
          <p:cNvSpPr>
            <a:spLocks noGrp="1"/>
          </p:cNvSpPr>
          <p:nvPr>
            <p:ph type="sldNum" sz="quarter" idx="12"/>
          </p:nvPr>
        </p:nvSpPr>
        <p:spPr/>
        <p:txBody>
          <a:bodyPr/>
          <a:lstStyle/>
          <a:p>
            <a:fld id="{FAA73AEB-4126-437C-BCDA-F9D30B5ABC95}" type="slidenum">
              <a:rPr lang="en-US" smtClean="0"/>
              <a:t>13</a:t>
            </a:fld>
            <a:endParaRPr lang="en-US" dirty="0"/>
          </a:p>
        </p:txBody>
      </p:sp>
      <p:sp>
        <p:nvSpPr>
          <p:cNvPr id="4" name="TextBox 3"/>
          <p:cNvSpPr txBox="1"/>
          <p:nvPr/>
        </p:nvSpPr>
        <p:spPr>
          <a:xfrm>
            <a:off x="291028" y="5172670"/>
            <a:ext cx="8229600" cy="923330"/>
          </a:xfrm>
          <a:prstGeom prst="rect">
            <a:avLst/>
          </a:prstGeom>
          <a:solidFill>
            <a:srgbClr val="FF6600"/>
          </a:solidFill>
        </p:spPr>
        <p:txBody>
          <a:bodyPr wrap="square" rtlCol="0">
            <a:spAutoFit/>
          </a:bodyPr>
          <a:lstStyle/>
          <a:p>
            <a:r>
              <a:rPr lang="en-US" b="1" dirty="0" smtClean="0"/>
              <a:t>Office of Personnel Management </a:t>
            </a:r>
            <a:r>
              <a:rPr lang="en-US" b="1" dirty="0"/>
              <a:t>says 5.6 million fingerprints stolen in cyberattack, five times as many as previously </a:t>
            </a:r>
            <a:r>
              <a:rPr lang="en-US" b="1" dirty="0" smtClean="0"/>
              <a:t>thought</a:t>
            </a:r>
          </a:p>
          <a:p>
            <a:r>
              <a:rPr lang="en-US" b="1" dirty="0" smtClean="0"/>
              <a:t>Washington Post, Wednesday September 23</a:t>
            </a:r>
            <a:r>
              <a:rPr lang="en-US" b="1" baseline="30000" dirty="0" smtClean="0"/>
              <a:t>rd</a:t>
            </a:r>
            <a:r>
              <a:rPr lang="en-US" b="1" dirty="0" smtClean="0"/>
              <a:t>.</a:t>
            </a:r>
            <a:endParaRPr lang="en-US" dirty="0"/>
          </a:p>
        </p:txBody>
      </p:sp>
    </p:spTree>
    <p:extLst>
      <p:ext uri="{BB962C8B-B14F-4D97-AF65-F5344CB8AC3E}">
        <p14:creationId xmlns:p14="http://schemas.microsoft.com/office/powerpoint/2010/main" val="3321560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MEANINGFUL USE</a:t>
            </a:r>
            <a:endParaRPr lang="en-US" dirty="0"/>
          </a:p>
        </p:txBody>
      </p:sp>
      <p:sp>
        <p:nvSpPr>
          <p:cNvPr id="5" name="Subtitle 4"/>
          <p:cNvSpPr>
            <a:spLocks noGrp="1"/>
          </p:cNvSpPr>
          <p:nvPr>
            <p:ph type="subTitle" idx="1"/>
          </p:nvPr>
        </p:nvSpPr>
        <p:spPr/>
        <p:txBody>
          <a:bodyPr/>
          <a:lstStyle/>
          <a:p>
            <a:r>
              <a:rPr lang="en-US" dirty="0"/>
              <a:t>1,000+ pages of regulation in 2015</a:t>
            </a:r>
          </a:p>
        </p:txBody>
      </p:sp>
      <p:sp>
        <p:nvSpPr>
          <p:cNvPr id="6" name="Slide Number Placeholder 5"/>
          <p:cNvSpPr>
            <a:spLocks noGrp="1"/>
          </p:cNvSpPr>
          <p:nvPr>
            <p:ph type="sldNum" sz="quarter" idx="12"/>
          </p:nvPr>
        </p:nvSpPr>
        <p:spPr/>
        <p:txBody>
          <a:bodyPr/>
          <a:lstStyle/>
          <a:p>
            <a:fld id="{FAA73AEB-4126-437C-BCDA-F9D30B5ABC95}" type="slidenum">
              <a:rPr lang="en-US" smtClean="0"/>
              <a:pPr/>
              <a:t>14</a:t>
            </a:fld>
            <a:endParaRPr lang="en-US" dirty="0"/>
          </a:p>
        </p:txBody>
      </p:sp>
    </p:spTree>
    <p:extLst>
      <p:ext uri="{BB962C8B-B14F-4D97-AF65-F5344CB8AC3E}">
        <p14:creationId xmlns:p14="http://schemas.microsoft.com/office/powerpoint/2010/main" val="1594826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p:spPr>
        <p:txBody>
          <a:bodyPr/>
          <a:lstStyle/>
          <a:p>
            <a:pPr lvl="0"/>
            <a:r>
              <a:rPr lang="en-US" dirty="0" smtClean="0">
                <a:solidFill>
                  <a:srgbClr val="000000"/>
                </a:solidFill>
                <a:latin typeface="Arial Narrow" panose="020B0606020202030204" pitchFamily="34" charset="0"/>
              </a:rPr>
              <a:t>March 30 – Meaningful Use Stage 3 (CMS)</a:t>
            </a:r>
          </a:p>
          <a:p>
            <a:pPr lvl="1"/>
            <a:r>
              <a:rPr lang="en-US" sz="3200" dirty="0" smtClean="0">
                <a:solidFill>
                  <a:srgbClr val="000000"/>
                </a:solidFill>
                <a:latin typeface="Arial Narrow" panose="020B0606020202030204" pitchFamily="34" charset="0"/>
              </a:rPr>
              <a:t>Response deadline: May 29, 2015</a:t>
            </a:r>
          </a:p>
          <a:p>
            <a:r>
              <a:rPr lang="en-US" dirty="0" smtClean="0">
                <a:solidFill>
                  <a:srgbClr val="000000"/>
                </a:solidFill>
                <a:latin typeface="Arial Narrow" panose="020B0606020202030204" pitchFamily="34" charset="0"/>
              </a:rPr>
              <a:t>March 30 – 2015 Certification (ONC)</a:t>
            </a:r>
          </a:p>
          <a:p>
            <a:pPr lvl="1"/>
            <a:r>
              <a:rPr lang="en-US" sz="3200" dirty="0" smtClean="0">
                <a:solidFill>
                  <a:srgbClr val="000000"/>
                </a:solidFill>
                <a:latin typeface="Arial Narrow" panose="020B0606020202030204" pitchFamily="34" charset="0"/>
              </a:rPr>
              <a:t>Response deadline: May 29, 2015</a:t>
            </a:r>
          </a:p>
          <a:p>
            <a:r>
              <a:rPr lang="en-US" dirty="0" smtClean="0">
                <a:solidFill>
                  <a:srgbClr val="000000"/>
                </a:solidFill>
                <a:latin typeface="Arial Narrow" panose="020B0606020202030204" pitchFamily="34" charset="0"/>
              </a:rPr>
              <a:t>April 15 – 2015-2017 Modifications Rule (CMS)</a:t>
            </a:r>
          </a:p>
          <a:p>
            <a:pPr lvl="1"/>
            <a:r>
              <a:rPr lang="en-US" sz="3200" dirty="0" smtClean="0">
                <a:solidFill>
                  <a:srgbClr val="000000"/>
                </a:solidFill>
                <a:latin typeface="Arial Narrow" panose="020B0606020202030204" pitchFamily="34" charset="0"/>
              </a:rPr>
              <a:t>Response deadline: June 15, 2015</a:t>
            </a:r>
          </a:p>
          <a:p>
            <a:pPr marL="0" indent="0">
              <a:buNone/>
            </a:pPr>
            <a:endParaRPr lang="en-US" sz="2400" dirty="0"/>
          </a:p>
        </p:txBody>
      </p:sp>
      <p:sp>
        <p:nvSpPr>
          <p:cNvPr id="5" name="Title 1"/>
          <p:cNvSpPr>
            <a:spLocks noGrp="1"/>
          </p:cNvSpPr>
          <p:nvPr>
            <p:ph type="title"/>
          </p:nvPr>
        </p:nvSpPr>
        <p:spPr>
          <a:xfrm>
            <a:off x="228600" y="194512"/>
            <a:ext cx="8229600" cy="1143000"/>
          </a:xfrm>
        </p:spPr>
        <p:txBody>
          <a:bodyPr/>
          <a:lstStyle/>
          <a:p>
            <a:pPr algn="ctr"/>
            <a:r>
              <a:rPr lang="en-US" dirty="0" smtClean="0">
                <a:solidFill>
                  <a:srgbClr val="2C88C9"/>
                </a:solidFill>
              </a:rPr>
              <a:t>MU Proposed Rules in 2015</a:t>
            </a:r>
            <a:endParaRPr lang="en-US" dirty="0">
              <a:solidFill>
                <a:srgbClr val="2C88C9"/>
              </a:solidFill>
            </a:endParaRPr>
          </a:p>
        </p:txBody>
      </p:sp>
      <p:sp>
        <p:nvSpPr>
          <p:cNvPr id="4" name="Title 1"/>
          <p:cNvSpPr txBox="1">
            <a:spLocks/>
          </p:cNvSpPr>
          <p:nvPr/>
        </p:nvSpPr>
        <p:spPr>
          <a:xfrm>
            <a:off x="685800" y="5020694"/>
            <a:ext cx="8229600" cy="1143000"/>
          </a:xfrm>
          <a:prstGeom prst="rect">
            <a:avLst/>
          </a:prstGeom>
        </p:spPr>
        <p:txBody>
          <a:bodyPr lIns="121917" tIns="60958" rIns="121917" bIns="60958"/>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600" dirty="0" smtClean="0">
                <a:solidFill>
                  <a:srgbClr val="2C88C9"/>
                </a:solidFill>
                <a:latin typeface="Arial Narrow" panose="020B0606020202030204" pitchFamily="34" charset="0"/>
              </a:rPr>
              <a:t>…….still waiting for finalized rules </a:t>
            </a:r>
            <a:endParaRPr lang="en-US" sz="3600" dirty="0">
              <a:solidFill>
                <a:srgbClr val="2C88C9"/>
              </a:solidFill>
              <a:latin typeface="Arial Narrow" panose="020B0606020202030204" pitchFamily="34" charset="0"/>
            </a:endParaRPr>
          </a:p>
        </p:txBody>
      </p:sp>
      <p:sp>
        <p:nvSpPr>
          <p:cNvPr id="2" name="Slide Number Placeholder 1"/>
          <p:cNvSpPr>
            <a:spLocks noGrp="1"/>
          </p:cNvSpPr>
          <p:nvPr>
            <p:ph type="sldNum" sz="quarter" idx="12"/>
          </p:nvPr>
        </p:nvSpPr>
        <p:spPr/>
        <p:txBody>
          <a:bodyPr/>
          <a:lstStyle/>
          <a:p>
            <a:fld id="{FAA73AEB-4126-437C-BCDA-F9D30B5ABC95}" type="slidenum">
              <a:rPr lang="en-US" smtClean="0"/>
              <a:t>15</a:t>
            </a:fld>
            <a:endParaRPr lang="en-US" dirty="0"/>
          </a:p>
        </p:txBody>
      </p:sp>
    </p:spTree>
    <p:extLst>
      <p:ext uri="{BB962C8B-B14F-4D97-AF65-F5344CB8AC3E}">
        <p14:creationId xmlns:p14="http://schemas.microsoft.com/office/powerpoint/2010/main" val="774258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lstStyle/>
          <a:p>
            <a:pPr lvl="0"/>
            <a:r>
              <a:rPr lang="en-US" sz="2800" dirty="0" smtClean="0">
                <a:solidFill>
                  <a:srgbClr val="000000"/>
                </a:solidFill>
                <a:latin typeface="Arial Narrow" panose="020B0606020202030204" pitchFamily="34" charset="0"/>
              </a:rPr>
              <a:t>Begins </a:t>
            </a:r>
            <a:r>
              <a:rPr lang="en-US" sz="2800" dirty="0">
                <a:solidFill>
                  <a:srgbClr val="000000"/>
                </a:solidFill>
                <a:latin typeface="Arial Narrow" panose="020B0606020202030204" pitchFamily="34" charset="0"/>
              </a:rPr>
              <a:t>in 2015, effective through 2017</a:t>
            </a:r>
          </a:p>
          <a:p>
            <a:pPr lvl="0"/>
            <a:r>
              <a:rPr lang="en-US" sz="2800" dirty="0">
                <a:solidFill>
                  <a:srgbClr val="000000"/>
                </a:solidFill>
                <a:latin typeface="Arial Narrow" panose="020B0606020202030204" pitchFamily="34" charset="0"/>
              </a:rPr>
              <a:t>Modifies Stage 2 objectives &amp; measures</a:t>
            </a:r>
          </a:p>
          <a:p>
            <a:pPr lvl="1"/>
            <a:r>
              <a:rPr lang="en-US" sz="2400" dirty="0">
                <a:solidFill>
                  <a:srgbClr val="000000"/>
                </a:solidFill>
                <a:latin typeface="Arial Narrow" panose="020B0606020202030204" pitchFamily="34" charset="0"/>
              </a:rPr>
              <a:t>Exclusions available for Stage 1 providers &amp; some Stage 2 providers in 2015 </a:t>
            </a:r>
            <a:r>
              <a:rPr lang="en-US" sz="2400" dirty="0" smtClean="0">
                <a:solidFill>
                  <a:srgbClr val="000000"/>
                </a:solidFill>
                <a:latin typeface="Arial Narrow" panose="020B0606020202030204" pitchFamily="34" charset="0"/>
              </a:rPr>
              <a:t>ONLY (ex. eRx)</a:t>
            </a:r>
            <a:endParaRPr lang="en-US" sz="2400" dirty="0">
              <a:solidFill>
                <a:srgbClr val="000000"/>
              </a:solidFill>
              <a:latin typeface="Arial Narrow" panose="020B0606020202030204" pitchFamily="34" charset="0"/>
            </a:endParaRPr>
          </a:p>
          <a:p>
            <a:pPr lvl="0"/>
            <a:r>
              <a:rPr lang="en-US" sz="2800" dirty="0">
                <a:solidFill>
                  <a:srgbClr val="000000"/>
                </a:solidFill>
                <a:latin typeface="Arial Narrow" panose="020B0606020202030204" pitchFamily="34" charset="0"/>
              </a:rPr>
              <a:t>“Continuous” 90-day reporting period for all in 2015</a:t>
            </a:r>
          </a:p>
          <a:p>
            <a:pPr lvl="1"/>
            <a:r>
              <a:rPr lang="en-US" sz="2400" dirty="0">
                <a:solidFill>
                  <a:srgbClr val="000000"/>
                </a:solidFill>
                <a:latin typeface="Arial Narrow" panose="020B0606020202030204" pitchFamily="34" charset="0"/>
              </a:rPr>
              <a:t>In 2016, 1st time participants would have an EHR reporting period of any continuous 90-days; all returning providers have full-year</a:t>
            </a:r>
          </a:p>
          <a:p>
            <a:pPr lvl="1"/>
            <a:r>
              <a:rPr lang="en-US" sz="2400" dirty="0">
                <a:solidFill>
                  <a:srgbClr val="000000"/>
                </a:solidFill>
                <a:latin typeface="Arial Narrow" panose="020B0606020202030204" pitchFamily="34" charset="0"/>
              </a:rPr>
              <a:t>In 2017, 1st time participants would have a full-year reporting period, as do all returning providers</a:t>
            </a:r>
          </a:p>
          <a:p>
            <a:endParaRPr lang="en-US" sz="2400" dirty="0"/>
          </a:p>
        </p:txBody>
      </p:sp>
      <p:sp>
        <p:nvSpPr>
          <p:cNvPr id="5" name="Title 1"/>
          <p:cNvSpPr>
            <a:spLocks noGrp="1"/>
          </p:cNvSpPr>
          <p:nvPr>
            <p:ph type="title"/>
          </p:nvPr>
        </p:nvSpPr>
        <p:spPr>
          <a:xfrm>
            <a:off x="178733" y="146386"/>
            <a:ext cx="8229600" cy="1143000"/>
          </a:xfrm>
        </p:spPr>
        <p:txBody>
          <a:bodyPr/>
          <a:lstStyle/>
          <a:p>
            <a:pPr algn="ctr"/>
            <a:r>
              <a:rPr lang="en-US" dirty="0" smtClean="0">
                <a:solidFill>
                  <a:srgbClr val="2C88C9"/>
                </a:solidFill>
              </a:rPr>
              <a:t>MU Modifications Proposed Rule</a:t>
            </a:r>
            <a:endParaRPr lang="en-US" dirty="0">
              <a:solidFill>
                <a:srgbClr val="2C88C9"/>
              </a:solidFill>
            </a:endParaRPr>
          </a:p>
        </p:txBody>
      </p:sp>
      <p:sp>
        <p:nvSpPr>
          <p:cNvPr id="2" name="Slide Number Placeholder 1"/>
          <p:cNvSpPr>
            <a:spLocks noGrp="1"/>
          </p:cNvSpPr>
          <p:nvPr>
            <p:ph type="sldNum" sz="quarter" idx="12"/>
          </p:nvPr>
        </p:nvSpPr>
        <p:spPr/>
        <p:txBody>
          <a:bodyPr/>
          <a:lstStyle/>
          <a:p>
            <a:fld id="{FAA73AEB-4126-437C-BCDA-F9D30B5ABC95}" type="slidenum">
              <a:rPr lang="en-US" smtClean="0"/>
              <a:t>16</a:t>
            </a:fld>
            <a:endParaRPr lang="en-US" dirty="0"/>
          </a:p>
        </p:txBody>
      </p:sp>
    </p:spTree>
    <p:extLst>
      <p:ext uri="{BB962C8B-B14F-4D97-AF65-F5344CB8AC3E}">
        <p14:creationId xmlns:p14="http://schemas.microsoft.com/office/powerpoint/2010/main" val="905512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6"/>
          <p:cNvGraphicFramePr>
            <a:graphicFrameLocks/>
          </p:cNvGraphicFramePr>
          <p:nvPr>
            <p:extLst/>
          </p:nvPr>
        </p:nvGraphicFramePr>
        <p:xfrm>
          <a:off x="304800" y="733927"/>
          <a:ext cx="8458200" cy="4191002"/>
        </p:xfrm>
        <a:graphic>
          <a:graphicData uri="http://schemas.openxmlformats.org/drawingml/2006/table">
            <a:tbl>
              <a:tblPr/>
              <a:tblGrid>
                <a:gridCol w="1310426"/>
                <a:gridCol w="1712486"/>
                <a:gridCol w="1757161"/>
                <a:gridCol w="2695307"/>
                <a:gridCol w="982820"/>
              </a:tblGrid>
              <a:tr h="984771">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b="1" u="none" strike="noStrike" dirty="0">
                          <a:solidFill>
                            <a:schemeClr val="bg1"/>
                          </a:solidFill>
                          <a:effectLst/>
                          <a:latin typeface="Arial Narrow" panose="020B0606020202030204" pitchFamily="34" charset="0"/>
                        </a:rPr>
                        <a:t>First Year of Participation</a:t>
                      </a:r>
                      <a:endParaRPr lang="en-US" sz="1600" b="1" i="0" u="none" strike="noStrike" dirty="0">
                        <a:solidFill>
                          <a:schemeClr val="bg1"/>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solidFill>
                  </a:tcPr>
                </a:tc>
                <a:tc gridSpan="4">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2000" b="1" u="none" strike="noStrike" dirty="0">
                          <a:solidFill>
                            <a:schemeClr val="bg1"/>
                          </a:solidFill>
                          <a:effectLst/>
                          <a:latin typeface="Arial Narrow" panose="020B0606020202030204" pitchFamily="34" charset="0"/>
                        </a:rPr>
                        <a:t>Stage of Meaningful Use</a:t>
                      </a:r>
                      <a:endParaRPr lang="en-US" sz="2000" b="1" i="0" u="none" strike="noStrike" dirty="0">
                        <a:solidFill>
                          <a:schemeClr val="bg1"/>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 </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r>
                        <a:rPr lang="en-US" sz="1600" u="none" strike="noStrike" dirty="0">
                          <a:effectLst/>
                          <a:latin typeface="Arial Narrow" panose="020B0606020202030204" pitchFamily="34" charset="0"/>
                        </a:rPr>
                        <a:t>2015</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r>
                        <a:rPr lang="en-US" sz="1600" u="none" strike="noStrike" dirty="0">
                          <a:effectLst/>
                          <a:latin typeface="Arial Narrow" panose="020B0606020202030204" pitchFamily="34" charset="0"/>
                        </a:rPr>
                        <a:t>2016</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r>
                        <a:rPr lang="en-US" sz="1600" u="none" strike="noStrike" dirty="0">
                          <a:effectLst/>
                          <a:latin typeface="Arial Narrow" panose="020B0606020202030204" pitchFamily="34" charset="0"/>
                        </a:rPr>
                        <a:t>2017</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r>
                        <a:rPr lang="en-US" sz="1600" u="none" strike="noStrike" dirty="0">
                          <a:effectLst/>
                          <a:latin typeface="Arial Narrow" panose="020B0606020202030204" pitchFamily="34" charset="0"/>
                        </a:rPr>
                        <a:t>2018</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2011</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2012</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2013</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2014</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b="1" u="none" strike="noStrike" dirty="0" smtClean="0">
                          <a:solidFill>
                            <a:srgbClr val="00B050"/>
                          </a:solidFill>
                          <a:effectLst/>
                          <a:latin typeface="Arial Narrow" panose="020B0606020202030204" pitchFamily="34" charset="0"/>
                        </a:rPr>
                        <a:t>Modified Stage 2*</a:t>
                      </a:r>
                      <a:endParaRPr lang="en-US" sz="1600" b="1" i="0" u="none" strike="noStrike" dirty="0">
                        <a:solidFill>
                          <a:srgbClr val="00B05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2015</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b="1" u="none" strike="noStrike" dirty="0">
                          <a:solidFill>
                            <a:srgbClr val="00B050"/>
                          </a:solidFill>
                          <a:effectLst/>
                          <a:latin typeface="Arial Narrow" panose="020B0606020202030204" pitchFamily="34" charset="0"/>
                        </a:rPr>
                        <a:t>Modified Stage </a:t>
                      </a:r>
                      <a:r>
                        <a:rPr lang="en-US" sz="1600" b="1" u="none" strike="noStrike" dirty="0" smtClean="0">
                          <a:solidFill>
                            <a:srgbClr val="00B050"/>
                          </a:solidFill>
                          <a:effectLst/>
                          <a:latin typeface="Arial Narrow" panose="020B0606020202030204" pitchFamily="34" charset="0"/>
                        </a:rPr>
                        <a:t>2*</a:t>
                      </a:r>
                      <a:endParaRPr lang="en-US" sz="1600" b="1" i="0" u="none" strike="noStrike" dirty="0">
                        <a:solidFill>
                          <a:srgbClr val="00B05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8033">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ctr"/>
                      <a:r>
                        <a:rPr lang="en-US" sz="1600" u="none" strike="noStrike" dirty="0">
                          <a:effectLst/>
                          <a:latin typeface="Arial Narrow" panose="020B0606020202030204" pitchFamily="34" charset="0"/>
                        </a:rPr>
                        <a:t>2016</a:t>
                      </a:r>
                      <a:endParaRPr lang="en-US" sz="1600" b="0" i="0" u="none" strike="noStrike" dirty="0">
                        <a:solidFill>
                          <a:srgbClr val="000000"/>
                        </a:solidFill>
                        <a:effectLst/>
                        <a:latin typeface="Arial Narrow" panose="020B0606020202030204" pitchFamily="34" charset="0"/>
                      </a:endParaRP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ctr" fontAlgn="b"/>
                      <a:r>
                        <a:rPr lang="en-US" sz="1600" b="0" i="0" u="none" strike="noStrike" dirty="0" smtClean="0">
                          <a:solidFill>
                            <a:schemeClr val="tx1"/>
                          </a:solidFill>
                          <a:effectLst/>
                          <a:latin typeface="Arial Narrow" panose="020B0606020202030204" pitchFamily="34" charset="0"/>
                        </a:rPr>
                        <a:t>N/A</a:t>
                      </a:r>
                      <a:endParaRPr lang="en-US" sz="1600" b="0" i="0" u="none" strike="noStrike" dirty="0">
                        <a:solidFill>
                          <a:schemeClr val="tx1"/>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Modified Stage 2 or 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c>
                  <a:txBody>
                    <a:bodyPr/>
                    <a:lstStyle>
                      <a:lvl1pPr marL="0" algn="l" defTabSz="457189" rtl="0" eaLnBrk="1" latinLnBrk="0" hangingPunct="1">
                        <a:defRPr sz="1800" kern="1200">
                          <a:solidFill>
                            <a:schemeClr val="dk1"/>
                          </a:solidFill>
                          <a:latin typeface="Calibri"/>
                        </a:defRPr>
                      </a:lvl1pPr>
                      <a:lvl2pPr marL="457189" algn="l" defTabSz="457189" rtl="0" eaLnBrk="1" latinLnBrk="0" hangingPunct="1">
                        <a:defRPr sz="1800" kern="1200">
                          <a:solidFill>
                            <a:schemeClr val="dk1"/>
                          </a:solidFill>
                          <a:latin typeface="Calibri"/>
                        </a:defRPr>
                      </a:lvl2pPr>
                      <a:lvl3pPr marL="914377" algn="l" defTabSz="457189" rtl="0" eaLnBrk="1" latinLnBrk="0" hangingPunct="1">
                        <a:defRPr sz="1800" kern="1200">
                          <a:solidFill>
                            <a:schemeClr val="dk1"/>
                          </a:solidFill>
                          <a:latin typeface="Calibri"/>
                        </a:defRPr>
                      </a:lvl3pPr>
                      <a:lvl4pPr marL="1371566" algn="l" defTabSz="457189" rtl="0" eaLnBrk="1" latinLnBrk="0" hangingPunct="1">
                        <a:defRPr sz="1800" kern="1200">
                          <a:solidFill>
                            <a:schemeClr val="dk1"/>
                          </a:solidFill>
                          <a:latin typeface="Calibri"/>
                        </a:defRPr>
                      </a:lvl4pPr>
                      <a:lvl5pPr marL="1828754" algn="l" defTabSz="457189" rtl="0" eaLnBrk="1" latinLnBrk="0" hangingPunct="1">
                        <a:defRPr sz="1800" kern="1200">
                          <a:solidFill>
                            <a:schemeClr val="dk1"/>
                          </a:solidFill>
                          <a:latin typeface="Calibri"/>
                        </a:defRPr>
                      </a:lvl5pPr>
                      <a:lvl6pPr marL="2285943" algn="l" defTabSz="457189" rtl="0" eaLnBrk="1" latinLnBrk="0" hangingPunct="1">
                        <a:defRPr sz="1800" kern="1200">
                          <a:solidFill>
                            <a:schemeClr val="dk1"/>
                          </a:solidFill>
                          <a:latin typeface="Calibri"/>
                        </a:defRPr>
                      </a:lvl6pPr>
                      <a:lvl7pPr marL="2743131" algn="l" defTabSz="457189" rtl="0" eaLnBrk="1" latinLnBrk="0" hangingPunct="1">
                        <a:defRPr sz="1800" kern="1200">
                          <a:solidFill>
                            <a:schemeClr val="dk1"/>
                          </a:solidFill>
                          <a:latin typeface="Calibri"/>
                        </a:defRPr>
                      </a:lvl7pPr>
                      <a:lvl8pPr marL="3200320" algn="l" defTabSz="457189" rtl="0" eaLnBrk="1" latinLnBrk="0" hangingPunct="1">
                        <a:defRPr sz="1800" kern="1200">
                          <a:solidFill>
                            <a:schemeClr val="dk1"/>
                          </a:solidFill>
                          <a:latin typeface="Calibri"/>
                        </a:defRPr>
                      </a:lvl8pPr>
                      <a:lvl9pPr marL="3657509" algn="l" defTabSz="457189" rtl="0" eaLnBrk="1" latinLnBrk="0" hangingPunct="1">
                        <a:defRPr sz="1800" kern="1200">
                          <a:solidFill>
                            <a:schemeClr val="dk1"/>
                          </a:solidFill>
                          <a:latin typeface="Calibri"/>
                        </a:defRPr>
                      </a:lvl9pPr>
                    </a:lstStyle>
                    <a:p>
                      <a:pPr algn="l" fontAlgn="b"/>
                      <a:r>
                        <a:rPr lang="en-US" sz="1600" u="none" strike="noStrike" dirty="0">
                          <a:effectLst/>
                          <a:latin typeface="Arial Narrow" panose="020B0606020202030204" pitchFamily="34" charset="0"/>
                        </a:rPr>
                        <a:t>Stage 3</a:t>
                      </a:r>
                      <a:endParaRPr lang="en-US" sz="1600" b="0" i="0" u="none" strike="noStrike" dirty="0">
                        <a:solidFill>
                          <a:srgbClr val="000000"/>
                        </a:solidFill>
                        <a:effectLst/>
                        <a:latin typeface="Arial Narrow" panose="020B0606020202030204" pitchFamily="34" charset="0"/>
                      </a:endParaRPr>
                    </a:p>
                  </a:txBody>
                  <a:tcPr marL="9525" marR="9525" marT="9525"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lumMod val="40000"/>
                        <a:lumOff val="60000"/>
                      </a:srgbClr>
                    </a:solidFill>
                  </a:tcPr>
                </a:tc>
              </a:tr>
            </a:tbl>
          </a:graphicData>
        </a:graphic>
      </p:graphicFrame>
      <p:sp>
        <p:nvSpPr>
          <p:cNvPr id="5" name="TextBox 4"/>
          <p:cNvSpPr txBox="1"/>
          <p:nvPr/>
        </p:nvSpPr>
        <p:spPr>
          <a:xfrm>
            <a:off x="990600" y="5410200"/>
            <a:ext cx="7086600" cy="523220"/>
          </a:xfrm>
          <a:prstGeom prst="rect">
            <a:avLst/>
          </a:prstGeom>
          <a:noFill/>
          <a:ln>
            <a:solidFill>
              <a:sysClr val="windowText" lastClr="000000"/>
            </a:solidFill>
          </a:ln>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00B050"/>
                </a:solidFill>
                <a:effectLst/>
                <a:uLnTx/>
                <a:uFillTx/>
                <a:latin typeface="Arial" charset="0"/>
              </a:rPr>
              <a:t>Modified Stage 2*</a:t>
            </a:r>
            <a:r>
              <a:rPr kumimoji="0" lang="en-US" sz="1400" b="0" i="0" u="none" strike="noStrike" kern="0" cap="none" spc="0" normalizeH="0" baseline="0" noProof="0" dirty="0" smtClean="0">
                <a:ln>
                  <a:noFill/>
                </a:ln>
                <a:solidFill>
                  <a:prstClr val="black"/>
                </a:solidFill>
                <a:effectLst/>
                <a:uLnTx/>
                <a:uFillTx/>
                <a:latin typeface="Arial" charset="0"/>
              </a:rPr>
              <a:t> = limited exclusions and alternative measures available to providers scheduled to demonstrate Stage 1 in 2015.</a:t>
            </a:r>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17</a:t>
            </a:r>
            <a:endParaRPr lang="en-US" sz="1100" dirty="0"/>
          </a:p>
        </p:txBody>
      </p:sp>
    </p:spTree>
    <p:extLst>
      <p:ext uri="{BB962C8B-B14F-4D97-AF65-F5344CB8AC3E}">
        <p14:creationId xmlns:p14="http://schemas.microsoft.com/office/powerpoint/2010/main" val="2433540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9807"/>
            <a:ext cx="8229600" cy="4525963"/>
          </a:xfrm>
        </p:spPr>
        <p:txBody>
          <a:bodyPr/>
          <a:lstStyle/>
          <a:p>
            <a:pPr lvl="0"/>
            <a:r>
              <a:rPr lang="en-US" sz="2800" dirty="0">
                <a:solidFill>
                  <a:srgbClr val="000000"/>
                </a:solidFill>
                <a:latin typeface="Arial Narrow" panose="020B0606020202030204" pitchFamily="34" charset="0"/>
              </a:rPr>
              <a:t>Program Design</a:t>
            </a:r>
          </a:p>
          <a:p>
            <a:pPr lvl="1"/>
            <a:r>
              <a:rPr lang="en-US" sz="2400" dirty="0" smtClean="0">
                <a:solidFill>
                  <a:srgbClr val="000000"/>
                </a:solidFill>
                <a:latin typeface="Arial Narrow" panose="020B0606020202030204" pitchFamily="34" charset="0"/>
              </a:rPr>
              <a:t>Mandatory </a:t>
            </a:r>
            <a:r>
              <a:rPr lang="en-US" sz="2400" dirty="0">
                <a:solidFill>
                  <a:srgbClr val="000000"/>
                </a:solidFill>
                <a:latin typeface="Arial Narrow" panose="020B0606020202030204" pitchFamily="34" charset="0"/>
              </a:rPr>
              <a:t>2018</a:t>
            </a:r>
          </a:p>
          <a:p>
            <a:pPr lvl="1"/>
            <a:r>
              <a:rPr lang="en-US" sz="2400" dirty="0">
                <a:solidFill>
                  <a:srgbClr val="000000"/>
                </a:solidFill>
                <a:latin typeface="Arial Narrow" panose="020B0606020202030204" pitchFamily="34" charset="0"/>
              </a:rPr>
              <a:t>Optional in 2017</a:t>
            </a:r>
          </a:p>
          <a:p>
            <a:pPr lvl="0"/>
            <a:r>
              <a:rPr lang="en-US" sz="2800" dirty="0">
                <a:solidFill>
                  <a:srgbClr val="000000"/>
                </a:solidFill>
                <a:latin typeface="Arial Narrow" panose="020B0606020202030204" pitchFamily="34" charset="0"/>
              </a:rPr>
              <a:t>Single Definition</a:t>
            </a:r>
          </a:p>
          <a:p>
            <a:pPr lvl="1"/>
            <a:r>
              <a:rPr lang="en-US" sz="2400" dirty="0">
                <a:solidFill>
                  <a:srgbClr val="000000"/>
                </a:solidFill>
                <a:latin typeface="Arial Narrow" panose="020B0606020202030204" pitchFamily="34" charset="0"/>
              </a:rPr>
              <a:t>Regardless of historic participation</a:t>
            </a:r>
          </a:p>
          <a:p>
            <a:pPr lvl="0"/>
            <a:r>
              <a:rPr lang="en-US" sz="2800" dirty="0">
                <a:solidFill>
                  <a:srgbClr val="000000"/>
                </a:solidFill>
                <a:latin typeface="Arial Narrow" panose="020B0606020202030204" pitchFamily="34" charset="0"/>
              </a:rPr>
              <a:t>Final Stage of MU</a:t>
            </a:r>
          </a:p>
          <a:p>
            <a:pPr lvl="1"/>
            <a:r>
              <a:rPr lang="en-US" sz="2400" dirty="0">
                <a:solidFill>
                  <a:srgbClr val="000000"/>
                </a:solidFill>
                <a:latin typeface="Arial Narrow" panose="020B0606020202030204" pitchFamily="34" charset="0"/>
              </a:rPr>
              <a:t>Last, but not least</a:t>
            </a:r>
          </a:p>
          <a:p>
            <a:pPr lvl="0"/>
            <a:r>
              <a:rPr lang="en-US" sz="2800" dirty="0">
                <a:solidFill>
                  <a:srgbClr val="000000"/>
                </a:solidFill>
                <a:latin typeface="Arial Narrow" panose="020B0606020202030204" pitchFamily="34" charset="0"/>
              </a:rPr>
              <a:t>Ongoing requirements</a:t>
            </a:r>
          </a:p>
          <a:p>
            <a:pPr lvl="0"/>
            <a:r>
              <a:rPr lang="en-US" sz="2800" dirty="0">
                <a:solidFill>
                  <a:srgbClr val="000000"/>
                </a:solidFill>
                <a:latin typeface="Arial Narrow" panose="020B0606020202030204" pitchFamily="34" charset="0"/>
              </a:rPr>
              <a:t>EHs / CAHs move to Calendar Year in 2017</a:t>
            </a:r>
          </a:p>
        </p:txBody>
      </p:sp>
      <p:sp>
        <p:nvSpPr>
          <p:cNvPr id="5" name="Title 1"/>
          <p:cNvSpPr>
            <a:spLocks noGrp="1"/>
          </p:cNvSpPr>
          <p:nvPr>
            <p:ph type="title"/>
          </p:nvPr>
        </p:nvSpPr>
        <p:spPr>
          <a:xfrm>
            <a:off x="228600" y="16792"/>
            <a:ext cx="8229600" cy="1143000"/>
          </a:xfrm>
        </p:spPr>
        <p:txBody>
          <a:bodyPr/>
          <a:lstStyle/>
          <a:p>
            <a:pPr algn="ctr"/>
            <a:r>
              <a:rPr lang="en-US" dirty="0" smtClean="0">
                <a:solidFill>
                  <a:srgbClr val="2C88C9"/>
                </a:solidFill>
              </a:rPr>
              <a:t>MU Stage 3 Design</a:t>
            </a:r>
            <a:endParaRPr lang="en-US" dirty="0">
              <a:solidFill>
                <a:srgbClr val="2C88C9"/>
              </a:solidFill>
            </a:endParaRPr>
          </a:p>
        </p:txBody>
      </p:sp>
      <p:sp>
        <p:nvSpPr>
          <p:cNvPr id="2" name="Slide Number Placeholder 1"/>
          <p:cNvSpPr>
            <a:spLocks noGrp="1"/>
          </p:cNvSpPr>
          <p:nvPr>
            <p:ph type="sldNum" sz="quarter" idx="12"/>
          </p:nvPr>
        </p:nvSpPr>
        <p:spPr/>
        <p:txBody>
          <a:bodyPr/>
          <a:lstStyle/>
          <a:p>
            <a:fld id="{FAA73AEB-4126-437C-BCDA-F9D30B5ABC95}" type="slidenum">
              <a:rPr lang="en-US" smtClean="0"/>
              <a:t>18</a:t>
            </a:fld>
            <a:endParaRPr lang="en-US" dirty="0"/>
          </a:p>
        </p:txBody>
      </p:sp>
    </p:spTree>
    <p:extLst>
      <p:ext uri="{BB962C8B-B14F-4D97-AF65-F5344CB8AC3E}">
        <p14:creationId xmlns:p14="http://schemas.microsoft.com/office/powerpoint/2010/main" val="2519650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16968" y="1831363"/>
            <a:ext cx="8498561" cy="3743268"/>
          </a:xfrm>
          <a:prstGeom prst="rect">
            <a:avLst/>
          </a:prstGeom>
        </p:spPr>
      </p:pic>
      <p:sp>
        <p:nvSpPr>
          <p:cNvPr id="9" name="Title 1"/>
          <p:cNvSpPr txBox="1">
            <a:spLocks/>
          </p:cNvSpPr>
          <p:nvPr/>
        </p:nvSpPr>
        <p:spPr>
          <a:xfrm>
            <a:off x="316968" y="387017"/>
            <a:ext cx="8229600" cy="755983"/>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2C88C9"/>
                </a:solidFill>
              </a:rPr>
              <a:t>Timeline Proposed in MU3 Rule</a:t>
            </a:r>
            <a:endParaRPr lang="en-US" sz="3200" dirty="0">
              <a:solidFill>
                <a:srgbClr val="2C88C9"/>
              </a:solidFill>
            </a:endParaRPr>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20</a:t>
            </a:r>
            <a:endParaRPr lang="en-US" sz="1100" dirty="0"/>
          </a:p>
        </p:txBody>
      </p:sp>
    </p:spTree>
    <p:extLst>
      <p:ext uri="{BB962C8B-B14F-4D97-AF65-F5344CB8AC3E}">
        <p14:creationId xmlns:p14="http://schemas.microsoft.com/office/powerpoint/2010/main" val="293849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357188" y="2170414"/>
            <a:ext cx="8429625" cy="1487186"/>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3600" b="1" kern="1200">
                <a:solidFill>
                  <a:schemeClr val="tx2"/>
                </a:solidFill>
                <a:latin typeface="+mj-lt"/>
                <a:ea typeface="+mj-ea"/>
                <a:cs typeface="+mj-cs"/>
              </a:defRPr>
            </a:lvl1pPr>
          </a:lstStyle>
          <a:p>
            <a:pPr>
              <a:lnSpc>
                <a:spcPct val="120000"/>
              </a:lnSpc>
            </a:pPr>
            <a:r>
              <a:rPr lang="en-US" dirty="0" smtClean="0"/>
              <a:t>Conflict of Interest Disclosure</a:t>
            </a:r>
            <a:r>
              <a:rPr lang="en-US" sz="4800" dirty="0" smtClean="0"/>
              <a:t/>
            </a:r>
            <a:br>
              <a:rPr lang="en-US" sz="4800" dirty="0" smtClean="0"/>
            </a:br>
            <a:r>
              <a:rPr lang="en-US" sz="2400" dirty="0" smtClean="0"/>
              <a:t/>
            </a:r>
            <a:br>
              <a:rPr lang="en-US" sz="2400" dirty="0" smtClean="0"/>
            </a:br>
            <a:endParaRPr lang="en-US" sz="2700" dirty="0"/>
          </a:p>
        </p:txBody>
      </p:sp>
      <p:sp>
        <p:nvSpPr>
          <p:cNvPr id="6" name="Content Placeholder 2"/>
          <p:cNvSpPr>
            <a:spLocks noGrp="1"/>
          </p:cNvSpPr>
          <p:nvPr/>
        </p:nvSpPr>
        <p:spPr>
          <a:xfrm>
            <a:off x="357189" y="2895600"/>
            <a:ext cx="8229600" cy="305352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Tx/>
              <a:buNone/>
            </a:pPr>
            <a:endParaRPr lang="en-US" sz="2800" dirty="0" smtClean="0"/>
          </a:p>
          <a:p>
            <a:pPr algn="ctr">
              <a:buFontTx/>
              <a:buNone/>
            </a:pPr>
            <a:r>
              <a:rPr lang="en-US" sz="2800" dirty="0"/>
              <a:t> </a:t>
            </a:r>
            <a:r>
              <a:rPr lang="en-US" sz="2000" dirty="0"/>
              <a:t>LIZ JOHNSON, MS, FCHIME, FHIMSS, CPHIMS, </a:t>
            </a:r>
            <a:r>
              <a:rPr lang="en-US" sz="2000" dirty="0" smtClean="0"/>
              <a:t>RN-BC</a:t>
            </a:r>
          </a:p>
          <a:p>
            <a:pPr algn="ctr">
              <a:buFontTx/>
              <a:buNone/>
            </a:pPr>
            <a:r>
              <a:rPr lang="en-US" sz="2800" dirty="0" smtClean="0"/>
              <a:t>has no real or apparent </a:t>
            </a:r>
          </a:p>
          <a:p>
            <a:pPr algn="ctr">
              <a:buFontTx/>
              <a:buNone/>
            </a:pPr>
            <a:r>
              <a:rPr lang="en-US" sz="2800" dirty="0" smtClean="0"/>
              <a:t>conflicts of interest to report.</a:t>
            </a:r>
          </a:p>
          <a:p>
            <a:endParaRPr lang="en-US" sz="2800" dirty="0"/>
          </a:p>
        </p:txBody>
      </p:sp>
      <p:sp>
        <p:nvSpPr>
          <p:cNvPr id="2" name="Slide Number Placeholder 1"/>
          <p:cNvSpPr>
            <a:spLocks noGrp="1"/>
          </p:cNvSpPr>
          <p:nvPr>
            <p:ph type="sldNum" sz="quarter" idx="12"/>
          </p:nvPr>
        </p:nvSpPr>
        <p:spPr/>
        <p:txBody>
          <a:bodyPr/>
          <a:lstStyle/>
          <a:p>
            <a:fld id="{84D2A77D-0D9C-B746-8A15-23AF0E1FBA90}" type="slidenum">
              <a:rPr lang="en-US" smtClean="0"/>
              <a:pPr/>
              <a:t>2</a:t>
            </a:fld>
            <a:endParaRPr lang="en-US" dirty="0"/>
          </a:p>
        </p:txBody>
      </p:sp>
    </p:spTree>
    <p:extLst>
      <p:ext uri="{BB962C8B-B14F-4D97-AF65-F5344CB8AC3E}">
        <p14:creationId xmlns:p14="http://schemas.microsoft.com/office/powerpoint/2010/main" val="689921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290764"/>
            <a:ext cx="8229600" cy="699836"/>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2C88C9"/>
                </a:solidFill>
              </a:rPr>
              <a:t>Congress and MU</a:t>
            </a:r>
            <a:endParaRPr lang="en-US" sz="3200" dirty="0">
              <a:solidFill>
                <a:srgbClr val="2C88C9"/>
              </a:solidFill>
            </a:endParaRPr>
          </a:p>
        </p:txBody>
      </p:sp>
      <p:sp>
        <p:nvSpPr>
          <p:cNvPr id="3" name="Content Placeholder 2"/>
          <p:cNvSpPr txBox="1">
            <a:spLocks/>
          </p:cNvSpPr>
          <p:nvPr/>
        </p:nvSpPr>
        <p:spPr>
          <a:xfrm>
            <a:off x="304800" y="1219200"/>
            <a:ext cx="8534400" cy="4800600"/>
          </a:xfrm>
          <a:prstGeom prst="rect">
            <a:avLst/>
          </a:prstGeom>
        </p:spPr>
        <p:txBody>
          <a:bodyPr/>
          <a:lst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8" charset="-128"/>
                <a:cs typeface="ＭＳ Ｐゴシック" pitchFamily="8" charset="-128"/>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8"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8"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000000"/>
                </a:solidFill>
                <a:latin typeface="Arial Narrow" panose="020B0606020202030204" pitchFamily="34" charset="0"/>
              </a:rPr>
              <a:t>Sen. Alexander (R-TN) says providers are “Terrified” of Stage 3</a:t>
            </a:r>
          </a:p>
          <a:p>
            <a:pPr lvl="1"/>
            <a:r>
              <a:rPr lang="en-US" sz="2000" dirty="0" smtClean="0">
                <a:solidFill>
                  <a:srgbClr val="000000"/>
                </a:solidFill>
                <a:latin typeface="Arial Narrow" panose="020B0606020202030204" pitchFamily="34" charset="0"/>
              </a:rPr>
              <a:t>Repeated references to delaying MU 3/ 2015 CERT Rulemaking by CMS &amp; ONC</a:t>
            </a:r>
          </a:p>
          <a:p>
            <a:r>
              <a:rPr lang="en-US" sz="2000" dirty="0" smtClean="0">
                <a:solidFill>
                  <a:srgbClr val="000000"/>
                </a:solidFill>
                <a:latin typeface="Arial Narrow" panose="020B0606020202030204" pitchFamily="34" charset="0"/>
              </a:rPr>
              <a:t>Sen. Cassidy (R-LA)</a:t>
            </a:r>
          </a:p>
          <a:p>
            <a:pPr lvl="1"/>
            <a:r>
              <a:rPr lang="en-US" sz="2000" dirty="0" smtClean="0">
                <a:solidFill>
                  <a:srgbClr val="000000"/>
                </a:solidFill>
                <a:latin typeface="Arial Narrow" panose="020B0606020202030204" pitchFamily="34" charset="0"/>
              </a:rPr>
              <a:t>Rumored Interoperability &amp; MU bill in the works</a:t>
            </a:r>
          </a:p>
          <a:p>
            <a:r>
              <a:rPr lang="en-US" sz="2000" dirty="0" smtClean="0">
                <a:solidFill>
                  <a:srgbClr val="000000"/>
                </a:solidFill>
                <a:latin typeface="Arial Narrow" panose="020B0606020202030204" pitchFamily="34" charset="0"/>
              </a:rPr>
              <a:t>Rep. Ellmers (R-NC)</a:t>
            </a:r>
          </a:p>
          <a:p>
            <a:pPr lvl="1"/>
            <a:r>
              <a:rPr lang="en-US" sz="2000" dirty="0" smtClean="0">
                <a:solidFill>
                  <a:srgbClr val="000000"/>
                </a:solidFill>
                <a:latin typeface="Arial Narrow" panose="020B0606020202030204" pitchFamily="34" charset="0"/>
              </a:rPr>
              <a:t>90-day reporting in 2015 or “Flex-IT Act” (H.R. 270)</a:t>
            </a:r>
          </a:p>
          <a:p>
            <a:pPr lvl="1"/>
            <a:r>
              <a:rPr lang="en-US" sz="2000" b="1" dirty="0" smtClean="0">
                <a:solidFill>
                  <a:srgbClr val="000000"/>
                </a:solidFill>
                <a:latin typeface="Arial Narrow" panose="020B0606020202030204" pitchFamily="34" charset="0"/>
              </a:rPr>
              <a:t>FLEX-IT 2 Act of 2015 (H.R. 3309)</a:t>
            </a:r>
          </a:p>
          <a:p>
            <a:r>
              <a:rPr lang="en-US" sz="2000" dirty="0" smtClean="0">
                <a:solidFill>
                  <a:srgbClr val="000000"/>
                </a:solidFill>
                <a:latin typeface="Arial Narrow" panose="020B0606020202030204" pitchFamily="34" charset="0"/>
              </a:rPr>
              <a:t>Rep. King (R-IA)</a:t>
            </a:r>
          </a:p>
          <a:p>
            <a:pPr lvl="1"/>
            <a:r>
              <a:rPr lang="en-US" sz="2000" dirty="0" smtClean="0">
                <a:solidFill>
                  <a:srgbClr val="000000"/>
                </a:solidFill>
                <a:latin typeface="Arial Narrow" panose="020B0606020202030204" pitchFamily="34" charset="0"/>
              </a:rPr>
              <a:t>Proposed Amendment eliminated penalties for EP beginning 1/1/15</a:t>
            </a:r>
          </a:p>
          <a:p>
            <a:pPr lvl="1"/>
            <a:r>
              <a:rPr lang="en-US" sz="2000" dirty="0" smtClean="0">
                <a:solidFill>
                  <a:srgbClr val="000000"/>
                </a:solidFill>
                <a:latin typeface="Arial Narrow" panose="020B0606020202030204" pitchFamily="34" charset="0"/>
              </a:rPr>
              <a:t>Rumored bill with same premise expected this fall</a:t>
            </a:r>
          </a:p>
          <a:p>
            <a:r>
              <a:rPr lang="en-US" sz="2000" dirty="0" smtClean="0">
                <a:solidFill>
                  <a:srgbClr val="000000"/>
                </a:solidFill>
                <a:latin typeface="Arial Narrow" panose="020B0606020202030204" pitchFamily="34" charset="0"/>
              </a:rPr>
              <a:t>Rep. Price (R-GA)</a:t>
            </a:r>
          </a:p>
          <a:p>
            <a:pPr lvl="1"/>
            <a:r>
              <a:rPr lang="en-US" sz="2000" dirty="0" smtClean="0">
                <a:solidFill>
                  <a:srgbClr val="000000"/>
                </a:solidFill>
                <a:latin typeface="Arial Narrow" panose="020B0606020202030204" pitchFamily="34" charset="0"/>
              </a:rPr>
              <a:t>In W&amp;M Hearing says CMS moving on Stage  3 without metrics showing Stage 2 success</a:t>
            </a:r>
          </a:p>
          <a:p>
            <a:pPr lvl="1"/>
            <a:r>
              <a:rPr lang="en-US" sz="2000" dirty="0" smtClean="0">
                <a:solidFill>
                  <a:srgbClr val="000000"/>
                </a:solidFill>
                <a:latin typeface="Arial Narrow" panose="020B0606020202030204" pitchFamily="34" charset="0"/>
              </a:rPr>
              <a:t>AMA Town Hall</a:t>
            </a:r>
          </a:p>
          <a:p>
            <a:endParaRPr lang="en-US" sz="2000" dirty="0"/>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21</a:t>
            </a:r>
            <a:endParaRPr lang="en-US" sz="1100" dirty="0"/>
          </a:p>
        </p:txBody>
      </p:sp>
    </p:spTree>
    <p:extLst>
      <p:ext uri="{BB962C8B-B14F-4D97-AF65-F5344CB8AC3E}">
        <p14:creationId xmlns:p14="http://schemas.microsoft.com/office/powerpoint/2010/main" val="2709942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9099" y="290764"/>
            <a:ext cx="8229600" cy="699836"/>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2C88C9"/>
                </a:solidFill>
              </a:rPr>
              <a:t>FLEX-IT 2 Act (H.R. 3309)</a:t>
            </a:r>
          </a:p>
        </p:txBody>
      </p:sp>
      <p:sp>
        <p:nvSpPr>
          <p:cNvPr id="4" name="Content Placeholder 2"/>
          <p:cNvSpPr txBox="1">
            <a:spLocks/>
          </p:cNvSpPr>
          <p:nvPr/>
        </p:nvSpPr>
        <p:spPr>
          <a:xfrm>
            <a:off x="224052" y="1066800"/>
            <a:ext cx="8915399" cy="4800600"/>
          </a:xfrm>
          <a:prstGeom prst="rect">
            <a:avLst/>
          </a:prstGeom>
        </p:spPr>
        <p:txBody>
          <a:bodyPr/>
          <a:lst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8" charset="-128"/>
                <a:cs typeface="ＭＳ Ｐゴシック" pitchFamily="8" charset="-128"/>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8"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8"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solidFill>
                  <a:srgbClr val="000000"/>
                </a:solidFill>
                <a:latin typeface="Arial Narrow" panose="020B0606020202030204" pitchFamily="34" charset="0"/>
              </a:rPr>
              <a:t>1. Pausing </a:t>
            </a:r>
            <a:r>
              <a:rPr lang="en-US" sz="1800" dirty="0">
                <a:solidFill>
                  <a:srgbClr val="000000"/>
                </a:solidFill>
                <a:latin typeface="Arial Narrow" panose="020B0606020202030204" pitchFamily="34" charset="0"/>
              </a:rPr>
              <a:t>Meaningful Use (MU) Rulemaking</a:t>
            </a:r>
            <a:r>
              <a:rPr lang="en-US" sz="1800" dirty="0" smtClean="0">
                <a:solidFill>
                  <a:srgbClr val="000000"/>
                </a:solidFill>
                <a:latin typeface="Arial Narrow" panose="020B0606020202030204" pitchFamily="34" charset="0"/>
              </a:rPr>
              <a:t>.</a:t>
            </a:r>
          </a:p>
          <a:p>
            <a:pPr lvl="1"/>
            <a:r>
              <a:rPr lang="en-US" sz="1200" dirty="0" smtClean="0">
                <a:solidFill>
                  <a:srgbClr val="000000"/>
                </a:solidFill>
                <a:latin typeface="Arial Narrow" panose="020B0606020202030204" pitchFamily="34" charset="0"/>
              </a:rPr>
              <a:t>Until 2017 </a:t>
            </a:r>
            <a:r>
              <a:rPr lang="en-US" sz="1200" b="1" dirty="0" smtClean="0">
                <a:solidFill>
                  <a:srgbClr val="000000"/>
                </a:solidFill>
                <a:latin typeface="Arial Narrow" panose="020B0606020202030204" pitchFamily="34" charset="0"/>
              </a:rPr>
              <a:t>OR</a:t>
            </a:r>
            <a:r>
              <a:rPr lang="en-US" sz="1200" dirty="0" smtClean="0">
                <a:solidFill>
                  <a:srgbClr val="000000"/>
                </a:solidFill>
                <a:latin typeface="Arial Narrow" panose="020B0606020202030204" pitchFamily="34" charset="0"/>
              </a:rPr>
              <a:t> MIPS Final Rules </a:t>
            </a:r>
            <a:r>
              <a:rPr lang="en-US" sz="1200" b="1" dirty="0" smtClean="0">
                <a:solidFill>
                  <a:srgbClr val="000000"/>
                </a:solidFill>
                <a:latin typeface="Arial Narrow" panose="020B0606020202030204" pitchFamily="34" charset="0"/>
              </a:rPr>
              <a:t>OR</a:t>
            </a:r>
            <a:r>
              <a:rPr lang="en-US" sz="1200" dirty="0">
                <a:solidFill>
                  <a:srgbClr val="000000"/>
                </a:solidFill>
                <a:latin typeface="Arial Narrow" panose="020B0606020202030204" pitchFamily="34" charset="0"/>
              </a:rPr>
              <a:t> </a:t>
            </a:r>
            <a:r>
              <a:rPr lang="en-US" sz="1200" dirty="0" smtClean="0">
                <a:solidFill>
                  <a:srgbClr val="000000"/>
                </a:solidFill>
                <a:latin typeface="Arial Narrow" panose="020B0606020202030204" pitchFamily="34" charset="0"/>
              </a:rPr>
              <a:t>75% of EPs and EHs successful in MU 2</a:t>
            </a:r>
          </a:p>
          <a:p>
            <a:pPr marL="0" indent="0">
              <a:buNone/>
            </a:pPr>
            <a:r>
              <a:rPr lang="en-US" sz="1800" dirty="0" smtClean="0">
                <a:solidFill>
                  <a:srgbClr val="000000"/>
                </a:solidFill>
                <a:latin typeface="Arial Narrow" panose="020B0606020202030204" pitchFamily="34" charset="0"/>
              </a:rPr>
              <a:t>2. Removing </a:t>
            </a:r>
            <a:r>
              <a:rPr lang="en-US" sz="1800" dirty="0">
                <a:solidFill>
                  <a:srgbClr val="000000"/>
                </a:solidFill>
                <a:latin typeface="Arial Narrow" panose="020B0606020202030204" pitchFamily="34" charset="0"/>
              </a:rPr>
              <a:t>the Pass-Fail Approach of the Medicare and Medicaid Meaningful Use </a:t>
            </a:r>
            <a:r>
              <a:rPr lang="en-US" sz="1800" dirty="0" smtClean="0">
                <a:solidFill>
                  <a:srgbClr val="000000"/>
                </a:solidFill>
                <a:latin typeface="Arial Narrow" panose="020B0606020202030204" pitchFamily="34" charset="0"/>
              </a:rPr>
              <a:t>Program</a:t>
            </a:r>
          </a:p>
          <a:p>
            <a:pPr lvl="1"/>
            <a:r>
              <a:rPr lang="en-US" sz="1400" dirty="0" smtClean="0">
                <a:solidFill>
                  <a:srgbClr val="000000"/>
                </a:solidFill>
                <a:latin typeface="Arial Narrow" panose="020B0606020202030204" pitchFamily="34" charset="0"/>
              </a:rPr>
              <a:t>Implement </a:t>
            </a:r>
            <a:r>
              <a:rPr lang="en-US" sz="1400" dirty="0">
                <a:solidFill>
                  <a:srgbClr val="000000"/>
                </a:solidFill>
                <a:latin typeface="Arial Narrow" panose="020B0606020202030204" pitchFamily="34" charset="0"/>
              </a:rPr>
              <a:t>the MU incentives and penalties in a linear </a:t>
            </a:r>
            <a:r>
              <a:rPr lang="en-US" sz="1400" dirty="0" smtClean="0">
                <a:solidFill>
                  <a:srgbClr val="000000"/>
                </a:solidFill>
                <a:latin typeface="Arial Narrow" panose="020B0606020202030204" pitchFamily="34" charset="0"/>
              </a:rPr>
              <a:t>manner</a:t>
            </a:r>
          </a:p>
          <a:p>
            <a:pPr marL="0" indent="0">
              <a:buNone/>
            </a:pPr>
            <a:r>
              <a:rPr lang="en-US" sz="1800" dirty="0" smtClean="0">
                <a:solidFill>
                  <a:srgbClr val="000000"/>
                </a:solidFill>
                <a:latin typeface="Arial Narrow" panose="020B0606020202030204" pitchFamily="34" charset="0"/>
              </a:rPr>
              <a:t>3. Aligning </a:t>
            </a:r>
            <a:r>
              <a:rPr lang="en-US" sz="1800" dirty="0">
                <a:solidFill>
                  <a:srgbClr val="000000"/>
                </a:solidFill>
                <a:latin typeface="Arial Narrow" panose="020B0606020202030204" pitchFamily="34" charset="0"/>
              </a:rPr>
              <a:t>Quality Reporting in the Medicare and Medicaid Meaningful Use </a:t>
            </a:r>
            <a:r>
              <a:rPr lang="en-US" sz="1800" dirty="0" smtClean="0">
                <a:solidFill>
                  <a:srgbClr val="000000"/>
                </a:solidFill>
                <a:latin typeface="Arial Narrow" panose="020B0606020202030204" pitchFamily="34" charset="0"/>
              </a:rPr>
              <a:t>Program </a:t>
            </a:r>
          </a:p>
          <a:p>
            <a:pPr lvl="1"/>
            <a:r>
              <a:rPr lang="en-US" sz="1400" dirty="0" smtClean="0">
                <a:solidFill>
                  <a:srgbClr val="000000"/>
                </a:solidFill>
                <a:latin typeface="Arial Narrow" panose="020B0606020202030204" pitchFamily="34" charset="0"/>
              </a:rPr>
              <a:t>Deems EPs for PQRS, EHs for IQR</a:t>
            </a:r>
          </a:p>
          <a:p>
            <a:pPr marL="0" indent="0">
              <a:buNone/>
            </a:pPr>
            <a:r>
              <a:rPr lang="en-US" sz="1800" dirty="0" smtClean="0">
                <a:solidFill>
                  <a:srgbClr val="000000"/>
                </a:solidFill>
                <a:latin typeface="Arial Narrow" panose="020B0606020202030204" pitchFamily="34" charset="0"/>
              </a:rPr>
              <a:t>4. Expanding </a:t>
            </a:r>
            <a:r>
              <a:rPr lang="en-US" sz="1800" dirty="0">
                <a:solidFill>
                  <a:srgbClr val="000000"/>
                </a:solidFill>
                <a:latin typeface="Arial Narrow" panose="020B0606020202030204" pitchFamily="34" charset="0"/>
              </a:rPr>
              <a:t>the Hardship Exception to the Medicare EHR Payment </a:t>
            </a:r>
            <a:r>
              <a:rPr lang="en-US" sz="1800" dirty="0" smtClean="0">
                <a:solidFill>
                  <a:srgbClr val="000000"/>
                </a:solidFill>
                <a:latin typeface="Arial Narrow" panose="020B0606020202030204" pitchFamily="34" charset="0"/>
              </a:rPr>
              <a:t>Adjustments</a:t>
            </a:r>
          </a:p>
          <a:p>
            <a:pPr lvl="1"/>
            <a:r>
              <a:rPr lang="en-US" sz="1400" dirty="0" smtClean="0">
                <a:solidFill>
                  <a:srgbClr val="000000"/>
                </a:solidFill>
                <a:latin typeface="Arial Narrow" panose="020B0606020202030204" pitchFamily="34" charset="0"/>
              </a:rPr>
              <a:t>Ex: Technological </a:t>
            </a:r>
            <a:r>
              <a:rPr lang="en-US" sz="1400" dirty="0">
                <a:solidFill>
                  <a:srgbClr val="000000"/>
                </a:solidFill>
                <a:latin typeface="Arial Narrow" panose="020B0606020202030204" pitchFamily="34" charset="0"/>
              </a:rPr>
              <a:t>difficulties (e.g., </a:t>
            </a:r>
            <a:r>
              <a:rPr lang="en-US" sz="1400" dirty="0" smtClean="0">
                <a:solidFill>
                  <a:srgbClr val="000000"/>
                </a:solidFill>
                <a:latin typeface="Arial Narrow" panose="020B0606020202030204" pitchFamily="34" charset="0"/>
              </a:rPr>
              <a:t>cyber-attack), Change </a:t>
            </a:r>
            <a:r>
              <a:rPr lang="en-US" sz="1400" dirty="0">
                <a:solidFill>
                  <a:srgbClr val="000000"/>
                </a:solidFill>
                <a:latin typeface="Arial Narrow" panose="020B0606020202030204" pitchFamily="34" charset="0"/>
              </a:rPr>
              <a:t>in certified EHR </a:t>
            </a:r>
            <a:r>
              <a:rPr lang="en-US" sz="1400" dirty="0" smtClean="0">
                <a:solidFill>
                  <a:srgbClr val="000000"/>
                </a:solidFill>
                <a:latin typeface="Arial Narrow" panose="020B0606020202030204" pitchFamily="34" charset="0"/>
              </a:rPr>
              <a:t>vendor, Technology </a:t>
            </a:r>
            <a:r>
              <a:rPr lang="en-US" sz="1400" dirty="0">
                <a:solidFill>
                  <a:srgbClr val="000000"/>
                </a:solidFill>
                <a:latin typeface="Arial Narrow" panose="020B0606020202030204" pitchFamily="34" charset="0"/>
              </a:rPr>
              <a:t>is not interoperable </a:t>
            </a:r>
            <a:endParaRPr lang="en-US" sz="1400" dirty="0" smtClean="0">
              <a:solidFill>
                <a:srgbClr val="000000"/>
              </a:solidFill>
              <a:latin typeface="Arial Narrow" panose="020B0606020202030204" pitchFamily="34" charset="0"/>
            </a:endParaRPr>
          </a:p>
          <a:p>
            <a:pPr marL="0" indent="0">
              <a:buNone/>
            </a:pPr>
            <a:r>
              <a:rPr lang="en-US" sz="1800" dirty="0" smtClean="0">
                <a:solidFill>
                  <a:srgbClr val="000000"/>
                </a:solidFill>
                <a:latin typeface="Arial Narrow" panose="020B0606020202030204" pitchFamily="34" charset="0"/>
              </a:rPr>
              <a:t>5. Promoting </a:t>
            </a:r>
            <a:r>
              <a:rPr lang="en-US" sz="1800" dirty="0">
                <a:solidFill>
                  <a:srgbClr val="000000"/>
                </a:solidFill>
                <a:latin typeface="Arial Narrow" panose="020B0606020202030204" pitchFamily="34" charset="0"/>
              </a:rPr>
              <a:t>Interoperability through EHR Certification </a:t>
            </a:r>
            <a:r>
              <a:rPr lang="en-US" sz="1800" dirty="0" smtClean="0">
                <a:solidFill>
                  <a:srgbClr val="000000"/>
                </a:solidFill>
                <a:latin typeface="Arial Narrow" panose="020B0606020202030204" pitchFamily="34" charset="0"/>
              </a:rPr>
              <a:t>Process</a:t>
            </a:r>
          </a:p>
          <a:p>
            <a:pPr lvl="1"/>
            <a:r>
              <a:rPr lang="en-US" sz="1400" dirty="0" smtClean="0">
                <a:solidFill>
                  <a:srgbClr val="000000"/>
                </a:solidFill>
                <a:latin typeface="Arial Narrow" panose="020B0606020202030204" pitchFamily="34" charset="0"/>
              </a:rPr>
              <a:t>Secretary </a:t>
            </a:r>
            <a:r>
              <a:rPr lang="en-US" sz="1400" dirty="0">
                <a:solidFill>
                  <a:srgbClr val="000000"/>
                </a:solidFill>
                <a:latin typeface="Arial Narrow" panose="020B0606020202030204" pitchFamily="34" charset="0"/>
              </a:rPr>
              <a:t>to first test certification standards, </a:t>
            </a:r>
            <a:r>
              <a:rPr lang="en-US" sz="1400" dirty="0" smtClean="0">
                <a:solidFill>
                  <a:srgbClr val="000000"/>
                </a:solidFill>
                <a:latin typeface="Arial Narrow" panose="020B0606020202030204" pitchFamily="34" charset="0"/>
              </a:rPr>
              <a:t>criteria, with </a:t>
            </a:r>
            <a:r>
              <a:rPr lang="en-US" sz="1400" dirty="0">
                <a:solidFill>
                  <a:srgbClr val="000000"/>
                </a:solidFill>
                <a:latin typeface="Arial Narrow" panose="020B0606020202030204" pitchFamily="34" charset="0"/>
              </a:rPr>
              <a:t>end-users </a:t>
            </a:r>
            <a:r>
              <a:rPr lang="en-US" sz="1400" dirty="0" smtClean="0">
                <a:solidFill>
                  <a:srgbClr val="000000"/>
                </a:solidFill>
                <a:latin typeface="Arial Narrow" panose="020B0606020202030204" pitchFamily="34" charset="0"/>
              </a:rPr>
              <a:t>for </a:t>
            </a:r>
            <a:r>
              <a:rPr lang="en-US" sz="1400" dirty="0">
                <a:solidFill>
                  <a:srgbClr val="000000"/>
                </a:solidFill>
                <a:latin typeface="Arial Narrow" panose="020B0606020202030204" pitchFamily="34" charset="0"/>
              </a:rPr>
              <a:t>a </a:t>
            </a:r>
            <a:r>
              <a:rPr lang="en-US" sz="1400" dirty="0" smtClean="0">
                <a:solidFill>
                  <a:srgbClr val="000000"/>
                </a:solidFill>
                <a:latin typeface="Arial Narrow" panose="020B0606020202030204" pitchFamily="34" charset="0"/>
              </a:rPr>
              <a:t>1 -year </a:t>
            </a:r>
            <a:r>
              <a:rPr lang="en-US" sz="1400" dirty="0">
                <a:solidFill>
                  <a:srgbClr val="000000"/>
                </a:solidFill>
                <a:latin typeface="Arial Narrow" panose="020B0606020202030204" pitchFamily="34" charset="0"/>
              </a:rPr>
              <a:t>period before proposing </a:t>
            </a:r>
            <a:r>
              <a:rPr lang="en-US" sz="1400" dirty="0" smtClean="0">
                <a:solidFill>
                  <a:srgbClr val="000000"/>
                </a:solidFill>
                <a:latin typeface="Arial Narrow" panose="020B0606020202030204" pitchFamily="34" charset="0"/>
              </a:rPr>
              <a:t>adoption.</a:t>
            </a:r>
          </a:p>
          <a:p>
            <a:pPr marL="0" indent="0">
              <a:buNone/>
            </a:pPr>
            <a:r>
              <a:rPr lang="en-US" sz="1800" dirty="0" smtClean="0">
                <a:solidFill>
                  <a:srgbClr val="000000"/>
                </a:solidFill>
                <a:latin typeface="Arial Narrow" panose="020B0606020202030204" pitchFamily="34" charset="0"/>
              </a:rPr>
              <a:t>6. Improving </a:t>
            </a:r>
            <a:r>
              <a:rPr lang="en-US" sz="1800" dirty="0">
                <a:solidFill>
                  <a:srgbClr val="000000"/>
                </a:solidFill>
                <a:latin typeface="Arial Narrow" panose="020B0606020202030204" pitchFamily="34" charset="0"/>
              </a:rPr>
              <a:t>the Timing of the Adoption of More Stringent Measures of Meaningful </a:t>
            </a:r>
            <a:r>
              <a:rPr lang="en-US" sz="1800" dirty="0" smtClean="0">
                <a:solidFill>
                  <a:srgbClr val="000000"/>
                </a:solidFill>
                <a:latin typeface="Arial Narrow" panose="020B0606020202030204" pitchFamily="34" charset="0"/>
              </a:rPr>
              <a:t>Use under the Medicare and Medicaid Meaningful Use Program. </a:t>
            </a:r>
          </a:p>
          <a:p>
            <a:pPr lvl="1"/>
            <a:r>
              <a:rPr lang="en-US" sz="1400" dirty="0" smtClean="0">
                <a:solidFill>
                  <a:srgbClr val="000000"/>
                </a:solidFill>
                <a:latin typeface="Arial Narrow" panose="020B0606020202030204" pitchFamily="34" charset="0"/>
              </a:rPr>
              <a:t>Requires MU objectives/measures not be changed or modified for a three year period </a:t>
            </a:r>
          </a:p>
          <a:p>
            <a:pPr marL="0" indent="0">
              <a:buNone/>
            </a:pPr>
            <a:r>
              <a:rPr lang="en-US" sz="1800" dirty="0" smtClean="0">
                <a:solidFill>
                  <a:srgbClr val="000000"/>
                </a:solidFill>
                <a:latin typeface="Arial Narrow" panose="020B0606020202030204" pitchFamily="34" charset="0"/>
              </a:rPr>
              <a:t>7. Three-month </a:t>
            </a:r>
            <a:r>
              <a:rPr lang="en-US" sz="1800" dirty="0">
                <a:solidFill>
                  <a:srgbClr val="000000"/>
                </a:solidFill>
                <a:latin typeface="Arial Narrow" panose="020B0606020202030204" pitchFamily="34" charset="0"/>
              </a:rPr>
              <a:t>EHR Reporting Periods for the Medicare and Medicaid EHR Incentive Payment Programs. </a:t>
            </a:r>
            <a:endParaRPr lang="en-US" sz="1800" dirty="0" smtClean="0">
              <a:solidFill>
                <a:srgbClr val="000000"/>
              </a:solidFill>
              <a:latin typeface="Arial Narrow" panose="020B0606020202030204" pitchFamily="34" charset="0"/>
            </a:endParaRPr>
          </a:p>
          <a:p>
            <a:pPr lvl="1"/>
            <a:r>
              <a:rPr lang="en-US" sz="1400" dirty="0" smtClean="0">
                <a:solidFill>
                  <a:srgbClr val="000000"/>
                </a:solidFill>
                <a:latin typeface="Arial Narrow" panose="020B0606020202030204" pitchFamily="34" charset="0"/>
              </a:rPr>
              <a:t>90-day reporting annually</a:t>
            </a:r>
          </a:p>
          <a:p>
            <a:pPr marL="0" indent="0">
              <a:buNone/>
            </a:pPr>
            <a:r>
              <a:rPr lang="en-US" sz="1800" dirty="0" smtClean="0">
                <a:solidFill>
                  <a:srgbClr val="000000"/>
                </a:solidFill>
                <a:latin typeface="Arial Narrow" panose="020B0606020202030204" pitchFamily="34" charset="0"/>
              </a:rPr>
              <a:t>8. Providing </a:t>
            </a:r>
            <a:r>
              <a:rPr lang="en-US" sz="1800" dirty="0">
                <a:solidFill>
                  <a:srgbClr val="000000"/>
                </a:solidFill>
                <a:latin typeface="Arial Narrow" panose="020B0606020202030204" pitchFamily="34" charset="0"/>
              </a:rPr>
              <a:t>Eligible Professionals and Eligible Hospitals the Option to Meet a More Advanced Stage of Meaningful </a:t>
            </a:r>
            <a:r>
              <a:rPr lang="en-US" sz="1800" dirty="0" smtClean="0">
                <a:solidFill>
                  <a:srgbClr val="000000"/>
                </a:solidFill>
                <a:latin typeface="Arial Narrow" panose="020B0606020202030204" pitchFamily="34" charset="0"/>
              </a:rPr>
              <a:t>Use</a:t>
            </a:r>
          </a:p>
          <a:p>
            <a:pPr lvl="1"/>
            <a:endParaRPr lang="en-US" sz="1600" dirty="0" smtClean="0">
              <a:solidFill>
                <a:srgbClr val="000000"/>
              </a:solidFill>
              <a:latin typeface="Arial Narrow" panose="020B0606020202030204" pitchFamily="34" charset="0"/>
            </a:endParaRPr>
          </a:p>
          <a:p>
            <a:pPr lvl="1"/>
            <a:endParaRPr lang="en-US" sz="1600" dirty="0">
              <a:solidFill>
                <a:srgbClr val="000000"/>
              </a:solidFill>
              <a:latin typeface="Arial Narrow" panose="020B0606020202030204" pitchFamily="34" charset="0"/>
            </a:endParaRPr>
          </a:p>
          <a:p>
            <a:endParaRPr lang="en-US" sz="2000" dirty="0"/>
          </a:p>
        </p:txBody>
      </p:sp>
      <p:sp>
        <p:nvSpPr>
          <p:cNvPr id="5"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22</a:t>
            </a:r>
            <a:endParaRPr lang="en-US" sz="1100" dirty="0"/>
          </a:p>
        </p:txBody>
      </p:sp>
    </p:spTree>
    <p:extLst>
      <p:ext uri="{BB962C8B-B14F-4D97-AF65-F5344CB8AC3E}">
        <p14:creationId xmlns:p14="http://schemas.microsoft.com/office/powerpoint/2010/main" val="3503056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static.com/tv/thumb/dvdboxart/163913/p163913_d_v7_a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897"/>
            <a:ext cx="457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85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PATIENT SAFETY AND REGULATORY OVERSIGHT</a:t>
            </a:r>
            <a:endParaRPr lang="en-US" dirty="0"/>
          </a:p>
        </p:txBody>
      </p:sp>
      <p:sp>
        <p:nvSpPr>
          <p:cNvPr id="5" name="Subtitle 4"/>
          <p:cNvSpPr>
            <a:spLocks noGrp="1"/>
          </p:cNvSpPr>
          <p:nvPr>
            <p:ph type="subTitle" idx="1"/>
          </p:nvPr>
        </p:nvSpPr>
        <p:spPr/>
        <p:txBody>
          <a:bodyPr/>
          <a:lstStyle/>
          <a:p>
            <a:r>
              <a:rPr lang="en-US" dirty="0"/>
              <a:t>Food and Drug Administration Safety Innovation Act (FDASIA</a:t>
            </a:r>
            <a:r>
              <a:rPr lang="en-US" dirty="0" smtClean="0"/>
              <a:t>)</a:t>
            </a:r>
          </a:p>
          <a:p>
            <a:endParaRPr lang="en-US" dirty="0"/>
          </a:p>
        </p:txBody>
      </p:sp>
      <p:sp>
        <p:nvSpPr>
          <p:cNvPr id="6" name="Slide Number Placeholder 5"/>
          <p:cNvSpPr>
            <a:spLocks noGrp="1"/>
          </p:cNvSpPr>
          <p:nvPr>
            <p:ph type="sldNum" sz="quarter" idx="12"/>
          </p:nvPr>
        </p:nvSpPr>
        <p:spPr/>
        <p:txBody>
          <a:bodyPr/>
          <a:lstStyle/>
          <a:p>
            <a:fld id="{FAA73AEB-4126-437C-BCDA-F9D30B5ABC95}" type="slidenum">
              <a:rPr lang="en-US" smtClean="0"/>
              <a:pPr/>
              <a:t>23</a:t>
            </a:fld>
            <a:endParaRPr lang="en-US" dirty="0"/>
          </a:p>
        </p:txBody>
      </p:sp>
    </p:spTree>
    <p:extLst>
      <p:ext uri="{BB962C8B-B14F-4D97-AF65-F5344CB8AC3E}">
        <p14:creationId xmlns:p14="http://schemas.microsoft.com/office/powerpoint/2010/main" val="1908845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19099" y="290764"/>
            <a:ext cx="8229600" cy="699836"/>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2C88C9"/>
                </a:solidFill>
              </a:rPr>
              <a:t>FDASIA</a:t>
            </a:r>
          </a:p>
        </p:txBody>
      </p:sp>
      <p:sp>
        <p:nvSpPr>
          <p:cNvPr id="4" name="Content Placeholder 2"/>
          <p:cNvSpPr txBox="1">
            <a:spLocks/>
          </p:cNvSpPr>
          <p:nvPr/>
        </p:nvSpPr>
        <p:spPr>
          <a:xfrm>
            <a:off x="0" y="1143000"/>
            <a:ext cx="8915399" cy="4800600"/>
          </a:xfrm>
          <a:prstGeom prst="rect">
            <a:avLst/>
          </a:prstGeom>
        </p:spPr>
        <p:txBody>
          <a:bodyPr/>
          <a:lst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8" charset="-128"/>
                <a:cs typeface="ＭＳ Ｐゴシック" pitchFamily="8" charset="-128"/>
              </a:defRPr>
            </a:lvl1pPr>
            <a:lvl2pPr marL="742932" indent="-285744" algn="l" defTabSz="457189"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8" charset="-128"/>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8" charset="-128"/>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8"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Food and Drug Administration Safety Innovation Act (FDASIA) Workgroup was charged with providing expert input on issues and concepts identified by the Food and Drug Administration (FDA), Office of the National Coordinator for Health IT (ONC), and the Federal Communications Commission (FCC) to inform the development of a report on an appropriate, risk-based regulatory framework pertaining to health information technology including mobile medical applications that promotes innovation, protects patient safety, and avoids regulatory </a:t>
            </a:r>
            <a:r>
              <a:rPr lang="en-US" sz="1600" dirty="0" smtClean="0"/>
              <a:t>duplication.</a:t>
            </a:r>
          </a:p>
          <a:p>
            <a:pPr marL="0" indent="0">
              <a:buNone/>
            </a:pPr>
            <a:endParaRPr lang="en-US" sz="1600" dirty="0"/>
          </a:p>
          <a:p>
            <a:r>
              <a:rPr lang="en-US" sz="1600" dirty="0"/>
              <a:t>The FDASIA Workgroup built on prior work such as the Institute of Medicine (IOM) report, </a:t>
            </a:r>
            <a:r>
              <a:rPr lang="en-US" sz="1600" i="1" dirty="0"/>
              <a:t>Health IT and Patient Safety: Building Safer Systems for Better Care and ONC's Health IT Patient Safety Action and Surveillance Plan</a:t>
            </a:r>
            <a:r>
              <a:rPr lang="en-US" sz="1600" dirty="0"/>
              <a:t>; FDA's mobile medical applications guidance and </a:t>
            </a:r>
            <a:r>
              <a:rPr lang="en-US" sz="1600" i="1" dirty="0"/>
              <a:t>Medical Device Data Systems Rule; FCC's National Broadband plan</a:t>
            </a:r>
            <a:r>
              <a:rPr lang="en-US" sz="1600" dirty="0"/>
              <a:t> and other relevant work. Specifically the three agencies sought input on issues relevant to the report, which included</a:t>
            </a:r>
            <a:r>
              <a:rPr lang="en-US" sz="1600" dirty="0" smtClean="0"/>
              <a:t>:</a:t>
            </a:r>
          </a:p>
          <a:p>
            <a:endParaRPr lang="en-US" sz="1600" dirty="0"/>
          </a:p>
          <a:p>
            <a:pPr lvl="1"/>
            <a:r>
              <a:rPr lang="en-US" sz="1400" dirty="0"/>
              <a:t>Types of risk that may be posed by health IT that impact patient safety, the likelihood that these risks will be realized, and the impact of these considerations on a risk-based approach;</a:t>
            </a:r>
          </a:p>
          <a:p>
            <a:pPr lvl="1"/>
            <a:r>
              <a:rPr lang="en-US" sz="1400" dirty="0"/>
              <a:t>Factors or approaches that could be included in a risk-based regulatory approach for health IT to promote innovation and protect patient safety; and</a:t>
            </a:r>
          </a:p>
          <a:p>
            <a:pPr lvl="1"/>
            <a:r>
              <a:rPr lang="en-US" sz="1400" dirty="0"/>
              <a:t>Approaches to avoid duplicative or overlapping regulatory requirements.</a:t>
            </a:r>
          </a:p>
          <a:p>
            <a:pPr lvl="1"/>
            <a:endParaRPr lang="en-US" sz="1600" dirty="0" smtClean="0">
              <a:solidFill>
                <a:srgbClr val="000000"/>
              </a:solidFill>
              <a:latin typeface="Arial Narrow" panose="020B0606020202030204" pitchFamily="34" charset="0"/>
            </a:endParaRPr>
          </a:p>
          <a:p>
            <a:pPr lvl="1"/>
            <a:endParaRPr lang="en-US" sz="1600" dirty="0">
              <a:solidFill>
                <a:srgbClr val="000000"/>
              </a:solidFill>
              <a:latin typeface="Arial Narrow" panose="020B0606020202030204" pitchFamily="34" charset="0"/>
            </a:endParaRPr>
          </a:p>
          <a:p>
            <a:endParaRPr lang="en-US" sz="1600" dirty="0"/>
          </a:p>
        </p:txBody>
      </p:sp>
      <p:sp>
        <p:nvSpPr>
          <p:cNvPr id="5"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22</a:t>
            </a:r>
            <a:endParaRPr lang="en-US" sz="1100" dirty="0"/>
          </a:p>
        </p:txBody>
      </p:sp>
      <p:sp>
        <p:nvSpPr>
          <p:cNvPr id="7" name="TextBox 6"/>
          <p:cNvSpPr txBox="1"/>
          <p:nvPr/>
        </p:nvSpPr>
        <p:spPr>
          <a:xfrm>
            <a:off x="1143000" y="640682"/>
            <a:ext cx="1741182" cy="369332"/>
          </a:xfrm>
          <a:prstGeom prst="rect">
            <a:avLst/>
          </a:prstGeom>
          <a:noFill/>
          <a:ln>
            <a:solidFill>
              <a:schemeClr val="tx1"/>
            </a:solidFill>
          </a:ln>
        </p:spPr>
        <p:txBody>
          <a:bodyPr wrap="none" rtlCol="0">
            <a:spAutoFit/>
          </a:bodyPr>
          <a:lstStyle/>
          <a:p>
            <a:r>
              <a:rPr lang="en-US" dirty="0" smtClean="0"/>
              <a:t>3 year old Act</a:t>
            </a:r>
            <a:endParaRPr lang="en-US" dirty="0"/>
          </a:p>
        </p:txBody>
      </p:sp>
      <p:sp>
        <p:nvSpPr>
          <p:cNvPr id="8" name="TextBox 7"/>
          <p:cNvSpPr txBox="1"/>
          <p:nvPr/>
        </p:nvSpPr>
        <p:spPr>
          <a:xfrm>
            <a:off x="6172200" y="82534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07996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Telehealth</a:t>
            </a:r>
          </a:p>
        </p:txBody>
      </p:sp>
      <p:sp>
        <p:nvSpPr>
          <p:cNvPr id="5" name="Subtitle 4"/>
          <p:cNvSpPr>
            <a:spLocks noGrp="1"/>
          </p:cNvSpPr>
          <p:nvPr>
            <p:ph type="subTitle" idx="1"/>
          </p:nvPr>
        </p:nvSpPr>
        <p:spPr/>
        <p:txBody>
          <a:bodyPr/>
          <a:lstStyle/>
          <a:p>
            <a:r>
              <a:rPr lang="en-US" dirty="0"/>
              <a:t>Reimbursement Parity, Licensure, Remote Monitoring</a:t>
            </a:r>
          </a:p>
          <a:p>
            <a:endParaRPr lang="en-US" dirty="0"/>
          </a:p>
        </p:txBody>
      </p:sp>
      <p:sp>
        <p:nvSpPr>
          <p:cNvPr id="6" name="Slide Number Placeholder 5"/>
          <p:cNvSpPr>
            <a:spLocks noGrp="1"/>
          </p:cNvSpPr>
          <p:nvPr>
            <p:ph type="sldNum" sz="quarter" idx="12"/>
          </p:nvPr>
        </p:nvSpPr>
        <p:spPr/>
        <p:txBody>
          <a:bodyPr/>
          <a:lstStyle/>
          <a:p>
            <a:fld id="{FAA73AEB-4126-437C-BCDA-F9D30B5ABC95}" type="slidenum">
              <a:rPr lang="en-US" smtClean="0"/>
              <a:pPr/>
              <a:t>25</a:t>
            </a:fld>
            <a:endParaRPr lang="en-US" dirty="0"/>
          </a:p>
        </p:txBody>
      </p:sp>
    </p:spTree>
    <p:extLst>
      <p:ext uri="{BB962C8B-B14F-4D97-AF65-F5344CB8AC3E}">
        <p14:creationId xmlns:p14="http://schemas.microsoft.com/office/powerpoint/2010/main" val="2580718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p:spPr>
        <p:txBody>
          <a:bodyPr>
            <a:normAutofit lnSpcReduction="10000"/>
          </a:bodyPr>
          <a:lstStyle/>
          <a:p>
            <a:r>
              <a:rPr lang="en-US" sz="2800" dirty="0" smtClean="0">
                <a:solidFill>
                  <a:srgbClr val="000000"/>
                </a:solidFill>
                <a:latin typeface="Arial Narrow" panose="020B0606020202030204" pitchFamily="34" charset="0"/>
              </a:rPr>
              <a:t>Proposals to expand the use of telehealth services are complicated by the COST of such proposals in a very budget conscious Congress.</a:t>
            </a:r>
          </a:p>
          <a:p>
            <a:pPr lvl="1"/>
            <a:r>
              <a:rPr lang="en-US" sz="2400" dirty="0" smtClean="0">
                <a:solidFill>
                  <a:srgbClr val="000000"/>
                </a:solidFill>
                <a:latin typeface="Arial Narrow" panose="020B0606020202030204" pitchFamily="34" charset="0"/>
              </a:rPr>
              <a:t>CBO released a blog outlining their justification for viewing the expansion of telehealth in federal programs increase or decrease government spending</a:t>
            </a:r>
          </a:p>
          <a:p>
            <a:r>
              <a:rPr lang="en-US" sz="2800" dirty="0" smtClean="0">
                <a:solidFill>
                  <a:srgbClr val="000000"/>
                </a:solidFill>
                <a:latin typeface="Arial Narrow" panose="020B0606020202030204" pitchFamily="34" charset="0"/>
              </a:rPr>
              <a:t>Common Themes:</a:t>
            </a:r>
          </a:p>
          <a:p>
            <a:pPr lvl="1"/>
            <a:r>
              <a:rPr lang="en-US" sz="2400" dirty="0" smtClean="0">
                <a:solidFill>
                  <a:srgbClr val="000000"/>
                </a:solidFill>
                <a:latin typeface="Arial Narrow" panose="020B0606020202030204" pitchFamily="34" charset="0"/>
              </a:rPr>
              <a:t>Expand Medicare reimbursement for telehealth services</a:t>
            </a:r>
          </a:p>
          <a:p>
            <a:pPr lvl="1"/>
            <a:r>
              <a:rPr lang="en-US" sz="2400" dirty="0" smtClean="0">
                <a:solidFill>
                  <a:srgbClr val="000000"/>
                </a:solidFill>
                <a:latin typeface="Arial Narrow" panose="020B0606020202030204" pitchFamily="34" charset="0"/>
              </a:rPr>
              <a:t>Remove cross-state licensure barriers</a:t>
            </a:r>
          </a:p>
          <a:p>
            <a:pPr lvl="1"/>
            <a:r>
              <a:rPr lang="en-US" sz="2400" dirty="0" smtClean="0">
                <a:solidFill>
                  <a:srgbClr val="000000"/>
                </a:solidFill>
                <a:latin typeface="Arial Narrow" panose="020B0606020202030204" pitchFamily="34" charset="0"/>
              </a:rPr>
              <a:t>Include telehealth/remote monitoring in Alternative Payment programs</a:t>
            </a:r>
          </a:p>
          <a:p>
            <a:endParaRPr lang="en-US" sz="2800" dirty="0">
              <a:solidFill>
                <a:srgbClr val="000000"/>
              </a:solidFill>
              <a:latin typeface="Arial Narrow" panose="020B0606020202030204" pitchFamily="34" charset="0"/>
            </a:endParaRPr>
          </a:p>
          <a:p>
            <a:endParaRPr lang="en-US" dirty="0"/>
          </a:p>
        </p:txBody>
      </p:sp>
      <p:sp>
        <p:nvSpPr>
          <p:cNvPr id="4" name="Title 1"/>
          <p:cNvSpPr txBox="1">
            <a:spLocks/>
          </p:cNvSpPr>
          <p:nvPr/>
        </p:nvSpPr>
        <p:spPr>
          <a:xfrm>
            <a:off x="291028" y="370975"/>
            <a:ext cx="822960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Telehealth Legislative Proposals</a:t>
            </a:r>
            <a:endParaRPr lang="en-US" sz="3200" dirty="0">
              <a:solidFill>
                <a:srgbClr val="1A92AA"/>
              </a:solidFill>
            </a:endParaRPr>
          </a:p>
        </p:txBody>
      </p:sp>
      <p:sp>
        <p:nvSpPr>
          <p:cNvPr id="2" name="Slide Number Placeholder 1"/>
          <p:cNvSpPr>
            <a:spLocks noGrp="1"/>
          </p:cNvSpPr>
          <p:nvPr>
            <p:ph type="sldNum" sz="quarter" idx="12"/>
          </p:nvPr>
        </p:nvSpPr>
        <p:spPr/>
        <p:txBody>
          <a:bodyPr/>
          <a:lstStyle/>
          <a:p>
            <a:fld id="{FAA73AEB-4126-437C-BCDA-F9D30B5ABC95}" type="slidenum">
              <a:rPr lang="en-US" smtClean="0"/>
              <a:t>26</a:t>
            </a:fld>
            <a:endParaRPr lang="en-US" dirty="0"/>
          </a:p>
        </p:txBody>
      </p:sp>
    </p:spTree>
    <p:extLst>
      <p:ext uri="{BB962C8B-B14F-4D97-AF65-F5344CB8AC3E}">
        <p14:creationId xmlns:p14="http://schemas.microsoft.com/office/powerpoint/2010/main" val="1069157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5580884" cy="4876800"/>
          </a:xfrm>
        </p:spPr>
        <p:txBody>
          <a:bodyPr>
            <a:noAutofit/>
          </a:bodyPr>
          <a:lstStyle/>
          <a:p>
            <a:pPr marL="0" indent="0">
              <a:buNone/>
            </a:pPr>
            <a:r>
              <a:rPr lang="en-US" sz="3600" dirty="0" smtClean="0">
                <a:solidFill>
                  <a:srgbClr val="000000"/>
                </a:solidFill>
                <a:latin typeface="Arial Narrow" panose="020B0606020202030204" pitchFamily="34" charset="0"/>
              </a:rPr>
              <a:t>Senate Activity:</a:t>
            </a:r>
          </a:p>
          <a:p>
            <a:r>
              <a:rPr lang="en-US" sz="2400" dirty="0" smtClean="0">
                <a:solidFill>
                  <a:srgbClr val="000000"/>
                </a:solidFill>
                <a:latin typeface="Arial Narrow" panose="020B0606020202030204" pitchFamily="34" charset="0"/>
              </a:rPr>
              <a:t>Senate Committee on Commerce, Science and Transportation Hearing </a:t>
            </a:r>
          </a:p>
          <a:p>
            <a:r>
              <a:rPr lang="en-US" sz="2400" dirty="0" smtClean="0">
                <a:solidFill>
                  <a:srgbClr val="000000"/>
                </a:solidFill>
                <a:latin typeface="Arial Narrow" panose="020B0606020202030204" pitchFamily="34" charset="0"/>
              </a:rPr>
              <a:t>Senate </a:t>
            </a:r>
            <a:r>
              <a:rPr lang="en-US" sz="2400" dirty="0">
                <a:solidFill>
                  <a:srgbClr val="000000"/>
                </a:solidFill>
                <a:latin typeface="Arial Narrow" panose="020B0606020202030204" pitchFamily="34" charset="0"/>
              </a:rPr>
              <a:t>Finance Chronic Care Working </a:t>
            </a:r>
            <a:r>
              <a:rPr lang="en-US" sz="2400" dirty="0" smtClean="0">
                <a:solidFill>
                  <a:srgbClr val="000000"/>
                </a:solidFill>
                <a:latin typeface="Arial Narrow" panose="020B0606020202030204" pitchFamily="34" charset="0"/>
              </a:rPr>
              <a:t>Group</a:t>
            </a:r>
          </a:p>
          <a:p>
            <a:pPr lvl="1"/>
            <a:r>
              <a:rPr lang="en-US" sz="1600" dirty="0">
                <a:solidFill>
                  <a:srgbClr val="000000"/>
                </a:solidFill>
                <a:latin typeface="Arial Narrow" panose="020B0606020202030204" pitchFamily="34" charset="0"/>
              </a:rPr>
              <a:t>“Ideas to effectively use or improve the use of telehealth and remote monitoring </a:t>
            </a:r>
            <a:r>
              <a:rPr lang="en-US" sz="1600" dirty="0" smtClean="0">
                <a:solidFill>
                  <a:srgbClr val="000000"/>
                </a:solidFill>
                <a:latin typeface="Arial Narrow" panose="020B0606020202030204" pitchFamily="34" charset="0"/>
              </a:rPr>
              <a:t>technology”</a:t>
            </a:r>
          </a:p>
          <a:p>
            <a:r>
              <a:rPr lang="en-US" sz="2400" dirty="0" smtClean="0">
                <a:solidFill>
                  <a:srgbClr val="000000"/>
                </a:solidFill>
                <a:latin typeface="Arial Narrow" panose="020B0606020202030204" pitchFamily="34" charset="0"/>
              </a:rPr>
              <a:t>Schatz, Wicker, Thune Draft</a:t>
            </a:r>
          </a:p>
          <a:p>
            <a:pPr lvl="1"/>
            <a:r>
              <a:rPr lang="en-US" sz="1600" dirty="0" smtClean="0">
                <a:solidFill>
                  <a:srgbClr val="000000"/>
                </a:solidFill>
                <a:latin typeface="Arial Narrow" panose="020B0606020202030204" pitchFamily="34" charset="0"/>
              </a:rPr>
              <a:t>Evaluating how telehealth can be incorporated into alternative payment models</a:t>
            </a:r>
          </a:p>
          <a:p>
            <a:r>
              <a:rPr lang="en-US" sz="2400" dirty="0">
                <a:solidFill>
                  <a:srgbClr val="000000"/>
                </a:solidFill>
                <a:latin typeface="Arial Narrow" panose="020B0606020202030204" pitchFamily="34" charset="0"/>
              </a:rPr>
              <a:t>Telehealth Enhancement </a:t>
            </a:r>
            <a:r>
              <a:rPr lang="en-US" sz="2400" dirty="0" smtClean="0">
                <a:solidFill>
                  <a:srgbClr val="000000"/>
                </a:solidFill>
                <a:latin typeface="Arial Narrow" panose="020B0606020202030204" pitchFamily="34" charset="0"/>
              </a:rPr>
              <a:t>Act (Awaiting Wicker &amp; Cochran in Senate, H.R. 2066 in House)</a:t>
            </a:r>
          </a:p>
          <a:p>
            <a:pPr lvl="1"/>
            <a:r>
              <a:rPr lang="en-US" sz="1600" dirty="0" smtClean="0">
                <a:solidFill>
                  <a:srgbClr val="000000"/>
                </a:solidFill>
                <a:latin typeface="Arial Narrow" panose="020B0606020202030204" pitchFamily="34" charset="0"/>
              </a:rPr>
              <a:t>Extend </a:t>
            </a:r>
            <a:r>
              <a:rPr lang="en-US" sz="1600" dirty="0">
                <a:solidFill>
                  <a:srgbClr val="000000"/>
                </a:solidFill>
                <a:latin typeface="Arial Narrow" panose="020B0606020202030204" pitchFamily="34" charset="0"/>
              </a:rPr>
              <a:t>Medicare coverage for telehealth services provided in rural America, moving </a:t>
            </a:r>
            <a:r>
              <a:rPr lang="en-US" sz="1600" dirty="0" smtClean="0">
                <a:solidFill>
                  <a:srgbClr val="000000"/>
                </a:solidFill>
                <a:latin typeface="Arial Narrow" panose="020B0606020202030204" pitchFamily="34" charset="0"/>
              </a:rPr>
              <a:t>toward </a:t>
            </a:r>
            <a:r>
              <a:rPr lang="en-US" sz="1600" dirty="0">
                <a:solidFill>
                  <a:srgbClr val="000000"/>
                </a:solidFill>
                <a:latin typeface="Arial Narrow" panose="020B0606020202030204" pitchFamily="34" charset="0"/>
              </a:rPr>
              <a:t>parity payment and improved Medicare </a:t>
            </a:r>
            <a:r>
              <a:rPr lang="en-US" sz="1600" dirty="0" smtClean="0">
                <a:solidFill>
                  <a:srgbClr val="000000"/>
                </a:solidFill>
                <a:latin typeface="Arial Narrow" panose="020B0606020202030204" pitchFamily="34" charset="0"/>
              </a:rPr>
              <a:t>reimbursements</a:t>
            </a:r>
            <a:endParaRPr lang="en-US" sz="1600" dirty="0">
              <a:solidFill>
                <a:srgbClr val="000000"/>
              </a:solidFill>
              <a:latin typeface="Arial Narrow" panose="020B0606020202030204" pitchFamily="34" charset="0"/>
            </a:endParaRPr>
          </a:p>
        </p:txBody>
      </p:sp>
      <p:sp>
        <p:nvSpPr>
          <p:cNvPr id="8" name="Title 1"/>
          <p:cNvSpPr txBox="1">
            <a:spLocks/>
          </p:cNvSpPr>
          <p:nvPr/>
        </p:nvSpPr>
        <p:spPr>
          <a:xfrm>
            <a:off x="381000" y="153020"/>
            <a:ext cx="8229600" cy="714082"/>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Telehealth Legislative Proposals</a:t>
            </a:r>
            <a:endParaRPr lang="en-US" sz="3200" dirty="0">
              <a:solidFill>
                <a:srgbClr val="1A92AA"/>
              </a:solidFill>
            </a:endParaRP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284" y="3352800"/>
            <a:ext cx="3265097" cy="1376364"/>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85" y="2081538"/>
            <a:ext cx="3419815" cy="1034613"/>
          </a:xfrm>
          <a:prstGeom prst="rect">
            <a:avLst/>
          </a:prstGeom>
        </p:spPr>
      </p:pic>
      <p:sp>
        <p:nvSpPr>
          <p:cNvPr id="5" name="Slide Number Placeholder 4"/>
          <p:cNvSpPr>
            <a:spLocks noGrp="1"/>
          </p:cNvSpPr>
          <p:nvPr>
            <p:ph type="sldNum" sz="quarter" idx="12"/>
          </p:nvPr>
        </p:nvSpPr>
        <p:spPr/>
        <p:txBody>
          <a:bodyPr/>
          <a:lstStyle/>
          <a:p>
            <a:fld id="{FAA73AEB-4126-437C-BCDA-F9D30B5ABC95}" type="slidenum">
              <a:rPr lang="en-US" smtClean="0"/>
              <a:t>27</a:t>
            </a:fld>
            <a:endParaRPr lang="en-US" dirty="0"/>
          </a:p>
        </p:txBody>
      </p:sp>
    </p:spTree>
    <p:extLst>
      <p:ext uri="{BB962C8B-B14F-4D97-AF65-F5344CB8AC3E}">
        <p14:creationId xmlns:p14="http://schemas.microsoft.com/office/powerpoint/2010/main" val="2775807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75" y="1641895"/>
            <a:ext cx="7469038" cy="4525963"/>
          </a:xfrm>
        </p:spPr>
        <p:txBody>
          <a:bodyPr>
            <a:normAutofit fontScale="92500" lnSpcReduction="20000"/>
          </a:bodyPr>
          <a:lstStyle/>
          <a:p>
            <a:pPr marL="0" indent="0">
              <a:buNone/>
            </a:pPr>
            <a:r>
              <a:rPr lang="en-US" sz="3200" dirty="0" smtClean="0">
                <a:solidFill>
                  <a:srgbClr val="000000"/>
                </a:solidFill>
                <a:latin typeface="Arial Narrow" panose="020B0606020202030204" pitchFamily="34" charset="0"/>
              </a:rPr>
              <a:t>House Activity:</a:t>
            </a:r>
          </a:p>
          <a:p>
            <a:pPr marL="0" indent="0">
              <a:buNone/>
            </a:pPr>
            <a:endParaRPr lang="en-US" sz="3200" dirty="0" smtClean="0">
              <a:solidFill>
                <a:srgbClr val="000000"/>
              </a:solidFill>
              <a:latin typeface="Arial Narrow" panose="020B0606020202030204" pitchFamily="34" charset="0"/>
            </a:endParaRPr>
          </a:p>
          <a:p>
            <a:r>
              <a:rPr lang="en-US" sz="2800" dirty="0">
                <a:solidFill>
                  <a:srgbClr val="000000"/>
                </a:solidFill>
                <a:latin typeface="Arial Narrow" panose="020B0606020202030204" pitchFamily="34" charset="0"/>
              </a:rPr>
              <a:t>Bipartisan Telemedicine Member Working </a:t>
            </a:r>
            <a:r>
              <a:rPr lang="en-US" sz="2800" dirty="0" smtClean="0">
                <a:solidFill>
                  <a:srgbClr val="000000"/>
                </a:solidFill>
                <a:latin typeface="Arial Narrow" panose="020B0606020202030204" pitchFamily="34" charset="0"/>
              </a:rPr>
              <a:t>Group</a:t>
            </a:r>
          </a:p>
          <a:p>
            <a:r>
              <a:rPr lang="en-US" sz="2800" dirty="0" smtClean="0">
                <a:solidFill>
                  <a:srgbClr val="000000"/>
                </a:solidFill>
                <a:latin typeface="Arial Narrow" panose="020B0606020202030204" pitchFamily="34" charset="0"/>
              </a:rPr>
              <a:t>21</a:t>
            </a:r>
            <a:r>
              <a:rPr lang="en-US" sz="2800" baseline="30000" dirty="0" smtClean="0">
                <a:solidFill>
                  <a:srgbClr val="000000"/>
                </a:solidFill>
                <a:latin typeface="Arial Narrow" panose="020B0606020202030204" pitchFamily="34" charset="0"/>
              </a:rPr>
              <a:t>st</a:t>
            </a:r>
            <a:r>
              <a:rPr lang="en-US" sz="2800" dirty="0" smtClean="0">
                <a:solidFill>
                  <a:srgbClr val="000000"/>
                </a:solidFill>
                <a:latin typeface="Arial Narrow" panose="020B0606020202030204" pitchFamily="34" charset="0"/>
              </a:rPr>
              <a:t> Century Cures</a:t>
            </a:r>
          </a:p>
          <a:p>
            <a:r>
              <a:rPr lang="en-US" sz="2800" dirty="0" smtClean="0">
                <a:solidFill>
                  <a:srgbClr val="000000"/>
                </a:solidFill>
                <a:latin typeface="Arial Narrow" panose="020B0606020202030204" pitchFamily="34" charset="0"/>
              </a:rPr>
              <a:t>TELEmedicine </a:t>
            </a:r>
            <a:r>
              <a:rPr lang="en-US" sz="2800" dirty="0">
                <a:solidFill>
                  <a:srgbClr val="000000"/>
                </a:solidFill>
                <a:latin typeface="Arial Narrow" panose="020B0606020202030204" pitchFamily="34" charset="0"/>
              </a:rPr>
              <a:t>for MEDicare Act of </a:t>
            </a:r>
            <a:r>
              <a:rPr lang="en-US" sz="2800" dirty="0" smtClean="0">
                <a:solidFill>
                  <a:srgbClr val="000000"/>
                </a:solidFill>
                <a:latin typeface="Arial Narrow" panose="020B0606020202030204" pitchFamily="34" charset="0"/>
              </a:rPr>
              <a:t>2015 or “TELE-MED” </a:t>
            </a:r>
            <a:r>
              <a:rPr lang="en-US" sz="2800" dirty="0">
                <a:solidFill>
                  <a:srgbClr val="000000"/>
                </a:solidFill>
                <a:latin typeface="Arial Narrow" panose="020B0606020202030204" pitchFamily="34" charset="0"/>
              </a:rPr>
              <a:t>Act (H.R. </a:t>
            </a:r>
            <a:r>
              <a:rPr lang="en-US" sz="2800" dirty="0" smtClean="0">
                <a:solidFill>
                  <a:srgbClr val="000000"/>
                </a:solidFill>
                <a:latin typeface="Arial Narrow" panose="020B0606020202030204" pitchFamily="34" charset="0"/>
              </a:rPr>
              <a:t>3018 &amp; S. </a:t>
            </a:r>
            <a:r>
              <a:rPr lang="en-US" sz="2800" dirty="0">
                <a:solidFill>
                  <a:srgbClr val="000000"/>
                </a:solidFill>
                <a:latin typeface="Arial Narrow" panose="020B0606020202030204" pitchFamily="34" charset="0"/>
              </a:rPr>
              <a:t>1778) </a:t>
            </a:r>
            <a:endParaRPr lang="en-US" sz="2800" dirty="0" smtClean="0">
              <a:solidFill>
                <a:srgbClr val="000000"/>
              </a:solidFill>
              <a:latin typeface="Arial Narrow" panose="020B0606020202030204" pitchFamily="34" charset="0"/>
            </a:endParaRPr>
          </a:p>
          <a:p>
            <a:pPr lvl="1"/>
            <a:r>
              <a:rPr lang="en-US" sz="2000" dirty="0" smtClean="0">
                <a:solidFill>
                  <a:srgbClr val="000000"/>
                </a:solidFill>
                <a:latin typeface="Arial Narrow" panose="020B0606020202030204" pitchFamily="34" charset="0"/>
              </a:rPr>
              <a:t>Removes </a:t>
            </a:r>
            <a:r>
              <a:rPr lang="en-US" sz="2000" dirty="0">
                <a:solidFill>
                  <a:srgbClr val="000000"/>
                </a:solidFill>
                <a:latin typeface="Arial Narrow" panose="020B0606020202030204" pitchFamily="34" charset="0"/>
              </a:rPr>
              <a:t>the </a:t>
            </a:r>
            <a:r>
              <a:rPr lang="en-US" sz="2000" dirty="0" smtClean="0">
                <a:solidFill>
                  <a:srgbClr val="000000"/>
                </a:solidFill>
                <a:latin typeface="Arial Narrow" panose="020B0606020202030204" pitchFamily="34" charset="0"/>
              </a:rPr>
              <a:t>barriers posed by licensure laws </a:t>
            </a:r>
            <a:r>
              <a:rPr lang="en-US" sz="2000" dirty="0">
                <a:solidFill>
                  <a:srgbClr val="000000"/>
                </a:solidFill>
                <a:latin typeface="Arial Narrow" panose="020B0606020202030204" pitchFamily="34" charset="0"/>
              </a:rPr>
              <a:t>to the utilization of telehealth services by allowing Medicare physicians to treat Medicare </a:t>
            </a:r>
            <a:r>
              <a:rPr lang="en-US" sz="2000" dirty="0" smtClean="0">
                <a:solidFill>
                  <a:srgbClr val="000000"/>
                </a:solidFill>
                <a:latin typeface="Arial Narrow" panose="020B0606020202030204" pitchFamily="34" charset="0"/>
              </a:rPr>
              <a:t>patients across state boarders</a:t>
            </a:r>
          </a:p>
          <a:p>
            <a:r>
              <a:rPr lang="en-US" sz="2800" dirty="0">
                <a:solidFill>
                  <a:srgbClr val="000000"/>
                </a:solidFill>
                <a:latin typeface="Arial Narrow" panose="020B0606020202030204" pitchFamily="34" charset="0"/>
              </a:rPr>
              <a:t> Medicare Telehealth Parity Act of </a:t>
            </a:r>
            <a:r>
              <a:rPr lang="en-US" sz="2800" dirty="0" smtClean="0">
                <a:solidFill>
                  <a:srgbClr val="000000"/>
                </a:solidFill>
                <a:latin typeface="Arial Narrow" panose="020B0606020202030204" pitchFamily="34" charset="0"/>
              </a:rPr>
              <a:t>2015 (H.R. 2948) </a:t>
            </a:r>
          </a:p>
          <a:p>
            <a:pPr lvl="1"/>
            <a:r>
              <a:rPr lang="en-US" sz="2000" dirty="0" smtClean="0">
                <a:solidFill>
                  <a:srgbClr val="000000"/>
                </a:solidFill>
                <a:latin typeface="Arial Narrow" panose="020B0606020202030204" pitchFamily="34" charset="0"/>
              </a:rPr>
              <a:t>Proposes </a:t>
            </a:r>
            <a:r>
              <a:rPr lang="en-US" sz="2000" dirty="0">
                <a:solidFill>
                  <a:srgbClr val="000000"/>
                </a:solidFill>
                <a:latin typeface="Arial Narrow" panose="020B0606020202030204" pitchFamily="34" charset="0"/>
              </a:rPr>
              <a:t>changes to Medicare telehealth payment methodologies and expands coverage not only to residents of rural areas, but urban areas as </a:t>
            </a:r>
            <a:r>
              <a:rPr lang="en-US" sz="2000" dirty="0" smtClean="0">
                <a:solidFill>
                  <a:srgbClr val="000000"/>
                </a:solidFill>
                <a:latin typeface="Arial Narrow" panose="020B0606020202030204" pitchFamily="34" charset="0"/>
              </a:rPr>
              <a:t>well through a phased approach</a:t>
            </a:r>
            <a:endParaRPr lang="en-US" sz="2000" dirty="0">
              <a:solidFill>
                <a:srgbClr val="000000"/>
              </a:solidFill>
              <a:latin typeface="Arial Narrow" panose="020B0606020202030204" pitchFamily="34" charset="0"/>
            </a:endParaRPr>
          </a:p>
          <a:p>
            <a:pPr lvl="1"/>
            <a:endParaRPr lang="en-US" dirty="0"/>
          </a:p>
        </p:txBody>
      </p:sp>
      <p:sp>
        <p:nvSpPr>
          <p:cNvPr id="4" name="Title 1"/>
          <p:cNvSpPr txBox="1">
            <a:spLocks/>
          </p:cNvSpPr>
          <p:nvPr/>
        </p:nvSpPr>
        <p:spPr>
          <a:xfrm>
            <a:off x="339154" y="274722"/>
            <a:ext cx="8229600" cy="715878"/>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Telehealth Legislative Proposals</a:t>
            </a:r>
            <a:endParaRPr lang="en-US" sz="3200" dirty="0">
              <a:solidFill>
                <a:srgbClr val="1A92AA"/>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108" y="1417722"/>
            <a:ext cx="1768010" cy="1385977"/>
          </a:xfrm>
          <a:prstGeom prst="rect">
            <a:avLst/>
          </a:prstGeom>
        </p:spPr>
      </p:pic>
      <p:sp>
        <p:nvSpPr>
          <p:cNvPr id="2" name="Slide Number Placeholder 1"/>
          <p:cNvSpPr>
            <a:spLocks noGrp="1"/>
          </p:cNvSpPr>
          <p:nvPr>
            <p:ph type="sldNum" sz="quarter" idx="12"/>
          </p:nvPr>
        </p:nvSpPr>
        <p:spPr/>
        <p:txBody>
          <a:bodyPr/>
          <a:lstStyle/>
          <a:p>
            <a:fld id="{FAA73AEB-4126-437C-BCDA-F9D30B5ABC95}" type="slidenum">
              <a:rPr lang="en-US" smtClean="0"/>
              <a:t>28</a:t>
            </a:fld>
            <a:endParaRPr lang="en-US" dirty="0"/>
          </a:p>
        </p:txBody>
      </p:sp>
    </p:spTree>
    <p:extLst>
      <p:ext uri="{BB962C8B-B14F-4D97-AF65-F5344CB8AC3E}">
        <p14:creationId xmlns:p14="http://schemas.microsoft.com/office/powerpoint/2010/main" val="2742607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Quality Measurement</a:t>
            </a:r>
          </a:p>
        </p:txBody>
      </p:sp>
      <p:sp>
        <p:nvSpPr>
          <p:cNvPr id="5" name="Subtitle 4"/>
          <p:cNvSpPr>
            <a:spLocks noGrp="1"/>
          </p:cNvSpPr>
          <p:nvPr>
            <p:ph type="subTitle" idx="1"/>
          </p:nvPr>
        </p:nvSpPr>
        <p:spPr/>
        <p:txBody>
          <a:bodyPr/>
          <a:lstStyle/>
          <a:p>
            <a:r>
              <a:rPr lang="en-US" dirty="0" smtClean="0"/>
              <a:t>IPPS 2016</a:t>
            </a:r>
            <a:endParaRPr lang="en-US" dirty="0"/>
          </a:p>
        </p:txBody>
      </p:sp>
      <p:sp>
        <p:nvSpPr>
          <p:cNvPr id="6" name="Slide Number Placeholder 5"/>
          <p:cNvSpPr>
            <a:spLocks noGrp="1"/>
          </p:cNvSpPr>
          <p:nvPr>
            <p:ph type="sldNum" sz="quarter" idx="12"/>
          </p:nvPr>
        </p:nvSpPr>
        <p:spPr/>
        <p:txBody>
          <a:bodyPr/>
          <a:lstStyle/>
          <a:p>
            <a:fld id="{FAA73AEB-4126-437C-BCDA-F9D30B5ABC95}" type="slidenum">
              <a:rPr lang="en-US" smtClean="0"/>
              <a:pPr/>
              <a:t>29</a:t>
            </a:fld>
            <a:endParaRPr lang="en-US" dirty="0"/>
          </a:p>
        </p:txBody>
      </p:sp>
    </p:spTree>
    <p:extLst>
      <p:ext uri="{BB962C8B-B14F-4D97-AF65-F5344CB8AC3E}">
        <p14:creationId xmlns:p14="http://schemas.microsoft.com/office/powerpoint/2010/main" val="2239574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980" y="1100061"/>
            <a:ext cx="5594346" cy="3421062"/>
          </a:xfrm>
          <a:prstGeom prst="rect">
            <a:avLst/>
          </a:prstGeom>
        </p:spPr>
      </p:pic>
      <p:sp>
        <p:nvSpPr>
          <p:cNvPr id="2" name="Title 1"/>
          <p:cNvSpPr>
            <a:spLocks noGrp="1"/>
          </p:cNvSpPr>
          <p:nvPr>
            <p:ph type="title"/>
          </p:nvPr>
        </p:nvSpPr>
        <p:spPr>
          <a:xfrm>
            <a:off x="289980" y="57128"/>
            <a:ext cx="8229600" cy="1143000"/>
          </a:xfrm>
        </p:spPr>
        <p:txBody>
          <a:bodyPr>
            <a:normAutofit/>
          </a:bodyPr>
          <a:lstStyle/>
          <a:p>
            <a:r>
              <a:rPr lang="en-US" dirty="0" smtClean="0"/>
              <a:t>Tenet Healthcare Today</a:t>
            </a:r>
            <a:endParaRPr lang="en-US" dirty="0"/>
          </a:p>
        </p:txBody>
      </p:sp>
      <p:grpSp>
        <p:nvGrpSpPr>
          <p:cNvPr id="342" name="Group 341"/>
          <p:cNvGrpSpPr/>
          <p:nvPr/>
        </p:nvGrpSpPr>
        <p:grpSpPr>
          <a:xfrm>
            <a:off x="6906140" y="633798"/>
            <a:ext cx="1796286" cy="588845"/>
            <a:chOff x="5722758" y="422213"/>
            <a:chExt cx="1851332" cy="738514"/>
          </a:xfrm>
        </p:grpSpPr>
        <p:sp>
          <p:nvSpPr>
            <p:cNvPr id="322" name="Rectangle 321"/>
            <p:cNvSpPr/>
            <p:nvPr/>
          </p:nvSpPr>
          <p:spPr>
            <a:xfrm>
              <a:off x="5722758" y="422213"/>
              <a:ext cx="639919" cy="584775"/>
            </a:xfrm>
            <a:prstGeom prst="rect">
              <a:avLst/>
            </a:prstGeom>
            <a:noFill/>
          </p:spPr>
          <p:txBody>
            <a:bodyPr wrap="none" lIns="91440" tIns="45720" rIns="91440" bIns="45720">
              <a:spAutoFit/>
            </a:bodyPr>
            <a:lstStyle/>
            <a:p>
              <a:pPr algn="ctr" defTabSz="457200"/>
              <a:r>
                <a:rPr lang="en-US" sz="3200" b="1" dirty="0">
                  <a:ln w="10541" cmpd="sng">
                    <a:noFill/>
                    <a:prstDash val="solid"/>
                  </a:ln>
                  <a:solidFill>
                    <a:srgbClr val="F68D2E"/>
                  </a:solidFill>
                </a:rPr>
                <a:t>80</a:t>
              </a:r>
            </a:p>
          </p:txBody>
        </p:sp>
        <p:sp>
          <p:nvSpPr>
            <p:cNvPr id="323" name="Rectangle 322"/>
            <p:cNvSpPr/>
            <p:nvPr/>
          </p:nvSpPr>
          <p:spPr>
            <a:xfrm>
              <a:off x="6303275" y="427317"/>
              <a:ext cx="1270815" cy="733410"/>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acute care</a:t>
              </a:r>
            </a:p>
            <a:p>
              <a:pPr algn="ctr" defTabSz="457200"/>
              <a:r>
                <a:rPr lang="en-US" sz="1600" b="1" dirty="0">
                  <a:ln w="10541" cmpd="sng">
                    <a:noFill/>
                    <a:prstDash val="solid"/>
                  </a:ln>
                  <a:solidFill>
                    <a:srgbClr val="236192">
                      <a:lumMod val="75000"/>
                    </a:srgbClr>
                  </a:solidFill>
                </a:rPr>
                <a:t>hospitals</a:t>
              </a:r>
            </a:p>
          </p:txBody>
        </p:sp>
      </p:grpSp>
      <p:grpSp>
        <p:nvGrpSpPr>
          <p:cNvPr id="340" name="Group 339"/>
          <p:cNvGrpSpPr/>
          <p:nvPr/>
        </p:nvGrpSpPr>
        <p:grpSpPr>
          <a:xfrm>
            <a:off x="6321056" y="2007719"/>
            <a:ext cx="2285462" cy="611276"/>
            <a:chOff x="5740012" y="2408729"/>
            <a:chExt cx="2285462" cy="611276"/>
          </a:xfrm>
        </p:grpSpPr>
        <p:sp>
          <p:nvSpPr>
            <p:cNvPr id="326" name="Rectangle 325"/>
            <p:cNvSpPr/>
            <p:nvPr/>
          </p:nvSpPr>
          <p:spPr>
            <a:xfrm>
              <a:off x="5740012" y="2408729"/>
              <a:ext cx="1107996" cy="584775"/>
            </a:xfrm>
            <a:prstGeom prst="rect">
              <a:avLst/>
            </a:prstGeom>
            <a:noFill/>
          </p:spPr>
          <p:txBody>
            <a:bodyPr wrap="none" lIns="91440" tIns="45720" rIns="91440" bIns="45720">
              <a:spAutoFit/>
            </a:bodyPr>
            <a:lstStyle/>
            <a:p>
              <a:pPr algn="ctr" defTabSz="457200"/>
              <a:r>
                <a:rPr lang="en-US" sz="3200" b="1" dirty="0">
                  <a:ln w="10541" cmpd="sng">
                    <a:noFill/>
                    <a:prstDash val="solid"/>
                  </a:ln>
                  <a:solidFill>
                    <a:srgbClr val="F68D2E"/>
                  </a:solidFill>
                </a:rPr>
                <a:t>400+</a:t>
              </a:r>
            </a:p>
          </p:txBody>
        </p:sp>
        <p:sp>
          <p:nvSpPr>
            <p:cNvPr id="327" name="Rectangle 326"/>
            <p:cNvSpPr/>
            <p:nvPr/>
          </p:nvSpPr>
          <p:spPr>
            <a:xfrm>
              <a:off x="6790842" y="2435230"/>
              <a:ext cx="1234632" cy="584775"/>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outpatient </a:t>
              </a:r>
            </a:p>
            <a:p>
              <a:pPr algn="ctr" defTabSz="457200"/>
              <a:r>
                <a:rPr lang="en-US" sz="1600" b="1" dirty="0">
                  <a:ln w="10541" cmpd="sng">
                    <a:noFill/>
                    <a:prstDash val="solid"/>
                  </a:ln>
                  <a:solidFill>
                    <a:srgbClr val="236192">
                      <a:lumMod val="75000"/>
                    </a:srgbClr>
                  </a:solidFill>
                </a:rPr>
                <a:t>facilities </a:t>
              </a:r>
            </a:p>
          </p:txBody>
        </p:sp>
      </p:grpSp>
      <p:grpSp>
        <p:nvGrpSpPr>
          <p:cNvPr id="343" name="Group 342"/>
          <p:cNvGrpSpPr/>
          <p:nvPr/>
        </p:nvGrpSpPr>
        <p:grpSpPr>
          <a:xfrm>
            <a:off x="3809720" y="5140852"/>
            <a:ext cx="4766760" cy="584775"/>
            <a:chOff x="2885062" y="4495832"/>
            <a:chExt cx="4766760" cy="584775"/>
          </a:xfrm>
        </p:grpSpPr>
        <p:sp>
          <p:nvSpPr>
            <p:cNvPr id="331" name="Rectangle 330"/>
            <p:cNvSpPr/>
            <p:nvPr/>
          </p:nvSpPr>
          <p:spPr>
            <a:xfrm>
              <a:off x="2885062" y="4495832"/>
              <a:ext cx="2074606" cy="584775"/>
            </a:xfrm>
            <a:prstGeom prst="rect">
              <a:avLst/>
            </a:prstGeom>
            <a:noFill/>
          </p:spPr>
          <p:txBody>
            <a:bodyPr wrap="none" lIns="91440" tIns="45720" rIns="91440" bIns="45720">
              <a:spAutoFit/>
            </a:bodyPr>
            <a:lstStyle/>
            <a:p>
              <a:pPr algn="ctr" defTabSz="457200"/>
              <a:r>
                <a:rPr lang="en-US" sz="3200" b="1" dirty="0">
                  <a:ln w="10541" cmpd="sng">
                    <a:noFill/>
                    <a:prstDash val="solid"/>
                  </a:ln>
                  <a:solidFill>
                    <a:srgbClr val="F68D2E"/>
                  </a:solidFill>
                </a:rPr>
                <a:t>20 million</a:t>
              </a:r>
            </a:p>
          </p:txBody>
        </p:sp>
        <p:sp>
          <p:nvSpPr>
            <p:cNvPr id="332" name="Rectangle 331"/>
            <p:cNvSpPr/>
            <p:nvPr/>
          </p:nvSpPr>
          <p:spPr>
            <a:xfrm>
              <a:off x="4913572" y="4654179"/>
              <a:ext cx="2738250" cy="338554"/>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annual patient encounters</a:t>
              </a:r>
            </a:p>
          </p:txBody>
        </p:sp>
      </p:grpSp>
      <p:grpSp>
        <p:nvGrpSpPr>
          <p:cNvPr id="338" name="Group 337"/>
          <p:cNvGrpSpPr/>
          <p:nvPr/>
        </p:nvGrpSpPr>
        <p:grpSpPr>
          <a:xfrm>
            <a:off x="6447033" y="1271655"/>
            <a:ext cx="2466097" cy="592562"/>
            <a:chOff x="5654824" y="5246384"/>
            <a:chExt cx="2466097" cy="592562"/>
          </a:xfrm>
        </p:grpSpPr>
        <p:sp>
          <p:nvSpPr>
            <p:cNvPr id="335" name="Rectangle 334"/>
            <p:cNvSpPr/>
            <p:nvPr/>
          </p:nvSpPr>
          <p:spPr>
            <a:xfrm>
              <a:off x="5654824" y="5254171"/>
              <a:ext cx="639919" cy="584775"/>
            </a:xfrm>
            <a:prstGeom prst="rect">
              <a:avLst/>
            </a:prstGeom>
            <a:noFill/>
          </p:spPr>
          <p:txBody>
            <a:bodyPr wrap="none" lIns="91440" tIns="45720" rIns="91440" bIns="45720">
              <a:spAutoFit/>
            </a:bodyPr>
            <a:lstStyle/>
            <a:p>
              <a:pPr algn="ctr" defTabSz="457200"/>
              <a:r>
                <a:rPr lang="en-US" sz="3200" b="1" dirty="0">
                  <a:ln w="10541" cmpd="sng">
                    <a:noFill/>
                    <a:prstDash val="solid"/>
                  </a:ln>
                  <a:solidFill>
                    <a:srgbClr val="F68D2E"/>
                  </a:solidFill>
                </a:rPr>
                <a:t>18</a:t>
              </a:r>
            </a:p>
          </p:txBody>
        </p:sp>
        <p:sp>
          <p:nvSpPr>
            <p:cNvPr id="336" name="Rectangle 335"/>
            <p:cNvSpPr/>
            <p:nvPr/>
          </p:nvSpPr>
          <p:spPr>
            <a:xfrm>
              <a:off x="6168142" y="5246384"/>
              <a:ext cx="1952779" cy="584775"/>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short-stay</a:t>
              </a:r>
            </a:p>
            <a:p>
              <a:pPr algn="ctr" defTabSz="457200"/>
              <a:r>
                <a:rPr lang="en-US" sz="1600" b="1" dirty="0">
                  <a:ln w="10541" cmpd="sng">
                    <a:noFill/>
                    <a:prstDash val="solid"/>
                  </a:ln>
                  <a:solidFill>
                    <a:srgbClr val="236192">
                      <a:lumMod val="75000"/>
                    </a:srgbClr>
                  </a:solidFill>
                </a:rPr>
                <a:t>surgical hospitals</a:t>
              </a:r>
            </a:p>
          </p:txBody>
        </p:sp>
      </p:grpSp>
      <p:grpSp>
        <p:nvGrpSpPr>
          <p:cNvPr id="339" name="Group 338"/>
          <p:cNvGrpSpPr/>
          <p:nvPr/>
        </p:nvGrpSpPr>
        <p:grpSpPr>
          <a:xfrm>
            <a:off x="2973656" y="5731820"/>
            <a:ext cx="5112256" cy="584775"/>
            <a:chOff x="2916847" y="5729918"/>
            <a:chExt cx="5112256" cy="584775"/>
          </a:xfrm>
        </p:grpSpPr>
        <p:sp>
          <p:nvSpPr>
            <p:cNvPr id="3" name="TextBox 2"/>
            <p:cNvSpPr txBox="1"/>
            <p:nvPr/>
          </p:nvSpPr>
          <p:spPr>
            <a:xfrm>
              <a:off x="2916847" y="5890294"/>
              <a:ext cx="1394934" cy="338554"/>
            </a:xfrm>
            <a:prstGeom prst="rect">
              <a:avLst/>
            </a:prstGeom>
            <a:noFill/>
          </p:spPr>
          <p:txBody>
            <a:bodyPr wrap="none" rtlCol="0">
              <a:spAutoFit/>
            </a:bodyPr>
            <a:lstStyle/>
            <a:p>
              <a:pPr defTabSz="457200"/>
              <a:r>
                <a:rPr lang="en-US" sz="1600" b="1" dirty="0">
                  <a:solidFill>
                    <a:srgbClr val="236192">
                      <a:lumMod val="75000"/>
                    </a:srgbClr>
                  </a:solidFill>
                </a:rPr>
                <a:t>Operating</a:t>
              </a:r>
              <a:r>
                <a:rPr lang="en-US" sz="1600" dirty="0">
                  <a:solidFill>
                    <a:srgbClr val="236192">
                      <a:lumMod val="75000"/>
                    </a:srgbClr>
                  </a:solidFill>
                </a:rPr>
                <a:t> </a:t>
              </a:r>
              <a:r>
                <a:rPr lang="en-US" sz="1600" b="1" dirty="0">
                  <a:solidFill>
                    <a:srgbClr val="236192">
                      <a:lumMod val="75000"/>
                    </a:srgbClr>
                  </a:solidFill>
                </a:rPr>
                <a:t>in</a:t>
              </a:r>
            </a:p>
          </p:txBody>
        </p:sp>
        <p:sp>
          <p:nvSpPr>
            <p:cNvPr id="4" name="TextBox 3"/>
            <p:cNvSpPr txBox="1"/>
            <p:nvPr/>
          </p:nvSpPr>
          <p:spPr>
            <a:xfrm>
              <a:off x="4209268" y="5729918"/>
              <a:ext cx="639919" cy="584775"/>
            </a:xfrm>
            <a:prstGeom prst="rect">
              <a:avLst/>
            </a:prstGeom>
            <a:noFill/>
          </p:spPr>
          <p:txBody>
            <a:bodyPr wrap="none" rtlCol="0">
              <a:spAutoFit/>
            </a:bodyPr>
            <a:lstStyle/>
            <a:p>
              <a:pPr defTabSz="457200"/>
              <a:r>
                <a:rPr lang="en-US" sz="3200" b="1" dirty="0">
                  <a:solidFill>
                    <a:srgbClr val="F68D2E"/>
                  </a:solidFill>
                </a:rPr>
                <a:t>48</a:t>
              </a:r>
            </a:p>
          </p:txBody>
        </p:sp>
        <p:sp>
          <p:nvSpPr>
            <p:cNvPr id="5" name="TextBox 4"/>
            <p:cNvSpPr txBox="1"/>
            <p:nvPr/>
          </p:nvSpPr>
          <p:spPr>
            <a:xfrm>
              <a:off x="4800334" y="5890294"/>
              <a:ext cx="3228769" cy="338554"/>
            </a:xfrm>
            <a:prstGeom prst="rect">
              <a:avLst/>
            </a:prstGeom>
            <a:noFill/>
          </p:spPr>
          <p:txBody>
            <a:bodyPr wrap="none" rtlCol="0">
              <a:spAutoFit/>
            </a:bodyPr>
            <a:lstStyle/>
            <a:p>
              <a:pPr defTabSz="457200"/>
              <a:r>
                <a:rPr lang="en-US" sz="1600" b="1" dirty="0">
                  <a:solidFill>
                    <a:srgbClr val="236192">
                      <a:lumMod val="75000"/>
                    </a:srgbClr>
                  </a:solidFill>
                </a:rPr>
                <a:t>states and the United Kingdom</a:t>
              </a:r>
            </a:p>
          </p:txBody>
        </p:sp>
      </p:grpSp>
      <p:grpSp>
        <p:nvGrpSpPr>
          <p:cNvPr id="351" name="Group 350"/>
          <p:cNvGrpSpPr/>
          <p:nvPr/>
        </p:nvGrpSpPr>
        <p:grpSpPr>
          <a:xfrm>
            <a:off x="6536005" y="2618995"/>
            <a:ext cx="2070513" cy="584775"/>
            <a:chOff x="6380374" y="2688160"/>
            <a:chExt cx="2070513" cy="584775"/>
          </a:xfrm>
        </p:grpSpPr>
        <p:sp>
          <p:nvSpPr>
            <p:cNvPr id="349" name="Rectangle 348"/>
            <p:cNvSpPr/>
            <p:nvPr/>
          </p:nvSpPr>
          <p:spPr>
            <a:xfrm>
              <a:off x="6380374" y="2688160"/>
              <a:ext cx="983459" cy="584775"/>
            </a:xfrm>
            <a:prstGeom prst="rect">
              <a:avLst/>
            </a:prstGeom>
            <a:noFill/>
          </p:spPr>
          <p:txBody>
            <a:bodyPr wrap="square" lIns="91440" tIns="45720" rIns="91440" bIns="45720">
              <a:spAutoFit/>
            </a:bodyPr>
            <a:lstStyle/>
            <a:p>
              <a:pPr algn="ctr" defTabSz="457200"/>
              <a:r>
                <a:rPr lang="en-US" sz="3200" b="1" dirty="0">
                  <a:ln w="10541" cmpd="sng">
                    <a:noFill/>
                    <a:prstDash val="solid"/>
                  </a:ln>
                  <a:solidFill>
                    <a:srgbClr val="F68D2E"/>
                  </a:solidFill>
                </a:rPr>
                <a:t>6</a:t>
              </a:r>
            </a:p>
          </p:txBody>
        </p:sp>
        <p:sp>
          <p:nvSpPr>
            <p:cNvPr id="350" name="Rectangle 349"/>
            <p:cNvSpPr/>
            <p:nvPr/>
          </p:nvSpPr>
          <p:spPr>
            <a:xfrm>
              <a:off x="7046335" y="2811271"/>
              <a:ext cx="1404552" cy="338554"/>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health plans</a:t>
              </a:r>
            </a:p>
          </p:txBody>
        </p:sp>
      </p:grpSp>
      <p:grpSp>
        <p:nvGrpSpPr>
          <p:cNvPr id="341" name="Group 340"/>
          <p:cNvGrpSpPr/>
          <p:nvPr/>
        </p:nvGrpSpPr>
        <p:grpSpPr>
          <a:xfrm>
            <a:off x="4905996" y="4589998"/>
            <a:ext cx="3066247" cy="584775"/>
            <a:chOff x="5750669" y="1285210"/>
            <a:chExt cx="3066247" cy="584775"/>
          </a:xfrm>
        </p:grpSpPr>
        <p:sp>
          <p:nvSpPr>
            <p:cNvPr id="324" name="Rectangle 323"/>
            <p:cNvSpPr/>
            <p:nvPr/>
          </p:nvSpPr>
          <p:spPr>
            <a:xfrm>
              <a:off x="5750669" y="1285210"/>
              <a:ext cx="1904689" cy="584775"/>
            </a:xfrm>
            <a:prstGeom prst="rect">
              <a:avLst/>
            </a:prstGeom>
            <a:noFill/>
          </p:spPr>
          <p:txBody>
            <a:bodyPr wrap="none" lIns="91440" tIns="45720" rIns="91440" bIns="45720">
              <a:spAutoFit/>
            </a:bodyPr>
            <a:lstStyle/>
            <a:p>
              <a:pPr algn="ctr" defTabSz="457200"/>
              <a:r>
                <a:rPr lang="en-US" sz="3200" b="1" dirty="0">
                  <a:ln w="10541" cmpd="sng">
                    <a:noFill/>
                    <a:prstDash val="solid"/>
                  </a:ln>
                  <a:solidFill>
                    <a:srgbClr val="F68D2E"/>
                  </a:solidFill>
                </a:rPr>
                <a:t>125,000+</a:t>
              </a:r>
            </a:p>
          </p:txBody>
        </p:sp>
        <p:sp>
          <p:nvSpPr>
            <p:cNvPr id="325" name="Rectangle 324"/>
            <p:cNvSpPr/>
            <p:nvPr/>
          </p:nvSpPr>
          <p:spPr>
            <a:xfrm>
              <a:off x="7572666" y="1408321"/>
              <a:ext cx="1244250" cy="338554"/>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employees</a:t>
              </a:r>
            </a:p>
          </p:txBody>
        </p:sp>
      </p:grpSp>
      <p:grpSp>
        <p:nvGrpSpPr>
          <p:cNvPr id="359" name="Group 358"/>
          <p:cNvGrpSpPr/>
          <p:nvPr/>
        </p:nvGrpSpPr>
        <p:grpSpPr>
          <a:xfrm>
            <a:off x="725787" y="4569251"/>
            <a:ext cx="2215635" cy="1487629"/>
            <a:chOff x="425175" y="4742711"/>
            <a:chExt cx="2215635" cy="1487629"/>
          </a:xfrm>
        </p:grpSpPr>
        <p:sp>
          <p:nvSpPr>
            <p:cNvPr id="344" name="Oval 132"/>
            <p:cNvSpPr>
              <a:spLocks noChangeArrowheads="1"/>
            </p:cNvSpPr>
            <p:nvPr>
              <p:custDataLst>
                <p:tags r:id="rId3"/>
              </p:custDataLst>
            </p:nvPr>
          </p:nvSpPr>
          <p:spPr bwMode="gray">
            <a:xfrm>
              <a:off x="426157" y="4831684"/>
              <a:ext cx="91440" cy="91440"/>
            </a:xfrm>
            <a:prstGeom prst="ellipse">
              <a:avLst/>
            </a:prstGeom>
            <a:solidFill>
              <a:schemeClr val="tx2"/>
            </a:solidFill>
            <a:ln w="6350" cap="sq">
              <a:noFill/>
              <a:miter lim="800000"/>
              <a:headEnd/>
              <a:tailEnd/>
            </a:ln>
            <a:effectLst/>
          </p:spPr>
          <p:txBody>
            <a:bodyPr wrap="none" lIns="0" rIns="0"/>
            <a:lstStyle/>
            <a:p>
              <a:pPr defTabSz="457200"/>
              <a:endParaRPr lang="en-GB" baseline="30000" dirty="0">
                <a:solidFill>
                  <a:srgbClr val="000000"/>
                </a:solidFill>
              </a:endParaRPr>
            </a:p>
          </p:txBody>
        </p:sp>
        <p:sp>
          <p:nvSpPr>
            <p:cNvPr id="345" name="AutoShape 83"/>
            <p:cNvSpPr>
              <a:spLocks noChangeArrowheads="1"/>
            </p:cNvSpPr>
            <p:nvPr/>
          </p:nvSpPr>
          <p:spPr bwMode="gray">
            <a:xfrm>
              <a:off x="425175" y="5348233"/>
              <a:ext cx="91440" cy="91440"/>
            </a:xfrm>
            <a:prstGeom prst="ellipse">
              <a:avLst/>
            </a:prstGeom>
            <a:solidFill>
              <a:srgbClr val="7A9A01"/>
            </a:solidFill>
            <a:ln w="6350">
              <a:noFill/>
              <a:miter lim="800000"/>
              <a:headEnd/>
              <a:tailEnd/>
            </a:ln>
            <a:effectLst/>
          </p:spPr>
          <p:txBody>
            <a:bodyPr wrap="none" anchor="ctr"/>
            <a:lstStyle/>
            <a:p>
              <a:pPr defTabSz="457200"/>
              <a:endParaRPr lang="en-GB" dirty="0">
                <a:solidFill>
                  <a:srgbClr val="000000"/>
                </a:solidFill>
              </a:endParaRPr>
            </a:p>
          </p:txBody>
        </p:sp>
        <p:sp>
          <p:nvSpPr>
            <p:cNvPr id="346" name="Oval 132"/>
            <p:cNvSpPr>
              <a:spLocks noChangeArrowheads="1"/>
            </p:cNvSpPr>
            <p:nvPr>
              <p:custDataLst>
                <p:tags r:id="rId4"/>
              </p:custDataLst>
            </p:nvPr>
          </p:nvSpPr>
          <p:spPr bwMode="gray">
            <a:xfrm>
              <a:off x="425465" y="5079256"/>
              <a:ext cx="91440" cy="91440"/>
            </a:xfrm>
            <a:prstGeom prst="ellipse">
              <a:avLst/>
            </a:prstGeom>
            <a:solidFill>
              <a:srgbClr val="F68D2E"/>
            </a:solidFill>
            <a:ln w="6350" cap="sq">
              <a:noFill/>
              <a:miter lim="800000"/>
              <a:headEnd/>
              <a:tailEnd/>
            </a:ln>
            <a:effectLst/>
          </p:spPr>
          <p:txBody>
            <a:bodyPr wrap="none" lIns="0" rIns="0"/>
            <a:lstStyle/>
            <a:p>
              <a:pPr defTabSz="457200"/>
              <a:endParaRPr lang="en-GB" baseline="30000" dirty="0">
                <a:solidFill>
                  <a:srgbClr val="000000"/>
                </a:solidFill>
              </a:endParaRPr>
            </a:p>
          </p:txBody>
        </p:sp>
        <p:sp>
          <p:nvSpPr>
            <p:cNvPr id="347" name="Oval 132"/>
            <p:cNvSpPr>
              <a:spLocks noChangeArrowheads="1"/>
            </p:cNvSpPr>
            <p:nvPr>
              <p:custDataLst>
                <p:tags r:id="rId5"/>
              </p:custDataLst>
            </p:nvPr>
          </p:nvSpPr>
          <p:spPr bwMode="gray">
            <a:xfrm>
              <a:off x="425175" y="5943145"/>
              <a:ext cx="91440" cy="91440"/>
            </a:xfrm>
            <a:prstGeom prst="ellipse">
              <a:avLst/>
            </a:prstGeom>
            <a:solidFill>
              <a:srgbClr val="C00000"/>
            </a:solidFill>
            <a:ln w="6350" cap="sq">
              <a:noFill/>
              <a:miter lim="800000"/>
              <a:headEnd/>
              <a:tailEnd/>
            </a:ln>
            <a:effectLst/>
          </p:spPr>
          <p:txBody>
            <a:bodyPr wrap="none" lIns="0" rIns="0"/>
            <a:lstStyle/>
            <a:p>
              <a:pPr defTabSz="457200"/>
              <a:endParaRPr lang="en-GB" baseline="30000" dirty="0">
                <a:solidFill>
                  <a:srgbClr val="000000"/>
                </a:solidFill>
              </a:endParaRPr>
            </a:p>
          </p:txBody>
        </p:sp>
        <p:sp>
          <p:nvSpPr>
            <p:cNvPr id="353" name="TextBox 352"/>
            <p:cNvSpPr txBox="1"/>
            <p:nvPr/>
          </p:nvSpPr>
          <p:spPr>
            <a:xfrm>
              <a:off x="622203" y="4742711"/>
              <a:ext cx="1643140" cy="261610"/>
            </a:xfrm>
            <a:prstGeom prst="rect">
              <a:avLst/>
            </a:prstGeom>
            <a:noFill/>
          </p:spPr>
          <p:txBody>
            <a:bodyPr wrap="square" rtlCol="0">
              <a:spAutoFit/>
            </a:bodyPr>
            <a:lstStyle/>
            <a:p>
              <a:pPr defTabSz="457200"/>
              <a:r>
                <a:rPr lang="en-US" sz="1050" dirty="0">
                  <a:solidFill>
                    <a:srgbClr val="000000"/>
                  </a:solidFill>
                </a:rPr>
                <a:t>Hospitals</a:t>
              </a:r>
            </a:p>
          </p:txBody>
        </p:sp>
        <p:sp>
          <p:nvSpPr>
            <p:cNvPr id="354" name="TextBox 353"/>
            <p:cNvSpPr txBox="1"/>
            <p:nvPr/>
          </p:nvSpPr>
          <p:spPr>
            <a:xfrm>
              <a:off x="621308" y="5266640"/>
              <a:ext cx="1643140" cy="261610"/>
            </a:xfrm>
            <a:prstGeom prst="rect">
              <a:avLst/>
            </a:prstGeom>
            <a:noFill/>
          </p:spPr>
          <p:txBody>
            <a:bodyPr wrap="square" rtlCol="0">
              <a:spAutoFit/>
            </a:bodyPr>
            <a:lstStyle/>
            <a:p>
              <a:pPr defTabSz="457200"/>
              <a:r>
                <a:rPr lang="en-US" sz="1050" dirty="0">
                  <a:solidFill>
                    <a:srgbClr val="000000"/>
                  </a:solidFill>
                </a:rPr>
                <a:t>Outpatient Facilities</a:t>
              </a:r>
            </a:p>
          </p:txBody>
        </p:sp>
        <p:sp>
          <p:nvSpPr>
            <p:cNvPr id="355" name="TextBox 354"/>
            <p:cNvSpPr txBox="1"/>
            <p:nvPr/>
          </p:nvSpPr>
          <p:spPr>
            <a:xfrm>
              <a:off x="621308" y="5004321"/>
              <a:ext cx="2019502" cy="253916"/>
            </a:xfrm>
            <a:prstGeom prst="rect">
              <a:avLst/>
            </a:prstGeom>
            <a:noFill/>
          </p:spPr>
          <p:txBody>
            <a:bodyPr wrap="square" rtlCol="0">
              <a:spAutoFit/>
            </a:bodyPr>
            <a:lstStyle/>
            <a:p>
              <a:pPr defTabSz="457200"/>
              <a:r>
                <a:rPr lang="en-US" sz="1050" dirty="0">
                  <a:solidFill>
                    <a:srgbClr val="000000"/>
                  </a:solidFill>
                </a:rPr>
                <a:t>Short-Stay Surgical Hospitals </a:t>
              </a:r>
            </a:p>
          </p:txBody>
        </p:sp>
        <p:sp>
          <p:nvSpPr>
            <p:cNvPr id="356" name="TextBox 355"/>
            <p:cNvSpPr txBox="1"/>
            <p:nvPr/>
          </p:nvSpPr>
          <p:spPr>
            <a:xfrm>
              <a:off x="621308" y="5814842"/>
              <a:ext cx="1643140" cy="415498"/>
            </a:xfrm>
            <a:prstGeom prst="rect">
              <a:avLst/>
            </a:prstGeom>
            <a:noFill/>
          </p:spPr>
          <p:txBody>
            <a:bodyPr wrap="square" rtlCol="0">
              <a:spAutoFit/>
            </a:bodyPr>
            <a:lstStyle/>
            <a:p>
              <a:pPr defTabSz="457200"/>
              <a:r>
                <a:rPr lang="en-US" sz="1050" dirty="0">
                  <a:solidFill>
                    <a:srgbClr val="000000"/>
                  </a:solidFill>
                </a:rPr>
                <a:t>Conifer Health Solutions Client Service Centers</a:t>
              </a:r>
            </a:p>
          </p:txBody>
        </p:sp>
        <p:sp>
          <p:nvSpPr>
            <p:cNvPr id="357" name="TextBox 356"/>
            <p:cNvSpPr txBox="1"/>
            <p:nvPr/>
          </p:nvSpPr>
          <p:spPr>
            <a:xfrm>
              <a:off x="622203" y="5546731"/>
              <a:ext cx="1009750" cy="253916"/>
            </a:xfrm>
            <a:prstGeom prst="rect">
              <a:avLst/>
            </a:prstGeom>
            <a:noFill/>
          </p:spPr>
          <p:txBody>
            <a:bodyPr wrap="square" rtlCol="0">
              <a:spAutoFit/>
            </a:bodyPr>
            <a:lstStyle/>
            <a:p>
              <a:pPr defTabSz="457200"/>
              <a:r>
                <a:rPr lang="en-US" sz="1050" dirty="0">
                  <a:solidFill>
                    <a:srgbClr val="000000"/>
                  </a:solidFill>
                </a:rPr>
                <a:t>Health Plans</a:t>
              </a:r>
            </a:p>
          </p:txBody>
        </p:sp>
      </p:grpSp>
      <p:sp>
        <p:nvSpPr>
          <p:cNvPr id="363" name="Oval 132"/>
          <p:cNvSpPr>
            <a:spLocks noChangeArrowheads="1"/>
          </p:cNvSpPr>
          <p:nvPr>
            <p:custDataLst>
              <p:tags r:id="rId1"/>
            </p:custDataLst>
          </p:nvPr>
        </p:nvSpPr>
        <p:spPr bwMode="gray">
          <a:xfrm>
            <a:off x="725787" y="5454509"/>
            <a:ext cx="91440" cy="91440"/>
          </a:xfrm>
          <a:prstGeom prst="ellipse">
            <a:avLst/>
          </a:prstGeom>
          <a:solidFill>
            <a:srgbClr val="3C1053"/>
          </a:solidFill>
          <a:ln w="6350" cap="sq">
            <a:noFill/>
            <a:miter lim="800000"/>
            <a:headEnd/>
            <a:tailEnd/>
          </a:ln>
          <a:effectLst/>
        </p:spPr>
        <p:txBody>
          <a:bodyPr wrap="none" lIns="0" rIns="0"/>
          <a:lstStyle/>
          <a:p>
            <a:pPr defTabSz="457200"/>
            <a:endParaRPr lang="en-GB" baseline="30000" dirty="0">
              <a:solidFill>
                <a:srgbClr val="000000"/>
              </a:solidFill>
            </a:endParaRPr>
          </a:p>
        </p:txBody>
      </p:sp>
      <p:sp>
        <p:nvSpPr>
          <p:cNvPr id="364" name="Oval 132"/>
          <p:cNvSpPr>
            <a:spLocks noChangeArrowheads="1"/>
          </p:cNvSpPr>
          <p:nvPr>
            <p:custDataLst>
              <p:tags r:id="rId2"/>
            </p:custDataLst>
          </p:nvPr>
        </p:nvSpPr>
        <p:spPr bwMode="gray">
          <a:xfrm>
            <a:off x="725787" y="6141518"/>
            <a:ext cx="91440" cy="91440"/>
          </a:xfrm>
          <a:prstGeom prst="ellipse">
            <a:avLst/>
          </a:prstGeom>
          <a:solidFill>
            <a:srgbClr val="BCECF6"/>
          </a:solidFill>
          <a:ln w="6350" cap="sq">
            <a:noFill/>
            <a:miter lim="800000"/>
            <a:headEnd/>
            <a:tailEnd/>
          </a:ln>
          <a:effectLst/>
        </p:spPr>
        <p:txBody>
          <a:bodyPr wrap="none" lIns="0" rIns="0"/>
          <a:lstStyle/>
          <a:p>
            <a:pPr defTabSz="457200"/>
            <a:endParaRPr lang="en-GB" baseline="30000" dirty="0">
              <a:solidFill>
                <a:srgbClr val="000000"/>
              </a:solidFill>
            </a:endParaRPr>
          </a:p>
        </p:txBody>
      </p:sp>
      <p:sp>
        <p:nvSpPr>
          <p:cNvPr id="365" name="TextBox 364"/>
          <p:cNvSpPr txBox="1"/>
          <p:nvPr/>
        </p:nvSpPr>
        <p:spPr>
          <a:xfrm>
            <a:off x="922814" y="6060280"/>
            <a:ext cx="1731676" cy="253916"/>
          </a:xfrm>
          <a:prstGeom prst="rect">
            <a:avLst/>
          </a:prstGeom>
          <a:noFill/>
        </p:spPr>
        <p:txBody>
          <a:bodyPr wrap="square" rtlCol="0">
            <a:spAutoFit/>
          </a:bodyPr>
          <a:lstStyle/>
          <a:p>
            <a:pPr defTabSz="457200"/>
            <a:r>
              <a:rPr lang="en-US" sz="1050" dirty="0">
                <a:solidFill>
                  <a:srgbClr val="000000"/>
                </a:solidFill>
              </a:rPr>
              <a:t>Conifer Client Locations</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994">
            <a:off x="5379702" y="2364931"/>
            <a:ext cx="1144139" cy="1823320"/>
          </a:xfrm>
          <a:prstGeom prst="rect">
            <a:avLst/>
          </a:prstGeom>
        </p:spPr>
      </p:pic>
      <p:grpSp>
        <p:nvGrpSpPr>
          <p:cNvPr id="50" name="Group 49"/>
          <p:cNvGrpSpPr/>
          <p:nvPr/>
        </p:nvGrpSpPr>
        <p:grpSpPr>
          <a:xfrm>
            <a:off x="6454587" y="3276591"/>
            <a:ext cx="2416426" cy="584775"/>
            <a:chOff x="6422078" y="2688160"/>
            <a:chExt cx="2416426" cy="584775"/>
          </a:xfrm>
        </p:grpSpPr>
        <p:sp>
          <p:nvSpPr>
            <p:cNvPr id="51" name="Rectangle 50"/>
            <p:cNvSpPr/>
            <p:nvPr/>
          </p:nvSpPr>
          <p:spPr>
            <a:xfrm>
              <a:off x="6422078" y="2688160"/>
              <a:ext cx="983459" cy="584775"/>
            </a:xfrm>
            <a:prstGeom prst="rect">
              <a:avLst/>
            </a:prstGeom>
            <a:noFill/>
          </p:spPr>
          <p:txBody>
            <a:bodyPr wrap="square" lIns="91440" tIns="45720" rIns="91440" bIns="45720">
              <a:spAutoFit/>
            </a:bodyPr>
            <a:lstStyle/>
            <a:p>
              <a:pPr algn="ctr" defTabSz="457200"/>
              <a:r>
                <a:rPr lang="en-US" sz="3200" b="1" dirty="0">
                  <a:ln w="10541" cmpd="sng">
                    <a:noFill/>
                    <a:prstDash val="solid"/>
                  </a:ln>
                  <a:solidFill>
                    <a:srgbClr val="F68D2E"/>
                  </a:solidFill>
                </a:rPr>
                <a:t>50+ </a:t>
              </a:r>
            </a:p>
          </p:txBody>
        </p:sp>
        <p:sp>
          <p:nvSpPr>
            <p:cNvPr id="52" name="Rectangle 51"/>
            <p:cNvSpPr/>
            <p:nvPr/>
          </p:nvSpPr>
          <p:spPr>
            <a:xfrm>
              <a:off x="7169457" y="2688160"/>
              <a:ext cx="1669047" cy="584775"/>
            </a:xfrm>
            <a:prstGeom prst="rect">
              <a:avLst/>
            </a:prstGeom>
            <a:noFill/>
          </p:spPr>
          <p:txBody>
            <a:bodyPr wrap="none" lIns="91440" tIns="45720" rIns="91440" bIns="45720">
              <a:spAutoFit/>
            </a:bodyPr>
            <a:lstStyle/>
            <a:p>
              <a:pPr algn="ctr" defTabSz="457200"/>
              <a:r>
                <a:rPr lang="en-US" sz="1600" b="1" dirty="0">
                  <a:ln w="10541" cmpd="sng">
                    <a:noFill/>
                    <a:prstDash val="solid"/>
                  </a:ln>
                  <a:solidFill>
                    <a:srgbClr val="236192">
                      <a:lumMod val="75000"/>
                    </a:srgbClr>
                  </a:solidFill>
                </a:rPr>
                <a:t> health system </a:t>
              </a:r>
            </a:p>
            <a:p>
              <a:pPr algn="ctr" defTabSz="457200"/>
              <a:r>
                <a:rPr lang="en-US" sz="1600" b="1" dirty="0">
                  <a:ln w="10541" cmpd="sng">
                    <a:noFill/>
                    <a:prstDash val="solid"/>
                  </a:ln>
                  <a:solidFill>
                    <a:srgbClr val="236192">
                      <a:lumMod val="75000"/>
                    </a:srgbClr>
                  </a:solidFill>
                </a:rPr>
                <a:t>partners</a:t>
              </a:r>
            </a:p>
          </p:txBody>
        </p:sp>
      </p:grpSp>
      <p:grpSp>
        <p:nvGrpSpPr>
          <p:cNvPr id="337" name="Group 336"/>
          <p:cNvGrpSpPr/>
          <p:nvPr/>
        </p:nvGrpSpPr>
        <p:grpSpPr>
          <a:xfrm>
            <a:off x="4847023" y="3994050"/>
            <a:ext cx="5650588" cy="617042"/>
            <a:chOff x="-838257" y="5141995"/>
            <a:chExt cx="5650588" cy="617042"/>
          </a:xfrm>
        </p:grpSpPr>
        <p:sp>
          <p:nvSpPr>
            <p:cNvPr id="333" name="Rectangle 332"/>
            <p:cNvSpPr/>
            <p:nvPr/>
          </p:nvSpPr>
          <p:spPr>
            <a:xfrm>
              <a:off x="266492" y="5141995"/>
              <a:ext cx="983459" cy="584775"/>
            </a:xfrm>
            <a:prstGeom prst="rect">
              <a:avLst/>
            </a:prstGeom>
            <a:noFill/>
          </p:spPr>
          <p:txBody>
            <a:bodyPr wrap="square" lIns="91440" tIns="45720" rIns="91440" bIns="45720">
              <a:spAutoFit/>
            </a:bodyPr>
            <a:lstStyle/>
            <a:p>
              <a:pPr algn="ctr" defTabSz="457200"/>
              <a:r>
                <a:rPr lang="en-US" sz="3200" b="1" dirty="0">
                  <a:ln w="10541" cmpd="sng">
                    <a:noFill/>
                    <a:prstDash val="solid"/>
                  </a:ln>
                  <a:solidFill>
                    <a:srgbClr val="F68D2E"/>
                  </a:solidFill>
                </a:rPr>
                <a:t>16</a:t>
              </a:r>
            </a:p>
          </p:txBody>
        </p:sp>
        <p:sp>
          <p:nvSpPr>
            <p:cNvPr id="334" name="Rectangle 333"/>
            <p:cNvSpPr/>
            <p:nvPr/>
          </p:nvSpPr>
          <p:spPr>
            <a:xfrm>
              <a:off x="-838257" y="5174262"/>
              <a:ext cx="5650588" cy="584775"/>
            </a:xfrm>
            <a:prstGeom prst="rect">
              <a:avLst/>
            </a:prstGeom>
            <a:noFill/>
          </p:spPr>
          <p:txBody>
            <a:bodyPr wrap="square" lIns="91440" tIns="45720" rIns="91440" bIns="45720">
              <a:spAutoFit/>
            </a:bodyPr>
            <a:lstStyle/>
            <a:p>
              <a:pPr algn="ctr" defTabSz="457200"/>
              <a:r>
                <a:rPr lang="en-US" sz="1600" b="1" dirty="0">
                  <a:ln w="10541" cmpd="sng">
                    <a:noFill/>
                    <a:prstDash val="solid"/>
                  </a:ln>
                  <a:solidFill>
                    <a:srgbClr val="236192">
                      <a:lumMod val="75000"/>
                    </a:srgbClr>
                  </a:solidFill>
                </a:rPr>
                <a:t>accountable care </a:t>
              </a:r>
            </a:p>
            <a:p>
              <a:pPr algn="ctr" defTabSz="457200"/>
              <a:r>
                <a:rPr lang="en-US" sz="1600" b="1" dirty="0">
                  <a:ln w="10541" cmpd="sng">
                    <a:noFill/>
                    <a:prstDash val="solid"/>
                  </a:ln>
                  <a:solidFill>
                    <a:srgbClr val="236192">
                      <a:lumMod val="75000"/>
                    </a:srgbClr>
                  </a:solidFill>
                </a:rPr>
                <a:t>organizations</a:t>
              </a:r>
            </a:p>
          </p:txBody>
        </p:sp>
      </p:grpSp>
      <p:sp>
        <p:nvSpPr>
          <p:cNvPr id="46" name="Slide Number Placeholder 2"/>
          <p:cNvSpPr txBox="1">
            <a:spLocks/>
          </p:cNvSpPr>
          <p:nvPr/>
        </p:nvSpPr>
        <p:spPr>
          <a:xfrm>
            <a:off x="8730250" y="6357677"/>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t>3</a:t>
            </a:r>
          </a:p>
        </p:txBody>
      </p:sp>
    </p:spTree>
    <p:extLst>
      <p:ext uri="{BB962C8B-B14F-4D97-AF65-F5344CB8AC3E}">
        <p14:creationId xmlns:p14="http://schemas.microsoft.com/office/powerpoint/2010/main" val="1079030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744"/>
            <a:ext cx="8991600" cy="1143000"/>
          </a:xfrm>
        </p:spPr>
        <p:txBody>
          <a:bodyPr/>
          <a:lstStyle/>
          <a:p>
            <a:r>
              <a:rPr lang="en-US" dirty="0" smtClean="0"/>
              <a:t>IPPS 2016 Final Rule - Summary of Findings</a:t>
            </a:r>
            <a:endParaRPr lang="en-US" dirty="0"/>
          </a:p>
        </p:txBody>
      </p:sp>
      <p:sp>
        <p:nvSpPr>
          <p:cNvPr id="3" name="Content Placeholder 2"/>
          <p:cNvSpPr>
            <a:spLocks noGrp="1"/>
          </p:cNvSpPr>
          <p:nvPr>
            <p:ph idx="1"/>
          </p:nvPr>
        </p:nvSpPr>
        <p:spPr>
          <a:xfrm>
            <a:off x="419100" y="1319547"/>
            <a:ext cx="8534400" cy="4704853"/>
          </a:xfrm>
        </p:spPr>
        <p:txBody>
          <a:bodyPr>
            <a:normAutofit fontScale="92500" lnSpcReduction="10000"/>
          </a:bodyPr>
          <a:lstStyle/>
          <a:p>
            <a:pPr marL="0" indent="0">
              <a:buNone/>
            </a:pPr>
            <a:r>
              <a:rPr lang="en-US" dirty="0" smtClean="0"/>
              <a:t>Hospitals now </a:t>
            </a:r>
            <a:r>
              <a:rPr lang="en-US" b="1" i="1" dirty="0" smtClean="0"/>
              <a:t>required</a:t>
            </a:r>
            <a:r>
              <a:rPr lang="en-US" dirty="0" smtClean="0"/>
              <a:t> to electronically submit clinical quality measures in CY 2016 /FY 2018 determination year</a:t>
            </a:r>
          </a:p>
          <a:p>
            <a:r>
              <a:rPr lang="en-US" sz="2000" dirty="0" smtClean="0"/>
              <a:t>Select a minimum of 4 eCQMs from the list of 28</a:t>
            </a:r>
          </a:p>
          <a:p>
            <a:pPr lvl="1"/>
            <a:r>
              <a:rPr lang="en-US" sz="1800" dirty="0" smtClean="0"/>
              <a:t>Reduced from 16 in the proposed rule</a:t>
            </a:r>
          </a:p>
          <a:p>
            <a:r>
              <a:rPr lang="en-US" sz="2000" dirty="0"/>
              <a:t>Report at least one quarter of data</a:t>
            </a:r>
          </a:p>
          <a:p>
            <a:pPr lvl="1"/>
            <a:r>
              <a:rPr lang="en-US" sz="1800" dirty="0" smtClean="0"/>
              <a:t>Q3 </a:t>
            </a:r>
            <a:r>
              <a:rPr lang="en-US" sz="1800" dirty="0"/>
              <a:t>or Q4 of CY 2016 by February 28, </a:t>
            </a:r>
            <a:r>
              <a:rPr lang="en-US" sz="1800" dirty="0" smtClean="0"/>
              <a:t>2017</a:t>
            </a:r>
          </a:p>
          <a:p>
            <a:pPr lvl="1"/>
            <a:r>
              <a:rPr lang="en-US" sz="1800" dirty="0"/>
              <a:t>Reduced from 2 quarters in the proposed rule</a:t>
            </a:r>
          </a:p>
          <a:p>
            <a:r>
              <a:rPr lang="en-US" sz="2000" dirty="0" smtClean="0"/>
              <a:t>Selections may fall under any domain</a:t>
            </a:r>
            <a:endParaRPr lang="en-US" sz="2000" dirty="0"/>
          </a:p>
          <a:p>
            <a:pPr lvl="1"/>
            <a:r>
              <a:rPr lang="en-US" sz="1800" dirty="0"/>
              <a:t>Not required to cross 3 </a:t>
            </a:r>
            <a:r>
              <a:rPr lang="en-US" sz="1800" dirty="0" smtClean="0"/>
              <a:t>domains</a:t>
            </a:r>
          </a:p>
          <a:p>
            <a:r>
              <a:rPr lang="en-US" sz="2000" dirty="0"/>
              <a:t>Hospitals must be certified either to the CEHRT 2014 or 2015 Edition</a:t>
            </a:r>
          </a:p>
          <a:p>
            <a:r>
              <a:rPr lang="en-US" sz="2000" dirty="0"/>
              <a:t>Must submit using QDRA I format</a:t>
            </a:r>
          </a:p>
          <a:p>
            <a:r>
              <a:rPr lang="en-US" sz="2000" dirty="0" smtClean="0"/>
              <a:t>Must use most recently published measure specifications (June 2015) </a:t>
            </a:r>
          </a:p>
        </p:txBody>
      </p:sp>
      <p:sp>
        <p:nvSpPr>
          <p:cNvPr id="4" name="Slide Number Placeholder 5"/>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30</a:t>
            </a:r>
            <a:endParaRPr lang="en-US" sz="1100" dirty="0"/>
          </a:p>
        </p:txBody>
      </p:sp>
    </p:spTree>
    <p:extLst>
      <p:ext uri="{BB962C8B-B14F-4D97-AF65-F5344CB8AC3E}">
        <p14:creationId xmlns:p14="http://schemas.microsoft.com/office/powerpoint/2010/main" val="2085476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IPPS 2016 Final - Summary of Findings</a:t>
            </a:r>
          </a:p>
        </p:txBody>
      </p:sp>
      <p:sp>
        <p:nvSpPr>
          <p:cNvPr id="3" name="Content Placeholder 2"/>
          <p:cNvSpPr>
            <a:spLocks noGrp="1"/>
          </p:cNvSpPr>
          <p:nvPr>
            <p:ph idx="1"/>
          </p:nvPr>
        </p:nvSpPr>
        <p:spPr>
          <a:xfrm>
            <a:off x="419100" y="1332426"/>
            <a:ext cx="7939289" cy="4704853"/>
          </a:xfrm>
        </p:spPr>
        <p:txBody>
          <a:bodyPr>
            <a:normAutofit fontScale="92500" lnSpcReduction="10000"/>
          </a:bodyPr>
          <a:lstStyle/>
          <a:p>
            <a:pPr marL="0" indent="0">
              <a:buNone/>
            </a:pPr>
            <a:r>
              <a:rPr lang="en-US" dirty="0"/>
              <a:t>Hospitals now </a:t>
            </a:r>
            <a:r>
              <a:rPr lang="en-US" b="1" i="1" dirty="0"/>
              <a:t>required</a:t>
            </a:r>
            <a:r>
              <a:rPr lang="en-US" dirty="0"/>
              <a:t> to electronically submit clinical quality measures in CY 2016 /FY 2018 determination year</a:t>
            </a:r>
          </a:p>
          <a:p>
            <a:r>
              <a:rPr lang="en-US" sz="2000" dirty="0"/>
              <a:t>Electronic submission of 4 measures in IQR program will count for eCQM submission in EHR Incentive Program (dual credit) </a:t>
            </a:r>
          </a:p>
          <a:p>
            <a:r>
              <a:rPr lang="en-US" sz="2000" dirty="0" smtClean="0"/>
              <a:t>Electronic </a:t>
            </a:r>
            <a:r>
              <a:rPr lang="en-US" sz="2000" dirty="0"/>
              <a:t>measures will not be publicly reported</a:t>
            </a:r>
          </a:p>
          <a:p>
            <a:r>
              <a:rPr lang="en-US" sz="2000" dirty="0" smtClean="0"/>
              <a:t>CMS expanding Extraordinary </a:t>
            </a:r>
            <a:r>
              <a:rPr lang="en-US" sz="2000" dirty="0"/>
              <a:t>Circumstances </a:t>
            </a:r>
            <a:r>
              <a:rPr lang="en-US" sz="2000" dirty="0" smtClean="0"/>
              <a:t>Extensions/Exemptions including, </a:t>
            </a:r>
            <a:r>
              <a:rPr lang="en-US" sz="2000" dirty="0"/>
              <a:t>but are not limited </a:t>
            </a:r>
            <a:r>
              <a:rPr lang="en-US" sz="2000" dirty="0" smtClean="0"/>
              <a:t>to:</a:t>
            </a:r>
          </a:p>
          <a:p>
            <a:pPr lvl="2"/>
            <a:r>
              <a:rPr lang="en-US" sz="1600" dirty="0" smtClean="0"/>
              <a:t>Infrastructure </a:t>
            </a:r>
            <a:r>
              <a:rPr lang="en-US" sz="1600" dirty="0"/>
              <a:t>challenges (</a:t>
            </a:r>
            <a:r>
              <a:rPr lang="en-US" sz="1600" dirty="0" smtClean="0"/>
              <a:t>hospitals must </a:t>
            </a:r>
            <a:r>
              <a:rPr lang="en-US" sz="1600" dirty="0"/>
              <a:t>demonstrate that they are in an area without sufficient internet access or </a:t>
            </a:r>
            <a:r>
              <a:rPr lang="en-US" sz="1600" dirty="0" smtClean="0"/>
              <a:t>face insurmountable </a:t>
            </a:r>
            <a:r>
              <a:rPr lang="en-US" sz="1600" dirty="0"/>
              <a:t>barriers to obtaining </a:t>
            </a:r>
            <a:r>
              <a:rPr lang="en-US" sz="1600" dirty="0" smtClean="0"/>
              <a:t>infrastructure)</a:t>
            </a:r>
          </a:p>
          <a:p>
            <a:pPr lvl="2"/>
            <a:r>
              <a:rPr lang="en-US" sz="1600" dirty="0" smtClean="0"/>
              <a:t>unforeseen </a:t>
            </a:r>
            <a:r>
              <a:rPr lang="en-US" sz="1600" dirty="0"/>
              <a:t>circumstances, such </a:t>
            </a:r>
            <a:r>
              <a:rPr lang="en-US" sz="1600" dirty="0" smtClean="0"/>
              <a:t>as vendor </a:t>
            </a:r>
            <a:r>
              <a:rPr lang="en-US" sz="1600" dirty="0"/>
              <a:t>issues outside of the hospital’s control (including a vendor product </a:t>
            </a:r>
            <a:r>
              <a:rPr lang="en-US" sz="1600" dirty="0" smtClean="0"/>
              <a:t>losing certification).</a:t>
            </a:r>
          </a:p>
          <a:p>
            <a:pPr lvl="2"/>
            <a:endParaRPr lang="en-US" sz="1600" dirty="0"/>
          </a:p>
          <a:p>
            <a:r>
              <a:rPr lang="en-US" sz="2000" dirty="0" smtClean="0"/>
              <a:t>No change in zero denominator </a:t>
            </a:r>
            <a:r>
              <a:rPr lang="en-US" sz="2000" dirty="0"/>
              <a:t>and case threshold exemption polices for </a:t>
            </a:r>
            <a:r>
              <a:rPr lang="en-US" sz="2000" dirty="0" smtClean="0"/>
              <a:t>eCQMs reporting in the </a:t>
            </a:r>
            <a:r>
              <a:rPr lang="en-US" sz="2000" dirty="0"/>
              <a:t>Hospital IQR </a:t>
            </a:r>
            <a:r>
              <a:rPr lang="en-US" sz="2000" dirty="0" smtClean="0"/>
              <a:t>Program</a:t>
            </a:r>
          </a:p>
          <a:p>
            <a:endParaRPr lang="en-US" sz="2000" dirty="0"/>
          </a:p>
        </p:txBody>
      </p:sp>
      <p:sp>
        <p:nvSpPr>
          <p:cNvPr id="4" name="Slide Number Placeholder 5"/>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31</a:t>
            </a:r>
            <a:endParaRPr lang="en-US" sz="1100" dirty="0"/>
          </a:p>
        </p:txBody>
      </p:sp>
    </p:spTree>
    <p:extLst>
      <p:ext uri="{BB962C8B-B14F-4D97-AF65-F5344CB8AC3E}">
        <p14:creationId xmlns:p14="http://schemas.microsoft.com/office/powerpoint/2010/main" val="4264653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ICD-10</a:t>
            </a:r>
          </a:p>
        </p:txBody>
      </p:sp>
      <p:sp>
        <p:nvSpPr>
          <p:cNvPr id="6" name="Slide Number Placeholder 5"/>
          <p:cNvSpPr>
            <a:spLocks noGrp="1"/>
          </p:cNvSpPr>
          <p:nvPr>
            <p:ph type="sldNum" sz="quarter" idx="12"/>
          </p:nvPr>
        </p:nvSpPr>
        <p:spPr/>
        <p:txBody>
          <a:bodyPr/>
          <a:lstStyle/>
          <a:p>
            <a:fld id="{FAA73AEB-4126-437C-BCDA-F9D30B5ABC95}" type="slidenum">
              <a:rPr lang="en-US" smtClean="0"/>
              <a:pPr/>
              <a:t>32</a:t>
            </a:fld>
            <a:endParaRPr lang="en-US" dirty="0"/>
          </a:p>
        </p:txBody>
      </p:sp>
    </p:spTree>
    <p:extLst>
      <p:ext uri="{BB962C8B-B14F-4D97-AF65-F5344CB8AC3E}">
        <p14:creationId xmlns:p14="http://schemas.microsoft.com/office/powerpoint/2010/main" val="28281482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504" y="381000"/>
            <a:ext cx="8567895" cy="1143000"/>
          </a:xfrm>
        </p:spPr>
        <p:txBody>
          <a:bodyPr>
            <a:noAutofit/>
          </a:bodyPr>
          <a:lstStyle/>
          <a:p>
            <a:r>
              <a:rPr lang="en-US" dirty="0" smtClean="0"/>
              <a:t>ICD-10</a:t>
            </a:r>
            <a:br>
              <a:rPr lang="en-US" dirty="0" smtClean="0"/>
            </a:br>
            <a:r>
              <a:rPr lang="en-US" dirty="0" smtClean="0"/>
              <a:t>It’s Time to Go Live: T- 5 days</a:t>
            </a:r>
            <a:endParaRPr lang="en-US" dirty="0"/>
          </a:p>
        </p:txBody>
      </p:sp>
      <p:pic>
        <p:nvPicPr>
          <p:cNvPr id="5" name="Picture 4"/>
          <p:cNvPicPr>
            <a:picLocks noChangeAspect="1"/>
          </p:cNvPicPr>
          <p:nvPr/>
        </p:nvPicPr>
        <p:blipFill>
          <a:blip r:embed="rId2"/>
          <a:stretch>
            <a:fillRect/>
          </a:stretch>
        </p:blipFill>
        <p:spPr>
          <a:xfrm>
            <a:off x="1066800" y="2112573"/>
            <a:ext cx="7004605" cy="3390229"/>
          </a:xfrm>
          <a:prstGeom prst="rect">
            <a:avLst/>
          </a:prstGeom>
        </p:spPr>
      </p:pic>
      <p:sp>
        <p:nvSpPr>
          <p:cNvPr id="6" name="Rectangle 5"/>
          <p:cNvSpPr/>
          <p:nvPr/>
        </p:nvSpPr>
        <p:spPr>
          <a:xfrm>
            <a:off x="1066800" y="5943600"/>
            <a:ext cx="7476186" cy="461665"/>
          </a:xfrm>
          <a:prstGeom prst="rect">
            <a:avLst/>
          </a:prstGeom>
        </p:spPr>
        <p:txBody>
          <a:bodyPr wrap="square">
            <a:spAutoFit/>
          </a:bodyPr>
          <a:lstStyle/>
          <a:p>
            <a:r>
              <a:rPr lang="en-US" sz="1200" b="1" dirty="0"/>
              <a:t>Struck by Orca: ICD-10 Illustrated Paperback – 2014 </a:t>
            </a:r>
          </a:p>
          <a:p>
            <a:r>
              <a:rPr lang="en-US" sz="1200" dirty="0"/>
              <a:t>by </a:t>
            </a:r>
            <a:r>
              <a:rPr lang="en-US" sz="1200" dirty="0">
                <a:hlinkClick r:id="rId3"/>
              </a:rPr>
              <a:t>Niko Skievaski</a:t>
            </a:r>
            <a:r>
              <a:rPr lang="en-US" sz="1200" dirty="0"/>
              <a:t> (Editor) </a:t>
            </a:r>
            <a:endParaRPr lang="en-US" sz="1200" dirty="0">
              <a:effectLst/>
            </a:endParaRPr>
          </a:p>
        </p:txBody>
      </p:sp>
      <p:sp>
        <p:nvSpPr>
          <p:cNvPr id="3" name="Slide Number Placeholder 2"/>
          <p:cNvSpPr>
            <a:spLocks noGrp="1"/>
          </p:cNvSpPr>
          <p:nvPr>
            <p:ph type="sldNum" sz="quarter" idx="12"/>
          </p:nvPr>
        </p:nvSpPr>
        <p:spPr/>
        <p:txBody>
          <a:bodyPr/>
          <a:lstStyle/>
          <a:p>
            <a:fld id="{FAA73AEB-4126-437C-BCDA-F9D30B5ABC95}" type="slidenum">
              <a:rPr lang="en-US" smtClean="0"/>
              <a:t>33</a:t>
            </a:fld>
            <a:endParaRPr lang="en-US" dirty="0"/>
          </a:p>
        </p:txBody>
      </p:sp>
    </p:spTree>
    <p:extLst>
      <p:ext uri="{BB962C8B-B14F-4D97-AF65-F5344CB8AC3E}">
        <p14:creationId xmlns:p14="http://schemas.microsoft.com/office/powerpoint/2010/main" val="239003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smtClean="0"/>
              <a:t>Interoperability</a:t>
            </a:r>
            <a:endParaRPr lang="en-US" dirty="0"/>
          </a:p>
        </p:txBody>
      </p:sp>
      <p:sp>
        <p:nvSpPr>
          <p:cNvPr id="5" name="Subtitle 4"/>
          <p:cNvSpPr>
            <a:spLocks noGrp="1"/>
          </p:cNvSpPr>
          <p:nvPr>
            <p:ph type="subTitle" idx="1"/>
          </p:nvPr>
        </p:nvSpPr>
        <p:spPr/>
        <p:txBody>
          <a:bodyPr/>
          <a:lstStyle/>
          <a:p>
            <a:r>
              <a:rPr lang="en-US" dirty="0"/>
              <a:t>What are we doing to fix the “Problem?”</a:t>
            </a:r>
          </a:p>
          <a:p>
            <a:endParaRPr lang="en-US" dirty="0"/>
          </a:p>
          <a:p>
            <a:endParaRPr lang="en-US" dirty="0"/>
          </a:p>
        </p:txBody>
      </p:sp>
      <p:sp>
        <p:nvSpPr>
          <p:cNvPr id="6" name="Slide Number Placeholder 5"/>
          <p:cNvSpPr>
            <a:spLocks noGrp="1"/>
          </p:cNvSpPr>
          <p:nvPr>
            <p:ph type="sldNum" sz="quarter" idx="12"/>
          </p:nvPr>
        </p:nvSpPr>
        <p:spPr/>
        <p:txBody>
          <a:bodyPr/>
          <a:lstStyle/>
          <a:p>
            <a:fld id="{FAA73AEB-4126-437C-BCDA-F9D30B5ABC95}" type="slidenum">
              <a:rPr lang="en-US" smtClean="0"/>
              <a:pPr/>
              <a:t>34</a:t>
            </a:fld>
            <a:endParaRPr lang="en-US" dirty="0"/>
          </a:p>
        </p:txBody>
      </p:sp>
    </p:spTree>
    <p:extLst>
      <p:ext uri="{BB962C8B-B14F-4D97-AF65-F5344CB8AC3E}">
        <p14:creationId xmlns:p14="http://schemas.microsoft.com/office/powerpoint/2010/main" val="3610092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229600" cy="5029200"/>
          </a:xfrm>
        </p:spPr>
        <p:txBody>
          <a:bodyPr>
            <a:noAutofit/>
          </a:bodyPr>
          <a:lstStyle/>
          <a:p>
            <a:r>
              <a:rPr lang="en-US" sz="2000" dirty="0" smtClean="0">
                <a:solidFill>
                  <a:srgbClr val="000000"/>
                </a:solidFill>
                <a:latin typeface="Arial Narrow" panose="020B0606020202030204" pitchFamily="34" charset="0"/>
              </a:rPr>
              <a:t>ONC Interoperability Roadmap, Version 1.0 released January 30</a:t>
            </a:r>
          </a:p>
          <a:p>
            <a:r>
              <a:rPr lang="en-US" sz="2000" dirty="0" smtClean="0">
                <a:solidFill>
                  <a:srgbClr val="000000"/>
                </a:solidFill>
                <a:latin typeface="Arial Narrow" panose="020B0606020202030204" pitchFamily="34" charset="0"/>
              </a:rPr>
              <a:t>Primary outcome sought within 3 years</a:t>
            </a:r>
          </a:p>
          <a:p>
            <a:pPr lvl="1"/>
            <a:r>
              <a:rPr lang="en-US" sz="2000" b="1" dirty="0" smtClean="0">
                <a:solidFill>
                  <a:srgbClr val="000000"/>
                </a:solidFill>
                <a:latin typeface="Arial Narrow" panose="020B0606020202030204" pitchFamily="34" charset="0"/>
              </a:rPr>
              <a:t>The Roadmap seeks to “enable a majority of individuals and providers across the care continuum to send, receive, find and use a common set of electronic clinical information at the nationwide level by the end of 2017.”</a:t>
            </a:r>
          </a:p>
          <a:p>
            <a:r>
              <a:rPr lang="en-US" sz="2000" dirty="0" smtClean="0">
                <a:solidFill>
                  <a:srgbClr val="000000"/>
                </a:solidFill>
                <a:latin typeface="Arial Narrow" panose="020B0606020202030204" pitchFamily="34" charset="0"/>
              </a:rPr>
              <a:t>Four primary strategies:</a:t>
            </a:r>
          </a:p>
          <a:p>
            <a:pPr marL="914388" lvl="1" indent="-457200">
              <a:buFont typeface="+mj-lt"/>
              <a:buAutoNum type="arabicPeriod"/>
            </a:pPr>
            <a:r>
              <a:rPr lang="en-US" sz="2000" dirty="0" smtClean="0">
                <a:solidFill>
                  <a:srgbClr val="000000"/>
                </a:solidFill>
                <a:latin typeface="Arial Narrow" panose="020B0606020202030204" pitchFamily="34" charset="0"/>
              </a:rPr>
              <a:t>establish a </a:t>
            </a:r>
            <a:r>
              <a:rPr lang="en-US" sz="2000" b="1" dirty="0" smtClean="0">
                <a:solidFill>
                  <a:srgbClr val="000000"/>
                </a:solidFill>
                <a:latin typeface="Arial Narrow" panose="020B0606020202030204" pitchFamily="34" charset="0"/>
              </a:rPr>
              <a:t>coordinated governance </a:t>
            </a:r>
            <a:r>
              <a:rPr lang="en-US" sz="2000" dirty="0" smtClean="0">
                <a:solidFill>
                  <a:srgbClr val="000000"/>
                </a:solidFill>
                <a:latin typeface="Arial Narrow" panose="020B0606020202030204" pitchFamily="34" charset="0"/>
              </a:rPr>
              <a:t>framework and process for nationwide health IT interoperability; </a:t>
            </a:r>
          </a:p>
          <a:p>
            <a:pPr marL="914388" lvl="1" indent="-457200">
              <a:buFont typeface="+mj-lt"/>
              <a:buAutoNum type="arabicPeriod"/>
            </a:pPr>
            <a:r>
              <a:rPr lang="en-US" sz="2000" dirty="0" smtClean="0">
                <a:solidFill>
                  <a:srgbClr val="000000"/>
                </a:solidFill>
                <a:latin typeface="Arial Narrow" panose="020B0606020202030204" pitchFamily="34" charset="0"/>
              </a:rPr>
              <a:t>improve technical standards and implementation guidance for sharing and </a:t>
            </a:r>
            <a:r>
              <a:rPr lang="en-US" sz="2000" b="1" dirty="0" smtClean="0">
                <a:solidFill>
                  <a:srgbClr val="000000"/>
                </a:solidFill>
                <a:latin typeface="Arial Narrow" panose="020B0606020202030204" pitchFamily="34" charset="0"/>
              </a:rPr>
              <a:t>using a common clinical data set</a:t>
            </a:r>
            <a:r>
              <a:rPr lang="en-US" sz="2000" dirty="0" smtClean="0">
                <a:solidFill>
                  <a:srgbClr val="000000"/>
                </a:solidFill>
                <a:latin typeface="Arial Narrow" panose="020B0606020202030204" pitchFamily="34" charset="0"/>
              </a:rPr>
              <a:t>; </a:t>
            </a:r>
          </a:p>
          <a:p>
            <a:pPr marL="914388" lvl="1" indent="-457200">
              <a:buFont typeface="+mj-lt"/>
              <a:buAutoNum type="arabicPeriod"/>
            </a:pPr>
            <a:r>
              <a:rPr lang="en-US" sz="2000" b="1" dirty="0" smtClean="0">
                <a:solidFill>
                  <a:srgbClr val="000000"/>
                </a:solidFill>
                <a:latin typeface="Arial Narrow" panose="020B0606020202030204" pitchFamily="34" charset="0"/>
              </a:rPr>
              <a:t>enhance incentives </a:t>
            </a:r>
            <a:r>
              <a:rPr lang="en-US" sz="2000" dirty="0" smtClean="0">
                <a:solidFill>
                  <a:srgbClr val="000000"/>
                </a:solidFill>
                <a:latin typeface="Arial Narrow" panose="020B0606020202030204" pitchFamily="34" charset="0"/>
              </a:rPr>
              <a:t>for sharing electronic health information according to common technical standards, starting with a common clinical data set; and </a:t>
            </a:r>
          </a:p>
          <a:p>
            <a:pPr marL="914388" lvl="1" indent="-457200">
              <a:buFont typeface="+mj-lt"/>
              <a:buAutoNum type="arabicPeriod"/>
            </a:pPr>
            <a:r>
              <a:rPr lang="en-US" sz="2000" b="1" dirty="0" smtClean="0">
                <a:solidFill>
                  <a:srgbClr val="000000"/>
                </a:solidFill>
                <a:latin typeface="Arial Narrow" panose="020B0606020202030204" pitchFamily="34" charset="0"/>
              </a:rPr>
              <a:t>clarify privacy and security </a:t>
            </a:r>
            <a:r>
              <a:rPr lang="en-US" sz="2000" dirty="0" smtClean="0">
                <a:solidFill>
                  <a:srgbClr val="000000"/>
                </a:solidFill>
                <a:latin typeface="Arial Narrow" panose="020B0606020202030204" pitchFamily="34" charset="0"/>
              </a:rPr>
              <a:t>requirements that enable interoperability.</a:t>
            </a:r>
          </a:p>
          <a:p>
            <a:pPr marL="457188" lvl="1" indent="0">
              <a:buNone/>
            </a:pPr>
            <a:endParaRPr lang="en-US" sz="2000" dirty="0">
              <a:solidFill>
                <a:srgbClr val="000000"/>
              </a:solidFill>
              <a:latin typeface="Arial Narrow" panose="020B0606020202030204" pitchFamily="34" charset="0"/>
            </a:endParaRPr>
          </a:p>
          <a:p>
            <a:pPr marL="457188" lvl="1" indent="0">
              <a:buNone/>
            </a:pPr>
            <a:endParaRPr lang="en-US" sz="2000" dirty="0">
              <a:solidFill>
                <a:srgbClr val="000000"/>
              </a:solidFill>
              <a:latin typeface="Arial Narrow" panose="020B0606020202030204" pitchFamily="34" charset="0"/>
            </a:endParaRPr>
          </a:p>
        </p:txBody>
      </p:sp>
      <p:sp>
        <p:nvSpPr>
          <p:cNvPr id="4" name="Title 1"/>
          <p:cNvSpPr>
            <a:spLocks noGrp="1"/>
          </p:cNvSpPr>
          <p:nvPr>
            <p:ph type="title"/>
          </p:nvPr>
        </p:nvSpPr>
        <p:spPr>
          <a:xfrm>
            <a:off x="423555" y="152400"/>
            <a:ext cx="8229600" cy="1143000"/>
          </a:xfrm>
        </p:spPr>
        <p:txBody>
          <a:bodyPr/>
          <a:lstStyle/>
          <a:p>
            <a:pPr algn="ctr"/>
            <a:r>
              <a:rPr lang="en-US" dirty="0" smtClean="0"/>
              <a:t>Interoperability Roadmap</a:t>
            </a:r>
            <a:endParaRPr lang="en-US" dirty="0"/>
          </a:p>
        </p:txBody>
      </p:sp>
      <p:sp>
        <p:nvSpPr>
          <p:cNvPr id="2" name="Slide Number Placeholder 1"/>
          <p:cNvSpPr>
            <a:spLocks noGrp="1"/>
          </p:cNvSpPr>
          <p:nvPr>
            <p:ph type="sldNum" sz="quarter" idx="12"/>
          </p:nvPr>
        </p:nvSpPr>
        <p:spPr/>
        <p:txBody>
          <a:bodyPr/>
          <a:lstStyle/>
          <a:p>
            <a:fld id="{FAA73AEB-4126-437C-BCDA-F9D30B5ABC95}" type="slidenum">
              <a:rPr lang="en-US" smtClean="0"/>
              <a:t>35</a:t>
            </a:fld>
            <a:endParaRPr lang="en-US" dirty="0"/>
          </a:p>
        </p:txBody>
      </p:sp>
    </p:spTree>
    <p:extLst>
      <p:ext uri="{BB962C8B-B14F-4D97-AF65-F5344CB8AC3E}">
        <p14:creationId xmlns:p14="http://schemas.microsoft.com/office/powerpoint/2010/main" val="32690106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37512"/>
            <a:ext cx="7464536" cy="4343400"/>
          </a:xfrm>
          <a:prstGeom prst="rect">
            <a:avLst/>
          </a:prstGeom>
        </p:spPr>
      </p:pic>
      <p:sp>
        <p:nvSpPr>
          <p:cNvPr id="5" name="TextBox 4"/>
          <p:cNvSpPr txBox="1"/>
          <p:nvPr/>
        </p:nvSpPr>
        <p:spPr>
          <a:xfrm>
            <a:off x="228600" y="5791200"/>
            <a:ext cx="7505700" cy="584775"/>
          </a:xfrm>
          <a:prstGeom prst="rect">
            <a:avLst/>
          </a:prstGeom>
          <a:noFill/>
        </p:spPr>
        <p:txBody>
          <a:bodyPr wrap="square" rtlCol="0">
            <a:spAutoFit/>
          </a:bodyPr>
          <a:lstStyle/>
          <a:p>
            <a:r>
              <a:rPr lang="en-US" sz="1600" dirty="0" smtClean="0">
                <a:solidFill>
                  <a:srgbClr val="000000"/>
                </a:solidFill>
                <a:latin typeface="Arial Narrow" panose="020B0606020202030204" pitchFamily="34" charset="0"/>
              </a:rPr>
              <a:t>Source: Connecting Health and Care for the Nation: A 10-Year Vision to Achieve and Interoperable Health IT Infrastructure</a:t>
            </a:r>
          </a:p>
        </p:txBody>
      </p:sp>
      <p:sp>
        <p:nvSpPr>
          <p:cNvPr id="6" name="Title 1"/>
          <p:cNvSpPr txBox="1">
            <a:spLocks/>
          </p:cNvSpPr>
          <p:nvPr/>
        </p:nvSpPr>
        <p:spPr>
          <a:xfrm>
            <a:off x="379468" y="194512"/>
            <a:ext cx="822960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Roadmap Overview</a:t>
            </a:r>
            <a:endParaRPr lang="en-US" sz="3200" dirty="0">
              <a:solidFill>
                <a:srgbClr val="1A92AA"/>
              </a:solidFill>
            </a:endParaRPr>
          </a:p>
        </p:txBody>
      </p:sp>
      <p:sp>
        <p:nvSpPr>
          <p:cNvPr id="7"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36</a:t>
            </a:r>
            <a:endParaRPr lang="en-US" sz="1100" dirty="0"/>
          </a:p>
        </p:txBody>
      </p:sp>
    </p:spTree>
    <p:extLst>
      <p:ext uri="{BB962C8B-B14F-4D97-AF65-F5344CB8AC3E}">
        <p14:creationId xmlns:p14="http://schemas.microsoft.com/office/powerpoint/2010/main" val="35382333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5769" y="1636258"/>
            <a:ext cx="2354953" cy="30626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6365769" y="4867038"/>
            <a:ext cx="2514600" cy="954107"/>
          </a:xfrm>
          <a:prstGeom prst="rect">
            <a:avLst/>
          </a:prstGeom>
          <a:noFill/>
        </p:spPr>
        <p:txBody>
          <a:bodyPr wrap="square" rtlCol="0">
            <a:spAutoFit/>
          </a:bodyPr>
          <a:lstStyle/>
          <a:p>
            <a:r>
              <a:rPr lang="en-US" sz="1400" dirty="0" smtClean="0">
                <a:solidFill>
                  <a:srgbClr val="000000"/>
                </a:solidFill>
                <a:latin typeface="Arial Narrow" panose="020B0606020202030204" pitchFamily="34" charset="0"/>
              </a:rPr>
              <a:t>Report to Congress:</a:t>
            </a:r>
          </a:p>
          <a:p>
            <a:r>
              <a:rPr lang="en-US" sz="1400" dirty="0" smtClean="0">
                <a:solidFill>
                  <a:srgbClr val="000000"/>
                </a:solidFill>
                <a:latin typeface="Arial Narrow" panose="020B0606020202030204" pitchFamily="34" charset="0"/>
              </a:rPr>
              <a:t>A Report on Health Information Blocking </a:t>
            </a:r>
          </a:p>
          <a:p>
            <a:r>
              <a:rPr lang="en-US" sz="1400" dirty="0" smtClean="0">
                <a:solidFill>
                  <a:srgbClr val="000000"/>
                </a:solidFill>
                <a:latin typeface="Arial Narrow" panose="020B0606020202030204" pitchFamily="34" charset="0"/>
              </a:rPr>
              <a:t>Released: April 10, 2015</a:t>
            </a:r>
            <a:endParaRPr lang="en-US" sz="1400" dirty="0">
              <a:solidFill>
                <a:srgbClr val="000000"/>
              </a:solidFill>
              <a:latin typeface="Arial Narrow" panose="020B0606020202030204" pitchFamily="34" charset="0"/>
            </a:endParaRPr>
          </a:p>
        </p:txBody>
      </p:sp>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3243020"/>
            <a:ext cx="4876800" cy="2911737"/>
          </a:xfrm>
          <a:prstGeom prst="rect">
            <a:avLst/>
          </a:prstGeom>
        </p:spPr>
      </p:pic>
      <p:sp>
        <p:nvSpPr>
          <p:cNvPr id="15" name="TextBox 14"/>
          <p:cNvSpPr txBox="1"/>
          <p:nvPr/>
        </p:nvSpPr>
        <p:spPr>
          <a:xfrm>
            <a:off x="168377" y="1651359"/>
            <a:ext cx="5606845" cy="1846659"/>
          </a:xfrm>
          <a:prstGeom prst="rect">
            <a:avLst/>
          </a:prstGeom>
          <a:noFill/>
        </p:spPr>
        <p:txBody>
          <a:bodyPr wrap="square" rtlCol="0">
            <a:spAutoFit/>
          </a:bodyPr>
          <a:lstStyle/>
          <a:p>
            <a:pPr algn="ctr"/>
            <a:r>
              <a:rPr lang="en-US" sz="2400" b="1" dirty="0" smtClean="0">
                <a:solidFill>
                  <a:srgbClr val="000000"/>
                </a:solidFill>
                <a:latin typeface="Arial Narrow" panose="020B0606020202030204" pitchFamily="34" charset="0"/>
              </a:rPr>
              <a:t>Information </a:t>
            </a:r>
            <a:r>
              <a:rPr lang="en-US" sz="2400" b="1" dirty="0">
                <a:solidFill>
                  <a:srgbClr val="000000"/>
                </a:solidFill>
                <a:latin typeface="Arial Narrow" panose="020B0606020202030204" pitchFamily="34" charset="0"/>
              </a:rPr>
              <a:t>blocking </a:t>
            </a:r>
            <a:r>
              <a:rPr lang="en-US" sz="2400" dirty="0">
                <a:solidFill>
                  <a:srgbClr val="000000"/>
                </a:solidFill>
                <a:latin typeface="Arial Narrow" panose="020B0606020202030204" pitchFamily="34" charset="0"/>
              </a:rPr>
              <a:t>occurs when persons or entities knowingly and unreasonably interfere </a:t>
            </a:r>
            <a:r>
              <a:rPr lang="en-US" sz="2400" dirty="0" smtClean="0">
                <a:solidFill>
                  <a:srgbClr val="000000"/>
                </a:solidFill>
                <a:latin typeface="Arial Narrow" panose="020B0606020202030204" pitchFamily="34" charset="0"/>
              </a:rPr>
              <a:t>with the </a:t>
            </a:r>
            <a:r>
              <a:rPr lang="en-US" sz="2400" dirty="0">
                <a:solidFill>
                  <a:srgbClr val="000000"/>
                </a:solidFill>
                <a:latin typeface="Arial Narrow" panose="020B0606020202030204" pitchFamily="34" charset="0"/>
              </a:rPr>
              <a:t>exchange or use of electronic health information.</a:t>
            </a:r>
          </a:p>
          <a:p>
            <a:pPr algn="ctr"/>
            <a:endParaRPr lang="en-US" dirty="0"/>
          </a:p>
        </p:txBody>
      </p:sp>
      <p:sp>
        <p:nvSpPr>
          <p:cNvPr id="7" name="Title 1"/>
          <p:cNvSpPr txBox="1">
            <a:spLocks/>
          </p:cNvSpPr>
          <p:nvPr/>
        </p:nvSpPr>
        <p:spPr>
          <a:xfrm>
            <a:off x="533400" y="325108"/>
            <a:ext cx="822960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Information Blocking</a:t>
            </a:r>
            <a:endParaRPr lang="en-US" sz="3200" dirty="0">
              <a:solidFill>
                <a:srgbClr val="1A92AA"/>
              </a:solidFill>
            </a:endParaRPr>
          </a:p>
        </p:txBody>
      </p:sp>
      <p:sp>
        <p:nvSpPr>
          <p:cNvPr id="9"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3</a:t>
            </a:r>
            <a:r>
              <a:rPr lang="en-US" sz="1100" dirty="0"/>
              <a:t>7</a:t>
            </a:r>
          </a:p>
        </p:txBody>
      </p:sp>
    </p:spTree>
    <p:extLst>
      <p:ext uri="{BB962C8B-B14F-4D97-AF65-F5344CB8AC3E}">
        <p14:creationId xmlns:p14="http://schemas.microsoft.com/office/powerpoint/2010/main" val="24945567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245" y="1928020"/>
            <a:ext cx="4375355" cy="4525963"/>
          </a:xfrm>
        </p:spPr>
        <p:txBody>
          <a:bodyPr/>
          <a:lstStyle/>
          <a:p>
            <a:pPr marL="0" indent="0">
              <a:buNone/>
            </a:pPr>
            <a:r>
              <a:rPr lang="en-US" b="1" dirty="0" smtClean="0">
                <a:solidFill>
                  <a:srgbClr val="000000"/>
                </a:solidFill>
                <a:latin typeface="Arial Narrow" panose="020B0606020202030204" pitchFamily="34" charset="0"/>
              </a:rPr>
              <a:t>House</a:t>
            </a:r>
          </a:p>
          <a:p>
            <a:r>
              <a:rPr lang="en-US" dirty="0" smtClean="0">
                <a:solidFill>
                  <a:srgbClr val="000000"/>
                </a:solidFill>
                <a:latin typeface="Arial Narrow" panose="020B0606020202030204" pitchFamily="34" charset="0"/>
              </a:rPr>
              <a:t>21</a:t>
            </a:r>
            <a:r>
              <a:rPr lang="en-US" baseline="30000" dirty="0" smtClean="0">
                <a:solidFill>
                  <a:srgbClr val="000000"/>
                </a:solidFill>
                <a:latin typeface="Arial Narrow" panose="020B0606020202030204" pitchFamily="34" charset="0"/>
              </a:rPr>
              <a:t>st</a:t>
            </a:r>
            <a:r>
              <a:rPr lang="en-US" dirty="0" smtClean="0">
                <a:solidFill>
                  <a:srgbClr val="000000"/>
                </a:solidFill>
                <a:latin typeface="Arial Narrow" panose="020B0606020202030204" pitchFamily="34" charset="0"/>
              </a:rPr>
              <a:t> Century Cures Initiative – Sec. 3001- Interoperability</a:t>
            </a:r>
            <a:endParaRPr lang="en-US" dirty="0">
              <a:solidFill>
                <a:srgbClr val="000000"/>
              </a:solidFill>
              <a:latin typeface="Arial Narrow" panose="020B0606020202030204" pitchFamily="34" charset="0"/>
            </a:endParaRPr>
          </a:p>
          <a:p>
            <a:pPr marL="0" indent="0">
              <a:buNone/>
            </a:pPr>
            <a:r>
              <a:rPr lang="en-US" b="1" dirty="0" smtClean="0">
                <a:solidFill>
                  <a:srgbClr val="000000"/>
                </a:solidFill>
                <a:latin typeface="Arial Narrow" panose="020B0606020202030204" pitchFamily="34" charset="0"/>
              </a:rPr>
              <a:t>Senate</a:t>
            </a:r>
          </a:p>
          <a:p>
            <a:r>
              <a:rPr lang="en-US" dirty="0" smtClean="0">
                <a:solidFill>
                  <a:srgbClr val="000000"/>
                </a:solidFill>
                <a:latin typeface="Arial Narrow" panose="020B0606020202030204" pitchFamily="34" charset="0"/>
              </a:rPr>
              <a:t>Senate HELP Health IT Working Grou</a:t>
            </a:r>
            <a:r>
              <a:rPr lang="en-US" dirty="0">
                <a:solidFill>
                  <a:srgbClr val="000000"/>
                </a:solidFill>
                <a:latin typeface="Arial Narrow" panose="020B0606020202030204" pitchFamily="34" charset="0"/>
              </a:rPr>
              <a:t>p</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572" y="3962400"/>
            <a:ext cx="2943719" cy="268713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491" y="1513549"/>
            <a:ext cx="1895740" cy="1486107"/>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150" y="1528629"/>
            <a:ext cx="2032289" cy="2657609"/>
          </a:xfrm>
          <a:prstGeom prst="rect">
            <a:avLst/>
          </a:prstGeom>
        </p:spPr>
      </p:pic>
      <p:sp>
        <p:nvSpPr>
          <p:cNvPr id="8" name="Title 1"/>
          <p:cNvSpPr>
            <a:spLocks noGrp="1"/>
          </p:cNvSpPr>
          <p:nvPr>
            <p:ph type="title"/>
          </p:nvPr>
        </p:nvSpPr>
        <p:spPr>
          <a:xfrm>
            <a:off x="425245" y="218728"/>
            <a:ext cx="8229600" cy="1143000"/>
          </a:xfrm>
        </p:spPr>
        <p:txBody>
          <a:bodyPr/>
          <a:lstStyle/>
          <a:p>
            <a:pPr algn="ctr"/>
            <a:r>
              <a:rPr lang="en-US" dirty="0" smtClean="0"/>
              <a:t>Legislation to Watch</a:t>
            </a:r>
            <a:endParaRPr lang="en-US" dirty="0"/>
          </a:p>
        </p:txBody>
      </p:sp>
      <p:sp>
        <p:nvSpPr>
          <p:cNvPr id="2" name="Slide Number Placeholder 1"/>
          <p:cNvSpPr>
            <a:spLocks noGrp="1"/>
          </p:cNvSpPr>
          <p:nvPr>
            <p:ph type="sldNum" sz="quarter" idx="12"/>
          </p:nvPr>
        </p:nvSpPr>
        <p:spPr/>
        <p:txBody>
          <a:bodyPr/>
          <a:lstStyle/>
          <a:p>
            <a:fld id="{FAA73AEB-4126-437C-BCDA-F9D30B5ABC95}" type="slidenum">
              <a:rPr lang="en-US" smtClean="0"/>
              <a:t>38</a:t>
            </a:fld>
            <a:endParaRPr lang="en-US" dirty="0"/>
          </a:p>
        </p:txBody>
      </p:sp>
    </p:spTree>
    <p:extLst>
      <p:ext uri="{BB962C8B-B14F-4D97-AF65-F5344CB8AC3E}">
        <p14:creationId xmlns:p14="http://schemas.microsoft.com/office/powerpoint/2010/main" val="91498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009" y="1353554"/>
            <a:ext cx="8962570" cy="5130764"/>
          </a:xfrm>
          <a:prstGeom prst="rect">
            <a:avLst/>
          </a:prstGeom>
          <a:noFill/>
        </p:spPr>
        <p:txBody>
          <a:bodyPr wrap="square" rtlCol="0">
            <a:spAutoFit/>
          </a:bodyPr>
          <a:lstStyle/>
          <a:p>
            <a:pPr marL="342900" marR="0" lvl="0" indent="-342900" algn="just">
              <a:lnSpc>
                <a:spcPct val="125000"/>
              </a:lnSpc>
              <a:spcBef>
                <a:spcPts val="0"/>
              </a:spcBef>
              <a:spcAft>
                <a:spcPts val="0"/>
              </a:spcAft>
              <a:buFont typeface="+mj-lt"/>
              <a:buAutoNum type="romanUcPeriod"/>
            </a:pP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Information Blocking</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a:t>
            </a: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Information blocking is defined to include any technical, business, or organizational practices that an actor </a:t>
            </a:r>
            <a:r>
              <a:rPr lang="en-US" sz="1500" b="1" i="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knows, </a:t>
            </a: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or</a:t>
            </a:r>
            <a:r>
              <a:rPr lang="en-US" sz="1500" b="1" i="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should know</a:t>
            </a: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prevents or materially discourages access to, exchange, or use of health information.</a:t>
            </a:r>
            <a:endPar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742950" marR="0" lvl="1" indent="-285750" algn="just">
              <a:lnSpc>
                <a:spcPct val="125000"/>
              </a:lnSpc>
              <a:spcBef>
                <a:spcPts val="0"/>
              </a:spcBef>
              <a:spcAft>
                <a:spcPts val="0"/>
              </a:spcAft>
              <a:buFont typeface="+mj-lt"/>
              <a:buAutoNum type="alphaUcPeriod"/>
            </a:pPr>
            <a:r>
              <a:rPr lang="en-US" sz="1500" u="sng"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Exceptions</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Information blocking excludes any practice required by law, or that the Secretary identifies as necessary to: </a:t>
            </a:r>
          </a:p>
          <a:p>
            <a:pPr marL="1143000" marR="0" lvl="2" indent="-228600" algn="just">
              <a:lnSpc>
                <a:spcPct val="125000"/>
              </a:lnSpc>
              <a:spcBef>
                <a:spcPts val="0"/>
              </a:spcBef>
              <a:spcAft>
                <a:spcPts val="0"/>
              </a:spcAft>
              <a:buFont typeface="+mj-lt"/>
              <a:buAutoNum type="romanLcPeriod"/>
            </a:pP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protect patient safety; </a:t>
            </a:r>
            <a:endPar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1143000" marR="0" lvl="2" indent="-228600" algn="just">
              <a:lnSpc>
                <a:spcPct val="125000"/>
              </a:lnSpc>
              <a:spcBef>
                <a:spcPts val="0"/>
              </a:spcBef>
              <a:spcAft>
                <a:spcPts val="0"/>
              </a:spcAft>
              <a:buFont typeface="+mj-lt"/>
              <a:buAutoNum type="romanLcPeriod"/>
            </a:pP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maintain privacy or security of health information; or</a:t>
            </a:r>
            <a:endPar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1143000" marR="0" lvl="2" indent="-228600" algn="just">
              <a:lnSpc>
                <a:spcPct val="125000"/>
              </a:lnSpc>
              <a:spcBef>
                <a:spcPts val="0"/>
              </a:spcBef>
              <a:spcAft>
                <a:spcPts val="0"/>
              </a:spcAft>
              <a:buFont typeface="+mj-lt"/>
              <a:buAutoNum type="romanLcPeriod"/>
            </a:pP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promote competition and consumer welfare.</a:t>
            </a:r>
            <a:endPar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endParaRPr>
          </a:p>
          <a:p>
            <a:pPr marL="742950" marR="0" lvl="1" indent="-285750" algn="just">
              <a:lnSpc>
                <a:spcPct val="125000"/>
              </a:lnSpc>
              <a:spcBef>
                <a:spcPts val="0"/>
              </a:spcBef>
              <a:spcAft>
                <a:spcPts val="0"/>
              </a:spcAft>
              <a:buFont typeface="+mj-lt"/>
              <a:buAutoNum type="alphaUcPeriod"/>
            </a:pPr>
            <a:r>
              <a:rPr lang="en-US" sz="1500" u="sng"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Liability</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An individual or entity is not considered to have engaged in information blocking where they were aware of the act or practice of information blocking, but did not have the ability to control the act or practice of information blocking.</a:t>
            </a:r>
          </a:p>
          <a:p>
            <a:pPr marL="342900" marR="0" lvl="0" indent="-342900" algn="just">
              <a:lnSpc>
                <a:spcPct val="125000"/>
              </a:lnSpc>
              <a:spcBef>
                <a:spcPts val="0"/>
              </a:spcBef>
              <a:spcAft>
                <a:spcPts val="0"/>
              </a:spcAft>
              <a:buFont typeface="+mj-lt"/>
              <a:buAutoNum type="romanUcPeriod"/>
            </a:pP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Enforcement</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a:t>
            </a: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 </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Compliance with interoperability criteria and standards is required for: </a:t>
            </a:r>
          </a:p>
          <a:p>
            <a:pPr marL="742950" marR="0" lvl="1" indent="-285750" algn="just">
              <a:lnSpc>
                <a:spcPct val="125000"/>
              </a:lnSpc>
              <a:spcBef>
                <a:spcPts val="0"/>
              </a:spcBef>
              <a:spcAft>
                <a:spcPts val="0"/>
              </a:spcAft>
              <a:buFont typeface="+mj-lt"/>
              <a:buAutoNum type="alphaUcPeriod"/>
            </a:pP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vendors of health information technology offered for use by a provider participating in Medicare or Medicaid;</a:t>
            </a:r>
          </a:p>
          <a:p>
            <a:pPr marL="742950" marR="0" lvl="1" indent="-285750" algn="just">
              <a:lnSpc>
                <a:spcPct val="125000"/>
              </a:lnSpc>
              <a:spcBef>
                <a:spcPts val="0"/>
              </a:spcBef>
              <a:spcAft>
                <a:spcPts val="0"/>
              </a:spcAft>
              <a:buFont typeface="+mj-lt"/>
              <a:buAutoNum type="alphaUcPeriod"/>
            </a:pP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health information systems; </a:t>
            </a:r>
          </a:p>
          <a:p>
            <a:pPr marL="742950" marR="0" lvl="1" indent="-285750" algn="just">
              <a:lnSpc>
                <a:spcPct val="125000"/>
              </a:lnSpc>
              <a:spcBef>
                <a:spcPts val="0"/>
              </a:spcBef>
              <a:spcAft>
                <a:spcPts val="0"/>
              </a:spcAft>
              <a:buFont typeface="+mj-lt"/>
              <a:buAutoNum type="alphaUcPeriod"/>
            </a:pP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hospitals; and </a:t>
            </a:r>
          </a:p>
          <a:p>
            <a:pPr marL="742950" marR="0" lvl="1" indent="-285750" algn="just">
              <a:lnSpc>
                <a:spcPct val="125000"/>
              </a:lnSpc>
              <a:spcBef>
                <a:spcPts val="0"/>
              </a:spcBef>
              <a:spcAft>
                <a:spcPts val="0"/>
              </a:spcAft>
              <a:buFont typeface="+mj-lt"/>
              <a:buAutoNum type="alphaUcPeriod"/>
            </a:pP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healthcare providers. </a:t>
            </a:r>
          </a:p>
          <a:p>
            <a:pPr algn="just">
              <a:lnSpc>
                <a:spcPct val="125000"/>
              </a:lnSpc>
            </a:pP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Non-compliance will be punishable by decertification and </a:t>
            </a:r>
            <a:r>
              <a:rPr lang="en-US" sz="1500" b="1"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civil monetary penalties</a:t>
            </a:r>
            <a:r>
              <a:rPr lang="en-US" sz="1500" dirty="0" smtClean="0">
                <a:solidFill>
                  <a:srgbClr val="000000"/>
                </a:solidFill>
                <a:latin typeface="Arial Narrow" panose="020B0606020202030204" pitchFamily="34" charset="0"/>
                <a:ea typeface="Calibri" panose="020F0502020204030204" pitchFamily="34" charset="0"/>
                <a:cs typeface="Times New Roman" panose="02020603050405020304" pitchFamily="18" charset="0"/>
              </a:rPr>
              <a:t>.</a:t>
            </a:r>
          </a:p>
        </p:txBody>
      </p:sp>
      <p:sp>
        <p:nvSpPr>
          <p:cNvPr id="7" name="Title 1"/>
          <p:cNvSpPr txBox="1">
            <a:spLocks/>
          </p:cNvSpPr>
          <p:nvPr/>
        </p:nvSpPr>
        <p:spPr>
          <a:xfrm>
            <a:off x="-131391" y="210554"/>
            <a:ext cx="911497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3200" dirty="0" smtClean="0">
                <a:solidFill>
                  <a:srgbClr val="1A92AA"/>
                </a:solidFill>
              </a:rPr>
              <a:t>Information Blocking According to Congress</a:t>
            </a:r>
          </a:p>
          <a:p>
            <a:r>
              <a:rPr lang="en-US" sz="2000" i="1" dirty="0">
                <a:solidFill>
                  <a:srgbClr val="1A92AA"/>
                </a:solidFill>
              </a:rPr>
              <a:t>Language From the House-Passed </a:t>
            </a:r>
            <a:r>
              <a:rPr lang="en-US" sz="2000" b="1" i="1" dirty="0">
                <a:solidFill>
                  <a:srgbClr val="1A92AA"/>
                </a:solidFill>
              </a:rPr>
              <a:t>21st Century Cures Act </a:t>
            </a:r>
            <a:r>
              <a:rPr lang="en-US" sz="2000" i="1" dirty="0">
                <a:solidFill>
                  <a:srgbClr val="1A92AA"/>
                </a:solidFill>
              </a:rPr>
              <a:t>(H.R. 6)</a:t>
            </a:r>
          </a:p>
          <a:p>
            <a:endParaRPr lang="en-US" dirty="0">
              <a:solidFill>
                <a:srgbClr val="1A92AA"/>
              </a:solidFill>
            </a:endParaRPr>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39</a:t>
            </a:r>
            <a:endParaRPr lang="en-US" sz="1100" dirty="0"/>
          </a:p>
        </p:txBody>
      </p:sp>
    </p:spTree>
    <p:extLst>
      <p:ext uri="{BB962C8B-B14F-4D97-AF65-F5344CB8AC3E}">
        <p14:creationId xmlns:p14="http://schemas.microsoft.com/office/powerpoint/2010/main" val="215410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556" y="457200"/>
            <a:ext cx="8108075" cy="1143000"/>
          </a:xfrm>
          <a:ln>
            <a:noFill/>
          </a:ln>
        </p:spPr>
        <p:txBody>
          <a:bodyPr/>
          <a:lstStyle/>
          <a:p>
            <a:pPr algn="l"/>
            <a:r>
              <a:rPr lang="en-US" dirty="0" smtClean="0"/>
              <a:t>ADVOCACY</a:t>
            </a:r>
            <a:endParaRPr lang="en-US" dirty="0"/>
          </a:p>
        </p:txBody>
      </p:sp>
      <p:sp>
        <p:nvSpPr>
          <p:cNvPr id="9" name="Content Placeholder 8"/>
          <p:cNvSpPr>
            <a:spLocks noGrp="1"/>
          </p:cNvSpPr>
          <p:nvPr>
            <p:ph idx="1"/>
          </p:nvPr>
        </p:nvSpPr>
        <p:spPr>
          <a:xfrm>
            <a:off x="570793" y="1741498"/>
            <a:ext cx="8229600" cy="2392251"/>
          </a:xfrm>
        </p:spPr>
        <p:txBody>
          <a:bodyPr/>
          <a:lstStyle/>
          <a:p>
            <a:pPr marL="0" indent="0">
              <a:buNone/>
            </a:pPr>
            <a:endParaRPr lang="en-US" dirty="0">
              <a:solidFill>
                <a:schemeClr val="tx2">
                  <a:lumMod val="50000"/>
                </a:schemeClr>
              </a:solidFill>
            </a:endParaRPr>
          </a:p>
          <a:p>
            <a:pPr marL="0" indent="0">
              <a:buNone/>
            </a:pPr>
            <a:r>
              <a:rPr lang="en-US" sz="2800" b="1" i="1" dirty="0" smtClean="0">
                <a:solidFill>
                  <a:schemeClr val="tx2">
                    <a:lumMod val="50000"/>
                  </a:schemeClr>
                </a:solidFill>
              </a:rPr>
              <a:t>…….the </a:t>
            </a:r>
            <a:r>
              <a:rPr lang="en-US" sz="2800" b="1" i="1" dirty="0">
                <a:solidFill>
                  <a:schemeClr val="tx2">
                    <a:lumMod val="50000"/>
                  </a:schemeClr>
                </a:solidFill>
              </a:rPr>
              <a:t>act or process of supporting a cause or proposal : the act or process of advocating something</a:t>
            </a:r>
          </a:p>
        </p:txBody>
      </p:sp>
      <p:pic>
        <p:nvPicPr>
          <p:cNvPr id="19" name="Picture 18"/>
          <p:cNvPicPr>
            <a:picLocks noChangeAspect="1"/>
          </p:cNvPicPr>
          <p:nvPr/>
        </p:nvPicPr>
        <p:blipFill>
          <a:blip r:embed="rId3"/>
          <a:stretch>
            <a:fillRect/>
          </a:stretch>
        </p:blipFill>
        <p:spPr>
          <a:xfrm>
            <a:off x="3043237" y="4275048"/>
            <a:ext cx="3057525" cy="1495425"/>
          </a:xfrm>
          <a:prstGeom prst="rect">
            <a:avLst/>
          </a:prstGeom>
        </p:spPr>
      </p:pic>
      <p:sp>
        <p:nvSpPr>
          <p:cNvPr id="3" name="Slide Number Placeholder 2"/>
          <p:cNvSpPr>
            <a:spLocks noGrp="1"/>
          </p:cNvSpPr>
          <p:nvPr>
            <p:ph type="sldNum" sz="quarter" idx="12"/>
          </p:nvPr>
        </p:nvSpPr>
        <p:spPr/>
        <p:txBody>
          <a:bodyPr/>
          <a:lstStyle/>
          <a:p>
            <a:fld id="{FAA73AEB-4126-437C-BCDA-F9D30B5ABC95}" type="slidenum">
              <a:rPr lang="en-US" smtClean="0"/>
              <a:t>4</a:t>
            </a:fld>
            <a:endParaRPr lang="en-US" dirty="0"/>
          </a:p>
        </p:txBody>
      </p:sp>
    </p:spTree>
    <p:extLst>
      <p:ext uri="{BB962C8B-B14F-4D97-AF65-F5344CB8AC3E}">
        <p14:creationId xmlns:p14="http://schemas.microsoft.com/office/powerpoint/2010/main" val="547282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6200" y="1546059"/>
            <a:ext cx="8962570" cy="5401479"/>
          </a:xfrm>
          <a:prstGeom prst="rect">
            <a:avLst/>
          </a:prstGeom>
          <a:noFill/>
        </p:spPr>
        <p:txBody>
          <a:bodyPr wrap="square" rtlCol="0">
            <a:spAutoFit/>
          </a:bodyPr>
          <a:lstStyle/>
          <a:p>
            <a:pPr marL="285750" marR="0" lvl="0" indent="-285750">
              <a:lnSpc>
                <a:spcPct val="125000"/>
              </a:lnSpc>
              <a:spcBef>
                <a:spcPts val="0"/>
              </a:spcBef>
              <a:spcAft>
                <a:spcPts val="0"/>
              </a:spcAft>
              <a:buFont typeface="Arial" panose="020B0604020202020204" pitchFamily="34" charset="0"/>
              <a:buChar char="•"/>
            </a:pPr>
            <a:r>
              <a:rPr lang="en-US" dirty="0" smtClean="0">
                <a:solidFill>
                  <a:srgbClr val="000000"/>
                </a:solidFill>
                <a:latin typeface="Arial Narrow" panose="020B0606020202030204" pitchFamily="34" charset="0"/>
              </a:rPr>
              <a:t>Chairman Lamar Alexander (R-TN) and Ranking Member Patty Murray (D-WA) announced a bipartisan commitment to health IT in April</a:t>
            </a:r>
          </a:p>
          <a:p>
            <a:pPr marL="285750" marR="0" lvl="0" indent="-285750">
              <a:lnSpc>
                <a:spcPct val="125000"/>
              </a:lnSpc>
              <a:spcBef>
                <a:spcPts val="0"/>
              </a:spcBef>
              <a:spcAft>
                <a:spcPts val="0"/>
              </a:spcAft>
              <a:buFont typeface="Arial" panose="020B0604020202020204" pitchFamily="34" charset="0"/>
              <a:buChar char="•"/>
            </a:pPr>
            <a:r>
              <a:rPr lang="en-US" dirty="0" smtClean="0">
                <a:solidFill>
                  <a:srgbClr val="000000"/>
                </a:solidFill>
                <a:latin typeface="Arial Narrow" panose="020B0606020202030204" pitchFamily="34" charset="0"/>
              </a:rPr>
              <a:t>The </a:t>
            </a:r>
            <a:r>
              <a:rPr lang="en-US" dirty="0">
                <a:solidFill>
                  <a:srgbClr val="000000"/>
                </a:solidFill>
                <a:latin typeface="Arial Narrow" panose="020B0606020202030204" pitchFamily="34" charset="0"/>
              </a:rPr>
              <a:t>goals of this Senate </a:t>
            </a:r>
            <a:r>
              <a:rPr lang="en-US" dirty="0" smtClean="0">
                <a:solidFill>
                  <a:srgbClr val="000000"/>
                </a:solidFill>
                <a:latin typeface="Arial Narrow" panose="020B0606020202030204" pitchFamily="34" charset="0"/>
              </a:rPr>
              <a:t>HELP </a:t>
            </a:r>
            <a:r>
              <a:rPr lang="en-US" dirty="0">
                <a:solidFill>
                  <a:srgbClr val="000000"/>
                </a:solidFill>
                <a:latin typeface="Arial Narrow" panose="020B0606020202030204" pitchFamily="34" charset="0"/>
              </a:rPr>
              <a:t>committee working group are to help identify ways that Congress and the administration can work together to:</a:t>
            </a:r>
          </a:p>
          <a:p>
            <a:pPr lvl="1">
              <a:lnSpc>
                <a:spcPct val="125000"/>
              </a:lnSpc>
            </a:pPr>
            <a:r>
              <a:rPr lang="en-US" sz="1600" dirty="0" smtClean="0">
                <a:solidFill>
                  <a:srgbClr val="000000"/>
                </a:solidFill>
                <a:latin typeface="Arial Narrow" panose="020B0606020202030204" pitchFamily="34" charset="0"/>
              </a:rPr>
              <a:t>• help </a:t>
            </a:r>
            <a:r>
              <a:rPr lang="en-US" sz="1600" dirty="0">
                <a:solidFill>
                  <a:srgbClr val="000000"/>
                </a:solidFill>
                <a:latin typeface="Arial Narrow" panose="020B0606020202030204" pitchFamily="34" charset="0"/>
              </a:rPr>
              <a:t>doctors and hospitals improve quality of care and patient safety;</a:t>
            </a:r>
          </a:p>
          <a:p>
            <a:pPr lvl="1">
              <a:lnSpc>
                <a:spcPct val="125000"/>
              </a:lnSpc>
            </a:pPr>
            <a:r>
              <a:rPr lang="en-US" sz="1600" dirty="0" smtClean="0">
                <a:solidFill>
                  <a:srgbClr val="000000"/>
                </a:solidFill>
                <a:latin typeface="Arial Narrow" panose="020B0606020202030204" pitchFamily="34" charset="0"/>
              </a:rPr>
              <a:t>• facilitate </a:t>
            </a:r>
            <a:r>
              <a:rPr lang="en-US" sz="1600" dirty="0">
                <a:solidFill>
                  <a:srgbClr val="000000"/>
                </a:solidFill>
                <a:latin typeface="Arial Narrow" panose="020B0606020202030204" pitchFamily="34" charset="0"/>
              </a:rPr>
              <a:t>information exchange between different electronic record vendors and different health professionals, referred to as “interoperability”;</a:t>
            </a:r>
          </a:p>
          <a:p>
            <a:pPr lvl="1">
              <a:lnSpc>
                <a:spcPct val="125000"/>
              </a:lnSpc>
            </a:pPr>
            <a:r>
              <a:rPr lang="en-US" sz="1600" dirty="0" smtClean="0">
                <a:solidFill>
                  <a:srgbClr val="000000"/>
                </a:solidFill>
                <a:latin typeface="Arial Narrow" panose="020B0606020202030204" pitchFamily="34" charset="0"/>
              </a:rPr>
              <a:t>• empower </a:t>
            </a:r>
            <a:r>
              <a:rPr lang="en-US" sz="1600" dirty="0">
                <a:solidFill>
                  <a:srgbClr val="000000"/>
                </a:solidFill>
                <a:latin typeface="Arial Narrow" panose="020B0606020202030204" pitchFamily="34" charset="0"/>
              </a:rPr>
              <a:t>patients to engage in their own healthcare through convenient, user-friendly access to their personal health information;</a:t>
            </a:r>
          </a:p>
          <a:p>
            <a:pPr lvl="1">
              <a:lnSpc>
                <a:spcPct val="125000"/>
              </a:lnSpc>
            </a:pPr>
            <a:r>
              <a:rPr lang="en-US" sz="1600" dirty="0" smtClean="0">
                <a:solidFill>
                  <a:srgbClr val="000000"/>
                </a:solidFill>
                <a:latin typeface="Arial Narrow" panose="020B0606020202030204" pitchFamily="34" charset="0"/>
              </a:rPr>
              <a:t>• leverage </a:t>
            </a:r>
            <a:r>
              <a:rPr lang="en-US" sz="1600" dirty="0">
                <a:solidFill>
                  <a:srgbClr val="000000"/>
                </a:solidFill>
                <a:latin typeface="Arial Narrow" panose="020B0606020202030204" pitchFamily="34" charset="0"/>
              </a:rPr>
              <a:t>health information technology capabilities to improve patient safety; and</a:t>
            </a:r>
          </a:p>
          <a:p>
            <a:pPr lvl="1">
              <a:lnSpc>
                <a:spcPct val="125000"/>
              </a:lnSpc>
            </a:pPr>
            <a:r>
              <a:rPr lang="en-US" sz="1600" dirty="0" smtClean="0">
                <a:solidFill>
                  <a:srgbClr val="000000"/>
                </a:solidFill>
                <a:latin typeface="Arial Narrow" panose="020B0606020202030204" pitchFamily="34" charset="0"/>
              </a:rPr>
              <a:t>• protect </a:t>
            </a:r>
            <a:r>
              <a:rPr lang="en-US" sz="1600" dirty="0">
                <a:solidFill>
                  <a:srgbClr val="000000"/>
                </a:solidFill>
                <a:latin typeface="Arial Narrow" panose="020B0606020202030204" pitchFamily="34" charset="0"/>
              </a:rPr>
              <a:t>patient privacy and security of health information</a:t>
            </a:r>
            <a:r>
              <a:rPr lang="en-US" sz="1600" dirty="0" smtClean="0">
                <a:solidFill>
                  <a:srgbClr val="000000"/>
                </a:solidFill>
                <a:latin typeface="Arial Narrow" panose="020B0606020202030204" pitchFamily="34" charset="0"/>
              </a:rPr>
              <a:t>.</a:t>
            </a:r>
          </a:p>
          <a:p>
            <a:pPr marL="285750" marR="0" lvl="0" indent="-285750">
              <a:lnSpc>
                <a:spcPct val="125000"/>
              </a:lnSpc>
              <a:spcBef>
                <a:spcPts val="0"/>
              </a:spcBef>
              <a:spcAft>
                <a:spcPts val="0"/>
              </a:spcAft>
              <a:buFont typeface="Arial" panose="020B0604020202020204" pitchFamily="34" charset="0"/>
              <a:buChar char="•"/>
            </a:pPr>
            <a:r>
              <a:rPr lang="en-US" dirty="0" smtClean="0">
                <a:solidFill>
                  <a:srgbClr val="000000"/>
                </a:solidFill>
                <a:latin typeface="Arial Narrow" panose="020B0606020202030204" pitchFamily="34" charset="0"/>
              </a:rPr>
              <a:t>The workgroup has met with numerous stakeholders regularly over the last several months</a:t>
            </a:r>
            <a:endParaRPr lang="en-US" dirty="0">
              <a:solidFill>
                <a:srgbClr val="000000"/>
              </a:solidFill>
              <a:latin typeface="Arial Narrow" panose="020B0606020202030204" pitchFamily="34" charset="0"/>
            </a:endParaRPr>
          </a:p>
          <a:p>
            <a:pPr marL="285750" marR="0" lvl="0" indent="-285750">
              <a:lnSpc>
                <a:spcPct val="125000"/>
              </a:lnSpc>
              <a:spcBef>
                <a:spcPts val="0"/>
              </a:spcBef>
              <a:spcAft>
                <a:spcPts val="0"/>
              </a:spcAft>
              <a:buFont typeface="Arial" panose="020B0604020202020204" pitchFamily="34" charset="0"/>
              <a:buChar char="•"/>
            </a:pPr>
            <a:r>
              <a:rPr lang="en-US" dirty="0" smtClean="0">
                <a:solidFill>
                  <a:srgbClr val="000000"/>
                </a:solidFill>
                <a:latin typeface="Arial Narrow" panose="020B0606020202030204" pitchFamily="34" charset="0"/>
              </a:rPr>
              <a:t>The Committee has held five hearings on health IT thus far in 2015, two more are forthcoming</a:t>
            </a:r>
          </a:p>
          <a:p>
            <a:pPr marR="0" lvl="0">
              <a:lnSpc>
                <a:spcPct val="125000"/>
              </a:lnSpc>
              <a:spcBef>
                <a:spcPts val="0"/>
              </a:spcBef>
              <a:spcAft>
                <a:spcPts val="0"/>
              </a:spcAft>
            </a:pPr>
            <a:r>
              <a:rPr lang="en-US" b="1" dirty="0" smtClean="0">
                <a:solidFill>
                  <a:srgbClr val="000000"/>
                </a:solidFill>
                <a:latin typeface="Arial Narrow" panose="020B0606020202030204" pitchFamily="34" charset="0"/>
              </a:rPr>
              <a:t>Legislation and Administration Recommendations may result from Committee’s efforts</a:t>
            </a:r>
          </a:p>
          <a:p>
            <a:pPr marR="0" lvl="0" algn="just">
              <a:lnSpc>
                <a:spcPct val="125000"/>
              </a:lnSpc>
              <a:spcBef>
                <a:spcPts val="0"/>
              </a:spcBef>
              <a:spcAft>
                <a:spcPts val="0"/>
              </a:spcAft>
            </a:pPr>
            <a:endParaRPr lang="en-US" dirty="0"/>
          </a:p>
          <a:p>
            <a:pPr marR="0" lvl="0" algn="just">
              <a:lnSpc>
                <a:spcPct val="125000"/>
              </a:lnSpc>
              <a:spcBef>
                <a:spcPts val="0"/>
              </a:spcBef>
              <a:spcAft>
                <a:spcPts val="0"/>
              </a:spcAft>
            </a:pPr>
            <a:endParaRPr lang="en-US" dirty="0"/>
          </a:p>
        </p:txBody>
      </p:sp>
      <p:sp>
        <p:nvSpPr>
          <p:cNvPr id="7" name="Title 1"/>
          <p:cNvSpPr txBox="1">
            <a:spLocks/>
          </p:cNvSpPr>
          <p:nvPr/>
        </p:nvSpPr>
        <p:spPr>
          <a:xfrm>
            <a:off x="-4763" y="152400"/>
            <a:ext cx="9114970" cy="1143000"/>
          </a:xfrm>
          <a:prstGeom prst="rect">
            <a:avLst/>
          </a:prstGeom>
        </p:spPr>
        <p:txBody>
          <a:bodyPr/>
          <a:lstStyle>
            <a:lvl1pPr algn="ctr" defTabSz="457189" rtl="0" eaLnBrk="0" fontAlgn="base" hangingPunct="0">
              <a:spcBef>
                <a:spcPct val="0"/>
              </a:spcBef>
              <a:spcAft>
                <a:spcPct val="0"/>
              </a:spcAft>
              <a:defRPr sz="4400" kern="1200">
                <a:solidFill>
                  <a:schemeClr val="tx1"/>
                </a:solidFill>
                <a:latin typeface="+mj-lt"/>
                <a:ea typeface="ＭＳ Ｐゴシック" pitchFamily="8" charset="-128"/>
                <a:cs typeface="ＭＳ Ｐゴシック" pitchFamily="8" charset="-128"/>
              </a:defRPr>
            </a:lvl1pPr>
            <a:lvl2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2pPr>
            <a:lvl3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3pPr>
            <a:lvl4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4pPr>
            <a:lvl5pPr algn="ctr" defTabSz="457189" rtl="0" eaLnBrk="0" fontAlgn="base" hangingPunct="0">
              <a:spcBef>
                <a:spcPct val="0"/>
              </a:spcBef>
              <a:spcAft>
                <a:spcPct val="0"/>
              </a:spcAft>
              <a:defRPr sz="4400">
                <a:solidFill>
                  <a:schemeClr val="tx1"/>
                </a:solidFill>
                <a:latin typeface="Constantia" pitchFamily="18" charset="0"/>
                <a:ea typeface="ＭＳ Ｐゴシック" pitchFamily="8" charset="-128"/>
                <a:cs typeface="ＭＳ Ｐゴシック" pitchFamily="8" charset="-128"/>
              </a:defRPr>
            </a:lvl5pPr>
            <a:lvl6pPr marL="457189" algn="ctr" defTabSz="457189" rtl="0" fontAlgn="base">
              <a:spcBef>
                <a:spcPct val="0"/>
              </a:spcBef>
              <a:spcAft>
                <a:spcPct val="0"/>
              </a:spcAft>
              <a:defRPr sz="4400">
                <a:solidFill>
                  <a:schemeClr val="tx1"/>
                </a:solidFill>
                <a:latin typeface="Constantia" pitchFamily="18" charset="0"/>
              </a:defRPr>
            </a:lvl6pPr>
            <a:lvl7pPr marL="914377" algn="ctr" defTabSz="457189" rtl="0" fontAlgn="base">
              <a:spcBef>
                <a:spcPct val="0"/>
              </a:spcBef>
              <a:spcAft>
                <a:spcPct val="0"/>
              </a:spcAft>
              <a:defRPr sz="4400">
                <a:solidFill>
                  <a:schemeClr val="tx1"/>
                </a:solidFill>
                <a:latin typeface="Constantia" pitchFamily="18" charset="0"/>
              </a:defRPr>
            </a:lvl7pPr>
            <a:lvl8pPr marL="1371566" algn="ctr" defTabSz="457189" rtl="0" fontAlgn="base">
              <a:spcBef>
                <a:spcPct val="0"/>
              </a:spcBef>
              <a:spcAft>
                <a:spcPct val="0"/>
              </a:spcAft>
              <a:defRPr sz="4400">
                <a:solidFill>
                  <a:schemeClr val="tx1"/>
                </a:solidFill>
                <a:latin typeface="Constantia" pitchFamily="18" charset="0"/>
              </a:defRPr>
            </a:lvl8pPr>
            <a:lvl9pPr marL="1828754" algn="ctr" defTabSz="457189" rtl="0" fontAlgn="base">
              <a:spcBef>
                <a:spcPct val="0"/>
              </a:spcBef>
              <a:spcAft>
                <a:spcPct val="0"/>
              </a:spcAft>
              <a:defRPr sz="4400">
                <a:solidFill>
                  <a:schemeClr val="tx1"/>
                </a:solidFill>
                <a:latin typeface="Constantia" pitchFamily="18" charset="0"/>
              </a:defRPr>
            </a:lvl9pPr>
          </a:lstStyle>
          <a:p>
            <a:r>
              <a:rPr lang="en-US" sz="2800" dirty="0" smtClean="0">
                <a:solidFill>
                  <a:srgbClr val="1A92AA"/>
                </a:solidFill>
              </a:rPr>
              <a:t>Senate Health, Education, Labor &amp; Pensions </a:t>
            </a:r>
            <a:r>
              <a:rPr lang="en-US" sz="2800" b="1" dirty="0" smtClean="0">
                <a:solidFill>
                  <a:srgbClr val="1A92AA"/>
                </a:solidFill>
              </a:rPr>
              <a:t>(HELP) </a:t>
            </a:r>
            <a:r>
              <a:rPr lang="en-US" sz="2800" dirty="0" smtClean="0">
                <a:solidFill>
                  <a:srgbClr val="1A92AA"/>
                </a:solidFill>
              </a:rPr>
              <a:t>Committee Health </a:t>
            </a:r>
            <a:r>
              <a:rPr lang="en-US" sz="2800" dirty="0">
                <a:solidFill>
                  <a:srgbClr val="1A92AA"/>
                </a:solidFill>
              </a:rPr>
              <a:t>IT Working Group or “</a:t>
            </a:r>
            <a:r>
              <a:rPr lang="en-US" sz="2800" dirty="0" smtClean="0">
                <a:solidFill>
                  <a:srgbClr val="1A92AA"/>
                </a:solidFill>
              </a:rPr>
              <a:t>HITWG”</a:t>
            </a:r>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40</a:t>
            </a:r>
            <a:endParaRPr lang="en-US" sz="1100" dirty="0"/>
          </a:p>
        </p:txBody>
      </p:sp>
    </p:spTree>
    <p:extLst>
      <p:ext uri="{BB962C8B-B14F-4D97-AF65-F5344CB8AC3E}">
        <p14:creationId xmlns:p14="http://schemas.microsoft.com/office/powerpoint/2010/main" val="2324184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707" y="211856"/>
            <a:ext cx="5591189" cy="6150307"/>
          </a:xfrm>
          <a:prstGeom prst="rect">
            <a:avLst/>
          </a:prstGeom>
        </p:spPr>
      </p:pic>
      <p:sp>
        <p:nvSpPr>
          <p:cNvPr id="5"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41</a:t>
            </a:r>
            <a:endParaRPr lang="en-US" sz="1100" dirty="0"/>
          </a:p>
        </p:txBody>
      </p:sp>
    </p:spTree>
    <p:extLst>
      <p:ext uri="{BB962C8B-B14F-4D97-AF65-F5344CB8AC3E}">
        <p14:creationId xmlns:p14="http://schemas.microsoft.com/office/powerpoint/2010/main" val="14268512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t3.gstatic.com/images?q=tbn:ANd9GcQrCFs3yLtZ2x0NX7wEm8zyyZrwSk5Sz-nOwtCmuZsQfH11CEyB"/>
          <p:cNvPicPr>
            <a:picLocks noChangeAspect="1" noChangeArrowheads="1"/>
          </p:cNvPicPr>
          <p:nvPr/>
        </p:nvPicPr>
        <p:blipFill>
          <a:blip r:embed="rId2">
            <a:extLst>
              <a:ext uri="{28A0092B-C50C-407E-A947-70E740481C1C}">
                <a14:useLocalDpi xmlns:a14="http://schemas.microsoft.com/office/drawing/2010/main" val="0"/>
              </a:ext>
            </a:extLst>
          </a:blip>
          <a:srcRect b="14558"/>
          <a:stretch>
            <a:fillRect/>
          </a:stretch>
        </p:blipFill>
        <p:spPr bwMode="auto">
          <a:xfrm>
            <a:off x="3206192" y="1297095"/>
            <a:ext cx="2540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 descr="http://t1.gstatic.com/images?q=tbn:ANd9GcSUjoq4QB0CRJHpLQ0d2zboe2ybAd_fwVQCgt6mqTnkKAPd4K_jW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115558">
            <a:off x="3796370" y="1413899"/>
            <a:ext cx="11779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5"/>
          <p:cNvSpPr txBox="1">
            <a:spLocks noChangeArrowheads="1"/>
          </p:cNvSpPr>
          <p:nvPr/>
        </p:nvSpPr>
        <p:spPr bwMode="auto">
          <a:xfrm>
            <a:off x="3323936" y="3657600"/>
            <a:ext cx="247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dirty="0"/>
              <a:t>‘The White House’</a:t>
            </a:r>
          </a:p>
        </p:txBody>
      </p:sp>
      <p:sp>
        <p:nvSpPr>
          <p:cNvPr id="5" name="TextBox 4"/>
          <p:cNvSpPr txBox="1"/>
          <p:nvPr/>
        </p:nvSpPr>
        <p:spPr>
          <a:xfrm>
            <a:off x="1828800" y="762000"/>
            <a:ext cx="6269665" cy="523220"/>
          </a:xfrm>
          <a:prstGeom prst="rect">
            <a:avLst/>
          </a:prstGeom>
          <a:noFill/>
        </p:spPr>
        <p:txBody>
          <a:bodyPr wrap="none" rtlCol="0">
            <a:spAutoFit/>
          </a:bodyPr>
          <a:lstStyle/>
          <a:p>
            <a:r>
              <a:rPr lang="en-US" sz="2800" dirty="0" smtClean="0"/>
              <a:t>Be Aware, Be Engaged, Be Powerful</a:t>
            </a:r>
            <a:endParaRPr lang="en-US" sz="2800" dirty="0"/>
          </a:p>
        </p:txBody>
      </p:sp>
      <p:sp>
        <p:nvSpPr>
          <p:cNvPr id="6" name="TextBox 5"/>
          <p:cNvSpPr txBox="1"/>
          <p:nvPr/>
        </p:nvSpPr>
        <p:spPr>
          <a:xfrm>
            <a:off x="2057400" y="4572000"/>
            <a:ext cx="6444393" cy="1200329"/>
          </a:xfrm>
          <a:prstGeom prst="rect">
            <a:avLst/>
          </a:prstGeom>
          <a:noFill/>
        </p:spPr>
        <p:txBody>
          <a:bodyPr wrap="none" rtlCol="0">
            <a:spAutoFit/>
          </a:bodyPr>
          <a:lstStyle/>
          <a:p>
            <a:r>
              <a:rPr lang="en-US" sz="2400" dirty="0" smtClean="0"/>
              <a:t>By stepping up and out,</a:t>
            </a:r>
          </a:p>
          <a:p>
            <a:r>
              <a:rPr lang="en-US" sz="2400" dirty="0" smtClean="0"/>
              <a:t>You become part of the decision making..</a:t>
            </a:r>
          </a:p>
          <a:p>
            <a:r>
              <a:rPr lang="en-US" sz="2400" u="sng" dirty="0" smtClean="0"/>
              <a:t>Part of determining the solutions</a:t>
            </a:r>
            <a:r>
              <a:rPr lang="en-US" sz="2400" dirty="0" smtClean="0"/>
              <a:t>.</a:t>
            </a:r>
            <a:endParaRPr lang="en-US" sz="2400" dirty="0"/>
          </a:p>
        </p:txBody>
      </p:sp>
    </p:spTree>
    <p:extLst>
      <p:ext uri="{BB962C8B-B14F-4D97-AF65-F5344CB8AC3E}">
        <p14:creationId xmlns:p14="http://schemas.microsoft.com/office/powerpoint/2010/main" val="1516706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AA73AEB-4126-437C-BCDA-F9D30B5ABC95}" type="slidenum">
              <a:rPr lang="en-US" smtClean="0"/>
              <a:t>43</a:t>
            </a:fld>
            <a:endParaRPr lang="en-US" dirty="0"/>
          </a:p>
        </p:txBody>
      </p:sp>
      <p:sp>
        <p:nvSpPr>
          <p:cNvPr id="3" name="Title 2"/>
          <p:cNvSpPr>
            <a:spLocks noGrp="1"/>
          </p:cNvSpPr>
          <p:nvPr>
            <p:ph type="title"/>
          </p:nvPr>
        </p:nvSpPr>
        <p:spPr/>
        <p:txBody>
          <a:bodyPr/>
          <a:lstStyle/>
          <a:p>
            <a:r>
              <a:rPr lang="en-US" dirty="0" smtClean="0">
                <a:effectLst/>
              </a:rPr>
              <a:t>Contact Information</a:t>
            </a:r>
            <a:endParaRPr lang="en-US" dirty="0">
              <a:effectLst/>
            </a:endParaRPr>
          </a:p>
        </p:txBody>
      </p:sp>
      <p:sp>
        <p:nvSpPr>
          <p:cNvPr id="4" name="Content Placeholder 3"/>
          <p:cNvSpPr>
            <a:spLocks noGrp="1"/>
          </p:cNvSpPr>
          <p:nvPr>
            <p:ph sz="quarter" idx="2"/>
          </p:nvPr>
        </p:nvSpPr>
        <p:spPr>
          <a:xfrm>
            <a:off x="294792" y="1417638"/>
            <a:ext cx="8555832" cy="4499306"/>
          </a:xfrm>
        </p:spPr>
        <p:txBody>
          <a:bodyPr>
            <a:normAutofit fontScale="85000" lnSpcReduction="20000"/>
          </a:bodyPr>
          <a:lstStyle/>
          <a:p>
            <a:pPr marL="109728" indent="0">
              <a:buNone/>
            </a:pPr>
            <a:r>
              <a:rPr lang="en-US" dirty="0"/>
              <a:t>LIZ JOHNSON, MS, FCHIME, FHIMSS, CPHIMS, </a:t>
            </a:r>
            <a:r>
              <a:rPr lang="en-US" dirty="0" smtClean="0"/>
              <a:t>RN-BC</a:t>
            </a:r>
          </a:p>
          <a:p>
            <a:pPr marL="109728" indent="0">
              <a:buNone/>
            </a:pPr>
            <a:endParaRPr lang="en-US" dirty="0"/>
          </a:p>
          <a:p>
            <a:pPr marL="109728" indent="0">
              <a:buNone/>
            </a:pPr>
            <a:r>
              <a:rPr lang="en-US" sz="2600" dirty="0"/>
              <a:t>Chief Information Officer, Acute Care Hospitals &amp; Applied Clinical </a:t>
            </a:r>
            <a:r>
              <a:rPr lang="en-US" sz="2600" dirty="0" smtClean="0"/>
              <a:t>Informatics</a:t>
            </a:r>
          </a:p>
          <a:p>
            <a:pPr marL="109728" indent="0">
              <a:buNone/>
            </a:pPr>
            <a:endParaRPr lang="en-US" sz="2600" dirty="0"/>
          </a:p>
          <a:p>
            <a:pPr marL="109728" indent="0">
              <a:buNone/>
            </a:pPr>
            <a:r>
              <a:rPr lang="en-US" sz="2200" dirty="0"/>
              <a:t>Tenet Healthcare</a:t>
            </a:r>
          </a:p>
          <a:p>
            <a:pPr marL="109728" indent="0">
              <a:buNone/>
            </a:pPr>
            <a:r>
              <a:rPr lang="en-US" sz="2200" dirty="0"/>
              <a:t>1445 Ross Avenue</a:t>
            </a:r>
          </a:p>
          <a:p>
            <a:pPr marL="109728" indent="0">
              <a:buNone/>
            </a:pPr>
            <a:r>
              <a:rPr lang="en-US" sz="2200" dirty="0"/>
              <a:t>Suite 1400</a:t>
            </a:r>
          </a:p>
          <a:p>
            <a:pPr marL="109728" indent="0">
              <a:buNone/>
            </a:pPr>
            <a:r>
              <a:rPr lang="en-US" sz="2200" dirty="0"/>
              <a:t>Dallas, Texas 75202</a:t>
            </a:r>
          </a:p>
          <a:p>
            <a:pPr marL="109728" indent="0">
              <a:buNone/>
            </a:pPr>
            <a:r>
              <a:rPr lang="en-US" sz="2200" dirty="0"/>
              <a:t>o  469-893-2039  f 469-893-3039</a:t>
            </a:r>
          </a:p>
          <a:p>
            <a:pPr marL="109728" indent="0">
              <a:buNone/>
            </a:pPr>
            <a:r>
              <a:rPr lang="en-US" sz="2200" dirty="0"/>
              <a:t>c  </a:t>
            </a:r>
            <a:r>
              <a:rPr lang="en-US" sz="2200" dirty="0" smtClean="0"/>
              <a:t>817-312-8160</a:t>
            </a:r>
          </a:p>
          <a:p>
            <a:pPr marL="109728" indent="0">
              <a:buNone/>
            </a:pPr>
            <a:endParaRPr lang="en-US" sz="2200" dirty="0"/>
          </a:p>
          <a:p>
            <a:pPr marL="109728" indent="0">
              <a:buNone/>
            </a:pPr>
            <a:r>
              <a:rPr lang="en-US" dirty="0" smtClean="0"/>
              <a:t>e-mail:  </a:t>
            </a:r>
            <a:r>
              <a:rPr lang="en-US" dirty="0"/>
              <a:t>liz.johnson@tenethealth.com</a:t>
            </a:r>
          </a:p>
          <a:p>
            <a:pPr marL="109728" indent="0">
              <a:buNone/>
            </a:pPr>
            <a:r>
              <a:rPr lang="en-US" dirty="0" smtClean="0"/>
              <a:t>Admin:  </a:t>
            </a:r>
            <a:r>
              <a:rPr lang="en-US" dirty="0"/>
              <a:t>angela.elsasser@tenethealth.com</a:t>
            </a:r>
          </a:p>
        </p:txBody>
      </p:sp>
    </p:spTree>
    <p:extLst>
      <p:ext uri="{BB962C8B-B14F-4D97-AF65-F5344CB8AC3E}">
        <p14:creationId xmlns:p14="http://schemas.microsoft.com/office/powerpoint/2010/main" val="8247915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7250" y="240352"/>
            <a:ext cx="8108075" cy="1143000"/>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1A92AA"/>
                </a:solidFill>
              </a:rPr>
              <a:t>What does my being a nurse have to do with advocacy?</a:t>
            </a:r>
            <a:endParaRPr lang="en-US" sz="3200" dirty="0">
              <a:solidFill>
                <a:srgbClr val="1A92AA"/>
              </a:solidFill>
            </a:endParaRPr>
          </a:p>
        </p:txBody>
      </p:sp>
      <p:sp>
        <p:nvSpPr>
          <p:cNvPr id="6" name="Rectangle 5"/>
          <p:cNvSpPr/>
          <p:nvPr/>
        </p:nvSpPr>
        <p:spPr>
          <a:xfrm>
            <a:off x="457198" y="1580554"/>
            <a:ext cx="8233893" cy="3108543"/>
          </a:xfrm>
          <a:prstGeom prst="rect">
            <a:avLst/>
          </a:prstGeom>
        </p:spPr>
        <p:txBody>
          <a:bodyPr wrap="square">
            <a:spAutoFit/>
          </a:bodyPr>
          <a:lstStyle/>
          <a:p>
            <a:pPr marR="4400"/>
            <a:r>
              <a:rPr lang="en-US" sz="2400" dirty="0" smtClean="0"/>
              <a:t>Part </a:t>
            </a:r>
            <a:r>
              <a:rPr lang="en-US" sz="2400" dirty="0"/>
              <a:t>of the American Nurses Association's dedication to patient safety and nursing quality comes in the form of advocacy.  By creating initiatives that raise awareness both among legislators and the general public, ANA is able to encourage legislation on important issues such as safe patient handling and patients' rights. </a:t>
            </a:r>
            <a:endParaRPr lang="en-US" sz="2400" dirty="0" smtClean="0"/>
          </a:p>
          <a:p>
            <a:pPr marR="4400"/>
            <a:endParaRPr lang="en-US" sz="1200" dirty="0" smtClean="0"/>
          </a:p>
          <a:p>
            <a:pPr marR="4400"/>
            <a:r>
              <a:rPr lang="en-US" sz="1600" dirty="0" smtClean="0"/>
              <a:t>(2015 </a:t>
            </a:r>
            <a:r>
              <a:rPr lang="en-US" sz="1600" dirty="0"/>
              <a:t>the American Nurses Association, Inc. All rights </a:t>
            </a:r>
            <a:r>
              <a:rPr lang="en-US" sz="1600" dirty="0" smtClean="0"/>
              <a:t>reserved)</a:t>
            </a:r>
            <a:endParaRPr lang="en-US" sz="1600" b="1" dirty="0">
              <a:solidFill>
                <a:schemeClr val="tx2">
                  <a:lumMod val="50000"/>
                </a:schemeClr>
              </a:solidFill>
            </a:endParaRPr>
          </a:p>
        </p:txBody>
      </p:sp>
      <p:pic>
        <p:nvPicPr>
          <p:cNvPr id="3" name="Picture 2"/>
          <p:cNvPicPr>
            <a:picLocks noChangeAspect="1"/>
          </p:cNvPicPr>
          <p:nvPr/>
        </p:nvPicPr>
        <p:blipFill>
          <a:blip r:embed="rId2"/>
          <a:stretch>
            <a:fillRect/>
          </a:stretch>
        </p:blipFill>
        <p:spPr>
          <a:xfrm>
            <a:off x="3352800" y="4886299"/>
            <a:ext cx="2007630" cy="1673025"/>
          </a:xfrm>
          <a:prstGeom prst="rect">
            <a:avLst/>
          </a:prstGeom>
        </p:spPr>
      </p:pic>
      <p:sp>
        <p:nvSpPr>
          <p:cNvPr id="8"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5</a:t>
            </a:r>
            <a:endParaRPr lang="en-US" sz="1100" dirty="0"/>
          </a:p>
        </p:txBody>
      </p:sp>
    </p:spTree>
    <p:extLst>
      <p:ext uri="{BB962C8B-B14F-4D97-AF65-F5344CB8AC3E}">
        <p14:creationId xmlns:p14="http://schemas.microsoft.com/office/powerpoint/2010/main" val="232400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7250" y="240352"/>
            <a:ext cx="8631950" cy="1143000"/>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1A92AA"/>
                </a:solidFill>
              </a:rPr>
              <a:t>First, let’s recall how a law is born:</a:t>
            </a:r>
            <a:endParaRPr lang="en-US" sz="3200" dirty="0">
              <a:solidFill>
                <a:srgbClr val="1A92AA"/>
              </a:solidFill>
            </a:endParaRPr>
          </a:p>
        </p:txBody>
      </p:sp>
      <p:sp>
        <p:nvSpPr>
          <p:cNvPr id="4"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6</a:t>
            </a:r>
            <a:endParaRPr lang="en-US" sz="1100" dirty="0"/>
          </a:p>
        </p:txBody>
      </p:sp>
      <p:pic>
        <p:nvPicPr>
          <p:cNvPr id="5" name="How a Bill Becomes a La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356848"/>
            <a:ext cx="7696200" cy="4325944"/>
          </a:xfrm>
          <a:prstGeom prst="rect">
            <a:avLst/>
          </a:prstGeom>
        </p:spPr>
      </p:pic>
    </p:spTree>
    <p:extLst>
      <p:ext uri="{BB962C8B-B14F-4D97-AF65-F5344CB8AC3E}">
        <p14:creationId xmlns:p14="http://schemas.microsoft.com/office/powerpoint/2010/main" val="1051863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725" y="2590800"/>
            <a:ext cx="9059353" cy="2958655"/>
          </a:xfrm>
          <a:prstGeom prst="rect">
            <a:avLst/>
          </a:prstGeom>
        </p:spPr>
      </p:pic>
      <p:sp>
        <p:nvSpPr>
          <p:cNvPr id="3" name="TextBox 2"/>
          <p:cNvSpPr txBox="1"/>
          <p:nvPr/>
        </p:nvSpPr>
        <p:spPr>
          <a:xfrm>
            <a:off x="96483" y="1065337"/>
            <a:ext cx="8480847" cy="707886"/>
          </a:xfrm>
          <a:prstGeom prst="rect">
            <a:avLst/>
          </a:prstGeom>
          <a:noFill/>
        </p:spPr>
        <p:txBody>
          <a:bodyPr wrap="square" rtlCol="0">
            <a:spAutoFit/>
          </a:bodyPr>
          <a:lstStyle/>
          <a:p>
            <a:r>
              <a:rPr lang="en-US" sz="2000" dirty="0" smtClean="0"/>
              <a:t>Federal agencies </a:t>
            </a:r>
            <a:r>
              <a:rPr lang="en-US" sz="2000" b="1" dirty="0" smtClean="0"/>
              <a:t>regulate</a:t>
            </a:r>
            <a:r>
              <a:rPr lang="en-US" sz="2000" dirty="0" smtClean="0"/>
              <a:t> areas of health IT based on laws passed by Congress. </a:t>
            </a:r>
            <a:endParaRPr lang="en-US" sz="2000" dirty="0"/>
          </a:p>
        </p:txBody>
      </p:sp>
      <p:sp>
        <p:nvSpPr>
          <p:cNvPr id="4" name="Title 1"/>
          <p:cNvSpPr txBox="1">
            <a:spLocks/>
          </p:cNvSpPr>
          <p:nvPr/>
        </p:nvSpPr>
        <p:spPr>
          <a:xfrm>
            <a:off x="0" y="129112"/>
            <a:ext cx="9144000" cy="689854"/>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rgbClr val="1A92AA"/>
                </a:solidFill>
              </a:rPr>
              <a:t>Now that we have a law, what happens next?</a:t>
            </a:r>
            <a:endParaRPr lang="en-US" sz="3200" dirty="0">
              <a:solidFill>
                <a:srgbClr val="1A92AA"/>
              </a:solidFill>
            </a:endParaRPr>
          </a:p>
        </p:txBody>
      </p:sp>
      <p:pic>
        <p:nvPicPr>
          <p:cNvPr id="5" name="Picture 4"/>
          <p:cNvPicPr>
            <a:picLocks noChangeAspect="1"/>
          </p:cNvPicPr>
          <p:nvPr/>
        </p:nvPicPr>
        <p:blipFill>
          <a:blip r:embed="rId3"/>
          <a:stretch>
            <a:fillRect/>
          </a:stretch>
        </p:blipFill>
        <p:spPr>
          <a:xfrm>
            <a:off x="38100" y="3065815"/>
            <a:ext cx="678411" cy="669406"/>
          </a:xfrm>
          <a:prstGeom prst="rect">
            <a:avLst/>
          </a:prstGeom>
        </p:spPr>
      </p:pic>
      <p:sp>
        <p:nvSpPr>
          <p:cNvPr id="7" name="TextBox 6"/>
          <p:cNvSpPr txBox="1"/>
          <p:nvPr/>
        </p:nvSpPr>
        <p:spPr>
          <a:xfrm>
            <a:off x="98325" y="3657600"/>
            <a:ext cx="618186" cy="276999"/>
          </a:xfrm>
          <a:prstGeom prst="rect">
            <a:avLst/>
          </a:prstGeom>
          <a:noFill/>
        </p:spPr>
        <p:txBody>
          <a:bodyPr wrap="square" rtlCol="0">
            <a:spAutoFit/>
          </a:bodyPr>
          <a:lstStyle/>
          <a:p>
            <a:r>
              <a:rPr lang="en-US" sz="1200" b="1" dirty="0" smtClean="0">
                <a:solidFill>
                  <a:srgbClr val="000000"/>
                </a:solidFill>
              </a:rPr>
              <a:t>ARRA</a:t>
            </a:r>
            <a:endParaRPr lang="en-US" sz="1200" b="1" dirty="0">
              <a:solidFill>
                <a:srgbClr val="000000"/>
              </a:solidFill>
            </a:endParaRPr>
          </a:p>
        </p:txBody>
      </p:sp>
      <p:sp>
        <p:nvSpPr>
          <p:cNvPr id="8"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7</a:t>
            </a:r>
          </a:p>
        </p:txBody>
      </p:sp>
    </p:spTree>
    <p:extLst>
      <p:ext uri="{BB962C8B-B14F-4D97-AF65-F5344CB8AC3E}">
        <p14:creationId xmlns:p14="http://schemas.microsoft.com/office/powerpoint/2010/main" val="600762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29112"/>
            <a:ext cx="9021649" cy="689854"/>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1A92AA"/>
                </a:solidFill>
              </a:rPr>
              <a:t>Where is all the action occurring for Health IT advocacy and how can you get involved?</a:t>
            </a:r>
            <a:endParaRPr lang="en-US" sz="2800" dirty="0">
              <a:solidFill>
                <a:srgbClr val="1A92AA"/>
              </a:solidFill>
            </a:endParaRPr>
          </a:p>
        </p:txBody>
      </p:sp>
      <p:sp>
        <p:nvSpPr>
          <p:cNvPr id="4" name="TextBox 3"/>
          <p:cNvSpPr txBox="1"/>
          <p:nvPr/>
        </p:nvSpPr>
        <p:spPr>
          <a:xfrm>
            <a:off x="131211" y="1219200"/>
            <a:ext cx="4722620" cy="3816429"/>
          </a:xfrm>
          <a:prstGeom prst="rect">
            <a:avLst/>
          </a:prstGeom>
          <a:noFill/>
        </p:spPr>
        <p:txBody>
          <a:bodyPr wrap="square" rtlCol="0">
            <a:spAutoFit/>
          </a:bodyPr>
          <a:lstStyle/>
          <a:p>
            <a:r>
              <a:rPr lang="en-US" sz="1600" b="1" dirty="0" smtClean="0"/>
              <a:t>Federal Agencies</a:t>
            </a:r>
          </a:p>
          <a:p>
            <a:pPr marL="285750" indent="-285750">
              <a:buFont typeface="Wingdings" panose="05000000000000000000" pitchFamily="2" charset="2"/>
              <a:buChar char="v"/>
            </a:pPr>
            <a:r>
              <a:rPr lang="en-US" sz="1600" dirty="0" smtClean="0"/>
              <a:t>CMS – Centers for Medicare and Medicaid</a:t>
            </a:r>
          </a:p>
          <a:p>
            <a:pPr marL="285750" indent="-285750">
              <a:buFont typeface="Wingdings" panose="05000000000000000000" pitchFamily="2" charset="2"/>
              <a:buChar char="v"/>
            </a:pPr>
            <a:r>
              <a:rPr lang="en-US" sz="1600" dirty="0" smtClean="0"/>
              <a:t>ONC – Office of the National Coordinator</a:t>
            </a:r>
          </a:p>
          <a:p>
            <a:pPr marL="285750" indent="-285750">
              <a:buFont typeface="Wingdings" panose="05000000000000000000" pitchFamily="2" charset="2"/>
              <a:buChar char="v"/>
            </a:pPr>
            <a:r>
              <a:rPr lang="en-US" sz="1600" dirty="0" smtClean="0"/>
              <a:t>FDA – Food and Drug Administration</a:t>
            </a:r>
          </a:p>
          <a:p>
            <a:pPr marL="285750" indent="-285750">
              <a:buFont typeface="Wingdings" panose="05000000000000000000" pitchFamily="2" charset="2"/>
              <a:buChar char="v"/>
            </a:pPr>
            <a:r>
              <a:rPr lang="en-US" sz="1600" dirty="0" smtClean="0"/>
              <a:t>AHRQ – Agency for Healthcare Research and Quality</a:t>
            </a:r>
          </a:p>
          <a:p>
            <a:pPr marL="285750" indent="-285750">
              <a:buFont typeface="Wingdings" panose="05000000000000000000" pitchFamily="2" charset="2"/>
              <a:buChar char="v"/>
            </a:pPr>
            <a:r>
              <a:rPr lang="en-US" sz="1600" dirty="0" smtClean="0"/>
              <a:t>HIT Policy Committee</a:t>
            </a:r>
          </a:p>
          <a:p>
            <a:pPr marL="285750" indent="-285750">
              <a:buFont typeface="Wingdings" panose="05000000000000000000" pitchFamily="2" charset="2"/>
              <a:buChar char="v"/>
            </a:pPr>
            <a:r>
              <a:rPr lang="en-US" sz="1600" dirty="0" smtClean="0"/>
              <a:t>HIT Standards Committee</a:t>
            </a:r>
          </a:p>
          <a:p>
            <a:pPr marL="285750" indent="-285750">
              <a:buFont typeface="Wingdings" panose="05000000000000000000" pitchFamily="2" charset="2"/>
              <a:buChar char="v"/>
            </a:pPr>
            <a:r>
              <a:rPr lang="en-US" sz="1600" dirty="0" smtClean="0"/>
              <a:t>NIST - National </a:t>
            </a:r>
            <a:r>
              <a:rPr lang="en-US" sz="1600" dirty="0"/>
              <a:t>Institute of Standards and </a:t>
            </a:r>
            <a:r>
              <a:rPr lang="en-US" sz="1600" dirty="0" smtClean="0"/>
              <a:t>Technology</a:t>
            </a:r>
          </a:p>
          <a:p>
            <a:pPr marL="285750" indent="-285750">
              <a:buFont typeface="Wingdings" panose="05000000000000000000" pitchFamily="2" charset="2"/>
              <a:buChar char="v"/>
            </a:pPr>
            <a:r>
              <a:rPr lang="en-US" sz="1600" dirty="0" smtClean="0"/>
              <a:t>HRSA – Health Resources and Services Administration</a:t>
            </a:r>
          </a:p>
          <a:p>
            <a:pPr marL="285750" indent="-285750">
              <a:buFont typeface="Wingdings" panose="05000000000000000000" pitchFamily="2" charset="2"/>
              <a:buChar char="v"/>
            </a:pPr>
            <a:r>
              <a:rPr lang="en-US" sz="1600" dirty="0" smtClean="0"/>
              <a:t>FCC – Federal Communications Commission</a:t>
            </a:r>
          </a:p>
          <a:p>
            <a:pPr marL="285750" indent="-285750">
              <a:buFont typeface="Wingdings" panose="05000000000000000000" pitchFamily="2" charset="2"/>
              <a:buChar char="v"/>
            </a:pPr>
            <a:r>
              <a:rPr lang="en-US" sz="1600" dirty="0" smtClean="0"/>
              <a:t>OCR – Office of Civil Rights </a:t>
            </a:r>
            <a:endParaRPr lang="en-US" sz="1600" dirty="0"/>
          </a:p>
        </p:txBody>
      </p:sp>
      <p:sp>
        <p:nvSpPr>
          <p:cNvPr id="5" name="TextBox 4"/>
          <p:cNvSpPr txBox="1"/>
          <p:nvPr/>
        </p:nvSpPr>
        <p:spPr>
          <a:xfrm>
            <a:off x="5040573" y="1219200"/>
            <a:ext cx="3992449" cy="2554545"/>
          </a:xfrm>
          <a:prstGeom prst="rect">
            <a:avLst/>
          </a:prstGeom>
          <a:noFill/>
        </p:spPr>
        <p:txBody>
          <a:bodyPr wrap="square" rtlCol="0">
            <a:spAutoFit/>
          </a:bodyPr>
          <a:lstStyle/>
          <a:p>
            <a:r>
              <a:rPr lang="en-US" sz="1600" b="1" dirty="0" smtClean="0"/>
              <a:t>Congressional Entities</a:t>
            </a:r>
          </a:p>
          <a:p>
            <a:pPr marL="285750" indent="-285750">
              <a:buFont typeface="Wingdings" panose="05000000000000000000" pitchFamily="2" charset="2"/>
              <a:buChar char="v"/>
            </a:pPr>
            <a:r>
              <a:rPr lang="en-US" sz="1600" dirty="0" smtClean="0"/>
              <a:t>Senate Appropriations</a:t>
            </a:r>
          </a:p>
          <a:p>
            <a:pPr marL="285750" indent="-285750">
              <a:buFont typeface="Wingdings" panose="05000000000000000000" pitchFamily="2" charset="2"/>
              <a:buChar char="v"/>
            </a:pPr>
            <a:r>
              <a:rPr lang="en-US" sz="1600" dirty="0"/>
              <a:t>Senate Finance </a:t>
            </a:r>
            <a:r>
              <a:rPr lang="en-US" sz="1600" dirty="0" smtClean="0"/>
              <a:t>Committee</a:t>
            </a:r>
          </a:p>
          <a:p>
            <a:pPr marL="285750" indent="-285750">
              <a:buFont typeface="Wingdings" panose="05000000000000000000" pitchFamily="2" charset="2"/>
              <a:buChar char="v"/>
            </a:pPr>
            <a:r>
              <a:rPr lang="en-US" sz="1600" dirty="0"/>
              <a:t>Senate Health, Education, Labor &amp; Pensions </a:t>
            </a:r>
            <a:r>
              <a:rPr lang="en-US" sz="1600" dirty="0" smtClean="0"/>
              <a:t>Committee</a:t>
            </a:r>
          </a:p>
          <a:p>
            <a:pPr marL="285750" indent="-285750">
              <a:buFont typeface="Wingdings" panose="05000000000000000000" pitchFamily="2" charset="2"/>
              <a:buChar char="v"/>
            </a:pPr>
            <a:r>
              <a:rPr lang="en-US" sz="1600" dirty="0"/>
              <a:t>Senate Special Committee on </a:t>
            </a:r>
            <a:r>
              <a:rPr lang="en-US" sz="1600" dirty="0" smtClean="0"/>
              <a:t>Aging</a:t>
            </a:r>
          </a:p>
          <a:p>
            <a:pPr marL="285750" indent="-285750">
              <a:buFont typeface="Wingdings" panose="05000000000000000000" pitchFamily="2" charset="2"/>
              <a:buChar char="v"/>
            </a:pPr>
            <a:r>
              <a:rPr lang="en-US" sz="1600" dirty="0"/>
              <a:t>House Appropriations </a:t>
            </a:r>
            <a:r>
              <a:rPr lang="en-US" sz="1600" dirty="0" smtClean="0"/>
              <a:t>Committee</a:t>
            </a:r>
          </a:p>
          <a:p>
            <a:pPr marL="285750" indent="-285750">
              <a:buFont typeface="Wingdings" panose="05000000000000000000" pitchFamily="2" charset="2"/>
              <a:buChar char="v"/>
            </a:pPr>
            <a:r>
              <a:rPr lang="en-US" sz="1600" dirty="0"/>
              <a:t>House Energy and Commerce </a:t>
            </a:r>
            <a:r>
              <a:rPr lang="en-US" sz="1600" dirty="0" smtClean="0"/>
              <a:t>Committee</a:t>
            </a:r>
          </a:p>
          <a:p>
            <a:pPr marL="285750" indent="-285750">
              <a:buFont typeface="Wingdings" panose="05000000000000000000" pitchFamily="2" charset="2"/>
              <a:buChar char="v"/>
            </a:pPr>
            <a:r>
              <a:rPr lang="en-US" sz="1600" dirty="0"/>
              <a:t>House Ways and Means Committee</a:t>
            </a:r>
          </a:p>
        </p:txBody>
      </p:sp>
      <p:sp>
        <p:nvSpPr>
          <p:cNvPr id="6" name="TextBox 5"/>
          <p:cNvSpPr txBox="1"/>
          <p:nvPr/>
        </p:nvSpPr>
        <p:spPr>
          <a:xfrm>
            <a:off x="2387493" y="5257800"/>
            <a:ext cx="4748011" cy="1323439"/>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rgbClr val="FF0000"/>
                </a:solidFill>
              </a:rPr>
              <a:t>Join a federal advisory </a:t>
            </a:r>
            <a:r>
              <a:rPr lang="en-US" sz="1600" dirty="0" smtClean="0">
                <a:solidFill>
                  <a:srgbClr val="FF0000"/>
                </a:solidFill>
              </a:rPr>
              <a:t>committee</a:t>
            </a:r>
          </a:p>
          <a:p>
            <a:pPr marL="285750" indent="-285750">
              <a:buFont typeface="Wingdings" panose="05000000000000000000" pitchFamily="2" charset="2"/>
              <a:buChar char="q"/>
            </a:pPr>
            <a:r>
              <a:rPr lang="en-US" sz="1600" dirty="0" smtClean="0">
                <a:solidFill>
                  <a:srgbClr val="FF0000"/>
                </a:solidFill>
              </a:rPr>
              <a:t>Email or call agency staff</a:t>
            </a:r>
          </a:p>
          <a:p>
            <a:pPr marL="285750" indent="-285750">
              <a:buFont typeface="Wingdings" panose="05000000000000000000" pitchFamily="2" charset="2"/>
              <a:buChar char="q"/>
            </a:pPr>
            <a:r>
              <a:rPr lang="en-US" sz="1600" dirty="0" smtClean="0">
                <a:solidFill>
                  <a:srgbClr val="FF0000"/>
                </a:solidFill>
              </a:rPr>
              <a:t>Write a letter to your member of Congress</a:t>
            </a:r>
          </a:p>
          <a:p>
            <a:pPr marL="285750" indent="-285750">
              <a:buFont typeface="Wingdings" panose="05000000000000000000" pitchFamily="2" charset="2"/>
              <a:buChar char="q"/>
            </a:pPr>
            <a:r>
              <a:rPr lang="en-US" sz="1600" dirty="0">
                <a:solidFill>
                  <a:srgbClr val="FF0000"/>
                </a:solidFill>
              </a:rPr>
              <a:t>Participate in an agency town </a:t>
            </a:r>
            <a:r>
              <a:rPr lang="en-US" sz="1600" dirty="0" smtClean="0">
                <a:solidFill>
                  <a:srgbClr val="FF0000"/>
                </a:solidFill>
              </a:rPr>
              <a:t>hall</a:t>
            </a:r>
          </a:p>
          <a:p>
            <a:pPr marL="285750" indent="-285750">
              <a:buFont typeface="Wingdings" panose="05000000000000000000" pitchFamily="2" charset="2"/>
              <a:buChar char="q"/>
            </a:pPr>
            <a:r>
              <a:rPr lang="en-US" sz="1600" dirty="0" smtClean="0">
                <a:solidFill>
                  <a:srgbClr val="FF0000"/>
                </a:solidFill>
              </a:rPr>
              <a:t>Host a local site visit with a state rep</a:t>
            </a:r>
            <a:endParaRPr lang="en-US" sz="1600" dirty="0">
              <a:solidFill>
                <a:srgbClr val="FF0000"/>
              </a:solidFill>
            </a:endParaRPr>
          </a:p>
        </p:txBody>
      </p:sp>
      <p:pic>
        <p:nvPicPr>
          <p:cNvPr id="7" name="Picture 6"/>
          <p:cNvPicPr>
            <a:picLocks noChangeAspect="1"/>
          </p:cNvPicPr>
          <p:nvPr/>
        </p:nvPicPr>
        <p:blipFill>
          <a:blip r:embed="rId2"/>
          <a:stretch>
            <a:fillRect/>
          </a:stretch>
        </p:blipFill>
        <p:spPr>
          <a:xfrm>
            <a:off x="6172200" y="3858968"/>
            <a:ext cx="2144973" cy="1666520"/>
          </a:xfrm>
          <a:prstGeom prst="rect">
            <a:avLst/>
          </a:prstGeom>
        </p:spPr>
      </p:pic>
      <p:sp>
        <p:nvSpPr>
          <p:cNvPr id="8"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8</a:t>
            </a:r>
          </a:p>
        </p:txBody>
      </p:sp>
    </p:spTree>
    <p:extLst>
      <p:ext uri="{BB962C8B-B14F-4D97-AF65-F5344CB8AC3E}">
        <p14:creationId xmlns:p14="http://schemas.microsoft.com/office/powerpoint/2010/main" val="1716460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638"/>
            <a:ext cx="9144000" cy="553998"/>
          </a:xfrm>
          <a:prstGeom prst="rect">
            <a:avLst/>
          </a:prstGeom>
        </p:spPr>
        <p:txBody>
          <a:bodyPr wrap="square">
            <a:spAutoFit/>
          </a:bodyPr>
          <a:lstStyle/>
          <a:p>
            <a:pPr algn="ctr"/>
            <a:r>
              <a:rPr lang="en-US" sz="3000" dirty="0">
                <a:solidFill>
                  <a:srgbClr val="1A92AA"/>
                </a:solidFill>
              </a:rPr>
              <a:t>Examples of </a:t>
            </a:r>
            <a:r>
              <a:rPr lang="en-US" sz="3000" dirty="0" smtClean="0">
                <a:solidFill>
                  <a:srgbClr val="1A92AA"/>
                </a:solidFill>
              </a:rPr>
              <a:t>Public </a:t>
            </a:r>
            <a:r>
              <a:rPr lang="en-US" sz="3000" dirty="0">
                <a:solidFill>
                  <a:srgbClr val="1A92AA"/>
                </a:solidFill>
              </a:rPr>
              <a:t>P</a:t>
            </a:r>
            <a:r>
              <a:rPr lang="en-US" sz="3000" dirty="0" smtClean="0">
                <a:solidFill>
                  <a:srgbClr val="1A92AA"/>
                </a:solidFill>
              </a:rPr>
              <a:t>olicy </a:t>
            </a:r>
            <a:r>
              <a:rPr lang="en-US" sz="3000" dirty="0">
                <a:solidFill>
                  <a:srgbClr val="1A92AA"/>
                </a:solidFill>
              </a:rPr>
              <a:t>in </a:t>
            </a:r>
            <a:r>
              <a:rPr lang="en-US" sz="3000" dirty="0" smtClean="0">
                <a:solidFill>
                  <a:srgbClr val="1A92AA"/>
                </a:solidFill>
              </a:rPr>
              <a:t>Motion </a:t>
            </a:r>
            <a:r>
              <a:rPr lang="en-US" sz="3000" dirty="0">
                <a:solidFill>
                  <a:srgbClr val="1A92AA"/>
                </a:solidFill>
              </a:rPr>
              <a:t>R</a:t>
            </a:r>
            <a:r>
              <a:rPr lang="en-US" sz="3000" dirty="0" smtClean="0">
                <a:solidFill>
                  <a:srgbClr val="1A92AA"/>
                </a:solidFill>
              </a:rPr>
              <a:t>ight Now:</a:t>
            </a:r>
            <a:endParaRPr lang="en-US" sz="3000" dirty="0">
              <a:solidFill>
                <a:srgbClr val="1A92AA"/>
              </a:solidFill>
            </a:endParaRPr>
          </a:p>
        </p:txBody>
      </p:sp>
      <p:grpSp>
        <p:nvGrpSpPr>
          <p:cNvPr id="8" name="Group 7"/>
          <p:cNvGrpSpPr/>
          <p:nvPr/>
        </p:nvGrpSpPr>
        <p:grpSpPr>
          <a:xfrm>
            <a:off x="299113" y="1341668"/>
            <a:ext cx="8305800" cy="2430957"/>
            <a:chOff x="456019" y="1568958"/>
            <a:chExt cx="8305800" cy="2430957"/>
          </a:xfrm>
        </p:grpSpPr>
        <p:sp>
          <p:nvSpPr>
            <p:cNvPr id="9" name="Freeform 8"/>
            <p:cNvSpPr/>
            <p:nvPr/>
          </p:nvSpPr>
          <p:spPr>
            <a:xfrm>
              <a:off x="456019" y="1568958"/>
              <a:ext cx="8305800" cy="602158"/>
            </a:xfrm>
            <a:custGeom>
              <a:avLst/>
              <a:gdLst>
                <a:gd name="connsiteX0" fmla="*/ 0 w 8305800"/>
                <a:gd name="connsiteY0" fmla="*/ 60216 h 602158"/>
                <a:gd name="connsiteX1" fmla="*/ 60216 w 8305800"/>
                <a:gd name="connsiteY1" fmla="*/ 0 h 602158"/>
                <a:gd name="connsiteX2" fmla="*/ 8245584 w 8305800"/>
                <a:gd name="connsiteY2" fmla="*/ 0 h 602158"/>
                <a:gd name="connsiteX3" fmla="*/ 8305800 w 8305800"/>
                <a:gd name="connsiteY3" fmla="*/ 60216 h 602158"/>
                <a:gd name="connsiteX4" fmla="*/ 8305800 w 8305800"/>
                <a:gd name="connsiteY4" fmla="*/ 541942 h 602158"/>
                <a:gd name="connsiteX5" fmla="*/ 8245584 w 8305800"/>
                <a:gd name="connsiteY5" fmla="*/ 602158 h 602158"/>
                <a:gd name="connsiteX6" fmla="*/ 60216 w 8305800"/>
                <a:gd name="connsiteY6" fmla="*/ 602158 h 602158"/>
                <a:gd name="connsiteX7" fmla="*/ 0 w 8305800"/>
                <a:gd name="connsiteY7" fmla="*/ 541942 h 602158"/>
                <a:gd name="connsiteX8" fmla="*/ 0 w 8305800"/>
                <a:gd name="connsiteY8" fmla="*/ 60216 h 60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602158">
                  <a:moveTo>
                    <a:pt x="0" y="60216"/>
                  </a:moveTo>
                  <a:cubicBezTo>
                    <a:pt x="0" y="26960"/>
                    <a:pt x="26960" y="0"/>
                    <a:pt x="60216" y="0"/>
                  </a:cubicBezTo>
                  <a:lnTo>
                    <a:pt x="8245584" y="0"/>
                  </a:lnTo>
                  <a:cubicBezTo>
                    <a:pt x="8278840" y="0"/>
                    <a:pt x="8305800" y="26960"/>
                    <a:pt x="8305800" y="60216"/>
                  </a:cubicBezTo>
                  <a:lnTo>
                    <a:pt x="8305800" y="541942"/>
                  </a:lnTo>
                  <a:cubicBezTo>
                    <a:pt x="8305800" y="575198"/>
                    <a:pt x="8278840" y="602158"/>
                    <a:pt x="8245584" y="602158"/>
                  </a:cubicBezTo>
                  <a:lnTo>
                    <a:pt x="60216" y="602158"/>
                  </a:lnTo>
                  <a:cubicBezTo>
                    <a:pt x="26960" y="602158"/>
                    <a:pt x="0" y="575198"/>
                    <a:pt x="0" y="541942"/>
                  </a:cubicBezTo>
                  <a:lnTo>
                    <a:pt x="0" y="60216"/>
                  </a:lnTo>
                  <a:close/>
                </a:path>
              </a:pathLst>
            </a:custGeom>
            <a:solidFill>
              <a:srgbClr val="2C88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3295" tIns="121920" rIns="121921" bIns="121920" numCol="1" spcCol="1270" anchor="ctr" anchorCtr="0">
              <a:noAutofit/>
            </a:bodyPr>
            <a:lstStyle/>
            <a:p>
              <a:pPr lvl="0" algn="l" defTabSz="1422400">
                <a:lnSpc>
                  <a:spcPct val="90000"/>
                </a:lnSpc>
                <a:spcBef>
                  <a:spcPct val="0"/>
                </a:spcBef>
                <a:spcAft>
                  <a:spcPct val="35000"/>
                </a:spcAft>
              </a:pPr>
              <a:r>
                <a:rPr lang="en-US" sz="3200" kern="1200" dirty="0" smtClean="0">
                  <a:latin typeface="Arial Narrow" panose="020B0606020202030204" pitchFamily="34" charset="0"/>
                </a:rPr>
                <a:t>Patient Identity Matching</a:t>
              </a:r>
              <a:endParaRPr lang="en-US" sz="3200" kern="1200" dirty="0">
                <a:latin typeface="Arial Narrow" panose="020B0606020202030204" pitchFamily="34" charset="0"/>
              </a:endParaRPr>
            </a:p>
          </p:txBody>
        </p:sp>
        <p:sp>
          <p:nvSpPr>
            <p:cNvPr id="10" name="Rounded Rectangle 9"/>
            <p:cNvSpPr/>
            <p:nvPr/>
          </p:nvSpPr>
          <p:spPr>
            <a:xfrm>
              <a:off x="533145" y="1613189"/>
              <a:ext cx="1661160" cy="481726"/>
            </a:xfrm>
            <a:prstGeom prst="roundRect">
              <a:avLst>
                <a:gd name="adj" fmla="val 10000"/>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456019" y="2178560"/>
              <a:ext cx="8305800" cy="602158"/>
            </a:xfrm>
            <a:custGeom>
              <a:avLst/>
              <a:gdLst>
                <a:gd name="connsiteX0" fmla="*/ 0 w 8305800"/>
                <a:gd name="connsiteY0" fmla="*/ 60216 h 602158"/>
                <a:gd name="connsiteX1" fmla="*/ 60216 w 8305800"/>
                <a:gd name="connsiteY1" fmla="*/ 0 h 602158"/>
                <a:gd name="connsiteX2" fmla="*/ 8245584 w 8305800"/>
                <a:gd name="connsiteY2" fmla="*/ 0 h 602158"/>
                <a:gd name="connsiteX3" fmla="*/ 8305800 w 8305800"/>
                <a:gd name="connsiteY3" fmla="*/ 60216 h 602158"/>
                <a:gd name="connsiteX4" fmla="*/ 8305800 w 8305800"/>
                <a:gd name="connsiteY4" fmla="*/ 541942 h 602158"/>
                <a:gd name="connsiteX5" fmla="*/ 8245584 w 8305800"/>
                <a:gd name="connsiteY5" fmla="*/ 602158 h 602158"/>
                <a:gd name="connsiteX6" fmla="*/ 60216 w 8305800"/>
                <a:gd name="connsiteY6" fmla="*/ 602158 h 602158"/>
                <a:gd name="connsiteX7" fmla="*/ 0 w 8305800"/>
                <a:gd name="connsiteY7" fmla="*/ 541942 h 602158"/>
                <a:gd name="connsiteX8" fmla="*/ 0 w 8305800"/>
                <a:gd name="connsiteY8" fmla="*/ 60216 h 60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602158">
                  <a:moveTo>
                    <a:pt x="0" y="60216"/>
                  </a:moveTo>
                  <a:cubicBezTo>
                    <a:pt x="0" y="26960"/>
                    <a:pt x="26960" y="0"/>
                    <a:pt x="60216" y="0"/>
                  </a:cubicBezTo>
                  <a:lnTo>
                    <a:pt x="8245584" y="0"/>
                  </a:lnTo>
                  <a:cubicBezTo>
                    <a:pt x="8278840" y="0"/>
                    <a:pt x="8305800" y="26960"/>
                    <a:pt x="8305800" y="60216"/>
                  </a:cubicBezTo>
                  <a:lnTo>
                    <a:pt x="8305800" y="541942"/>
                  </a:lnTo>
                  <a:cubicBezTo>
                    <a:pt x="8305800" y="575198"/>
                    <a:pt x="8278840" y="602158"/>
                    <a:pt x="8245584" y="602158"/>
                  </a:cubicBezTo>
                  <a:lnTo>
                    <a:pt x="60216" y="602158"/>
                  </a:lnTo>
                  <a:cubicBezTo>
                    <a:pt x="26960" y="602158"/>
                    <a:pt x="0" y="575198"/>
                    <a:pt x="0" y="541942"/>
                  </a:cubicBezTo>
                  <a:lnTo>
                    <a:pt x="0" y="60216"/>
                  </a:lnTo>
                  <a:close/>
                </a:path>
              </a:pathLst>
            </a:custGeom>
            <a:solidFill>
              <a:srgbClr val="2C88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3295" tIns="121920" rIns="121921" bIns="121920" numCol="1" spcCol="1270" anchor="ctr" anchorCtr="0">
              <a:noAutofit/>
            </a:bodyPr>
            <a:lstStyle/>
            <a:p>
              <a:pPr lvl="0" algn="l" defTabSz="1422400">
                <a:lnSpc>
                  <a:spcPct val="90000"/>
                </a:lnSpc>
                <a:spcBef>
                  <a:spcPct val="0"/>
                </a:spcBef>
                <a:spcAft>
                  <a:spcPct val="35000"/>
                </a:spcAft>
              </a:pPr>
              <a:r>
                <a:rPr lang="en-US" sz="3200" kern="1200" dirty="0" smtClean="0">
                  <a:latin typeface="Arial Narrow" panose="020B0606020202030204" pitchFamily="34" charset="0"/>
                </a:rPr>
                <a:t>Cybersecurity in Healthcare</a:t>
              </a:r>
              <a:endParaRPr lang="en-US" sz="3200" kern="1200" dirty="0">
                <a:latin typeface="Arial Narrow" panose="020B0606020202030204" pitchFamily="34" charset="0"/>
              </a:endParaRPr>
            </a:p>
          </p:txBody>
        </p:sp>
        <p:sp>
          <p:nvSpPr>
            <p:cNvPr id="12" name="Rounded Rectangle 11"/>
            <p:cNvSpPr/>
            <p:nvPr/>
          </p:nvSpPr>
          <p:spPr>
            <a:xfrm>
              <a:off x="516234" y="2222791"/>
              <a:ext cx="1661160" cy="481726"/>
            </a:xfrm>
            <a:prstGeom prst="roundRect">
              <a:avLst>
                <a:gd name="adj" fmla="val 10000"/>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456019" y="2788161"/>
              <a:ext cx="8305800" cy="602158"/>
            </a:xfrm>
            <a:custGeom>
              <a:avLst/>
              <a:gdLst>
                <a:gd name="connsiteX0" fmla="*/ 0 w 8305800"/>
                <a:gd name="connsiteY0" fmla="*/ 60216 h 602158"/>
                <a:gd name="connsiteX1" fmla="*/ 60216 w 8305800"/>
                <a:gd name="connsiteY1" fmla="*/ 0 h 602158"/>
                <a:gd name="connsiteX2" fmla="*/ 8245584 w 8305800"/>
                <a:gd name="connsiteY2" fmla="*/ 0 h 602158"/>
                <a:gd name="connsiteX3" fmla="*/ 8305800 w 8305800"/>
                <a:gd name="connsiteY3" fmla="*/ 60216 h 602158"/>
                <a:gd name="connsiteX4" fmla="*/ 8305800 w 8305800"/>
                <a:gd name="connsiteY4" fmla="*/ 541942 h 602158"/>
                <a:gd name="connsiteX5" fmla="*/ 8245584 w 8305800"/>
                <a:gd name="connsiteY5" fmla="*/ 602158 h 602158"/>
                <a:gd name="connsiteX6" fmla="*/ 60216 w 8305800"/>
                <a:gd name="connsiteY6" fmla="*/ 602158 h 602158"/>
                <a:gd name="connsiteX7" fmla="*/ 0 w 8305800"/>
                <a:gd name="connsiteY7" fmla="*/ 541942 h 602158"/>
                <a:gd name="connsiteX8" fmla="*/ 0 w 8305800"/>
                <a:gd name="connsiteY8" fmla="*/ 60216 h 60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602158">
                  <a:moveTo>
                    <a:pt x="0" y="60216"/>
                  </a:moveTo>
                  <a:cubicBezTo>
                    <a:pt x="0" y="26960"/>
                    <a:pt x="26960" y="0"/>
                    <a:pt x="60216" y="0"/>
                  </a:cubicBezTo>
                  <a:lnTo>
                    <a:pt x="8245584" y="0"/>
                  </a:lnTo>
                  <a:cubicBezTo>
                    <a:pt x="8278840" y="0"/>
                    <a:pt x="8305800" y="26960"/>
                    <a:pt x="8305800" y="60216"/>
                  </a:cubicBezTo>
                  <a:lnTo>
                    <a:pt x="8305800" y="541942"/>
                  </a:lnTo>
                  <a:cubicBezTo>
                    <a:pt x="8305800" y="575198"/>
                    <a:pt x="8278840" y="602158"/>
                    <a:pt x="8245584" y="602158"/>
                  </a:cubicBezTo>
                  <a:lnTo>
                    <a:pt x="60216" y="602158"/>
                  </a:lnTo>
                  <a:cubicBezTo>
                    <a:pt x="26960" y="602158"/>
                    <a:pt x="0" y="575198"/>
                    <a:pt x="0" y="541942"/>
                  </a:cubicBezTo>
                  <a:lnTo>
                    <a:pt x="0" y="60216"/>
                  </a:lnTo>
                  <a:close/>
                </a:path>
              </a:pathLst>
            </a:custGeom>
            <a:solidFill>
              <a:srgbClr val="2C88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3295" tIns="121920" rIns="121921" bIns="121920" numCol="1" spcCol="1270" anchor="ctr" anchorCtr="0">
              <a:noAutofit/>
            </a:bodyPr>
            <a:lstStyle/>
            <a:p>
              <a:pPr lvl="0" algn="l" defTabSz="1422400">
                <a:lnSpc>
                  <a:spcPct val="90000"/>
                </a:lnSpc>
                <a:spcBef>
                  <a:spcPct val="0"/>
                </a:spcBef>
                <a:spcAft>
                  <a:spcPct val="35000"/>
                </a:spcAft>
              </a:pPr>
              <a:r>
                <a:rPr lang="en-US" sz="3200" kern="1200" dirty="0" smtClean="0">
                  <a:latin typeface="Arial Narrow" panose="020B0606020202030204" pitchFamily="34" charset="0"/>
                </a:rPr>
                <a:t>Meaningful Use</a:t>
              </a:r>
              <a:endParaRPr lang="en-US" sz="3200" kern="1200" dirty="0">
                <a:latin typeface="Arial Narrow" panose="020B0606020202030204" pitchFamily="34" charset="0"/>
              </a:endParaRPr>
            </a:p>
          </p:txBody>
        </p:sp>
        <p:sp>
          <p:nvSpPr>
            <p:cNvPr id="14" name="Rounded Rectangle 13"/>
            <p:cNvSpPr/>
            <p:nvPr/>
          </p:nvSpPr>
          <p:spPr>
            <a:xfrm>
              <a:off x="516234" y="2832392"/>
              <a:ext cx="1661160" cy="481726"/>
            </a:xfrm>
            <a:prstGeom prst="roundRect">
              <a:avLst>
                <a:gd name="adj" fmla="val 10000"/>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14"/>
            <p:cNvSpPr/>
            <p:nvPr/>
          </p:nvSpPr>
          <p:spPr>
            <a:xfrm>
              <a:off x="456019" y="3397757"/>
              <a:ext cx="8305800" cy="602158"/>
            </a:xfrm>
            <a:custGeom>
              <a:avLst/>
              <a:gdLst>
                <a:gd name="connsiteX0" fmla="*/ 0 w 8305800"/>
                <a:gd name="connsiteY0" fmla="*/ 60216 h 602158"/>
                <a:gd name="connsiteX1" fmla="*/ 60216 w 8305800"/>
                <a:gd name="connsiteY1" fmla="*/ 0 h 602158"/>
                <a:gd name="connsiteX2" fmla="*/ 8245584 w 8305800"/>
                <a:gd name="connsiteY2" fmla="*/ 0 h 602158"/>
                <a:gd name="connsiteX3" fmla="*/ 8305800 w 8305800"/>
                <a:gd name="connsiteY3" fmla="*/ 60216 h 602158"/>
                <a:gd name="connsiteX4" fmla="*/ 8305800 w 8305800"/>
                <a:gd name="connsiteY4" fmla="*/ 541942 h 602158"/>
                <a:gd name="connsiteX5" fmla="*/ 8245584 w 8305800"/>
                <a:gd name="connsiteY5" fmla="*/ 602158 h 602158"/>
                <a:gd name="connsiteX6" fmla="*/ 60216 w 8305800"/>
                <a:gd name="connsiteY6" fmla="*/ 602158 h 602158"/>
                <a:gd name="connsiteX7" fmla="*/ 0 w 8305800"/>
                <a:gd name="connsiteY7" fmla="*/ 541942 h 602158"/>
                <a:gd name="connsiteX8" fmla="*/ 0 w 8305800"/>
                <a:gd name="connsiteY8" fmla="*/ 60216 h 60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800" h="602158">
                  <a:moveTo>
                    <a:pt x="0" y="60216"/>
                  </a:moveTo>
                  <a:cubicBezTo>
                    <a:pt x="0" y="26960"/>
                    <a:pt x="26960" y="0"/>
                    <a:pt x="60216" y="0"/>
                  </a:cubicBezTo>
                  <a:lnTo>
                    <a:pt x="8245584" y="0"/>
                  </a:lnTo>
                  <a:cubicBezTo>
                    <a:pt x="8278840" y="0"/>
                    <a:pt x="8305800" y="26960"/>
                    <a:pt x="8305800" y="60216"/>
                  </a:cubicBezTo>
                  <a:lnTo>
                    <a:pt x="8305800" y="541942"/>
                  </a:lnTo>
                  <a:cubicBezTo>
                    <a:pt x="8305800" y="575198"/>
                    <a:pt x="8278840" y="602158"/>
                    <a:pt x="8245584" y="602158"/>
                  </a:cubicBezTo>
                  <a:lnTo>
                    <a:pt x="60216" y="602158"/>
                  </a:lnTo>
                  <a:cubicBezTo>
                    <a:pt x="26960" y="602158"/>
                    <a:pt x="0" y="575198"/>
                    <a:pt x="0" y="541942"/>
                  </a:cubicBezTo>
                  <a:lnTo>
                    <a:pt x="0" y="60216"/>
                  </a:lnTo>
                  <a:close/>
                </a:path>
              </a:pathLst>
            </a:custGeom>
            <a:solidFill>
              <a:srgbClr val="2C88C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3295" tIns="121920" rIns="121921" bIns="121920" numCol="1" spcCol="1270" anchor="ctr" anchorCtr="0">
              <a:noAutofit/>
            </a:bodyPr>
            <a:lstStyle/>
            <a:p>
              <a:pPr lvl="0" algn="l" defTabSz="1422400">
                <a:lnSpc>
                  <a:spcPct val="90000"/>
                </a:lnSpc>
                <a:spcBef>
                  <a:spcPct val="0"/>
                </a:spcBef>
                <a:spcAft>
                  <a:spcPct val="35000"/>
                </a:spcAft>
              </a:pPr>
              <a:r>
                <a:rPr lang="en-US" sz="3200" kern="1200" dirty="0" smtClean="0">
                  <a:latin typeface="Arial Narrow" panose="020B0606020202030204" pitchFamily="34" charset="0"/>
                </a:rPr>
                <a:t>Patient Safety &amp; Regulatory Oversight </a:t>
              </a:r>
              <a:endParaRPr lang="en-US" sz="3200" kern="1200" dirty="0">
                <a:latin typeface="Arial Narrow" panose="020B0606020202030204" pitchFamily="34" charset="0"/>
              </a:endParaRPr>
            </a:p>
          </p:txBody>
        </p:sp>
        <p:sp>
          <p:nvSpPr>
            <p:cNvPr id="16" name="Rounded Rectangle 15"/>
            <p:cNvSpPr/>
            <p:nvPr/>
          </p:nvSpPr>
          <p:spPr>
            <a:xfrm>
              <a:off x="516234" y="3456455"/>
              <a:ext cx="1661160" cy="481726"/>
            </a:xfrm>
            <a:prstGeom prst="roundRect">
              <a:avLst>
                <a:gd name="adj" fmla="val 10000"/>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aphicFrame>
        <p:nvGraphicFramePr>
          <p:cNvPr id="7" name="Content Placeholder 3"/>
          <p:cNvGraphicFramePr>
            <a:graphicFrameLocks/>
          </p:cNvGraphicFramePr>
          <p:nvPr>
            <p:extLst>
              <p:ext uri="{D42A27DB-BD31-4B8C-83A1-F6EECF244321}">
                <p14:modId xmlns:p14="http://schemas.microsoft.com/office/powerpoint/2010/main" val="3906670948"/>
              </p:ext>
            </p:extLst>
          </p:nvPr>
        </p:nvGraphicFramePr>
        <p:xfrm>
          <a:off x="304800" y="3771488"/>
          <a:ext cx="8305800" cy="246856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Slide Number Placeholder 2"/>
          <p:cNvSpPr txBox="1">
            <a:spLocks/>
          </p:cNvSpPr>
          <p:nvPr/>
        </p:nvSpPr>
        <p:spPr>
          <a:xfrm>
            <a:off x="8647272" y="6407944"/>
            <a:ext cx="365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smtClean="0"/>
              <a:t>9</a:t>
            </a:r>
            <a:endParaRPr lang="en-US" sz="1100" dirty="0"/>
          </a:p>
        </p:txBody>
      </p:sp>
    </p:spTree>
    <p:extLst>
      <p:ext uri="{BB962C8B-B14F-4D97-AF65-F5344CB8AC3E}">
        <p14:creationId xmlns:p14="http://schemas.microsoft.com/office/powerpoint/2010/main" val="250258654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yhRogOcy0W16et67EAN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yhRogOcy0W16et67EANt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yhRogOcy0W16et67EANt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yhRogOcy0W16et67EANt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yhRogOcy0W16et67EANt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3246</TotalTime>
  <Words>3431</Words>
  <Application>Microsoft Office PowerPoint</Application>
  <PresentationFormat>On-screen Show (4:3)</PresentationFormat>
  <Paragraphs>423</Paragraphs>
  <Slides>43</Slides>
  <Notes>14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ＭＳ Ｐゴシック</vt:lpstr>
      <vt:lpstr>Arial</vt:lpstr>
      <vt:lpstr>Arial Narrow</vt:lpstr>
      <vt:lpstr>Calibri</vt:lpstr>
      <vt:lpstr>Courier New</vt:lpstr>
      <vt:lpstr>Lucida Sans Unicode</vt:lpstr>
      <vt:lpstr>Times New Roman</vt:lpstr>
      <vt:lpstr>Verdana</vt:lpstr>
      <vt:lpstr>Wingdings</vt:lpstr>
      <vt:lpstr>Wingdings 2</vt:lpstr>
      <vt:lpstr>Wingdings 3</vt:lpstr>
      <vt:lpstr>Concourse</vt:lpstr>
      <vt:lpstr>Legislative Update and the Power of Advocacy</vt:lpstr>
      <vt:lpstr>PowerPoint Presentation</vt:lpstr>
      <vt:lpstr>Tenet Healthcare Today</vt:lpstr>
      <vt:lpstr>ADVOCACY</vt:lpstr>
      <vt:lpstr>PowerPoint Presentation</vt:lpstr>
      <vt:lpstr>PowerPoint Presentation</vt:lpstr>
      <vt:lpstr>PowerPoint Presentation</vt:lpstr>
      <vt:lpstr>PowerPoint Presentation</vt:lpstr>
      <vt:lpstr>PowerPoint Presentation</vt:lpstr>
      <vt:lpstr>PATIENT IDENTIFICATION</vt:lpstr>
      <vt:lpstr>PowerPoint Presentation</vt:lpstr>
      <vt:lpstr>CYBERSECURITY IN HEALTHCARE</vt:lpstr>
      <vt:lpstr>PowerPoint Presentation</vt:lpstr>
      <vt:lpstr>MEANINGFUL USE</vt:lpstr>
      <vt:lpstr>MU Proposed Rules in 2015</vt:lpstr>
      <vt:lpstr>MU Modifications Proposed Rule</vt:lpstr>
      <vt:lpstr>PowerPoint Presentation</vt:lpstr>
      <vt:lpstr>MU Stage 3 Design</vt:lpstr>
      <vt:lpstr>PowerPoint Presentation</vt:lpstr>
      <vt:lpstr>PowerPoint Presentation</vt:lpstr>
      <vt:lpstr>PowerPoint Presentation</vt:lpstr>
      <vt:lpstr>PowerPoint Presentation</vt:lpstr>
      <vt:lpstr>PATIENT SAFETY AND REGULATORY OVERSIGHT</vt:lpstr>
      <vt:lpstr>PowerPoint Presentation</vt:lpstr>
      <vt:lpstr>Telehealth</vt:lpstr>
      <vt:lpstr>PowerPoint Presentation</vt:lpstr>
      <vt:lpstr>PowerPoint Presentation</vt:lpstr>
      <vt:lpstr>PowerPoint Presentation</vt:lpstr>
      <vt:lpstr>Quality Measurement</vt:lpstr>
      <vt:lpstr>IPPS 2016 Final Rule - Summary of Findings</vt:lpstr>
      <vt:lpstr>IPPS 2016 Final - Summary of Findings</vt:lpstr>
      <vt:lpstr>ICD-10</vt:lpstr>
      <vt:lpstr>ICD-10 It’s Time to Go Live: T- 5 days</vt:lpstr>
      <vt:lpstr>Interoperability</vt:lpstr>
      <vt:lpstr>Interoperability Roadmap</vt:lpstr>
      <vt:lpstr>PowerPoint Presentation</vt:lpstr>
      <vt:lpstr>PowerPoint Presentation</vt:lpstr>
      <vt:lpstr>Legislation to Watch</vt:lpstr>
      <vt:lpstr>PowerPoint Presentation</vt:lpstr>
      <vt:lpstr>PowerPoint Presentation</vt:lpstr>
      <vt:lpstr>PowerPoint Presentation</vt:lpstr>
      <vt:lpstr>PowerPoint Presentation</vt:lpstr>
      <vt:lpstr>Contact Information</vt:lpstr>
    </vt:vector>
  </TitlesOfParts>
  <Company>Tenet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Informatics:  It’s Our Time!</dc:title>
  <dc:creator>DuSold, Dorothy</dc:creator>
  <cp:lastModifiedBy>DuSold, Dorothy</cp:lastModifiedBy>
  <cp:revision>49</cp:revision>
  <cp:lastPrinted>2015-07-31T14:04:03Z</cp:lastPrinted>
  <dcterms:created xsi:type="dcterms:W3CDTF">2014-08-13T16:42:57Z</dcterms:created>
  <dcterms:modified xsi:type="dcterms:W3CDTF">2015-09-25T04:02:20Z</dcterms:modified>
</cp:coreProperties>
</file>