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529" r:id="rId6"/>
    <p:sldId id="563" r:id="rId7"/>
    <p:sldId id="551" r:id="rId8"/>
    <p:sldId id="549" r:id="rId9"/>
    <p:sldId id="552" r:id="rId10"/>
    <p:sldId id="559" r:id="rId11"/>
    <p:sldId id="560" r:id="rId12"/>
    <p:sldId id="553" r:id="rId13"/>
    <p:sldId id="554" r:id="rId14"/>
    <p:sldId id="555" r:id="rId15"/>
    <p:sldId id="541" r:id="rId16"/>
    <p:sldId id="540" r:id="rId17"/>
    <p:sldId id="561" r:id="rId18"/>
    <p:sldId id="562" r:id="rId19"/>
    <p:sldId id="556" r:id="rId20"/>
    <p:sldId id="545" r:id="rId21"/>
    <p:sldId id="539" r:id="rId22"/>
    <p:sldId id="492" r:id="rId23"/>
    <p:sldId id="557" r:id="rId24"/>
    <p:sldId id="538" r:id="rId25"/>
    <p:sldId id="537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720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EBB36"/>
    <a:srgbClr val="536895"/>
    <a:srgbClr val="AEA444"/>
    <a:srgbClr val="002857"/>
    <a:srgbClr val="002776"/>
    <a:srgbClr val="007A87"/>
    <a:srgbClr val="8683A4"/>
    <a:srgbClr val="BD3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6122" autoAdjust="0"/>
  </p:normalViewPr>
  <p:slideViewPr>
    <p:cSldViewPr>
      <p:cViewPr>
        <p:scale>
          <a:sx n="82" d="100"/>
          <a:sy n="82" d="100"/>
        </p:scale>
        <p:origin x="-1483" y="-58"/>
      </p:cViewPr>
      <p:guideLst>
        <p:guide orient="horz" pos="2160"/>
        <p:guide orient="horz" pos="720"/>
        <p:guide orient="horz" pos="57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484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7F216D2-9923-4607-9064-88BBA7165550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49CEFA-2A22-417C-8A9A-4E18C05B5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32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4ED1DCF-4047-4A6B-A62E-E59A772F93CF}" type="datetimeFigureOut">
              <a:rPr lang="en-US"/>
              <a:pPr>
                <a:defRPr/>
              </a:pPr>
              <a:t>1/24/2017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90485E-6CAE-4EDF-B17B-DEA64638B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80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0485E-6CAE-4EDF-B17B-DEA64638B4A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97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0485E-6CAE-4EDF-B17B-DEA64638B4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3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0485E-6CAE-4EDF-B17B-DEA64638B4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76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0485E-6CAE-4EDF-B17B-DEA64638B4A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66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819400"/>
            <a:ext cx="7010400" cy="2819400"/>
          </a:xfrm>
        </p:spPr>
        <p:txBody>
          <a:bodyPr anchor="t"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664"/>
            <a:ext cx="8763000" cy="589936"/>
          </a:xfrm>
        </p:spPr>
        <p:txBody>
          <a:bodyPr>
            <a:normAutofit/>
          </a:bodyPr>
          <a:lstStyle>
            <a:lvl1pPr algn="l">
              <a:defRPr sz="2600" b="1"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763000" cy="56388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0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19400"/>
            <a:ext cx="7010400" cy="2819400"/>
          </a:xfrm>
        </p:spPr>
        <p:txBody>
          <a:bodyPr anchor="t">
            <a:normAutofit/>
          </a:bodyPr>
          <a:lstStyle>
            <a:lvl1pPr algn="l">
              <a:defRPr sz="3200" b="0" cap="none">
                <a:latin typeface="Arial Black" panose="020B0A04020102020204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01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"/>
            <a:ext cx="8763000" cy="59436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267200" cy="56388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762000"/>
            <a:ext cx="4267200" cy="56388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61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"/>
            <a:ext cx="8763000" cy="59436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267200" cy="48006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267200" cy="48006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76200" y="914400"/>
            <a:ext cx="4267200" cy="609600"/>
          </a:xfrm>
        </p:spPr>
        <p:txBody>
          <a:bodyPr anchor="b" anchorCtr="0"/>
          <a:lstStyle>
            <a:lvl1pPr marL="0" indent="0">
              <a:buNone/>
              <a:defRPr sz="1800">
                <a:latin typeface="Arial Black" panose="020B0A04020102020204" pitchFamily="34" charset="0"/>
              </a:defRPr>
            </a:lvl1pPr>
            <a:lvl2pPr>
              <a:defRPr sz="1600">
                <a:latin typeface="Arial Black" panose="020B0A04020102020204" pitchFamily="34" charset="0"/>
              </a:defRPr>
            </a:lvl2pPr>
            <a:lvl3pPr>
              <a:defRPr sz="1400">
                <a:latin typeface="Arial Black" panose="020B0A04020102020204" pitchFamily="34" charset="0"/>
              </a:defRPr>
            </a:lvl3pPr>
            <a:lvl4pPr>
              <a:defRPr sz="1200">
                <a:latin typeface="Arial Black" panose="020B0A04020102020204" pitchFamily="34" charset="0"/>
              </a:defRPr>
            </a:lvl4pPr>
            <a:lvl5pPr>
              <a:defRPr sz="12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572000" y="914400"/>
            <a:ext cx="4267200" cy="609600"/>
          </a:xfrm>
        </p:spPr>
        <p:txBody>
          <a:bodyPr anchor="b" anchorCtr="0"/>
          <a:lstStyle>
            <a:lvl1pPr marL="0" indent="0">
              <a:buNone/>
              <a:defRPr sz="1800">
                <a:latin typeface="Arial Black" panose="020B0A04020102020204" pitchFamily="34" charset="0"/>
              </a:defRPr>
            </a:lvl1pPr>
            <a:lvl2pPr>
              <a:defRPr sz="1600">
                <a:latin typeface="Arial Black" panose="020B0A04020102020204" pitchFamily="34" charset="0"/>
              </a:defRPr>
            </a:lvl2pPr>
            <a:lvl3pPr>
              <a:defRPr sz="1400">
                <a:latin typeface="Arial Black" panose="020B0A04020102020204" pitchFamily="34" charset="0"/>
              </a:defRPr>
            </a:lvl3pPr>
            <a:lvl4pPr>
              <a:defRPr sz="1200">
                <a:latin typeface="Arial Black" panose="020B0A04020102020204" pitchFamily="34" charset="0"/>
              </a:defRPr>
            </a:lvl4pPr>
            <a:lvl5pPr>
              <a:defRPr sz="1200"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5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352800" cy="1066800"/>
          </a:xfrm>
        </p:spPr>
        <p:txBody>
          <a:bodyPr anchor="b"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0"/>
            <a:ext cx="571500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76337"/>
            <a:ext cx="3352800" cy="56816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823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0"/>
            <a:ext cx="3352800" cy="1066800"/>
          </a:xfrm>
        </p:spPr>
        <p:txBody>
          <a:bodyPr anchor="b"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71500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91200" y="1176337"/>
            <a:ext cx="3352800" cy="5681663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76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838200"/>
          </a:xfrm>
          <a:solidFill>
            <a:srgbClr val="FFFFFF">
              <a:alpha val="60000"/>
            </a:srgbClr>
          </a:solidFill>
        </p:spPr>
        <p:txBody>
          <a:bodyPr anchor="t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78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19664"/>
            <a:ext cx="8763000" cy="58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7620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505200" y="6548079"/>
            <a:ext cx="2133600" cy="27305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E21C546-40EE-44DC-A940-E2759D6ADD58}" type="slidenum">
              <a:rPr lang="en-US" sz="110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pPr algn="ctr">
                <a:defRPr/>
              </a:pPr>
              <a:t>‹#›</a:t>
            </a:fld>
            <a:endParaRPr lang="en-US" sz="11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24" r:id="rId5"/>
    <p:sldLayoutId id="2147483920" r:id="rId6"/>
    <p:sldLayoutId id="2147483926" r:id="rId7"/>
    <p:sldLayoutId id="2147483925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Arial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8199" y="2133600"/>
            <a:ext cx="7086601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Care Connect UCLA</a:t>
            </a:r>
          </a:p>
          <a:p>
            <a:pPr eaLnBrk="1" hangingPunct="1">
              <a:defRPr/>
            </a:pPr>
            <a:endParaRPr lang="en-US" sz="40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Change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3707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get the information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r>
              <a:rPr lang="en-US" dirty="0" smtClean="0"/>
              <a:t>Mobile Skills Labs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Staffed by Trainers or </a:t>
            </a:r>
            <a:r>
              <a:rPr lang="en-US" dirty="0" err="1" smtClean="0"/>
              <a:t>SuperUsers</a:t>
            </a: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5. Floor Support (allows for 1:1 training)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Allows you to test how the build fits into existing workflows and bring suggestions back to build team/managers from end users on front line.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Allows you to re-inforce other training points with users so they can use the system optimally.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Builds strong relationships with end users</a:t>
            </a:r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  <a:p>
            <a:pPr marL="457200" indent="-457200">
              <a:buAutoNum type="arabicPeriod" startAt="4"/>
            </a:pPr>
            <a:endParaRPr lang="en-US" dirty="0" smtClean="0"/>
          </a:p>
          <a:p>
            <a:pPr marL="457200" indent="-457200">
              <a:buAutoNum type="arabicPeriod" startAt="4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066800"/>
            <a:ext cx="2625616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572000"/>
            <a:ext cx="2916936" cy="16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9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835" y="762000"/>
            <a:ext cx="755373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Archives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5121" y="1600200"/>
            <a:ext cx="6956558" cy="480060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6200" y="914400"/>
            <a:ext cx="8382000" cy="609600"/>
          </a:xfrm>
        </p:spPr>
        <p:txBody>
          <a:bodyPr/>
          <a:lstStyle/>
          <a:p>
            <a:r>
              <a:rPr lang="en-US" dirty="0" smtClean="0"/>
              <a:t>Archived Updates are available on the 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Archive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8915400" cy="5486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14400"/>
            <a:ext cx="6620933" cy="539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786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get the information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89154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CareConnect Website allows staff to search for training materials.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1"/>
            <a:ext cx="7086600" cy="48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98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you get the information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8200"/>
            <a:ext cx="88392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Stand Alone Learning Home Dashboards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Can be accessed by users while in the system to check for updates and review training material.</a:t>
            </a:r>
          </a:p>
          <a:p>
            <a:pPr marL="514350" indent="-514350">
              <a:buAutoNum type="arabicPeriod" startAt="6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5552"/>
            <a:ext cx="8458200" cy="4325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160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will you get the information out?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671850"/>
            <a:ext cx="8763000" cy="3819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9144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Example of Training Resource component added to existing Dashboard for Role</a:t>
            </a:r>
          </a:p>
        </p:txBody>
      </p:sp>
    </p:spTree>
    <p:extLst>
      <p:ext uri="{BB962C8B-B14F-4D97-AF65-F5344CB8AC3E}">
        <p14:creationId xmlns:p14="http://schemas.microsoft.com/office/powerpoint/2010/main" val="3869353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should Updates go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Updates are emailed regularly based on a Change Communication Calendar</a:t>
            </a:r>
          </a:p>
          <a:p>
            <a:pPr marL="0" indent="0">
              <a:buNone/>
            </a:pPr>
            <a:r>
              <a:rPr lang="en-US" sz="2400" dirty="0" smtClean="0">
                <a:latin typeface="Cambria" panose="02040503050406030204" pitchFamily="18" charset="0"/>
              </a:rPr>
              <a:t>Advantages: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Users feel secure that new build will appear on a regular schedule and </a:t>
            </a:r>
            <a:r>
              <a:rPr lang="en-US" sz="2400" u="sng" dirty="0" smtClean="0">
                <a:latin typeface="Cambria" panose="02040503050406030204" pitchFamily="18" charset="0"/>
              </a:rPr>
              <a:t>not take them by surprise</a:t>
            </a:r>
            <a:r>
              <a:rPr lang="en-US" sz="24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Users learn to expect to receive advance communication about the new build on a regular schedule and are </a:t>
            </a:r>
            <a:r>
              <a:rPr lang="en-US" sz="2400" u="sng" dirty="0" smtClean="0">
                <a:latin typeface="Cambria" panose="02040503050406030204" pitchFamily="18" charset="0"/>
              </a:rPr>
              <a:t>not overwhelmed by numerous emails at varying times.</a:t>
            </a:r>
          </a:p>
          <a:p>
            <a:pPr marL="0" indent="0">
              <a:buNone/>
            </a:pPr>
            <a:endParaRPr lang="en-US" sz="2400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 The calendar provides clear </a:t>
            </a:r>
            <a:r>
              <a:rPr lang="en-US" sz="2400" dirty="0">
                <a:latin typeface="Cambria" panose="02040503050406030204" pitchFamily="18" charset="0"/>
              </a:rPr>
              <a:t>guidelines for when trainers will </a:t>
            </a:r>
            <a:r>
              <a:rPr lang="en-US" sz="2400" dirty="0" smtClean="0">
                <a:latin typeface="Cambria" panose="02040503050406030204" pitchFamily="18" charset="0"/>
              </a:rPr>
              <a:t>send communication </a:t>
            </a:r>
            <a:r>
              <a:rPr lang="en-US" sz="2400" dirty="0">
                <a:latin typeface="Cambria" panose="02040503050406030204" pitchFamily="18" charset="0"/>
              </a:rPr>
              <a:t>drafts to </a:t>
            </a:r>
            <a:r>
              <a:rPr lang="en-US" sz="2400" dirty="0" smtClean="0">
                <a:latin typeface="Cambria" panose="02040503050406030204" pitchFamily="18" charset="0"/>
              </a:rPr>
              <a:t>the build </a:t>
            </a:r>
            <a:r>
              <a:rPr lang="en-US" sz="2400" dirty="0">
                <a:latin typeface="Cambria" panose="02040503050406030204" pitchFamily="18" charset="0"/>
              </a:rPr>
              <a:t>team and when the application coordinators should finish reviewing them.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Communication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305800" cy="55626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35265"/>
            <a:ext cx="8145000" cy="5292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more extensive changes, such as Upgrades/New Modules: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Consider the number of people who require training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Don’t forget weekend and night staff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Training methods may also include: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 Classroom training, Super-User training, </a:t>
            </a:r>
            <a:r>
              <a:rPr lang="en-US" dirty="0" err="1" smtClean="0"/>
              <a:t>eLearnings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Training done too early may be forgotten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Provide for practice in the Training Playground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Prepare Triage Staff to deal with callers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79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I do </a:t>
            </a:r>
            <a:r>
              <a:rPr lang="en-US" sz="2400" dirty="0"/>
              <a:t>not have any financial conflicts to disclose</a:t>
            </a:r>
            <a:r>
              <a:rPr lang="en-US" sz="2400" dirty="0" smtClean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I am not </a:t>
            </a:r>
            <a:r>
              <a:rPr lang="en-US" sz="2400" dirty="0"/>
              <a:t>promoting any product, though device &amp; software vendors will be mentioned.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 smtClean="0"/>
              <a:t>This </a:t>
            </a:r>
            <a:r>
              <a:rPr lang="en-US" sz="2400" dirty="0"/>
              <a:t>presentation is not meant to offer medical, legal, accounting, regulatory compliance, reimbursement advice, and is not intended to establish a standard of care.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89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6800" y="2196673"/>
            <a:ext cx="2971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  <a:endParaRPr lang="en-US" sz="287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59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32" presetClass="emph" presetSubtype="0" fill="hold" grpId="2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2" presetClass="emph" presetSubtype="0" fill="hold" grpId="3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3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16808"/>
            <a:ext cx="9144000" cy="6858000"/>
          </a:xfrm>
        </p:spPr>
      </p:pic>
      <p:sp>
        <p:nvSpPr>
          <p:cNvPr id="2" name="TextBox 1"/>
          <p:cNvSpPr txBox="1"/>
          <p:nvPr/>
        </p:nvSpPr>
        <p:spPr>
          <a:xfrm>
            <a:off x="990600" y="5333999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Lauren Linhardt RN CPN</a:t>
            </a:r>
          </a:p>
          <a:p>
            <a:r>
              <a:rPr lang="en-US" sz="2400" dirty="0" smtClean="0">
                <a:latin typeface="+mn-lt"/>
              </a:rPr>
              <a:t>Principal Trainer</a:t>
            </a:r>
          </a:p>
          <a:p>
            <a:r>
              <a:rPr lang="en-US" sz="2400" dirty="0" smtClean="0">
                <a:latin typeface="+mn-lt"/>
              </a:rPr>
              <a:t> IP Ancillary/Beacon</a:t>
            </a:r>
          </a:p>
          <a:p>
            <a:r>
              <a:rPr lang="en-US" sz="2400" dirty="0" smtClean="0">
                <a:latin typeface="+mn-lt"/>
              </a:rPr>
              <a:t>llinhardt@mednet.ucla.edu</a:t>
            </a:r>
          </a:p>
        </p:txBody>
      </p:sp>
    </p:spTree>
    <p:extLst>
      <p:ext uri="{BB962C8B-B14F-4D97-AF65-F5344CB8AC3E}">
        <p14:creationId xmlns:p14="http://schemas.microsoft.com/office/powerpoint/2010/main" val="77212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to Consider for Change Communication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sz="4400" dirty="0" smtClean="0"/>
              <a:t>Why</a:t>
            </a:r>
          </a:p>
          <a:p>
            <a:pPr marL="457200" indent="-457200">
              <a:buAutoNum type="arabicPeriod"/>
            </a:pPr>
            <a:r>
              <a:rPr lang="en-US" sz="4400" dirty="0" smtClean="0"/>
              <a:t>What</a:t>
            </a:r>
          </a:p>
          <a:p>
            <a:pPr marL="457200" indent="-457200">
              <a:buAutoNum type="arabicPeriod"/>
            </a:pPr>
            <a:r>
              <a:rPr lang="en-US" sz="4400" dirty="0" smtClean="0"/>
              <a:t>Who</a:t>
            </a:r>
          </a:p>
          <a:p>
            <a:pPr marL="457200" indent="-457200">
              <a:buAutoNum type="arabicPeriod"/>
            </a:pPr>
            <a:r>
              <a:rPr lang="en-US" sz="4400" dirty="0" smtClean="0"/>
              <a:t>How</a:t>
            </a:r>
          </a:p>
          <a:p>
            <a:pPr marL="457200" indent="-457200">
              <a:buAutoNum type="arabicPeriod"/>
            </a:pPr>
            <a:r>
              <a:rPr lang="en-US" sz="4400" dirty="0" smtClean="0"/>
              <a:t>When</a:t>
            </a:r>
          </a:p>
          <a:p>
            <a:pPr marL="457200" indent="-457200">
              <a:buAutoNum type="arabicPeriod"/>
            </a:pPr>
            <a:endParaRPr lang="en-US" sz="4400" dirty="0" smtClean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447800"/>
            <a:ext cx="52197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6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Change Communication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Ongoing system optimization and enhancements require ongoing end </a:t>
            </a:r>
            <a:r>
              <a:rPr lang="en-US" dirty="0" smtClean="0"/>
              <a:t>user education.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858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33823" y="-9909"/>
            <a:ext cx="8762942" cy="512064"/>
          </a:xfrm>
        </p:spPr>
        <p:txBody>
          <a:bodyPr>
            <a:normAutofit/>
          </a:bodyPr>
          <a:lstStyle/>
          <a:p>
            <a:r>
              <a:rPr lang="en-US" dirty="0" smtClean="0"/>
              <a:t>Why is Change Communication Necessary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7630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Even the best systems are not effective if users don’t understand them!</a:t>
            </a:r>
            <a:endParaRPr lang="en-US" dirty="0"/>
          </a:p>
        </p:txBody>
      </p:sp>
      <p:pic>
        <p:nvPicPr>
          <p:cNvPr id="4" name="Picture 2" descr="Image result for frustrated doctor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5595779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9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Communicated?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Application coordinator sends out Optimization spreadsheet on regular basis to trainers.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74" y="1676400"/>
            <a:ext cx="850685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Needs to be Communicated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Trainers are integrated into the build team’s regular meetings and Business Owner’s calls and rounding, so they are aware of new build and any issues end users are experiencing.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981200"/>
            <a:ext cx="6352305" cy="423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762000"/>
            <a:ext cx="8763000" cy="201475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Who is your target audience for the Change Communication?</a:t>
            </a:r>
          </a:p>
          <a:p>
            <a:pPr marL="457200" indent="-457200">
              <a:buAutoNum type="arabicPeriod"/>
            </a:pPr>
            <a:r>
              <a:rPr lang="en-US" dirty="0" smtClean="0"/>
              <a:t>All Users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Example: Change to Patient Lookup</a:t>
            </a:r>
          </a:p>
          <a:p>
            <a:pPr marL="0" indent="0">
              <a:buNone/>
            </a:pPr>
            <a:r>
              <a:rPr lang="en-US" dirty="0" smtClean="0"/>
              <a:t> 2. Role-Based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Example: all </a:t>
            </a:r>
            <a:r>
              <a:rPr lang="en-US" dirty="0"/>
              <a:t>I</a:t>
            </a:r>
            <a:r>
              <a:rPr lang="en-US" dirty="0" smtClean="0"/>
              <a:t>npatient Case Managers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Small subset of users in a particular role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Example: 15 Oncologists have patients receiving a specific medication that Pharmacy is switching out to a new formulation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Image result for aud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2590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88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77875"/>
            <a:ext cx="8915400" cy="56229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will you get the information out? Consider how extensive the change is. You may use 1 or more of these methods.</a:t>
            </a:r>
          </a:p>
          <a:p>
            <a:pPr marL="0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Email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Email sent to all users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Role or Application specific newsletters or </a:t>
            </a:r>
            <a:r>
              <a:rPr lang="en-US" b="1" dirty="0" smtClean="0"/>
              <a:t>Updates,</a:t>
            </a:r>
            <a:r>
              <a:rPr lang="en-US" dirty="0" smtClean="0"/>
              <a:t> emailed out to managers or distribution list of users supplied by managers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Email to individual users, if small subset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2. Department Meetings/ Huddles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3. Webinars </a:t>
            </a:r>
          </a:p>
          <a:p>
            <a:pPr marL="57150" indent="0">
              <a:buNone/>
            </a:pPr>
            <a:endParaRPr lang="en-US" dirty="0" smtClean="0"/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" name="AutoShape 2" descr="Image result for ema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emai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Image result for email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Image result for ema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Image result for emai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4" descr="Image result for emai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516" y="1893442"/>
            <a:ext cx="754809" cy="7548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886200"/>
            <a:ext cx="2286001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4648200"/>
            <a:ext cx="1991032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C-Colors">
      <a:dk1>
        <a:sysClr val="windowText" lastClr="000000"/>
      </a:dk1>
      <a:lt1>
        <a:sysClr val="window" lastClr="FFFFFF"/>
      </a:lt1>
      <a:dk2>
        <a:srgbClr val="0055A6"/>
      </a:dk2>
      <a:lt2>
        <a:srgbClr val="EEECE1"/>
      </a:lt2>
      <a:accent1>
        <a:srgbClr val="3284BF"/>
      </a:accent1>
      <a:accent2>
        <a:srgbClr val="FEBB36"/>
      </a:accent2>
      <a:accent3>
        <a:srgbClr val="00FF87"/>
      </a:accent3>
      <a:accent4>
        <a:srgbClr val="FF00A5"/>
      </a:accent4>
      <a:accent5>
        <a:srgbClr val="00FFFF"/>
      </a:accent5>
      <a:accent6>
        <a:srgbClr val="8237FF"/>
      </a:accent6>
      <a:hlink>
        <a:srgbClr val="3F3F3F"/>
      </a:hlink>
      <a:folHlink>
        <a:srgbClr val="3F3F3F"/>
      </a:folHlink>
    </a:clrScheme>
    <a:fontScheme name="CC-Fonts">
      <a:majorFont>
        <a:latin typeface="Arial Narrow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68E1BB26C7684E984EA84FDB016EA1" ma:contentTypeVersion="0" ma:contentTypeDescription="Create a new document." ma:contentTypeScope="" ma:versionID="6a00746555f4d4ebb0d0a98039ac5787">
  <xsd:schema xmlns:xsd="http://www.w3.org/2001/XMLSchema" xmlns:p="http://schemas.microsoft.com/office/2006/metadata/properties" targetNamespace="http://schemas.microsoft.com/office/2006/metadata/properties" ma:root="true" ma:fieldsID="a6ae0fca96d451302ec3c835819c90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5C3F1-9AD8-4FB3-9445-83C46C161EA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20CCFD-6134-403C-99EB-DA405D5169AF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F7287E8F-059B-4A17-8842-4BC68B8F710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7F29480-C824-4C45-B2ED-446D7139C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6661</TotalTime>
  <Words>618</Words>
  <Application>Microsoft Office PowerPoint</Application>
  <PresentationFormat>On-screen Show (4:3)</PresentationFormat>
  <Paragraphs>114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Disclaimer</vt:lpstr>
      <vt:lpstr>Questions to Consider for Change Communication Strategies</vt:lpstr>
      <vt:lpstr>Why is Change Communication Necessary?</vt:lpstr>
      <vt:lpstr>Why is Change Communication Necessary</vt:lpstr>
      <vt:lpstr>What Needs to be Communicated?</vt:lpstr>
      <vt:lpstr>What Needs to be Communicated</vt:lpstr>
      <vt:lpstr>Who?</vt:lpstr>
      <vt:lpstr>How?</vt:lpstr>
      <vt:lpstr>How will you get the information out?</vt:lpstr>
      <vt:lpstr>Update Example</vt:lpstr>
      <vt:lpstr>Update Archives</vt:lpstr>
      <vt:lpstr>Archive Example</vt:lpstr>
      <vt:lpstr>How will you get the information out?</vt:lpstr>
      <vt:lpstr>How will you get the information out?</vt:lpstr>
      <vt:lpstr>How will you get the information out?</vt:lpstr>
      <vt:lpstr>When should Updates go out?</vt:lpstr>
      <vt:lpstr>Change Communication Calendar</vt:lpstr>
      <vt:lpstr>When?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DChi@mednet.ucla.edu</dc:creator>
  <cp:lastModifiedBy>Linda Privette</cp:lastModifiedBy>
  <cp:revision>523</cp:revision>
  <dcterms:created xsi:type="dcterms:W3CDTF">2011-03-04T15:32:52Z</dcterms:created>
  <dcterms:modified xsi:type="dcterms:W3CDTF">2017-01-24T14:19:17Z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0x0101000F68E1BB26C7684E984EA84FDB016EA1</vt:lpwstr>
  </property>
  <property fmtid="{D5CDD505-2E9C-101B-9397-08002B2CF9AE}" pid="3" name="ContentType">
    <vt:lpwstr>Document</vt:lpwstr>
  </property>
</Properties>
</file>