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9" r:id="rId2"/>
    <p:sldId id="300" r:id="rId3"/>
    <p:sldId id="301" r:id="rId4"/>
    <p:sldId id="303" r:id="rId5"/>
    <p:sldId id="302" r:id="rId6"/>
    <p:sldId id="304" r:id="rId7"/>
    <p:sldId id="305" r:id="rId8"/>
    <p:sldId id="306" r:id="rId9"/>
    <p:sldId id="329" r:id="rId10"/>
    <p:sldId id="307" r:id="rId11"/>
    <p:sldId id="308" r:id="rId12"/>
    <p:sldId id="326" r:id="rId13"/>
    <p:sldId id="309" r:id="rId14"/>
    <p:sldId id="310" r:id="rId15"/>
    <p:sldId id="330" r:id="rId16"/>
    <p:sldId id="319" r:id="rId17"/>
    <p:sldId id="324" r:id="rId18"/>
    <p:sldId id="320" r:id="rId19"/>
    <p:sldId id="321" r:id="rId20"/>
    <p:sldId id="325" r:id="rId21"/>
    <p:sldId id="322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6600-1F4F-44B7-B8FF-83EEB834F270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F6535-859E-4A42-A62D-5D0487384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HS-DGSO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1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48417" y="2863192"/>
            <a:ext cx="7222856" cy="1131623"/>
            <a:chOff x="526849" y="433131"/>
            <a:chExt cx="6253717" cy="97978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176" r="54034" b="39709"/>
            <a:stretch/>
          </p:blipFill>
          <p:spPr>
            <a:xfrm>
              <a:off x="3883080" y="433131"/>
              <a:ext cx="2897486" cy="9797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78" t="40176" r="420" b="39709"/>
            <a:stretch/>
          </p:blipFill>
          <p:spPr>
            <a:xfrm>
              <a:off x="526849" y="433131"/>
              <a:ext cx="2584543" cy="9797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6" t="40176" r="46878" b="39709"/>
            <a:stretch/>
          </p:blipFill>
          <p:spPr>
            <a:xfrm>
              <a:off x="3434314" y="433131"/>
              <a:ext cx="125844" cy="979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66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"/>
            <a:ext cx="9144000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C0ADBEC7-5963-4B50-8053-C7ADBB729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4"/>
            <a:ext cx="9144000" cy="6857996"/>
          </a:xfrm>
          <a:prstGeom prst="rect">
            <a:avLst/>
          </a:prstGeom>
          <a:solidFill>
            <a:srgbClr val="3284BF"/>
          </a:solidFill>
          <a:ln>
            <a:noFill/>
          </a:ln>
          <a:extLst/>
        </p:spPr>
        <p:txBody>
          <a:bodyPr wrap="none" anchor="ctr"/>
          <a:lstStyle/>
          <a:p>
            <a:endParaRPr lang="en-US" sz="1350" i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6664"/>
            <a:ext cx="9144000" cy="56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26726" y="713094"/>
            <a:ext cx="4259683" cy="667375"/>
            <a:chOff x="526849" y="433131"/>
            <a:chExt cx="6253717" cy="979786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176" r="54034" b="39709"/>
            <a:stretch/>
          </p:blipFill>
          <p:spPr>
            <a:xfrm>
              <a:off x="3883080" y="433131"/>
              <a:ext cx="2897486" cy="9797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78" t="40176" r="420" b="39709"/>
            <a:stretch/>
          </p:blipFill>
          <p:spPr>
            <a:xfrm>
              <a:off x="526849" y="433131"/>
              <a:ext cx="2584543" cy="9797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6" t="40176" r="46878" b="39709"/>
            <a:stretch/>
          </p:blipFill>
          <p:spPr>
            <a:xfrm>
              <a:off x="3434314" y="433131"/>
              <a:ext cx="125844" cy="97978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44" y="2167391"/>
            <a:ext cx="7666075" cy="2387600"/>
          </a:xfrm>
        </p:spPr>
        <p:txBody>
          <a:bodyPr l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27" y="4574489"/>
            <a:ext cx="8365964" cy="1655762"/>
          </a:xfrm>
        </p:spPr>
        <p:txBody>
          <a:bodyPr l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" y="6315666"/>
            <a:ext cx="2171620" cy="5429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03" y="6232722"/>
            <a:ext cx="1824766" cy="7087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321286"/>
            <a:ext cx="9144000" cy="47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" y="6339730"/>
            <a:ext cx="2171620" cy="542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03" y="6238571"/>
            <a:ext cx="1824766" cy="7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056" y="1709747"/>
            <a:ext cx="8215534" cy="2852737"/>
          </a:xfrm>
        </p:spPr>
        <p:txBody>
          <a:bodyPr lIns="0" anchor="b"/>
          <a:lstStyle>
            <a:lvl1pPr>
              <a:defRPr sz="4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27" y="4589472"/>
            <a:ext cx="8215534" cy="1500187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b="0"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7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80" y="939148"/>
            <a:ext cx="434676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643" y="939148"/>
            <a:ext cx="40502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4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365129"/>
            <a:ext cx="81656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73" y="1681163"/>
            <a:ext cx="4147308" cy="47570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98989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878" y="2190969"/>
            <a:ext cx="4187179" cy="36845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47570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898989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190969"/>
            <a:ext cx="3887391" cy="368458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4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6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7"/>
          <a:stretch/>
        </p:blipFill>
        <p:spPr>
          <a:xfrm>
            <a:off x="6125647" y="6444917"/>
            <a:ext cx="907592" cy="3182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875" y="9149"/>
            <a:ext cx="8397062" cy="898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75" y="974058"/>
            <a:ext cx="8397062" cy="435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118" y="6430790"/>
            <a:ext cx="378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0ADBEC7-5963-4B50-8053-C7ADBB7293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" y="6339730"/>
            <a:ext cx="2171620" cy="5429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03" y="6238571"/>
            <a:ext cx="1824766" cy="7087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7"/>
          <a:stretch/>
        </p:blipFill>
        <p:spPr>
          <a:xfrm>
            <a:off x="7590690" y="6445607"/>
            <a:ext cx="1050465" cy="3182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331694"/>
            <a:ext cx="9144000" cy="0"/>
          </a:xfrm>
          <a:prstGeom prst="line">
            <a:avLst/>
          </a:prstGeom>
          <a:ln w="19050">
            <a:solidFill>
              <a:srgbClr val="FFB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71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3284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685766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318" y="2405332"/>
            <a:ext cx="8668294" cy="22011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700" b="1" dirty="0" smtClean="0"/>
              <a:t>UCLA Health </a:t>
            </a:r>
            <a:br>
              <a:rPr lang="en-US" sz="4700" b="1" dirty="0" smtClean="0"/>
            </a:br>
            <a:r>
              <a:rPr lang="en-US" sz="4700" b="1" dirty="0" smtClean="0"/>
              <a:t>D</a:t>
            </a:r>
            <a:r>
              <a:rPr lang="en-US" sz="4700" dirty="0" smtClean="0"/>
              <a:t>owntime Procedures </a:t>
            </a:r>
            <a:br>
              <a:rPr lang="en-US" sz="4700" dirty="0" smtClean="0"/>
            </a:br>
            <a:r>
              <a:rPr lang="en-US" sz="4700" dirty="0" smtClean="0"/>
              <a:t>Overview</a:t>
            </a:r>
            <a:br>
              <a:rPr lang="en-US" sz="4700" dirty="0" smtClean="0"/>
            </a:br>
            <a:endParaRPr lang="en-US" sz="4700" b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90671" y="488239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Angela Amucha, BSN, RN-BC, Nurse </a:t>
            </a:r>
            <a:r>
              <a:rPr lang="en-US" sz="2200" dirty="0" err="1">
                <a:solidFill>
                  <a:schemeClr val="bg1"/>
                </a:solidFill>
              </a:rPr>
              <a:t>Informaticist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079" y="4830791"/>
            <a:ext cx="7772400" cy="10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Reports and Recovery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Why CMOs Should Stop Being Addicted to Pay-per-Click Ads | Marketing Darwinis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258318"/>
            <a:ext cx="7785354" cy="43136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Ambulatory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707366"/>
            <a:ext cx="8397062" cy="46238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Two report types are copied to the local workstation daily:</a:t>
            </a: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Downtime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DAR (Department Appointments):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Contains 2 days' worth of scheduling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information</a:t>
            </a: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Clinical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Summary: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One per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patient snapshot of all scheduled patients for the next 2 days; </a:t>
            </a: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0" y="3249145"/>
            <a:ext cx="4607944" cy="278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951" y="3444159"/>
            <a:ext cx="3407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Summary includes: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Demographics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Visit Summary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Problem 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Allergies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Patient History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Immunizations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Medication 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Last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Visit information.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Inpatient Downtime Reports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90" y="838200"/>
            <a:ext cx="4038600" cy="5287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chemeClr val="accent5">
                    <a:lumMod val="50000"/>
                  </a:schemeClr>
                </a:solidFill>
              </a:rPr>
              <a:t>Generated at scheduled intervals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chemeClr val="accent5">
                    <a:lumMod val="50000"/>
                  </a:schemeClr>
                </a:solidFill>
              </a:rPr>
              <a:t>Current as of last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chemeClr val="accent5">
                    <a:lumMod val="50000"/>
                  </a:schemeClr>
                </a:solidFill>
              </a:rPr>
              <a:t>Contain information needed during a downtime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Patient Summary (vital signs, intake and output, notes)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Medication Administration Record (MAR)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Orders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Census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Schedules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Preference Cards</a:t>
            </a:r>
          </a:p>
          <a:p>
            <a:pPr lvl="1"/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Appointments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A2E-6256-4796-BE77-ADBEC688EA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:\Documents and Settings\msmallwood\Desktop\Pages from Downtime patient report 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12172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410200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</a:rPr>
              <a:t>Forms are available through our electronic forms application</a:t>
            </a:r>
            <a:endParaRPr lang="en-US" sz="8000" dirty="0"/>
          </a:p>
          <a:p>
            <a:pPr lvl="0"/>
            <a:endParaRPr lang="en-US" sz="8000" dirty="0" smtClean="0"/>
          </a:p>
          <a:p>
            <a:pPr lvl="0"/>
            <a:endParaRPr lang="en-US" sz="80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sz="3500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58" y="2855344"/>
            <a:ext cx="7121106" cy="307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</a:t>
            </a:r>
            <a:r>
              <a:rPr lang="en-US" dirty="0" smtClean="0"/>
              <a:t>Documentation - Ambulatory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3939915" cy="5334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Front Office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Patient Demographics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Insurance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Preferred Pharmacy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Signed Forms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Telephone Encounter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Appointments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Back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Office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Reason for Visit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Vital Signs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Allergies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Current Medications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In clinic Medication Administration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Immunizations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Charges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515" y="838200"/>
            <a:ext cx="4267200" cy="5562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Provider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Diagnosis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Brief Progress Note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Medication Orders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Charges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</a:t>
            </a:r>
            <a:r>
              <a:rPr lang="en-US" dirty="0" smtClean="0"/>
              <a:t>Documentation - Inpatient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319" y="907428"/>
            <a:ext cx="5750011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All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Medications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Any Orders Not Yet Completed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Most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Recent Vital Signs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Total I&amp;O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During Downtime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Allergies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86" y="2983706"/>
            <a:ext cx="8215534" cy="285273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BCA Drill Exercise</a:t>
            </a:r>
            <a:endParaRPr lang="en-US" sz="4000" dirty="0"/>
          </a:p>
        </p:txBody>
      </p:sp>
      <p:pic>
        <p:nvPicPr>
          <p:cNvPr id="4" name="Picture 3" descr="educationintheworld - Fitn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667250" cy="34956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8397062" cy="5031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Inpatient (Day &amp; Night Shift) and Ambulatory (Multiple Days) drills conducted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twice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Led by our Disaster Recovery Lead, Lead Nurse and Nurse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Informaticist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Clinics participate via WebEx and Inpatient units send a Lead Nurse/Supervisor to receive instructions in an auditorium setting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8397062" cy="489128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Locate Your BCA PC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Log-in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Print One Report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Log-off Downtime computer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Locate your Downtime Binder &amp; Printed Forms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Complete Feedback Form </a:t>
            </a:r>
          </a:p>
          <a:p>
            <a:pPr marL="342883" lvl="1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 Survey Monkey: Ambulatory Clinics</a:t>
            </a:r>
          </a:p>
          <a:p>
            <a:pPr marL="342883" lvl="1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 Paper submissions: Inpatient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A2E-6256-4796-BE77-ADBEC688EA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for Ambulatory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974058"/>
            <a:ext cx="8586091" cy="4357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3 Clinics who complete the drill and complete the survey entered into a drawing for a Pizza Party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aseline="30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aseline="30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File:&lt;strong&gt;Pizza&lt;/strong&gt;.png —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23" y="2734939"/>
            <a:ext cx="4876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6" y="907428"/>
            <a:ext cx="8077200" cy="5410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Types of Outages</a:t>
            </a:r>
            <a:endParaRPr lang="en-US" sz="33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Devices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Recovery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Drills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</a:rPr>
              <a:t>Role of the Nurse </a:t>
            </a:r>
            <a:r>
              <a:rPr lang="en-US" sz="3300" dirty="0" err="1" smtClean="0">
                <a:solidFill>
                  <a:schemeClr val="accent5">
                    <a:lumMod val="50000"/>
                  </a:schemeClr>
                </a:solidFill>
              </a:rPr>
              <a:t>Informaticist</a:t>
            </a:r>
            <a:endParaRPr lang="en-US" sz="33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Phrase That Makes Me Cringe – And it Includes the Word “Mom” | Beccara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65" y="974058"/>
            <a:ext cx="2857500" cy="4448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Nurse </a:t>
            </a:r>
            <a:r>
              <a:rPr lang="en-US" dirty="0" err="1" smtClean="0"/>
              <a:t>Informaticist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8397062" cy="47155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Drill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Policy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More Support……..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32389" y="2726725"/>
            <a:ext cx="43660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Super Nurse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10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So many &lt;strong&gt;questions&lt;/strong&gt;, so little time. © kbuntu – Fotolia.com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6" y="633524"/>
            <a:ext cx="8552853" cy="5157676"/>
          </a:xfrm>
        </p:spPr>
      </p:pic>
      <p:pic>
        <p:nvPicPr>
          <p:cNvPr id="5" name="Content Placeholder 6" descr="So many &lt;strong&gt;questions&lt;/strong&gt;, so little time. © kbuntu – Fotolia.com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" y="425947"/>
            <a:ext cx="8705725" cy="58316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82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During the 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8397062" cy="5211082"/>
          </a:xfrm>
          <a:noFill/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Continue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Provide Patient Care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Access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atient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nformation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Documentation During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Downtime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Recovery After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Downtime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Over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Dance | Turn the P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747113"/>
            <a:ext cx="7673617" cy="53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8397062" cy="50730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EMR: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application is not accessible from the desktop icon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Network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The data network is down, and the site is unable to access any clinical applications.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Power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All power has been lost to the site making computer systems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inaccessible.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74058"/>
            <a:ext cx="4006940" cy="51852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Computer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Local Printer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Uninterruptible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Power Supply (UPS)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7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File:Oxygen &lt;strong&gt;devices&lt;/strong&gt;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15" y="1264451"/>
            <a:ext cx="4510549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974058"/>
            <a:ext cx="8636607" cy="43572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Identified by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a Red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Tube and Yellow Tag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Required to always be on to receive downtime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Logged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in at all times with a generic user account</a:t>
            </a:r>
          </a:p>
          <a:p>
            <a:endParaRPr lang="en-US" dirty="0"/>
          </a:p>
        </p:txBody>
      </p:sp>
      <p:pic>
        <p:nvPicPr>
          <p:cNvPr id="4" name="Picture 3" descr="\\teams.mednet.ucla.edu\DavWWWRoot\ehr\Integrated Areas\46. TDR (Technical Dress Rehearsal)\Ambulatory BCA Testing\Completed Documentation\002 - CNBCABWCPNCCTR\IMG_00000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6530" r="18096" b="3058"/>
          <a:stretch/>
        </p:blipFill>
        <p:spPr bwMode="auto">
          <a:xfrm>
            <a:off x="1624902" y="3485071"/>
            <a:ext cx="5638800" cy="26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4918" y="3171568"/>
            <a:ext cx="4668783" cy="9391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907428"/>
            <a:ext cx="7924800" cy="52736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Printer is connected locally to the workstation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Printer is connected to the Uninterruptable Power Supply (UPS) for availability during a power outage</a:t>
            </a:r>
          </a:p>
          <a:p>
            <a:endParaRPr lang="en-US" dirty="0"/>
          </a:p>
        </p:txBody>
      </p:sp>
      <p:pic>
        <p:nvPicPr>
          <p:cNvPr id="4" name="Picture 2" descr="http://teams.mednet.ucla.edu/ehr/Integrated%20Areas/46.%20TDR%20(Technical%20Dress%20Rehearsal)/Ambulatory%20BCA%20Testing/Completed%20Documentation/001%20-%20CNBCAS16PM225R/IMG_00000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3852" r="17459" b="6379"/>
          <a:stretch/>
        </p:blipFill>
        <p:spPr bwMode="auto">
          <a:xfrm>
            <a:off x="1219200" y="3010619"/>
            <a:ext cx="5562600" cy="32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Uninterruptable Power Source (UPS)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Battery back-up dedicated to providing power to the BCA PC and Printer in the event of a power outage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UPS provides up to 1 hour of backup power once building/floor power goes out</a:t>
            </a:r>
          </a:p>
          <a:p>
            <a:endParaRPr lang="en-US" dirty="0"/>
          </a:p>
        </p:txBody>
      </p:sp>
      <p:pic>
        <p:nvPicPr>
          <p:cNvPr id="4" name="Picture 2" descr="\\teams.mednet.ucla.edu\DavWWWRoot\ehr\Integrated Areas\46. TDR (Technical Dress Rehearsal)\Ambulatory BCA Testing\Completed Documentation\001 - CNBCAS16PM225R\IMG_000003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042" r="29048" b="14572"/>
          <a:stretch/>
        </p:blipFill>
        <p:spPr bwMode="auto">
          <a:xfrm>
            <a:off x="1828800" y="3200400"/>
            <a:ext cx="526091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The Desktop screen will turn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RED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C:\Users\cnorton\AppData\Local\Microsoft\Windows\Temporary Internet Files\Content.Word\DOWNTIME Deskto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5" y="2071130"/>
            <a:ext cx="5943600" cy="3326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EC7-5963-4B50-8053-C7ADBB7293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</TotalTime>
  <Words>536</Words>
  <Application>Microsoft Office PowerPoint</Application>
  <PresentationFormat>On-screen Show (4:3)</PresentationFormat>
  <Paragraphs>151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Calibri Light</vt:lpstr>
      <vt:lpstr>Wingdings</vt:lpstr>
      <vt:lpstr>1_Office Theme</vt:lpstr>
      <vt:lpstr> UCLA Health  Downtime Procedures  Overview </vt:lpstr>
      <vt:lpstr>Objectives</vt:lpstr>
      <vt:lpstr>Priorities During the Downtime</vt:lpstr>
      <vt:lpstr>Types of Outages</vt:lpstr>
      <vt:lpstr>Downtime Devices</vt:lpstr>
      <vt:lpstr>BCA Computer</vt:lpstr>
      <vt:lpstr>Printer</vt:lpstr>
      <vt:lpstr>Uninterruptable Power Source (UPS)</vt:lpstr>
      <vt:lpstr>Downtime Screen</vt:lpstr>
      <vt:lpstr>PowerPoint Presentation</vt:lpstr>
      <vt:lpstr>Ambulatory Reports</vt:lpstr>
      <vt:lpstr>Inpatient Downtime Reports</vt:lpstr>
      <vt:lpstr>Downtime Forms</vt:lpstr>
      <vt:lpstr>Recovery Documentation - Ambulatory </vt:lpstr>
      <vt:lpstr>Recovery Documentation - Inpatient </vt:lpstr>
      <vt:lpstr>BCA Drill Exercise</vt:lpstr>
      <vt:lpstr>Drills</vt:lpstr>
      <vt:lpstr>Exercise Objectives</vt:lpstr>
      <vt:lpstr>Incentive for Ambulatory Clinics</vt:lpstr>
      <vt:lpstr>Role of the Nurse Informaticist</vt:lpstr>
      <vt:lpstr>PowerPoint Presentation</vt:lpstr>
      <vt:lpstr>PowerPoint Presentation</vt:lpstr>
    </vt:vector>
  </TitlesOfParts>
  <Company>UCLA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Pantell, Ayumi</dc:creator>
  <cp:lastModifiedBy>Selsky, Stesha R.</cp:lastModifiedBy>
  <cp:revision>158</cp:revision>
  <dcterms:created xsi:type="dcterms:W3CDTF">2016-10-17T16:40:02Z</dcterms:created>
  <dcterms:modified xsi:type="dcterms:W3CDTF">2018-02-14T19:34:36Z</dcterms:modified>
</cp:coreProperties>
</file>