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66" r:id="rId3"/>
    <p:sldId id="31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788" y="-3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cat>
            <c:strRef>
              <c:f>Sheet1!$A$2:$A$10</c:f>
              <c:strCache>
                <c:ptCount val="9"/>
                <c:pt idx="0">
                  <c:v>Enhance Business Processes</c:v>
                </c:pt>
                <c:pt idx="1">
                  <c:v>Lower Costs</c:v>
                </c:pt>
                <c:pt idx="2">
                  <c:v>Introduce New Products</c:v>
                </c:pt>
                <c:pt idx="3">
                  <c:v>Business Intelligence</c:v>
                </c:pt>
                <c:pt idx="4">
                  <c:v>Improve Customer Experience</c:v>
                </c:pt>
                <c:pt idx="5">
                  <c:v>Improve Customer Service</c:v>
                </c:pt>
                <c:pt idx="6">
                  <c:v>Enhanced Customer Engagement</c:v>
                </c:pt>
                <c:pt idx="7">
                  <c:v>Improve Supplier Management</c:v>
                </c:pt>
                <c:pt idx="8">
                  <c:v>Create New Revenue Stream</c:v>
                </c:pt>
              </c:strCache>
            </c:strRef>
          </c:cat>
          <c:val>
            <c:numRef>
              <c:f>Sheet1!$B$2:$B$10</c:f>
              <c:numCache>
                <c:formatCode>General</c:formatCode>
                <c:ptCount val="9"/>
                <c:pt idx="0">
                  <c:v>60</c:v>
                </c:pt>
                <c:pt idx="1">
                  <c:v>47</c:v>
                </c:pt>
                <c:pt idx="2">
                  <c:v>37</c:v>
                </c:pt>
                <c:pt idx="3">
                  <c:v>37</c:v>
                </c:pt>
                <c:pt idx="4">
                  <c:v>26</c:v>
                </c:pt>
                <c:pt idx="5">
                  <c:v>23</c:v>
                </c:pt>
                <c:pt idx="6">
                  <c:v>20</c:v>
                </c:pt>
                <c:pt idx="7">
                  <c:v>14</c:v>
                </c:pt>
                <c:pt idx="8">
                  <c:v>14</c:v>
                </c:pt>
              </c:numCache>
            </c:numRef>
          </c:val>
        </c:ser>
        <c:dLbls>
          <c:showLegendKey val="0"/>
          <c:showVal val="0"/>
          <c:showCatName val="0"/>
          <c:showSerName val="0"/>
          <c:showPercent val="0"/>
          <c:showBubbleSize val="0"/>
        </c:dLbls>
        <c:gapWidth val="150"/>
        <c:axId val="138603904"/>
        <c:axId val="138454144"/>
      </c:barChart>
      <c:catAx>
        <c:axId val="138603904"/>
        <c:scaling>
          <c:orientation val="minMax"/>
        </c:scaling>
        <c:delete val="0"/>
        <c:axPos val="l"/>
        <c:majorTickMark val="out"/>
        <c:minorTickMark val="none"/>
        <c:tickLblPos val="nextTo"/>
        <c:crossAx val="138454144"/>
        <c:crosses val="autoZero"/>
        <c:auto val="1"/>
        <c:lblAlgn val="ctr"/>
        <c:lblOffset val="100"/>
        <c:noMultiLvlLbl val="0"/>
      </c:catAx>
      <c:valAx>
        <c:axId val="138454144"/>
        <c:scaling>
          <c:orientation val="minMax"/>
        </c:scaling>
        <c:delete val="0"/>
        <c:axPos val="b"/>
        <c:majorGridlines/>
        <c:numFmt formatCode="General" sourceLinked="1"/>
        <c:majorTickMark val="out"/>
        <c:minorTickMark val="none"/>
        <c:tickLblPos val="nextTo"/>
        <c:crossAx val="1386039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B289E7-0182-4F10-A351-5C8D86DFCAA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A8B1183-6042-4F9D-925E-149F1905D72D}">
      <dgm:prSet phldrT="[Text]"/>
      <dgm:spPr/>
      <dgm:t>
        <a:bodyPr/>
        <a:lstStyle/>
        <a:p>
          <a:r>
            <a:rPr lang="en-US" dirty="0" smtClean="0"/>
            <a:t>Who I am</a:t>
          </a:r>
          <a:endParaRPr lang="en-US" dirty="0"/>
        </a:p>
      </dgm:t>
    </dgm:pt>
    <dgm:pt modelId="{77E8D966-3942-492A-BB90-B62ED98C56A8}" type="parTrans" cxnId="{90ACA64C-4E4C-4EAE-BA7F-58F1CA8B67B5}">
      <dgm:prSet/>
      <dgm:spPr/>
      <dgm:t>
        <a:bodyPr/>
        <a:lstStyle/>
        <a:p>
          <a:endParaRPr lang="en-US"/>
        </a:p>
      </dgm:t>
    </dgm:pt>
    <dgm:pt modelId="{FA461E52-ABD1-40C8-9948-1F6E1A275629}" type="sibTrans" cxnId="{90ACA64C-4E4C-4EAE-BA7F-58F1CA8B67B5}">
      <dgm:prSet/>
      <dgm:spPr/>
      <dgm:t>
        <a:bodyPr/>
        <a:lstStyle/>
        <a:p>
          <a:endParaRPr lang="en-US"/>
        </a:p>
      </dgm:t>
    </dgm:pt>
    <dgm:pt modelId="{ABA16F91-E43A-4C87-900B-9FAC81AF341D}">
      <dgm:prSet phldrT="[Text]"/>
      <dgm:spPr/>
      <dgm:t>
        <a:bodyPr/>
        <a:lstStyle/>
        <a:p>
          <a:r>
            <a:rPr lang="en-US" dirty="0" smtClean="0"/>
            <a:t>Serve</a:t>
          </a:r>
          <a:endParaRPr lang="en-US" dirty="0"/>
        </a:p>
      </dgm:t>
    </dgm:pt>
    <dgm:pt modelId="{4B07BC7B-110C-4CB5-B726-CC9DFAE8A371}" type="parTrans" cxnId="{5C47BDDE-5082-41DC-B422-C57383271DF8}">
      <dgm:prSet/>
      <dgm:spPr/>
      <dgm:t>
        <a:bodyPr/>
        <a:lstStyle/>
        <a:p>
          <a:endParaRPr lang="en-US"/>
        </a:p>
      </dgm:t>
    </dgm:pt>
    <dgm:pt modelId="{6F0F5BF9-0218-4D98-814F-89A8961E6206}" type="sibTrans" cxnId="{5C47BDDE-5082-41DC-B422-C57383271DF8}">
      <dgm:prSet/>
      <dgm:spPr/>
      <dgm:t>
        <a:bodyPr/>
        <a:lstStyle/>
        <a:p>
          <a:endParaRPr lang="en-US"/>
        </a:p>
      </dgm:t>
    </dgm:pt>
    <dgm:pt modelId="{7000BF25-1802-4917-A767-54FA9FCA43E3}">
      <dgm:prSet phldrT="[Text]"/>
      <dgm:spPr/>
      <dgm:t>
        <a:bodyPr/>
        <a:lstStyle/>
        <a:p>
          <a:r>
            <a:rPr lang="en-US" dirty="0" smtClean="0"/>
            <a:t>Study</a:t>
          </a:r>
          <a:endParaRPr lang="en-US" dirty="0"/>
        </a:p>
      </dgm:t>
    </dgm:pt>
    <dgm:pt modelId="{C607EE9D-ED62-4286-B385-8E0592C5C45A}" type="parTrans" cxnId="{B7CD3698-1E02-4C28-AD48-D4F0D87D687D}">
      <dgm:prSet/>
      <dgm:spPr/>
      <dgm:t>
        <a:bodyPr/>
        <a:lstStyle/>
        <a:p>
          <a:endParaRPr lang="en-US"/>
        </a:p>
      </dgm:t>
    </dgm:pt>
    <dgm:pt modelId="{B4F5DBE8-1658-43FF-A293-0F440D60A38B}" type="sibTrans" cxnId="{B7CD3698-1E02-4C28-AD48-D4F0D87D687D}">
      <dgm:prSet/>
      <dgm:spPr/>
      <dgm:t>
        <a:bodyPr/>
        <a:lstStyle/>
        <a:p>
          <a:endParaRPr lang="en-US"/>
        </a:p>
      </dgm:t>
    </dgm:pt>
    <dgm:pt modelId="{87B4F94D-7946-49D6-A005-15ED70A4CD36}">
      <dgm:prSet phldrT="[Text]"/>
      <dgm:spPr/>
      <dgm:t>
        <a:bodyPr/>
        <a:lstStyle/>
        <a:p>
          <a:r>
            <a:rPr lang="en-US" dirty="0" smtClean="0"/>
            <a:t>Share</a:t>
          </a:r>
          <a:endParaRPr lang="en-US" dirty="0"/>
        </a:p>
      </dgm:t>
    </dgm:pt>
    <dgm:pt modelId="{E8036E1F-D54A-40EA-B867-F716BC8BF5CF}" type="parTrans" cxnId="{0F129206-21A5-4900-AAE5-EC6544DE7A60}">
      <dgm:prSet/>
      <dgm:spPr/>
      <dgm:t>
        <a:bodyPr/>
        <a:lstStyle/>
        <a:p>
          <a:endParaRPr lang="en-US"/>
        </a:p>
      </dgm:t>
    </dgm:pt>
    <dgm:pt modelId="{A66B8AF1-98BD-4208-820B-4145310A5265}" type="sibTrans" cxnId="{0F129206-21A5-4900-AAE5-EC6544DE7A60}">
      <dgm:prSet/>
      <dgm:spPr/>
      <dgm:t>
        <a:bodyPr/>
        <a:lstStyle/>
        <a:p>
          <a:endParaRPr lang="en-US"/>
        </a:p>
      </dgm:t>
    </dgm:pt>
    <dgm:pt modelId="{92C65D4D-2C87-4ADD-B420-B6EFBD1B4669}">
      <dgm:prSet phldrT="[Text]"/>
      <dgm:spPr/>
      <dgm:t>
        <a:bodyPr/>
        <a:lstStyle/>
        <a:p>
          <a:r>
            <a:rPr lang="en-US" dirty="0" smtClean="0"/>
            <a:t>Shape</a:t>
          </a:r>
          <a:endParaRPr lang="en-US" dirty="0"/>
        </a:p>
      </dgm:t>
    </dgm:pt>
    <dgm:pt modelId="{6EA0D012-8D61-49E3-8670-FA7781DF5751}" type="parTrans" cxnId="{B4069E23-CFB4-4DD1-9858-F55E26DF9D0B}">
      <dgm:prSet/>
      <dgm:spPr/>
      <dgm:t>
        <a:bodyPr/>
        <a:lstStyle/>
        <a:p>
          <a:endParaRPr lang="en-US"/>
        </a:p>
      </dgm:t>
    </dgm:pt>
    <dgm:pt modelId="{712335BB-F96E-4177-A145-3B3DAEC603A2}" type="sibTrans" cxnId="{B4069E23-CFB4-4DD1-9858-F55E26DF9D0B}">
      <dgm:prSet/>
      <dgm:spPr/>
      <dgm:t>
        <a:bodyPr/>
        <a:lstStyle/>
        <a:p>
          <a:endParaRPr lang="en-US"/>
        </a:p>
      </dgm:t>
    </dgm:pt>
    <dgm:pt modelId="{6C2622E3-71EB-4717-9C97-3DF77CF2A715}" type="pres">
      <dgm:prSet presAssocID="{C5B289E7-0182-4F10-A351-5C8D86DFCAA8}" presName="Name0" presStyleCnt="0">
        <dgm:presLayoutVars>
          <dgm:chMax val="1"/>
          <dgm:dir/>
          <dgm:animLvl val="ctr"/>
          <dgm:resizeHandles val="exact"/>
        </dgm:presLayoutVars>
      </dgm:prSet>
      <dgm:spPr/>
      <dgm:t>
        <a:bodyPr/>
        <a:lstStyle/>
        <a:p>
          <a:endParaRPr lang="en-US"/>
        </a:p>
      </dgm:t>
    </dgm:pt>
    <dgm:pt modelId="{4AD944A7-AB54-4A30-91E7-46F46F5522D1}" type="pres">
      <dgm:prSet presAssocID="{FA8B1183-6042-4F9D-925E-149F1905D72D}" presName="centerShape" presStyleLbl="node0" presStyleIdx="0" presStyleCnt="1"/>
      <dgm:spPr/>
      <dgm:t>
        <a:bodyPr/>
        <a:lstStyle/>
        <a:p>
          <a:endParaRPr lang="en-US"/>
        </a:p>
      </dgm:t>
    </dgm:pt>
    <dgm:pt modelId="{1381E1E2-3EEB-4818-9C7C-56CF70DB88EA}" type="pres">
      <dgm:prSet presAssocID="{ABA16F91-E43A-4C87-900B-9FAC81AF341D}" presName="node" presStyleLbl="node1" presStyleIdx="0" presStyleCnt="4">
        <dgm:presLayoutVars>
          <dgm:bulletEnabled val="1"/>
        </dgm:presLayoutVars>
      </dgm:prSet>
      <dgm:spPr/>
      <dgm:t>
        <a:bodyPr/>
        <a:lstStyle/>
        <a:p>
          <a:endParaRPr lang="en-US"/>
        </a:p>
      </dgm:t>
    </dgm:pt>
    <dgm:pt modelId="{1BA7D8D1-FD12-4822-8B0F-BEC3850D17E4}" type="pres">
      <dgm:prSet presAssocID="{ABA16F91-E43A-4C87-900B-9FAC81AF341D}" presName="dummy" presStyleCnt="0"/>
      <dgm:spPr/>
    </dgm:pt>
    <dgm:pt modelId="{064B6BDC-98CB-4B28-AA4B-9FDF71FCBF7C}" type="pres">
      <dgm:prSet presAssocID="{6F0F5BF9-0218-4D98-814F-89A8961E6206}" presName="sibTrans" presStyleLbl="sibTrans2D1" presStyleIdx="0" presStyleCnt="4"/>
      <dgm:spPr/>
      <dgm:t>
        <a:bodyPr/>
        <a:lstStyle/>
        <a:p>
          <a:endParaRPr lang="en-US"/>
        </a:p>
      </dgm:t>
    </dgm:pt>
    <dgm:pt modelId="{38F003A3-CF2D-49D1-98D7-223749E0090B}" type="pres">
      <dgm:prSet presAssocID="{7000BF25-1802-4917-A767-54FA9FCA43E3}" presName="node" presStyleLbl="node1" presStyleIdx="1" presStyleCnt="4">
        <dgm:presLayoutVars>
          <dgm:bulletEnabled val="1"/>
        </dgm:presLayoutVars>
      </dgm:prSet>
      <dgm:spPr/>
      <dgm:t>
        <a:bodyPr/>
        <a:lstStyle/>
        <a:p>
          <a:endParaRPr lang="en-US"/>
        </a:p>
      </dgm:t>
    </dgm:pt>
    <dgm:pt modelId="{46F61489-4657-4C50-AF84-283CF7ED0F6E}" type="pres">
      <dgm:prSet presAssocID="{7000BF25-1802-4917-A767-54FA9FCA43E3}" presName="dummy" presStyleCnt="0"/>
      <dgm:spPr/>
    </dgm:pt>
    <dgm:pt modelId="{9966A666-2F32-43DD-8C10-98A82D62C425}" type="pres">
      <dgm:prSet presAssocID="{B4F5DBE8-1658-43FF-A293-0F440D60A38B}" presName="sibTrans" presStyleLbl="sibTrans2D1" presStyleIdx="1" presStyleCnt="4"/>
      <dgm:spPr/>
      <dgm:t>
        <a:bodyPr/>
        <a:lstStyle/>
        <a:p>
          <a:endParaRPr lang="en-US"/>
        </a:p>
      </dgm:t>
    </dgm:pt>
    <dgm:pt modelId="{5AAFFF7C-2539-46B8-9317-A5FC0CADD894}" type="pres">
      <dgm:prSet presAssocID="{87B4F94D-7946-49D6-A005-15ED70A4CD36}" presName="node" presStyleLbl="node1" presStyleIdx="2" presStyleCnt="4">
        <dgm:presLayoutVars>
          <dgm:bulletEnabled val="1"/>
        </dgm:presLayoutVars>
      </dgm:prSet>
      <dgm:spPr/>
      <dgm:t>
        <a:bodyPr/>
        <a:lstStyle/>
        <a:p>
          <a:endParaRPr lang="en-US"/>
        </a:p>
      </dgm:t>
    </dgm:pt>
    <dgm:pt modelId="{88AC3E3B-C7B2-4B3A-B885-850BEEEE31BC}" type="pres">
      <dgm:prSet presAssocID="{87B4F94D-7946-49D6-A005-15ED70A4CD36}" presName="dummy" presStyleCnt="0"/>
      <dgm:spPr/>
    </dgm:pt>
    <dgm:pt modelId="{CB0F734D-895A-4B98-B585-3DB6CABC2BC7}" type="pres">
      <dgm:prSet presAssocID="{A66B8AF1-98BD-4208-820B-4145310A5265}" presName="sibTrans" presStyleLbl="sibTrans2D1" presStyleIdx="2" presStyleCnt="4"/>
      <dgm:spPr/>
      <dgm:t>
        <a:bodyPr/>
        <a:lstStyle/>
        <a:p>
          <a:endParaRPr lang="en-US"/>
        </a:p>
      </dgm:t>
    </dgm:pt>
    <dgm:pt modelId="{87AACC1A-9FD1-413B-8723-00FA82C0B9D9}" type="pres">
      <dgm:prSet presAssocID="{92C65D4D-2C87-4ADD-B420-B6EFBD1B4669}" presName="node" presStyleLbl="node1" presStyleIdx="3" presStyleCnt="4">
        <dgm:presLayoutVars>
          <dgm:bulletEnabled val="1"/>
        </dgm:presLayoutVars>
      </dgm:prSet>
      <dgm:spPr/>
      <dgm:t>
        <a:bodyPr/>
        <a:lstStyle/>
        <a:p>
          <a:endParaRPr lang="en-US"/>
        </a:p>
      </dgm:t>
    </dgm:pt>
    <dgm:pt modelId="{44938EA0-5498-41F8-9C95-13A3F0B28704}" type="pres">
      <dgm:prSet presAssocID="{92C65D4D-2C87-4ADD-B420-B6EFBD1B4669}" presName="dummy" presStyleCnt="0"/>
      <dgm:spPr/>
    </dgm:pt>
    <dgm:pt modelId="{8D97A35A-FF65-4408-B06F-6D90414915CF}" type="pres">
      <dgm:prSet presAssocID="{712335BB-F96E-4177-A145-3B3DAEC603A2}" presName="sibTrans" presStyleLbl="sibTrans2D1" presStyleIdx="3" presStyleCnt="4"/>
      <dgm:spPr/>
      <dgm:t>
        <a:bodyPr/>
        <a:lstStyle/>
        <a:p>
          <a:endParaRPr lang="en-US"/>
        </a:p>
      </dgm:t>
    </dgm:pt>
  </dgm:ptLst>
  <dgm:cxnLst>
    <dgm:cxn modelId="{28413B00-ACC3-40DF-82A8-9313C8706676}" type="presOf" srcId="{7000BF25-1802-4917-A767-54FA9FCA43E3}" destId="{38F003A3-CF2D-49D1-98D7-223749E0090B}" srcOrd="0" destOrd="0" presId="urn:microsoft.com/office/officeart/2005/8/layout/radial6"/>
    <dgm:cxn modelId="{B4069E23-CFB4-4DD1-9858-F55E26DF9D0B}" srcId="{FA8B1183-6042-4F9D-925E-149F1905D72D}" destId="{92C65D4D-2C87-4ADD-B420-B6EFBD1B4669}" srcOrd="3" destOrd="0" parTransId="{6EA0D012-8D61-49E3-8670-FA7781DF5751}" sibTransId="{712335BB-F96E-4177-A145-3B3DAEC603A2}"/>
    <dgm:cxn modelId="{5C47BDDE-5082-41DC-B422-C57383271DF8}" srcId="{FA8B1183-6042-4F9D-925E-149F1905D72D}" destId="{ABA16F91-E43A-4C87-900B-9FAC81AF341D}" srcOrd="0" destOrd="0" parTransId="{4B07BC7B-110C-4CB5-B726-CC9DFAE8A371}" sibTransId="{6F0F5BF9-0218-4D98-814F-89A8961E6206}"/>
    <dgm:cxn modelId="{AA76DCF2-01DD-4E12-AA8D-89BEB0E0AC1E}" type="presOf" srcId="{92C65D4D-2C87-4ADD-B420-B6EFBD1B4669}" destId="{87AACC1A-9FD1-413B-8723-00FA82C0B9D9}" srcOrd="0" destOrd="0" presId="urn:microsoft.com/office/officeart/2005/8/layout/radial6"/>
    <dgm:cxn modelId="{90ACA64C-4E4C-4EAE-BA7F-58F1CA8B67B5}" srcId="{C5B289E7-0182-4F10-A351-5C8D86DFCAA8}" destId="{FA8B1183-6042-4F9D-925E-149F1905D72D}" srcOrd="0" destOrd="0" parTransId="{77E8D966-3942-492A-BB90-B62ED98C56A8}" sibTransId="{FA461E52-ABD1-40C8-9948-1F6E1A275629}"/>
    <dgm:cxn modelId="{41C3E085-4421-4D45-B0EF-C388193503F0}" type="presOf" srcId="{6F0F5BF9-0218-4D98-814F-89A8961E6206}" destId="{064B6BDC-98CB-4B28-AA4B-9FDF71FCBF7C}" srcOrd="0" destOrd="0" presId="urn:microsoft.com/office/officeart/2005/8/layout/radial6"/>
    <dgm:cxn modelId="{9A790CC9-5A08-4A48-840A-01C2B5E7AB00}" type="presOf" srcId="{87B4F94D-7946-49D6-A005-15ED70A4CD36}" destId="{5AAFFF7C-2539-46B8-9317-A5FC0CADD894}" srcOrd="0" destOrd="0" presId="urn:microsoft.com/office/officeart/2005/8/layout/radial6"/>
    <dgm:cxn modelId="{E113696E-1AD7-4455-9C2F-5160421C6BF3}" type="presOf" srcId="{C5B289E7-0182-4F10-A351-5C8D86DFCAA8}" destId="{6C2622E3-71EB-4717-9C97-3DF77CF2A715}" srcOrd="0" destOrd="0" presId="urn:microsoft.com/office/officeart/2005/8/layout/radial6"/>
    <dgm:cxn modelId="{1772EEA0-9B0D-48E4-B77F-A2CC6F702CAB}" type="presOf" srcId="{712335BB-F96E-4177-A145-3B3DAEC603A2}" destId="{8D97A35A-FF65-4408-B06F-6D90414915CF}" srcOrd="0" destOrd="0" presId="urn:microsoft.com/office/officeart/2005/8/layout/radial6"/>
    <dgm:cxn modelId="{0F129206-21A5-4900-AAE5-EC6544DE7A60}" srcId="{FA8B1183-6042-4F9D-925E-149F1905D72D}" destId="{87B4F94D-7946-49D6-A005-15ED70A4CD36}" srcOrd="2" destOrd="0" parTransId="{E8036E1F-D54A-40EA-B867-F716BC8BF5CF}" sibTransId="{A66B8AF1-98BD-4208-820B-4145310A5265}"/>
    <dgm:cxn modelId="{B38C5B09-5847-4E98-8DB0-1F76D4C0724C}" type="presOf" srcId="{A66B8AF1-98BD-4208-820B-4145310A5265}" destId="{CB0F734D-895A-4B98-B585-3DB6CABC2BC7}" srcOrd="0" destOrd="0" presId="urn:microsoft.com/office/officeart/2005/8/layout/radial6"/>
    <dgm:cxn modelId="{F16EF38C-29A5-4992-AC3E-D16BE1A82FE2}" type="presOf" srcId="{FA8B1183-6042-4F9D-925E-149F1905D72D}" destId="{4AD944A7-AB54-4A30-91E7-46F46F5522D1}" srcOrd="0" destOrd="0" presId="urn:microsoft.com/office/officeart/2005/8/layout/radial6"/>
    <dgm:cxn modelId="{0EBE2DF3-AC53-4149-AF03-50ABC7F44288}" type="presOf" srcId="{B4F5DBE8-1658-43FF-A293-0F440D60A38B}" destId="{9966A666-2F32-43DD-8C10-98A82D62C425}" srcOrd="0" destOrd="0" presId="urn:microsoft.com/office/officeart/2005/8/layout/radial6"/>
    <dgm:cxn modelId="{B775BB64-60DE-45B7-AD32-DB7B13A06636}" type="presOf" srcId="{ABA16F91-E43A-4C87-900B-9FAC81AF341D}" destId="{1381E1E2-3EEB-4818-9C7C-56CF70DB88EA}" srcOrd="0" destOrd="0" presId="urn:microsoft.com/office/officeart/2005/8/layout/radial6"/>
    <dgm:cxn modelId="{B7CD3698-1E02-4C28-AD48-D4F0D87D687D}" srcId="{FA8B1183-6042-4F9D-925E-149F1905D72D}" destId="{7000BF25-1802-4917-A767-54FA9FCA43E3}" srcOrd="1" destOrd="0" parTransId="{C607EE9D-ED62-4286-B385-8E0592C5C45A}" sibTransId="{B4F5DBE8-1658-43FF-A293-0F440D60A38B}"/>
    <dgm:cxn modelId="{D5426739-3311-4B29-B507-6D4B9E18EF95}" type="presParOf" srcId="{6C2622E3-71EB-4717-9C97-3DF77CF2A715}" destId="{4AD944A7-AB54-4A30-91E7-46F46F5522D1}" srcOrd="0" destOrd="0" presId="urn:microsoft.com/office/officeart/2005/8/layout/radial6"/>
    <dgm:cxn modelId="{6FC46AF9-510B-4F5F-8D23-4281DE2028F9}" type="presParOf" srcId="{6C2622E3-71EB-4717-9C97-3DF77CF2A715}" destId="{1381E1E2-3EEB-4818-9C7C-56CF70DB88EA}" srcOrd="1" destOrd="0" presId="urn:microsoft.com/office/officeart/2005/8/layout/radial6"/>
    <dgm:cxn modelId="{87BC4468-2FBA-4DD9-9169-6EE0FD5D730E}" type="presParOf" srcId="{6C2622E3-71EB-4717-9C97-3DF77CF2A715}" destId="{1BA7D8D1-FD12-4822-8B0F-BEC3850D17E4}" srcOrd="2" destOrd="0" presId="urn:microsoft.com/office/officeart/2005/8/layout/radial6"/>
    <dgm:cxn modelId="{4175E07F-F312-4C84-83B7-B16F6EC415F9}" type="presParOf" srcId="{6C2622E3-71EB-4717-9C97-3DF77CF2A715}" destId="{064B6BDC-98CB-4B28-AA4B-9FDF71FCBF7C}" srcOrd="3" destOrd="0" presId="urn:microsoft.com/office/officeart/2005/8/layout/radial6"/>
    <dgm:cxn modelId="{E960940C-1547-4538-AB04-A4630396EF1E}" type="presParOf" srcId="{6C2622E3-71EB-4717-9C97-3DF77CF2A715}" destId="{38F003A3-CF2D-49D1-98D7-223749E0090B}" srcOrd="4" destOrd="0" presId="urn:microsoft.com/office/officeart/2005/8/layout/radial6"/>
    <dgm:cxn modelId="{1604860E-19FE-41BA-AB96-34F368B6350D}" type="presParOf" srcId="{6C2622E3-71EB-4717-9C97-3DF77CF2A715}" destId="{46F61489-4657-4C50-AF84-283CF7ED0F6E}" srcOrd="5" destOrd="0" presId="urn:microsoft.com/office/officeart/2005/8/layout/radial6"/>
    <dgm:cxn modelId="{C4AB4AA8-F287-4FB7-8303-EAA7B5F93655}" type="presParOf" srcId="{6C2622E3-71EB-4717-9C97-3DF77CF2A715}" destId="{9966A666-2F32-43DD-8C10-98A82D62C425}" srcOrd="6" destOrd="0" presId="urn:microsoft.com/office/officeart/2005/8/layout/radial6"/>
    <dgm:cxn modelId="{93941A67-5137-4A9A-B493-B858B4F4873B}" type="presParOf" srcId="{6C2622E3-71EB-4717-9C97-3DF77CF2A715}" destId="{5AAFFF7C-2539-46B8-9317-A5FC0CADD894}" srcOrd="7" destOrd="0" presId="urn:microsoft.com/office/officeart/2005/8/layout/radial6"/>
    <dgm:cxn modelId="{C70C9ADE-BC8C-4631-BAD8-39594D746153}" type="presParOf" srcId="{6C2622E3-71EB-4717-9C97-3DF77CF2A715}" destId="{88AC3E3B-C7B2-4B3A-B885-850BEEEE31BC}" srcOrd="8" destOrd="0" presId="urn:microsoft.com/office/officeart/2005/8/layout/radial6"/>
    <dgm:cxn modelId="{E144553A-132D-47B7-BC46-2E5C72BE3E9E}" type="presParOf" srcId="{6C2622E3-71EB-4717-9C97-3DF77CF2A715}" destId="{CB0F734D-895A-4B98-B585-3DB6CABC2BC7}" srcOrd="9" destOrd="0" presId="urn:microsoft.com/office/officeart/2005/8/layout/radial6"/>
    <dgm:cxn modelId="{2BE67F80-AB4A-4976-A556-E6688D1E410F}" type="presParOf" srcId="{6C2622E3-71EB-4717-9C97-3DF77CF2A715}" destId="{87AACC1A-9FD1-413B-8723-00FA82C0B9D9}" srcOrd="10" destOrd="0" presId="urn:microsoft.com/office/officeart/2005/8/layout/radial6"/>
    <dgm:cxn modelId="{2A31028C-43DB-4AA0-90A5-E0B96DF4A1C7}" type="presParOf" srcId="{6C2622E3-71EB-4717-9C97-3DF77CF2A715}" destId="{44938EA0-5498-41F8-9C95-13A3F0B28704}" srcOrd="11" destOrd="0" presId="urn:microsoft.com/office/officeart/2005/8/layout/radial6"/>
    <dgm:cxn modelId="{F792E1E0-2DDE-4CCA-BD35-6B5F88B4201E}" type="presParOf" srcId="{6C2622E3-71EB-4717-9C97-3DF77CF2A715}" destId="{8D97A35A-FF65-4408-B06F-6D90414915CF}"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051B8-EBD4-4BD3-BE86-5C1FB38ED151}" type="doc">
      <dgm:prSet loTypeId="urn:microsoft.com/office/officeart/2005/8/layout/venn1" loCatId="relationship" qsTypeId="urn:microsoft.com/office/officeart/2005/8/quickstyle/3d3" qsCatId="3D" csTypeId="urn:microsoft.com/office/officeart/2005/8/colors/accent1_2" csCatId="accent1" phldr="1"/>
      <dgm:spPr/>
    </dgm:pt>
    <dgm:pt modelId="{C466FAAD-46FF-41C2-AEB8-F99E85D17E4C}">
      <dgm:prSet phldrT="[Text]" custT="1"/>
      <dgm:spPr>
        <a:solidFill>
          <a:srgbClr val="FF9900">
            <a:alpha val="50000"/>
          </a:srgbClr>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spcAft>
              <a:spcPts val="0"/>
            </a:spcAft>
          </a:pPr>
          <a:endParaRPr lang="en-US" sz="3200" b="1" cap="none" spc="0" dirty="0" smtClean="0">
            <a:ln/>
            <a:solidFill>
              <a:srgbClr val="FFC000"/>
            </a:solidFill>
            <a:effectLst/>
          </a:endParaRPr>
        </a:p>
      </dgm:t>
    </dgm:pt>
    <dgm:pt modelId="{2E67CA21-C4FF-4ECF-BBBD-E52AF1E732DD}" type="parTrans" cxnId="{233FCF9E-FE42-4238-8057-D9907AF81B01}">
      <dgm:prSet/>
      <dgm:spPr/>
      <dgm:t>
        <a:bodyPr/>
        <a:lstStyle/>
        <a:p>
          <a:endParaRPr lang="en-US"/>
        </a:p>
      </dgm:t>
    </dgm:pt>
    <dgm:pt modelId="{892607EB-6B0B-4277-8E60-A9D1C95E8A50}" type="sibTrans" cxnId="{233FCF9E-FE42-4238-8057-D9907AF81B01}">
      <dgm:prSet/>
      <dgm:spPr/>
      <dgm:t>
        <a:bodyPr/>
        <a:lstStyle/>
        <a:p>
          <a:endParaRPr lang="en-US"/>
        </a:p>
      </dgm:t>
    </dgm:pt>
    <dgm:pt modelId="{0190B974-9AF7-41B9-A36E-BF8D9293DF24}">
      <dgm:prSet phldrT="[Text]" custT="1"/>
      <dgm:spPr>
        <a:solidFill>
          <a:srgbClr val="92D050">
            <a:alpha val="50000"/>
          </a:srgbClr>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spcAft>
              <a:spcPts val="0"/>
            </a:spcAft>
          </a:pPr>
          <a:endParaRPr lang="en-US" sz="3200" b="1" cap="none" spc="0" dirty="0" smtClean="0">
            <a:ln/>
            <a:solidFill>
              <a:srgbClr val="C00000"/>
            </a:solidFill>
            <a:effectLst/>
          </a:endParaRPr>
        </a:p>
      </dgm:t>
    </dgm:pt>
    <dgm:pt modelId="{2AB02C45-D5BD-4F31-8337-7B7CF06AFDC5}" type="sibTrans" cxnId="{39A6AEA4-4A77-4EF9-9790-9E30DE7B1EA9}">
      <dgm:prSet/>
      <dgm:spPr/>
      <dgm:t>
        <a:bodyPr/>
        <a:lstStyle/>
        <a:p>
          <a:endParaRPr lang="en-US"/>
        </a:p>
      </dgm:t>
    </dgm:pt>
    <dgm:pt modelId="{8935D86D-7670-47E9-807E-E0FE0C355675}" type="parTrans" cxnId="{39A6AEA4-4A77-4EF9-9790-9E30DE7B1EA9}">
      <dgm:prSet/>
      <dgm:spPr/>
      <dgm:t>
        <a:bodyPr/>
        <a:lstStyle/>
        <a:p>
          <a:endParaRPr lang="en-US"/>
        </a:p>
      </dgm:t>
    </dgm:pt>
    <dgm:pt modelId="{F0BE4BB3-3D9B-4D00-91F3-6220FCA80CAD}">
      <dgm:prSet phldrT="[Text]" custT="1"/>
      <dgm:spPr>
        <a:solidFill>
          <a:srgbClr val="C00000"/>
        </a:solidFill>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spcAft>
              <a:spcPts val="0"/>
            </a:spcAft>
          </a:pPr>
          <a:endParaRPr lang="en-US" sz="3200" b="1" cap="none" spc="0" dirty="0" smtClean="0">
            <a:ln/>
            <a:solidFill>
              <a:srgbClr val="92D050"/>
            </a:solidFill>
            <a:effectLst/>
          </a:endParaRPr>
        </a:p>
      </dgm:t>
    </dgm:pt>
    <dgm:pt modelId="{857E0808-6622-4786-85D7-C3DB144DA31B}" type="sibTrans" cxnId="{85B1CF14-AF1F-40AC-9E53-DA7BB71A1E5D}">
      <dgm:prSet/>
      <dgm:spPr/>
      <dgm:t>
        <a:bodyPr/>
        <a:lstStyle/>
        <a:p>
          <a:endParaRPr lang="en-US"/>
        </a:p>
      </dgm:t>
    </dgm:pt>
    <dgm:pt modelId="{4C3E09CF-6197-4ACA-8291-318303BD2A69}" type="parTrans" cxnId="{85B1CF14-AF1F-40AC-9E53-DA7BB71A1E5D}">
      <dgm:prSet/>
      <dgm:spPr/>
      <dgm:t>
        <a:bodyPr/>
        <a:lstStyle/>
        <a:p>
          <a:endParaRPr lang="en-US"/>
        </a:p>
      </dgm:t>
    </dgm:pt>
    <dgm:pt modelId="{B18B6946-59D5-414E-914A-ED74B349C38A}" type="pres">
      <dgm:prSet presAssocID="{E96051B8-EBD4-4BD3-BE86-5C1FB38ED151}" presName="compositeShape" presStyleCnt="0">
        <dgm:presLayoutVars>
          <dgm:chMax val="7"/>
          <dgm:dir val="rev"/>
          <dgm:resizeHandles val="exact"/>
        </dgm:presLayoutVars>
      </dgm:prSet>
      <dgm:spPr/>
    </dgm:pt>
    <dgm:pt modelId="{57A07162-EE24-4D37-A6FF-4A249709B6C6}" type="pres">
      <dgm:prSet presAssocID="{C466FAAD-46FF-41C2-AEB8-F99E85D17E4C}" presName="circ1" presStyleLbl="vennNode1" presStyleIdx="0" presStyleCnt="3" custScaleX="126676" custScaleY="127644" custLinFactNeighborX="-4117" custLinFactNeighborY="12639"/>
      <dgm:spPr/>
      <dgm:t>
        <a:bodyPr/>
        <a:lstStyle/>
        <a:p>
          <a:endParaRPr lang="en-US"/>
        </a:p>
      </dgm:t>
    </dgm:pt>
    <dgm:pt modelId="{6A372A7E-44EC-44BC-A610-15BBDCE52F4A}" type="pres">
      <dgm:prSet presAssocID="{C466FAAD-46FF-41C2-AEB8-F99E85D17E4C}" presName="circ1Tx" presStyleLbl="revTx" presStyleIdx="0" presStyleCnt="0">
        <dgm:presLayoutVars>
          <dgm:chMax val="0"/>
          <dgm:chPref val="0"/>
          <dgm:bulletEnabled val="1"/>
        </dgm:presLayoutVars>
      </dgm:prSet>
      <dgm:spPr/>
      <dgm:t>
        <a:bodyPr/>
        <a:lstStyle/>
        <a:p>
          <a:endParaRPr lang="en-US"/>
        </a:p>
      </dgm:t>
    </dgm:pt>
    <dgm:pt modelId="{D82DEB09-84B7-4F8E-8048-94C31522872C}" type="pres">
      <dgm:prSet presAssocID="{F0BE4BB3-3D9B-4D00-91F3-6220FCA80CAD}" presName="circ2" presStyleLbl="vennNode1" presStyleIdx="1" presStyleCnt="3" custScaleX="124147" custScaleY="127949" custLinFactNeighborX="-17242" custLinFactNeighborY="-14973"/>
      <dgm:spPr/>
      <dgm:t>
        <a:bodyPr/>
        <a:lstStyle/>
        <a:p>
          <a:endParaRPr lang="en-US"/>
        </a:p>
      </dgm:t>
    </dgm:pt>
    <dgm:pt modelId="{CA74C28E-8A69-47EA-AA92-98988DAC8198}" type="pres">
      <dgm:prSet presAssocID="{F0BE4BB3-3D9B-4D00-91F3-6220FCA80CAD}" presName="circ2Tx" presStyleLbl="revTx" presStyleIdx="0" presStyleCnt="0">
        <dgm:presLayoutVars>
          <dgm:chMax val="0"/>
          <dgm:chPref val="0"/>
          <dgm:bulletEnabled val="1"/>
        </dgm:presLayoutVars>
      </dgm:prSet>
      <dgm:spPr/>
      <dgm:t>
        <a:bodyPr/>
        <a:lstStyle/>
        <a:p>
          <a:endParaRPr lang="en-US"/>
        </a:p>
      </dgm:t>
    </dgm:pt>
    <dgm:pt modelId="{9FB74183-D762-4BF2-984A-A75A1BB994CF}" type="pres">
      <dgm:prSet presAssocID="{0190B974-9AF7-41B9-A36E-BF8D9293DF24}" presName="circ3" presStyleLbl="vennNode1" presStyleIdx="2" presStyleCnt="3" custAng="0" custScaleX="125916" custScaleY="128626" custLinFactNeighborX="10673" custLinFactNeighborY="-14896"/>
      <dgm:spPr/>
      <dgm:t>
        <a:bodyPr/>
        <a:lstStyle/>
        <a:p>
          <a:endParaRPr lang="en-US"/>
        </a:p>
      </dgm:t>
    </dgm:pt>
    <dgm:pt modelId="{8067D2A3-024C-4F26-A15C-4CCB4CB37A85}" type="pres">
      <dgm:prSet presAssocID="{0190B974-9AF7-41B9-A36E-BF8D9293DF24}" presName="circ3Tx" presStyleLbl="revTx" presStyleIdx="0" presStyleCnt="0">
        <dgm:presLayoutVars>
          <dgm:chMax val="0"/>
          <dgm:chPref val="0"/>
          <dgm:bulletEnabled val="1"/>
        </dgm:presLayoutVars>
      </dgm:prSet>
      <dgm:spPr/>
      <dgm:t>
        <a:bodyPr/>
        <a:lstStyle/>
        <a:p>
          <a:endParaRPr lang="en-US"/>
        </a:p>
      </dgm:t>
    </dgm:pt>
  </dgm:ptLst>
  <dgm:cxnLst>
    <dgm:cxn modelId="{98352E2B-7501-4EFB-9C09-0837AC3EAF19}" type="presOf" srcId="{C466FAAD-46FF-41C2-AEB8-F99E85D17E4C}" destId="{57A07162-EE24-4D37-A6FF-4A249709B6C6}" srcOrd="0" destOrd="0" presId="urn:microsoft.com/office/officeart/2005/8/layout/venn1"/>
    <dgm:cxn modelId="{39A6AEA4-4A77-4EF9-9790-9E30DE7B1EA9}" srcId="{E96051B8-EBD4-4BD3-BE86-5C1FB38ED151}" destId="{0190B974-9AF7-41B9-A36E-BF8D9293DF24}" srcOrd="2" destOrd="0" parTransId="{8935D86D-7670-47E9-807E-E0FE0C355675}" sibTransId="{2AB02C45-D5BD-4F31-8337-7B7CF06AFDC5}"/>
    <dgm:cxn modelId="{233FCF9E-FE42-4238-8057-D9907AF81B01}" srcId="{E96051B8-EBD4-4BD3-BE86-5C1FB38ED151}" destId="{C466FAAD-46FF-41C2-AEB8-F99E85D17E4C}" srcOrd="0" destOrd="0" parTransId="{2E67CA21-C4FF-4ECF-BBBD-E52AF1E732DD}" sibTransId="{892607EB-6B0B-4277-8E60-A9D1C95E8A50}"/>
    <dgm:cxn modelId="{79A73B02-D188-4C1A-8626-2A6070898C60}" type="presOf" srcId="{F0BE4BB3-3D9B-4D00-91F3-6220FCA80CAD}" destId="{9FB74183-D762-4BF2-984A-A75A1BB994CF}" srcOrd="0" destOrd="0" presId="urn:microsoft.com/office/officeart/2005/8/layout/venn1"/>
    <dgm:cxn modelId="{85B1CF14-AF1F-40AC-9E53-DA7BB71A1E5D}" srcId="{E96051B8-EBD4-4BD3-BE86-5C1FB38ED151}" destId="{F0BE4BB3-3D9B-4D00-91F3-6220FCA80CAD}" srcOrd="1" destOrd="0" parTransId="{4C3E09CF-6197-4ACA-8291-318303BD2A69}" sibTransId="{857E0808-6622-4786-85D7-C3DB144DA31B}"/>
    <dgm:cxn modelId="{81DBE990-6F1D-46AB-89D2-17B4D9D4B611}" type="presOf" srcId="{0190B974-9AF7-41B9-A36E-BF8D9293DF24}" destId="{CA74C28E-8A69-47EA-AA92-98988DAC8198}" srcOrd="1" destOrd="0" presId="urn:microsoft.com/office/officeart/2005/8/layout/venn1"/>
    <dgm:cxn modelId="{FF08F520-E2EC-45A8-865A-A034E08DD03A}" type="presOf" srcId="{0190B974-9AF7-41B9-A36E-BF8D9293DF24}" destId="{D82DEB09-84B7-4F8E-8048-94C31522872C}" srcOrd="0" destOrd="0" presId="urn:microsoft.com/office/officeart/2005/8/layout/venn1"/>
    <dgm:cxn modelId="{9106B68E-779E-4E5C-8319-75705456E911}" type="presOf" srcId="{E96051B8-EBD4-4BD3-BE86-5C1FB38ED151}" destId="{B18B6946-59D5-414E-914A-ED74B349C38A}" srcOrd="0" destOrd="0" presId="urn:microsoft.com/office/officeart/2005/8/layout/venn1"/>
    <dgm:cxn modelId="{2F6EEC9A-DF87-47A9-8CF3-DA8BFA77F1A5}" type="presOf" srcId="{F0BE4BB3-3D9B-4D00-91F3-6220FCA80CAD}" destId="{8067D2A3-024C-4F26-A15C-4CCB4CB37A85}" srcOrd="1" destOrd="0" presId="urn:microsoft.com/office/officeart/2005/8/layout/venn1"/>
    <dgm:cxn modelId="{DC5BF94F-120E-4747-A054-869F11E39E7F}" type="presOf" srcId="{C466FAAD-46FF-41C2-AEB8-F99E85D17E4C}" destId="{6A372A7E-44EC-44BC-A610-15BBDCE52F4A}" srcOrd="1" destOrd="0" presId="urn:microsoft.com/office/officeart/2005/8/layout/venn1"/>
    <dgm:cxn modelId="{97B83EC9-7A0D-480C-9AAD-7BED5BD32F60}" type="presParOf" srcId="{B18B6946-59D5-414E-914A-ED74B349C38A}" destId="{57A07162-EE24-4D37-A6FF-4A249709B6C6}" srcOrd="0" destOrd="0" presId="urn:microsoft.com/office/officeart/2005/8/layout/venn1"/>
    <dgm:cxn modelId="{69805059-AB84-4F87-BA04-6553FB00FC6A}" type="presParOf" srcId="{B18B6946-59D5-414E-914A-ED74B349C38A}" destId="{6A372A7E-44EC-44BC-A610-15BBDCE52F4A}" srcOrd="1" destOrd="0" presId="urn:microsoft.com/office/officeart/2005/8/layout/venn1"/>
    <dgm:cxn modelId="{17C189E2-6B28-47A2-971F-116DC1CFE255}" type="presParOf" srcId="{B18B6946-59D5-414E-914A-ED74B349C38A}" destId="{D82DEB09-84B7-4F8E-8048-94C31522872C}" srcOrd="2" destOrd="0" presId="urn:microsoft.com/office/officeart/2005/8/layout/venn1"/>
    <dgm:cxn modelId="{F13A2D91-6929-4D9D-95FC-B9F1A1833144}" type="presParOf" srcId="{B18B6946-59D5-414E-914A-ED74B349C38A}" destId="{CA74C28E-8A69-47EA-AA92-98988DAC8198}" srcOrd="3" destOrd="0" presId="urn:microsoft.com/office/officeart/2005/8/layout/venn1"/>
    <dgm:cxn modelId="{D4B98134-0ECA-4250-925B-DF3A3CB38C33}" type="presParOf" srcId="{B18B6946-59D5-414E-914A-ED74B349C38A}" destId="{9FB74183-D762-4BF2-984A-A75A1BB994CF}" srcOrd="4" destOrd="0" presId="urn:microsoft.com/office/officeart/2005/8/layout/venn1"/>
    <dgm:cxn modelId="{D6C8FFA8-1386-489D-89B0-4674F606A80F}" type="presParOf" srcId="{B18B6946-59D5-414E-914A-ED74B349C38A}" destId="{8067D2A3-024C-4F26-A15C-4CCB4CB37A85}"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7A35A-FF65-4408-B06F-6D90414915CF}">
      <dsp:nvSpPr>
        <dsp:cNvPr id="0" name=""/>
        <dsp:cNvSpPr/>
      </dsp:nvSpPr>
      <dsp:spPr>
        <a:xfrm>
          <a:off x="1933456" y="790456"/>
          <a:ext cx="5277086" cy="5277086"/>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0F734D-895A-4B98-B585-3DB6CABC2BC7}">
      <dsp:nvSpPr>
        <dsp:cNvPr id="0" name=""/>
        <dsp:cNvSpPr/>
      </dsp:nvSpPr>
      <dsp:spPr>
        <a:xfrm>
          <a:off x="1933456" y="790456"/>
          <a:ext cx="5277086" cy="5277086"/>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66A666-2F32-43DD-8C10-98A82D62C425}">
      <dsp:nvSpPr>
        <dsp:cNvPr id="0" name=""/>
        <dsp:cNvSpPr/>
      </dsp:nvSpPr>
      <dsp:spPr>
        <a:xfrm>
          <a:off x="1933456" y="790456"/>
          <a:ext cx="5277086" cy="5277086"/>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4B6BDC-98CB-4B28-AA4B-9FDF71FCBF7C}">
      <dsp:nvSpPr>
        <dsp:cNvPr id="0" name=""/>
        <dsp:cNvSpPr/>
      </dsp:nvSpPr>
      <dsp:spPr>
        <a:xfrm>
          <a:off x="1933456" y="790456"/>
          <a:ext cx="5277086" cy="5277086"/>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D944A7-AB54-4A30-91E7-46F46F5522D1}">
      <dsp:nvSpPr>
        <dsp:cNvPr id="0" name=""/>
        <dsp:cNvSpPr/>
      </dsp:nvSpPr>
      <dsp:spPr>
        <a:xfrm>
          <a:off x="3357562" y="2214562"/>
          <a:ext cx="2428875" cy="2428875"/>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US" sz="4500" kern="1200" dirty="0" smtClean="0"/>
            <a:t>Who I am</a:t>
          </a:r>
          <a:endParaRPr lang="en-US" sz="4500" kern="1200" dirty="0"/>
        </a:p>
      </dsp:txBody>
      <dsp:txXfrm>
        <a:off x="3713263" y="2570263"/>
        <a:ext cx="1717473" cy="1717473"/>
      </dsp:txXfrm>
    </dsp:sp>
    <dsp:sp modelId="{1381E1E2-3EEB-4818-9C7C-56CF70DB88EA}">
      <dsp:nvSpPr>
        <dsp:cNvPr id="0" name=""/>
        <dsp:cNvSpPr/>
      </dsp:nvSpPr>
      <dsp:spPr>
        <a:xfrm>
          <a:off x="3721893" y="1558"/>
          <a:ext cx="1700212" cy="170021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Serve</a:t>
          </a:r>
          <a:endParaRPr lang="en-US" sz="3000" kern="1200" dirty="0"/>
        </a:p>
      </dsp:txBody>
      <dsp:txXfrm>
        <a:off x="3970883" y="250548"/>
        <a:ext cx="1202232" cy="1202232"/>
      </dsp:txXfrm>
    </dsp:sp>
    <dsp:sp modelId="{38F003A3-CF2D-49D1-98D7-223749E0090B}">
      <dsp:nvSpPr>
        <dsp:cNvPr id="0" name=""/>
        <dsp:cNvSpPr/>
      </dsp:nvSpPr>
      <dsp:spPr>
        <a:xfrm>
          <a:off x="6299229" y="2578893"/>
          <a:ext cx="1700212" cy="170021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Study</a:t>
          </a:r>
          <a:endParaRPr lang="en-US" sz="3000" kern="1200" dirty="0"/>
        </a:p>
      </dsp:txBody>
      <dsp:txXfrm>
        <a:off x="6548219" y="2827883"/>
        <a:ext cx="1202232" cy="1202232"/>
      </dsp:txXfrm>
    </dsp:sp>
    <dsp:sp modelId="{5AAFFF7C-2539-46B8-9317-A5FC0CADD894}">
      <dsp:nvSpPr>
        <dsp:cNvPr id="0" name=""/>
        <dsp:cNvSpPr/>
      </dsp:nvSpPr>
      <dsp:spPr>
        <a:xfrm>
          <a:off x="3721893" y="5156229"/>
          <a:ext cx="1700212" cy="170021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Share</a:t>
          </a:r>
          <a:endParaRPr lang="en-US" sz="3000" kern="1200" dirty="0"/>
        </a:p>
      </dsp:txBody>
      <dsp:txXfrm>
        <a:off x="3970883" y="5405219"/>
        <a:ext cx="1202232" cy="1202232"/>
      </dsp:txXfrm>
    </dsp:sp>
    <dsp:sp modelId="{87AACC1A-9FD1-413B-8723-00FA82C0B9D9}">
      <dsp:nvSpPr>
        <dsp:cNvPr id="0" name=""/>
        <dsp:cNvSpPr/>
      </dsp:nvSpPr>
      <dsp:spPr>
        <a:xfrm>
          <a:off x="1144558" y="2578893"/>
          <a:ext cx="1700212" cy="170021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Shape</a:t>
          </a:r>
          <a:endParaRPr lang="en-US" sz="3000" kern="1200" dirty="0"/>
        </a:p>
      </dsp:txBody>
      <dsp:txXfrm>
        <a:off x="1393548" y="2827883"/>
        <a:ext cx="1202232" cy="1202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E6F58-DE82-4CBE-8371-20D47576BE46}" type="datetimeFigureOut">
              <a:rPr lang="en-US" smtClean="0"/>
              <a:t>10/18/2014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FA579-0627-4C50-891F-D6FA1329EF6D}" type="slidenum">
              <a:rPr lang="en-US" smtClean="0"/>
              <a:t>‹#›</a:t>
            </a:fld>
            <a:endParaRPr lang="en-US"/>
          </a:p>
        </p:txBody>
      </p:sp>
    </p:spTree>
    <p:extLst>
      <p:ext uri="{BB962C8B-B14F-4D97-AF65-F5344CB8AC3E}">
        <p14:creationId xmlns:p14="http://schemas.microsoft.com/office/powerpoint/2010/main" val="243309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-Texas Health Resources is the product of a brand unification that took place in 2009</a:t>
            </a:r>
          </a:p>
          <a:p>
            <a:pPr eaLnBrk="1" fontAlgn="auto" hangingPunct="1">
              <a:spcBef>
                <a:spcPts val="0"/>
              </a:spcBef>
              <a:spcAft>
                <a:spcPts val="0"/>
              </a:spcAft>
              <a:defRPr/>
            </a:pPr>
            <a:r>
              <a:rPr lang="en-US" dirty="0" smtClean="0"/>
              <a:t>-</a:t>
            </a:r>
            <a:r>
              <a:rPr lang="en-US" dirty="0"/>
              <a:t>Aligning our legacy systems – Harris Methodist, Presbyterian, and Arlington Memorial  into a singular regional brand.</a:t>
            </a:r>
          </a:p>
          <a:p>
            <a:pPr eaLnBrk="1" fontAlgn="auto" hangingPunct="1">
              <a:spcBef>
                <a:spcPts val="0"/>
              </a:spcBef>
              <a:spcAft>
                <a:spcPts val="0"/>
              </a:spcAft>
              <a:defRPr/>
            </a:pPr>
            <a:r>
              <a:rPr lang="en-US" dirty="0" smtClean="0"/>
              <a:t>-</a:t>
            </a:r>
            <a:r>
              <a:rPr lang="en-US" dirty="0"/>
              <a:t>THR is the largest health care provider in North Texas:</a:t>
            </a:r>
          </a:p>
          <a:p>
            <a:pPr marL="171445" indent="-171445" eaLnBrk="1" fontAlgn="auto" hangingPunct="1">
              <a:spcBef>
                <a:spcPts val="0"/>
              </a:spcBef>
              <a:spcAft>
                <a:spcPts val="0"/>
              </a:spcAft>
              <a:buFont typeface="Arial" panose="020B0604020202020204" pitchFamily="34" charset="0"/>
              <a:buChar char="•"/>
              <a:defRPr/>
            </a:pPr>
            <a:r>
              <a:rPr lang="en-US" dirty="0"/>
              <a:t>22,500 employees</a:t>
            </a:r>
          </a:p>
          <a:p>
            <a:pPr marL="171445" indent="-171445" eaLnBrk="1" fontAlgn="auto" hangingPunct="1">
              <a:spcBef>
                <a:spcPts val="0"/>
              </a:spcBef>
              <a:spcAft>
                <a:spcPts val="0"/>
              </a:spcAft>
              <a:buFont typeface="Arial" panose="020B0604020202020204" pitchFamily="34" charset="0"/>
              <a:buChar char="•"/>
              <a:defRPr/>
            </a:pPr>
            <a:r>
              <a:rPr lang="en-US" dirty="0"/>
              <a:t>5,500 Physicians</a:t>
            </a:r>
          </a:p>
          <a:p>
            <a:pPr marL="171445" indent="-171445" eaLnBrk="1" fontAlgn="auto" hangingPunct="1">
              <a:spcBef>
                <a:spcPts val="0"/>
              </a:spcBef>
              <a:spcAft>
                <a:spcPts val="0"/>
              </a:spcAft>
              <a:buFont typeface="Arial" panose="020B0604020202020204" pitchFamily="34" charset="0"/>
              <a:buChar char="•"/>
              <a:defRPr/>
            </a:pPr>
            <a:r>
              <a:rPr lang="en-US" dirty="0"/>
              <a:t>3,800 beds</a:t>
            </a:r>
          </a:p>
          <a:p>
            <a:pPr marL="171445" indent="-171445" eaLnBrk="1" fontAlgn="auto" hangingPunct="1">
              <a:spcBef>
                <a:spcPts val="0"/>
              </a:spcBef>
              <a:spcAft>
                <a:spcPts val="0"/>
              </a:spcAft>
              <a:buFont typeface="Arial" panose="020B0604020202020204" pitchFamily="34" charset="0"/>
              <a:buChar char="•"/>
              <a:defRPr/>
            </a:pPr>
            <a:r>
              <a:rPr lang="en-US" dirty="0"/>
              <a:t>293 access points, including</a:t>
            </a:r>
          </a:p>
          <a:p>
            <a:pPr marL="171445" indent="-171445" eaLnBrk="1" fontAlgn="auto" hangingPunct="1">
              <a:spcBef>
                <a:spcPts val="0"/>
              </a:spcBef>
              <a:spcAft>
                <a:spcPts val="0"/>
              </a:spcAft>
              <a:buFont typeface="Arial" panose="020B0604020202020204" pitchFamily="34" charset="0"/>
              <a:buChar char="•"/>
              <a:defRPr/>
            </a:pPr>
            <a:r>
              <a:rPr lang="en-US" dirty="0"/>
              <a:t>25 hospitals in three sub-regional zones</a:t>
            </a:r>
          </a:p>
          <a:p>
            <a:pPr marL="171445" indent="-171445" eaLnBrk="1" fontAlgn="auto" hangingPunct="1">
              <a:spcBef>
                <a:spcPts val="0"/>
              </a:spcBef>
              <a:spcAft>
                <a:spcPts val="0"/>
              </a:spcAft>
              <a:buFont typeface="Arial" panose="020B0604020202020204" pitchFamily="34" charset="0"/>
              <a:buChar char="•"/>
              <a:defRPr/>
            </a:pPr>
            <a:r>
              <a:rPr lang="en-US" dirty="0"/>
              <a:t>18 outpatient facilities</a:t>
            </a:r>
          </a:p>
          <a:p>
            <a:pPr marL="171445" indent="-171445" eaLnBrk="1" fontAlgn="auto" hangingPunct="1">
              <a:spcBef>
                <a:spcPts val="0"/>
              </a:spcBef>
              <a:spcAft>
                <a:spcPts val="0"/>
              </a:spcAft>
              <a:buFont typeface="Arial" panose="020B0604020202020204" pitchFamily="34" charset="0"/>
              <a:buChar char="•"/>
              <a:defRPr/>
            </a:pPr>
            <a:r>
              <a:rPr lang="en-US" dirty="0"/>
              <a:t>2,500 other community access points</a:t>
            </a:r>
          </a:p>
          <a:p>
            <a:pPr eaLnBrk="1" fontAlgn="auto" hangingPunct="1">
              <a:spcBef>
                <a:spcPts val="0"/>
              </a:spcBef>
              <a:spcAft>
                <a:spcPts val="0"/>
              </a:spcAft>
              <a:defRPr/>
            </a:pPr>
            <a:endParaRPr 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50199E-BDF0-4459-A251-EA6B2FE90F91}" type="slidenum">
              <a:rPr lang="en-US" altLang="en-US" smtClean="0"/>
              <a:pPr eaLnBrk="1" hangingPunct="1"/>
              <a:t>3</a:t>
            </a:fld>
            <a:endParaRPr lang="en-US" altLang="en-US" smtClean="0"/>
          </a:p>
        </p:txBody>
      </p:sp>
    </p:spTree>
    <p:extLst>
      <p:ext uri="{BB962C8B-B14F-4D97-AF65-F5344CB8AC3E}">
        <p14:creationId xmlns:p14="http://schemas.microsoft.com/office/powerpoint/2010/main" val="390398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dirty="0" smtClean="0">
                <a:latin typeface="Arial" charset="0"/>
              </a:rPr>
              <a:t>Cloud fear, but you don’t even do DR/BC!!!</a:t>
            </a:r>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C94313-7F8B-46CF-B536-67FA6DF328E5}" type="slidenum">
              <a:rPr lang="en-US" smtClean="0">
                <a:latin typeface="Arial" charset="0"/>
              </a:rPr>
              <a:pPr fontAlgn="base">
                <a:spcBef>
                  <a:spcPct val="0"/>
                </a:spcBef>
                <a:spcAft>
                  <a:spcPct val="0"/>
                </a:spcAft>
                <a:defRPr/>
              </a:pPr>
              <a:t>18</a:t>
            </a:fld>
            <a:endParaRPr 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fr-FR" b="1" dirty="0"/>
              <a:t>http://www.flickr.com/photos/ste3ve/521083416/</a:t>
            </a:r>
          </a:p>
          <a:p>
            <a:r>
              <a:rPr lang="fr-FR" b="1" dirty="0"/>
              <a:t>Attribution-ShareAlike License</a:t>
            </a:r>
          </a:p>
          <a:p>
            <a:r>
              <a:rPr lang="fr-FR" b="1" dirty="0"/>
              <a:t>Steve</a:t>
            </a:r>
          </a:p>
          <a:p>
            <a:endParaRPr lang="fr-FR" b="1" dirty="0"/>
          </a:p>
          <a:p>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F81209-9C76-437F-BAFE-9DA4B1ADA8BC}" type="slidenum">
              <a:rPr lang="en-US" smtClean="0">
                <a:latin typeface="Arial" charset="0"/>
              </a:rPr>
              <a:pPr fontAlgn="base">
                <a:spcBef>
                  <a:spcPct val="0"/>
                </a:spcBef>
                <a:spcAft>
                  <a:spcPct val="0"/>
                </a:spcAft>
                <a:defRPr/>
              </a:pPr>
              <a:t>22</a:t>
            </a:fld>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5" name="Rectangle 3"/>
          <p:cNvSpPr>
            <a:spLocks noGrp="1" noChangeArrowheads="1"/>
          </p:cNvSpPr>
          <p:nvPr>
            <p:ph type="body" idx="1"/>
          </p:nvPr>
        </p:nvSpPr>
        <p:spPr bwMode="auto">
          <a:xfrm>
            <a:off x="195263" y="4233863"/>
            <a:ext cx="6459537" cy="4340225"/>
          </a:xfrm>
          <a:noFill/>
        </p:spPr>
        <p:txBody>
          <a:bodyPr wrap="square" numCol="1" anchor="t" anchorCtr="0" compatLnSpc="1">
            <a:prstTxWarp prst="textNoShape">
              <a:avLst/>
            </a:prstTxWarp>
          </a:bodyPr>
          <a:lstStyle/>
          <a:p>
            <a:pPr eaLnBrk="1" hangingPunct="1">
              <a:spcBef>
                <a:spcPct val="0"/>
              </a:spcBef>
            </a:pPr>
            <a:endParaRPr lang="en-US" altLang="ko-KR" smtClean="0">
              <a:latin typeface="Arial" charset="0"/>
              <a:ea typeface="Gulim" pitchFamily="34" charset="-127"/>
            </a:endParaRPr>
          </a:p>
          <a:p>
            <a:pPr eaLnBrk="1" hangingPunct="1">
              <a:spcBef>
                <a:spcPct val="0"/>
              </a:spcBef>
            </a:pPr>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a:defRPr/>
            </a:pPr>
            <a:endParaRPr lang="en-US" sz="1100" dirty="0" smtClean="0"/>
          </a:p>
        </p:txBody>
      </p:sp>
      <p:sp>
        <p:nvSpPr>
          <p:cNvPr id="4" name="Slide Number Placeholder 3"/>
          <p:cNvSpPr>
            <a:spLocks noGrp="1"/>
          </p:cNvSpPr>
          <p:nvPr>
            <p:ph type="sldNum" sz="quarter" idx="5"/>
          </p:nvPr>
        </p:nvSpPr>
        <p:spPr/>
        <p:txBody>
          <a:bodyPr/>
          <a:lstStyle/>
          <a:p>
            <a:pPr>
              <a:defRPr/>
            </a:pPr>
            <a:fld id="{558B6E75-B69E-4110-B9B3-7A988377FAA6}" type="slidenum">
              <a:rPr lang="en-US" smtClean="0"/>
              <a:pPr>
                <a:defRPr/>
              </a:pPr>
              <a:t>29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Engaging clinicians.</a:t>
            </a:r>
            <a:endParaRPr lang="en-US" dirty="0"/>
          </a:p>
        </p:txBody>
      </p:sp>
      <p:sp>
        <p:nvSpPr>
          <p:cNvPr id="4" name="Slide Number Placeholder 3"/>
          <p:cNvSpPr>
            <a:spLocks noGrp="1"/>
          </p:cNvSpPr>
          <p:nvPr>
            <p:ph type="sldNum" sz="quarter" idx="10"/>
          </p:nvPr>
        </p:nvSpPr>
        <p:spPr/>
        <p:txBody>
          <a:bodyPr/>
          <a:lstStyle/>
          <a:p>
            <a:fld id="{1FEA85D6-1F76-4816-95CC-E654B667A91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1380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a:ea typeface="+mn-ea"/>
                <a:cs typeface="+mn-cs"/>
              </a:rPr>
              <a:t>Furthermore, we have had a pretty major technological breakthrough that will now see our Telemetry product be much more robust. The headline is that now we will capture all alarmed events and when either the nurse on the floor or the physician is notified or called about an alarm, they can tap on that alarmed event and not only be taken to the alarmed cardiac/telemetry waveform, but they will actually be transported in time to the full scope of that moment in time.</a:t>
            </a:r>
          </a:p>
          <a:p>
            <a:r>
              <a:rPr lang="en-US" sz="1200" kern="1200" dirty="0" smtClean="0">
                <a:solidFill>
                  <a:schemeClr val="tx1"/>
                </a:solidFill>
                <a:latin typeface="Times"/>
                <a:ea typeface="+mn-ea"/>
                <a:cs typeface="+mn-cs"/>
              </a:rPr>
              <a:t> </a:t>
            </a:r>
          </a:p>
          <a:p>
            <a:r>
              <a:rPr lang="en-US" sz="1200" kern="1200" dirty="0" smtClean="0">
                <a:solidFill>
                  <a:schemeClr val="tx1"/>
                </a:solidFill>
                <a:latin typeface="Times"/>
                <a:ea typeface="+mn-ea"/>
                <a:cs typeface="+mn-cs"/>
              </a:rPr>
              <a:t>In other words, they will see the alarmed waveform event AND all the other associated data (vitals, readings, etc.) that was occurring when the cardiac alarm occurred. At that point, they can bring the event to life by actually scrolling left and right </a:t>
            </a:r>
            <a:r>
              <a:rPr lang="en-US" sz="1200" i="1" kern="1200" dirty="0" smtClean="0">
                <a:solidFill>
                  <a:schemeClr val="tx1"/>
                </a:solidFill>
                <a:latin typeface="Times"/>
                <a:ea typeface="+mn-ea"/>
                <a:cs typeface="+mn-cs"/>
              </a:rPr>
              <a:t>before and</a:t>
            </a:r>
            <a:r>
              <a:rPr lang="en-US" sz="1200" kern="1200" dirty="0" smtClean="0">
                <a:solidFill>
                  <a:schemeClr val="tx1"/>
                </a:solidFill>
                <a:latin typeface="Times"/>
                <a:ea typeface="+mn-ea"/>
                <a:cs typeface="+mn-cs"/>
              </a:rPr>
              <a:t> </a:t>
            </a:r>
            <a:r>
              <a:rPr lang="en-US" sz="1200" i="1" kern="1200" dirty="0" smtClean="0">
                <a:solidFill>
                  <a:schemeClr val="tx1"/>
                </a:solidFill>
                <a:latin typeface="Times"/>
                <a:ea typeface="+mn-ea"/>
                <a:cs typeface="+mn-cs"/>
              </a:rPr>
              <a:t>beyond</a:t>
            </a:r>
            <a:r>
              <a:rPr lang="en-US" sz="1200" kern="1200" dirty="0" smtClean="0">
                <a:solidFill>
                  <a:schemeClr val="tx1"/>
                </a:solidFill>
                <a:latin typeface="Times"/>
                <a:ea typeface="+mn-ea"/>
                <a:cs typeface="+mn-cs"/>
              </a:rPr>
              <a:t> the event because we are now going to be dynamically storing 24 hours of waveform data on a rolling basis within this particular product. </a:t>
            </a:r>
          </a:p>
          <a:p>
            <a:r>
              <a:rPr lang="en-US" sz="1200" kern="1200" dirty="0" smtClean="0">
                <a:solidFill>
                  <a:schemeClr val="tx1"/>
                </a:solidFill>
                <a:latin typeface="Times"/>
                <a:ea typeface="+mn-ea"/>
                <a:cs typeface="+mn-cs"/>
              </a:rPr>
              <a:t> </a:t>
            </a:r>
          </a:p>
          <a:p>
            <a:r>
              <a:rPr lang="en-US" sz="1200" kern="1200" dirty="0" smtClean="0">
                <a:solidFill>
                  <a:schemeClr val="tx1"/>
                </a:solidFill>
                <a:latin typeface="Times"/>
                <a:ea typeface="+mn-ea"/>
                <a:cs typeface="+mn-cs"/>
              </a:rPr>
              <a:t>Based on our analysis and a lot of feedback….including feedback from each of you, we see that this solution will have a pretty dramatic effect on both nurses and doctors. </a:t>
            </a:r>
          </a:p>
          <a:p>
            <a:endParaRPr lang="en-US" dirty="0"/>
          </a:p>
        </p:txBody>
      </p:sp>
      <p:sp>
        <p:nvSpPr>
          <p:cNvPr id="4" name="Slide Number Placeholder 3"/>
          <p:cNvSpPr>
            <a:spLocks noGrp="1"/>
          </p:cNvSpPr>
          <p:nvPr>
            <p:ph type="sldNum" sz="quarter" idx="10"/>
          </p:nvPr>
        </p:nvSpPr>
        <p:spPr/>
        <p:txBody>
          <a:bodyPr/>
          <a:lstStyle/>
          <a:p>
            <a:fld id="{1FEA85D6-1F76-4816-95CC-E654B667A919}"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smtClean="0"/>
              <a:t>Wayfinding</a:t>
            </a:r>
            <a:r>
              <a:rPr lang="en-US" sz="1800" dirty="0" smtClean="0"/>
              <a:t> </a:t>
            </a:r>
            <a:r>
              <a:rPr lang="en-US" sz="1800" dirty="0" err="1" smtClean="0"/>
              <a:t>ap</a:t>
            </a:r>
            <a:endParaRPr lang="en-US" sz="1800" dirty="0" smtClean="0"/>
          </a:p>
          <a:p>
            <a:pPr lvl="1"/>
            <a:r>
              <a:rPr lang="en-US" sz="1800" dirty="0" smtClean="0"/>
              <a:t>Created prior to opening</a:t>
            </a:r>
          </a:p>
          <a:p>
            <a:pPr lvl="1"/>
            <a:r>
              <a:rPr lang="en-US" sz="1800" dirty="0" smtClean="0"/>
              <a:t>Includes Hospital and Professional Building </a:t>
            </a:r>
          </a:p>
          <a:p>
            <a:pPr lvl="1"/>
            <a:r>
              <a:rPr lang="en-US" sz="1800" dirty="0" smtClean="0"/>
              <a:t>Apple &amp; Android</a:t>
            </a:r>
          </a:p>
          <a:p>
            <a:r>
              <a:rPr lang="en-US" sz="1800" dirty="0" smtClean="0"/>
              <a:t>RTLS</a:t>
            </a:r>
          </a:p>
          <a:p>
            <a:pPr lvl="1"/>
            <a:r>
              <a:rPr lang="en-US" sz="1800" dirty="0" smtClean="0"/>
              <a:t>Automated workflows</a:t>
            </a:r>
          </a:p>
          <a:p>
            <a:pPr lvl="1"/>
            <a:r>
              <a:rPr lang="en-US" sz="1800" dirty="0" smtClean="0"/>
              <a:t>Allows nurse to practice at top of her license</a:t>
            </a:r>
          </a:p>
          <a:p>
            <a:pPr lvl="1"/>
            <a:r>
              <a:rPr lang="en-US" sz="1800" dirty="0" smtClean="0"/>
              <a:t>Integrated with Nurse Call, ADT, Vocera, Capacity </a:t>
            </a:r>
            <a:r>
              <a:rPr lang="en-US" sz="1800" dirty="0" err="1" smtClean="0"/>
              <a:t>Mgt</a:t>
            </a:r>
            <a:r>
              <a:rPr lang="en-US" sz="1800" dirty="0" smtClean="0"/>
              <a:t> System</a:t>
            </a:r>
          </a:p>
          <a:p>
            <a:r>
              <a:rPr lang="en-US" sz="2200" dirty="0" smtClean="0"/>
              <a:t>Digital Signage</a:t>
            </a:r>
          </a:p>
          <a:p>
            <a:pPr lvl="1"/>
            <a:r>
              <a:rPr lang="en-US" sz="1800" dirty="0" smtClean="0"/>
              <a:t>Internal idea</a:t>
            </a:r>
          </a:p>
          <a:p>
            <a:pPr lvl="1"/>
            <a:r>
              <a:rPr lang="en-US" sz="1800" dirty="0" smtClean="0"/>
              <a:t>Worked with vendor partner to create and perfect</a:t>
            </a:r>
          </a:p>
          <a:p>
            <a:pPr lvl="1"/>
            <a:r>
              <a:rPr lang="en-US" sz="1800" dirty="0" smtClean="0"/>
              <a:t>Completely automated</a:t>
            </a:r>
          </a:p>
          <a:p>
            <a:r>
              <a:rPr lang="en-US" sz="2200" dirty="0" smtClean="0"/>
              <a:t>Bedside Interactive Tablet Device</a:t>
            </a:r>
          </a:p>
          <a:p>
            <a:pPr lvl="1"/>
            <a:r>
              <a:rPr lang="en-US" sz="1800" dirty="0" smtClean="0"/>
              <a:t>Patient Education</a:t>
            </a:r>
          </a:p>
          <a:p>
            <a:pPr lvl="1"/>
            <a:r>
              <a:rPr lang="en-US" sz="1800" dirty="0" smtClean="0"/>
              <a:t>Patient controlled temperature</a:t>
            </a:r>
          </a:p>
          <a:p>
            <a:pPr lvl="1"/>
            <a:r>
              <a:rPr lang="en-US" sz="1800" dirty="0" smtClean="0"/>
              <a:t>Meal ordering</a:t>
            </a:r>
          </a:p>
          <a:p>
            <a:pPr lvl="1"/>
            <a:r>
              <a:rPr lang="en-US" sz="1800" dirty="0" smtClean="0"/>
              <a:t>Patient access to PHR</a:t>
            </a:r>
          </a:p>
          <a:p>
            <a:endParaRPr lang="en-US" dirty="0"/>
          </a:p>
        </p:txBody>
      </p:sp>
      <p:sp>
        <p:nvSpPr>
          <p:cNvPr id="4" name="Slide Number Placeholder 3"/>
          <p:cNvSpPr>
            <a:spLocks noGrp="1"/>
          </p:cNvSpPr>
          <p:nvPr>
            <p:ph type="sldNum" sz="quarter" idx="10"/>
          </p:nvPr>
        </p:nvSpPr>
        <p:spPr/>
        <p:txBody>
          <a:bodyPr/>
          <a:lstStyle/>
          <a:p>
            <a:fld id="{1FEA85D6-1F76-4816-95CC-E654B667A91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64785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92C4D-A5D2-49C6-BF30-581C18D361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91597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299B65-262D-48F7-A0DD-5850C2C63824}"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201760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299B65-262D-48F7-A0DD-5850C2C63824}" type="slidenum">
              <a:rPr lang="en-US" smtClean="0"/>
              <a:pPr>
                <a:defRPr/>
              </a:pPr>
              <a:t>4</a:t>
            </a:fld>
            <a:endParaRPr lang="en-US" dirty="0"/>
          </a:p>
        </p:txBody>
      </p:sp>
    </p:spTree>
    <p:extLst>
      <p:ext uri="{BB962C8B-B14F-4D97-AF65-F5344CB8AC3E}">
        <p14:creationId xmlns:p14="http://schemas.microsoft.com/office/powerpoint/2010/main" val="68001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299B65-262D-48F7-A0DD-5850C2C63824}"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6856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latin typeface="Times"/>
                <a:ea typeface="+mn-ea"/>
                <a:cs typeface="+mn-cs"/>
              </a:rPr>
              <a:t/>
            </a:r>
            <a:br>
              <a:rPr lang="en-US" sz="1200" u="sng" kern="1200" dirty="0" smtClean="0">
                <a:solidFill>
                  <a:schemeClr val="tx1"/>
                </a:solidFill>
                <a:latin typeface="Times"/>
                <a:ea typeface="+mn-ea"/>
                <a:cs typeface="+mn-cs"/>
              </a:rPr>
            </a:br>
            <a:r>
              <a:rPr lang="en-US" sz="1200" kern="1200" dirty="0" smtClean="0">
                <a:solidFill>
                  <a:schemeClr val="tx1"/>
                </a:solidFill>
                <a:latin typeface="Times"/>
                <a:ea typeface="+mn-ea"/>
                <a:cs typeface="+mn-cs"/>
              </a:rPr>
              <a:t>Reducing Venous Thromboembolism using Clinical Decision Support  INITIATIVE Venous Thromboembolism (VTE) is the most common preventable cause of hospital death (AHRQ 2008).  Nationwide more people die from VTE than AIDS, Breast Cancer and highway fatalities combined.  Clinical trials provide irrefutable evidence that thromboprophylaxis (using mechanical methods to promote venous outflow from the legs and antithrombotic drugs) reduces VTE.  Currently, the Joint Commission has developed VTE prophylaxis measures, which are also a part of Meaningful Use.   To help prevent hospital acquired VTE, Texas Health Resources (Texas Health) IT department embarked on a journey to gain consensus on VTE best practices by working closely with key stakeholders and end users; developed an interactive clinical decision support application using rapid application development techniques; then integrated this application into our electronic health record (EHR) to help guide our clinicians. Evidence of the success of this project is illustrated by the over 20% reduction in post-operative pulmonary embolism/deep vein thrombosis since this project's deployment.   SCOPE Our mission is to improve the health of the people in the communities we serve.  To help fulfill our commitment to this mission, this project's goal is the prevention of hospital acquired VTE by 1.) early identification of patients at risk and 2.) appropriate timely intervention strategies as per national guidelines and evidence based practices.    TECHNOLOGY The Application.  The VTE risk assessment is an independent, web-based application based on a modified Caprini Risk Assessment and built using ASP and ASPx based Web pages with a supporting MS SQL Server database.  Although this is an independent, web-based application, it is tightly integrated with our EHR.  In fact, our EHR treats the VTE risk assessment as an "activity" within it.  When a clinician clicks the VTE risk assessment activity, a new application pop-up window that emulates HTML is opened and a routine is triggered activating complex queries to the EHR for diagnosis, procedures, lab results and other pertinent information by MRN.  This information is auto-populated into the VTE risk assessment (as seen in the following image).    Since the VTE risk assessment tool is interactive, the clinician can select additional risk factor.  With each selection the Total Risk Assessment Score is automatically calculated and Suggested Regime modified to best meet the patient's needs.  The tool also provides additional resources for clinicians such as a link to additional information about the Caprini Risk Assessment Tool and other helpful reference material.  Notice the button "Send to VTE Score to EHR".  By clicking this button, the clinician triggers a transmittal process for the information to be sent to our EHR via HL7 and FTP servers.  The transmission process is so quick that the information appears in the EHR almost immediately.   Network and Computing Infrastructure.  This application is supported by a SQL database server, a web-server, and FTP server.  Because the Risk Assessment Tool is accessed and populated from information within the EHR, the existing security from the EHR was used to secure this application.    BENEFITS - VALUE Built using commercially available tools such as SQL server, active server pages (ASP), ASPx and HL7, the VTE risk assessment was designed, written and tested with less than 700 man-hours.  The financial investment in its development was minimal. Benefits resulting from this initiative include: •  a reduction of post-operative pulmonary embolism/deep vein thrombosis by over 20% since implementation and adoption of the VTE risk assessment, order sets and associated clinical decision support tools. •  increased utilization of VTE prophylaxis using standardized VTE risk assessment tools and evidence-based order sets.  Prior to this implementation, VTE prophylaxis could be overlooked.  Now clinicians either use the order set or document the reason it wasn't used.  •  demonstration of a Meaningful Use component.  Integrating the VTE risk assessment application with our EHR extends the use of our EHR and illustrates our ability to improve quality with health information technology, which helps us qualify for increased incentives from ARRA legislation. •  improved efficiencies.  Time is saved as 25% of the VTE risk assessment is auto-populated with patient data and calculations are made electronically. No longer are clinicians manually completing paper assessments and manually computing scores.  It is done automatically.  •  enhanced collaborative information sharing and standardization of best practices. Since VTE risk assessment results are stored back into the EHR, this information is accessible by any other clinician who is treating the patient. Rather than clinicians using a variety of VTE risk assessments, now our clinicians are using a standardized, evidence-based VTE risk assessment tool.</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1.  Please describe how technology has helped you reduce catheter-associated infection. What has this system improved or enabled? </a:t>
            </a:r>
            <a:endParaRPr lang="en-US" sz="1200" dirty="0" smtClean="0"/>
          </a:p>
          <a:p>
            <a:r>
              <a:rPr lang="en-US" sz="1200" dirty="0" smtClean="0"/>
              <a:t>Catheter-associated urinary tract infection, a common and potentially preventable complication of hospitalization, is the most frequent healthcare-associated infection in the United States. With approximately one in every five patients admitted to an acute care hospital receiving an indwelling catheter, urinary catheter use is common. To help prevent catheter-associated urinary tract infections, Texas Health Resources’ Innovative Technology Solutions division used collaboration workgroup and social media tools to rapidly incorporate this best practice protocol by modifying and testing changes to 1,639 order sets within our electronic health record (EHR) and deploying the changes to the entire health system within three weeks of Medical Executive Board approvals.</a:t>
            </a:r>
          </a:p>
          <a:p>
            <a:r>
              <a:rPr lang="en-US" sz="1200" b="1" dirty="0" smtClean="0"/>
              <a:t> </a:t>
            </a:r>
            <a:endParaRPr lang="en-US" sz="1200" dirty="0" smtClean="0"/>
          </a:p>
          <a:p>
            <a:r>
              <a:rPr lang="en-US" sz="1200" b="1" dirty="0" smtClean="0"/>
              <a:t>2. What challenges did you face implementing this system?</a:t>
            </a:r>
            <a:endParaRPr lang="en-US" sz="1200" dirty="0" smtClean="0"/>
          </a:p>
          <a:p>
            <a:r>
              <a:rPr lang="en-US" sz="1200" dirty="0" smtClean="0"/>
              <a:t>We faced challenges in four primary areas:</a:t>
            </a:r>
          </a:p>
          <a:p>
            <a:r>
              <a:rPr lang="en-US" sz="1200" dirty="0" smtClean="0"/>
              <a:t> </a:t>
            </a:r>
          </a:p>
          <a:p>
            <a:pPr lvl="0"/>
            <a:r>
              <a:rPr lang="en-US" sz="1200" b="1" dirty="0" smtClean="0"/>
              <a:t>Identification and modification of 1,639 order sets </a:t>
            </a:r>
            <a:r>
              <a:rPr lang="en-US" sz="1200" dirty="0" smtClean="0"/>
              <a:t>to include the new protocol within a short period of time with limited build resources:  We used a custom search function and a “builder workspace” in our collaboration workgroup tools to increase efficiency in record identification and modification.</a:t>
            </a:r>
          </a:p>
          <a:p>
            <a:r>
              <a:rPr lang="en-US" sz="1200" dirty="0" smtClean="0"/>
              <a:t> </a:t>
            </a:r>
          </a:p>
          <a:p>
            <a:pPr lvl="0"/>
            <a:r>
              <a:rPr lang="en-US" sz="1200" b="1" dirty="0" smtClean="0"/>
              <a:t>Communication and support of the modified protocol to a geographically dispersed workforce:</a:t>
            </a:r>
            <a:r>
              <a:rPr lang="en-US" sz="1200" dirty="0" smtClean="0"/>
              <a:t> Our internal social network platform enabled us to communicate with our workforce over our 16-county service area. We used the social network to engage physicians, nurses, build team and customer engagement staff throughout the project from initial design to post-implementation.</a:t>
            </a:r>
            <a:r>
              <a:rPr lang="en-US" sz="1200" b="1" dirty="0" smtClean="0"/>
              <a:t> </a:t>
            </a:r>
            <a:r>
              <a:rPr lang="en-US" sz="1200" dirty="0" smtClean="0"/>
              <a:t>We also conducted training via our Web-based training system.</a:t>
            </a:r>
          </a:p>
          <a:p>
            <a:r>
              <a:rPr lang="en-US" sz="1200" dirty="0" smtClean="0"/>
              <a:t> </a:t>
            </a:r>
          </a:p>
          <a:p>
            <a:pPr lvl="0"/>
            <a:r>
              <a:rPr lang="en-US" sz="1200" b="1" dirty="0" smtClean="0"/>
              <a:t>Adoption of a standard protocol throughout the health system</a:t>
            </a:r>
            <a:r>
              <a:rPr lang="en-US" sz="1200" dirty="0" smtClean="0"/>
              <a:t>: After achieving consensus, our Medical Executive Committee approved the protocol, which was incorporated into the system EHR.</a:t>
            </a:r>
          </a:p>
          <a:p>
            <a:r>
              <a:rPr lang="en-US" sz="1200" dirty="0" smtClean="0"/>
              <a:t> </a:t>
            </a:r>
          </a:p>
          <a:p>
            <a:pPr lvl="0"/>
            <a:r>
              <a:rPr lang="en-US" sz="1200" b="1" dirty="0" smtClean="0"/>
              <a:t>User adoption</a:t>
            </a:r>
            <a:r>
              <a:rPr lang="en-US" sz="1200" dirty="0" smtClean="0"/>
              <a:t>:</a:t>
            </a:r>
            <a:r>
              <a:rPr lang="en-US" sz="1200" b="1" dirty="0" smtClean="0"/>
              <a:t> </a:t>
            </a:r>
            <a:r>
              <a:rPr lang="en-US" sz="1200" dirty="0" smtClean="0"/>
              <a:t>Engaged</a:t>
            </a:r>
            <a:r>
              <a:rPr lang="en-US" sz="1200" b="1" dirty="0" smtClean="0"/>
              <a:t> </a:t>
            </a:r>
            <a:r>
              <a:rPr lang="en-US" sz="1200" dirty="0" smtClean="0"/>
              <a:t>hospital chief quality officers, chief nursing officers and project champions helped drive user adoption at their entities. End users were engaged early in the project design, development and usability testing.</a:t>
            </a:r>
          </a:p>
          <a:p>
            <a:r>
              <a:rPr lang="en-US" sz="1200" dirty="0" smtClean="0"/>
              <a:t> </a:t>
            </a:r>
          </a:p>
          <a:p>
            <a:r>
              <a:rPr lang="en-US" sz="1200" b="1" dirty="0" smtClean="0"/>
              <a:t>3. What results have you seen? How are these measured?</a:t>
            </a:r>
            <a:endParaRPr lang="en-US" sz="1200" dirty="0" smtClean="0"/>
          </a:p>
          <a:p>
            <a:pPr lvl="0"/>
            <a:r>
              <a:rPr lang="en-US" sz="1200" b="1" dirty="0" smtClean="0"/>
              <a:t>Streamlined number of physician orders </a:t>
            </a:r>
            <a:r>
              <a:rPr lang="en-US" sz="1200" dirty="0" smtClean="0"/>
              <a:t>from eight to four orders.</a:t>
            </a:r>
          </a:p>
          <a:p>
            <a:pPr lvl="0"/>
            <a:r>
              <a:rPr lang="en-US" sz="1200" b="1" dirty="0" smtClean="0"/>
              <a:t>Increased </a:t>
            </a:r>
            <a:r>
              <a:rPr lang="en-US" sz="1200" b="1" dirty="0" err="1" smtClean="0"/>
              <a:t>systemwide</a:t>
            </a:r>
            <a:r>
              <a:rPr lang="en-US" sz="1200" b="1" dirty="0" smtClean="0"/>
              <a:t> adoption and utilization of urethral catheter protocol </a:t>
            </a:r>
            <a:r>
              <a:rPr lang="en-US" sz="1200" dirty="0" smtClean="0"/>
              <a:t>by using evidence-based order sets. Prior to this implementation, urethral catheter protocol</a:t>
            </a:r>
            <a:r>
              <a:rPr lang="en-US" sz="1200" b="1" dirty="0" smtClean="0"/>
              <a:t> </a:t>
            </a:r>
            <a:r>
              <a:rPr lang="en-US" sz="1200" dirty="0" smtClean="0"/>
              <a:t>was available in only one of 14 facilities. </a:t>
            </a:r>
            <a:r>
              <a:rPr lang="en-US" sz="1200" dirty="0" err="1" smtClean="0"/>
              <a:t>Systemwide</a:t>
            </a:r>
            <a:r>
              <a:rPr lang="en-US" sz="1200" dirty="0" smtClean="0"/>
              <a:t> protocol utilization increased by 8% within four months of implementation. </a:t>
            </a:r>
          </a:p>
          <a:p>
            <a:pPr lvl="0"/>
            <a:r>
              <a:rPr lang="en-US" sz="1200" b="1" dirty="0" smtClean="0"/>
              <a:t>Protocol compliance reduced length of urethral catheter line days</a:t>
            </a:r>
            <a:r>
              <a:rPr lang="en-US" sz="1200" dirty="0" smtClean="0"/>
              <a:t> from average 1.82 days to 1.35 days within first 60 days of implementation.</a:t>
            </a:r>
          </a:p>
          <a:p>
            <a:endParaRPr lang="en-US" dirty="0" smtClean="0"/>
          </a:p>
          <a:p>
            <a:r>
              <a:rPr lang="en-US" sz="1200" b="1" dirty="0" smtClean="0"/>
              <a:t>Enhanced collaborative information sharing and standardization of best practices</a:t>
            </a:r>
            <a:r>
              <a:rPr lang="en-US" sz="1200" dirty="0" smtClean="0"/>
              <a:t> since approved criteria for catheter removal has empowered nurses to make clinical decisions. Protocol compliance and timely removal of catheters are achieved on patients with indwelling catheters. This enabled us to meet the SCIP (Surgical Care Improvement Project) measure for post-operative patients and also achieve one of the Partnership for Patient objectives on reducing hospital-acquired infections related to urinary catheters</a:t>
            </a:r>
            <a:endParaRPr lang="en-US" dirty="0"/>
          </a:p>
        </p:txBody>
      </p:sp>
      <p:sp>
        <p:nvSpPr>
          <p:cNvPr id="4" name="Slide Number Placeholder 3"/>
          <p:cNvSpPr>
            <a:spLocks noGrp="1"/>
          </p:cNvSpPr>
          <p:nvPr>
            <p:ph type="sldNum" sz="quarter" idx="10"/>
          </p:nvPr>
        </p:nvSpPr>
        <p:spPr/>
        <p:txBody>
          <a:bodyPr/>
          <a:lstStyle/>
          <a:p>
            <a:fld id="{1FEA85D6-1F76-4816-95CC-E654B667A91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946024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Hire and reward for innovation</a:t>
            </a:r>
          </a:p>
          <a:p>
            <a:pPr eaLnBrk="1" hangingPunct="1"/>
            <a:r>
              <a:rPr lang="en-US" dirty="0" smtClean="0"/>
              <a:t>Actively participate in collaborative approaches</a:t>
            </a:r>
          </a:p>
        </p:txBody>
      </p:sp>
      <p:sp>
        <p:nvSpPr>
          <p:cNvPr id="4" name="Slide Number Placeholder 3"/>
          <p:cNvSpPr>
            <a:spLocks noGrp="1"/>
          </p:cNvSpPr>
          <p:nvPr>
            <p:ph type="sldNum" sz="quarter" idx="5"/>
          </p:nvPr>
        </p:nvSpPr>
        <p:spPr/>
        <p:txBody>
          <a:bodyPr/>
          <a:lstStyle/>
          <a:p>
            <a:pPr>
              <a:defRPr/>
            </a:pPr>
            <a:fld id="{3F35CE43-1BDE-4649-B4F1-199242DBEC03}" type="slidenum">
              <a:rPr lang="en-US" smtClean="0">
                <a:solidFill>
                  <a:prstClr val="black"/>
                </a:solidFill>
              </a:rPr>
              <a:pPr>
                <a:defRPr/>
              </a:pPr>
              <a:t>47</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299B65-262D-48F7-A0DD-5850C2C63824}"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4142434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397657-53AB-494D-8E93-45443F03CBCD}" type="slidenum">
              <a:rPr lang="en-US" smtClean="0">
                <a:solidFill>
                  <a:prstClr val="black"/>
                </a:solidFill>
              </a:rPr>
              <a:pPr fontAlgn="base">
                <a:spcBef>
                  <a:spcPct val="0"/>
                </a:spcBef>
                <a:spcAft>
                  <a:spcPct val="0"/>
                </a:spcAft>
                <a:defRPr/>
              </a:pPr>
              <a:t>51</a:t>
            </a:fld>
            <a:endParaRPr lang="en-US" dirty="0"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299B65-262D-48F7-A0DD-5850C2C63824}"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1514701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Texas Health Resources is ranked No. 62 on the 2011 InformationWeek 500 List of Top Technology Innovators Across America. Texas Health has appeared on the list for 11 consecutive years. It is the only </a:t>
            </a:r>
            <a:r>
              <a:rPr lang="en-US" dirty="0" err="1" smtClean="0"/>
              <a:t>Metroplex</a:t>
            </a:r>
            <a:r>
              <a:rPr lang="en-US" dirty="0" smtClean="0"/>
              <a:t>-based company, and the only health care system nationwide, to make the list 11 straight years. Texas Health was further recognized for innovation for using Best Practice alerts in its electronic health records to help reduce the risk of patients getting blood clots during hospital stays.</a:t>
            </a:r>
            <a:br>
              <a:rPr lang="en-US" dirty="0" smtClean="0"/>
            </a:br>
            <a:r>
              <a:rPr lang="en-US" dirty="0" smtClean="0"/>
              <a:t/>
            </a:r>
            <a:br>
              <a:rPr lang="en-US" dirty="0" smtClean="0"/>
            </a:br>
            <a:endParaRPr lang="en-US" dirty="0" smtClean="0">
              <a:latin typeface="Arial" charset="0"/>
            </a:endParaRPr>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B6E41F-E59E-4146-B5BD-37E1C3291350}" type="slidenum">
              <a:rPr lang="en-US" smtClean="0">
                <a:solidFill>
                  <a:prstClr val="black"/>
                </a:solidFill>
                <a:latin typeface="Arial" charset="0"/>
              </a:rPr>
              <a:pPr fontAlgn="base">
                <a:spcBef>
                  <a:spcPct val="0"/>
                </a:spcBef>
                <a:spcAft>
                  <a:spcPct val="0"/>
                </a:spcAft>
                <a:defRPr/>
              </a:pPr>
              <a:t>54</a:t>
            </a:fld>
            <a:endParaRPr lang="en-US" smtClean="0">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ctr" hangingPunct="1"/>
            <a:r>
              <a:rPr lang="en-US" dirty="0" smtClean="0"/>
              <a:t>Identify examples of successful innovation case studies</a:t>
            </a:r>
          </a:p>
          <a:p>
            <a:pPr eaLnBrk="1" fontAlgn="ctr" hangingPunct="1"/>
            <a:r>
              <a:rPr lang="en-US" dirty="0" smtClean="0"/>
              <a:t>Describe the present state of innovation in healthcare IT</a:t>
            </a:r>
          </a:p>
          <a:p>
            <a:pPr eaLnBrk="1" fontAlgn="ctr" hangingPunct="1"/>
            <a:r>
              <a:rPr lang="en-US" dirty="0" smtClean="0"/>
              <a:t>Describe innovation as culture not project</a:t>
            </a:r>
          </a:p>
          <a:p>
            <a:pPr eaLnBrk="1" fontAlgn="ctr" hangingPunct="1"/>
            <a:r>
              <a:rPr lang="en-US" dirty="0" smtClean="0"/>
              <a:t>Identify critical success factors</a:t>
            </a:r>
          </a:p>
          <a:p>
            <a:pPr eaLnBrk="1" fontAlgn="ctr" hangingPunct="1"/>
            <a:r>
              <a:rPr lang="en-US" dirty="0" smtClean="0"/>
              <a:t>Identify internal &amp; external sources for innovation inspiration</a:t>
            </a:r>
          </a:p>
          <a:p>
            <a:pPr eaLnBrk="1" fontAlgn="ctr" hangingPunct="1"/>
            <a:r>
              <a:rPr lang="en-US" dirty="0" smtClean="0"/>
              <a:t>Discuss innovation as culture, not a project</a:t>
            </a:r>
          </a:p>
          <a:p>
            <a:pPr eaLnBrk="1" fontAlgn="ctr" hangingPunct="1"/>
            <a:r>
              <a:rPr lang="en-US" dirty="0" smtClean="0"/>
              <a:t>Share formal &amp; informal innovation management processes</a:t>
            </a:r>
          </a:p>
          <a:p>
            <a:pPr eaLnBrk="1" fontAlgn="ctr" hangingPunct="1"/>
            <a:r>
              <a:rPr lang="en-US" dirty="0" smtClean="0"/>
              <a:t>Communicate lessons learned</a:t>
            </a:r>
          </a:p>
          <a:p>
            <a:pPr eaLnBrk="1" fontAlgn="ctr" hangingPunct="1"/>
            <a:r>
              <a:rPr lang="en-US" dirty="0" smtClean="0"/>
              <a:t>Stimulate ideas to jump start innovation</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xfrm>
            <a:off x="195263" y="4233863"/>
            <a:ext cx="6459537" cy="4340225"/>
          </a:xfrm>
          <a:noFill/>
        </p:spPr>
        <p:txBody>
          <a:bodyPr wrap="square" numCol="1" anchor="t" anchorCtr="0" compatLnSpc="1">
            <a:prstTxWarp prst="textNoShape">
              <a:avLst/>
            </a:prstTxWarp>
          </a:bodyPr>
          <a:lstStyle/>
          <a:p>
            <a:pPr eaLnBrk="1" hangingPunct="1">
              <a:spcBef>
                <a:spcPct val="0"/>
              </a:spcBef>
            </a:pPr>
            <a:r>
              <a:rPr lang="en-US" sz="1000" b="1" smtClean="0">
                <a:solidFill>
                  <a:srgbClr val="B92B38"/>
                </a:solidFill>
                <a:latin typeface="Arial" charset="0"/>
              </a:rPr>
              <a:t>Notes</a:t>
            </a:r>
          </a:p>
          <a:p>
            <a:pPr eaLnBrk="1" hangingPunct="1">
              <a:spcBef>
                <a:spcPct val="0"/>
              </a:spcBef>
            </a:pPr>
            <a:r>
              <a:rPr lang="en-US" sz="1000" smtClean="0">
                <a:latin typeface="Arial" charset="0"/>
              </a:rPr>
              <a:t>Although most people writing about innovation have their own definitions of the term, they all share these characteristics:</a:t>
            </a:r>
          </a:p>
          <a:p>
            <a:pPr lvl="1" eaLnBrk="1" hangingPunct="1">
              <a:spcBef>
                <a:spcPct val="0"/>
              </a:spcBef>
            </a:pPr>
            <a:r>
              <a:rPr lang="en-US" sz="1000" smtClean="0">
                <a:latin typeface="Arial" charset="0"/>
              </a:rPr>
              <a:t>Innovation is new</a:t>
            </a:r>
          </a:p>
          <a:p>
            <a:pPr lvl="1" eaLnBrk="1" hangingPunct="1">
              <a:spcBef>
                <a:spcPct val="0"/>
              </a:spcBef>
            </a:pPr>
            <a:r>
              <a:rPr lang="en-US" sz="1000" smtClean="0">
                <a:latin typeface="Arial" charset="0"/>
              </a:rPr>
              <a:t>Innovation is a process that generates new sources of value and growth for the company</a:t>
            </a:r>
          </a:p>
          <a:p>
            <a:pPr lvl="1" eaLnBrk="1" hangingPunct="1">
              <a:spcBef>
                <a:spcPct val="0"/>
              </a:spcBef>
            </a:pPr>
            <a:r>
              <a:rPr lang="en-US" sz="1000" smtClean="0">
                <a:latin typeface="Arial" charset="0"/>
              </a:rPr>
              <a:t>And innovation can dramatically change the basis of competition in an industry (“disruption”)</a:t>
            </a:r>
          </a:p>
          <a:p>
            <a:pPr lvl="1" eaLnBrk="1" hangingPunct="1">
              <a:spcBef>
                <a:spcPct val="0"/>
              </a:spcBef>
            </a:pPr>
            <a:endParaRPr lang="en-US" sz="1000" smtClean="0">
              <a:latin typeface="Arial" charset="0"/>
            </a:endParaRPr>
          </a:p>
          <a:p>
            <a:pPr lvl="1" eaLnBrk="1" hangingPunct="1">
              <a:spcBef>
                <a:spcPct val="0"/>
              </a:spcBef>
            </a:pPr>
            <a:endParaRPr lang="en-US" sz="1000" smtClean="0">
              <a:latin typeface="Arial" charset="0"/>
            </a:endParaRPr>
          </a:p>
          <a:p>
            <a:pPr eaLnBrk="1" hangingPunct="1">
              <a:spcBef>
                <a:spcPct val="0"/>
              </a:spcBef>
            </a:pPr>
            <a:r>
              <a:rPr lang="en-US" sz="1000" smtClean="0">
                <a:latin typeface="Arial" charset="0"/>
              </a:rPr>
              <a:t>	</a:t>
            </a:r>
            <a:r>
              <a:rPr lang="en-US" sz="2000" b="1" smtClean="0">
                <a:latin typeface="Arial" charset="0"/>
              </a:rPr>
              <a:t>Grab a grapefruit</a:t>
            </a:r>
          </a:p>
          <a:p>
            <a:pPr eaLnBrk="1" hangingPunct="1">
              <a:spcBef>
                <a:spcPct val="0"/>
              </a:spcBef>
            </a:pPr>
            <a:endParaRPr lang="en-US" sz="100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Innovation hot topic</a:t>
            </a:r>
          </a:p>
          <a:p>
            <a:pPr defTabSz="931774"/>
            <a:r>
              <a:rPr lang="en-US" b="1" dirty="0" smtClean="0"/>
              <a:t>Defined as </a:t>
            </a:r>
            <a:r>
              <a:rPr lang="en-US" dirty="0" smtClean="0">
                <a:latin typeface="Arial" charset="0"/>
              </a:rPr>
              <a:t>Innovation = Invention + Execution</a:t>
            </a:r>
          </a:p>
          <a:p>
            <a:endParaRPr lang="en-US" b="1" dirty="0" smtClean="0"/>
          </a:p>
          <a:p>
            <a:r>
              <a:rPr lang="en-US" dirty="0" smtClean="0"/>
              <a:t>Everyone trying to figure out innovation (execution, culture, structure, etc)</a:t>
            </a:r>
          </a:p>
          <a:p>
            <a:endParaRPr lang="en-US" dirty="0" smtClean="0"/>
          </a:p>
          <a:p>
            <a:pPr eaLnBrk="1" hangingPunct="1">
              <a:spcBef>
                <a:spcPct val="0"/>
              </a:spcBef>
            </a:pPr>
            <a:r>
              <a:rPr lang="en-US" dirty="0" smtClean="0"/>
              <a:t>“</a:t>
            </a:r>
            <a:r>
              <a:rPr lang="en-US" i="1" dirty="0" smtClean="0"/>
              <a:t>The first step in winning the future is encouraging American innovation</a:t>
            </a:r>
            <a:r>
              <a:rPr lang="en-US" dirty="0" smtClean="0"/>
              <a:t>.</a:t>
            </a:r>
          </a:p>
          <a:p>
            <a:pPr eaLnBrk="1" hangingPunct="1">
              <a:spcBef>
                <a:spcPct val="0"/>
              </a:spcBef>
            </a:pPr>
            <a:r>
              <a:rPr lang="en-US" dirty="0" smtClean="0"/>
              <a:t>-</a:t>
            </a:r>
            <a:r>
              <a:rPr lang="en-US" sz="1100" dirty="0" smtClean="0"/>
              <a:t>State of the Union (2011)</a:t>
            </a:r>
          </a:p>
          <a:p>
            <a:pPr eaLnBrk="1" hangingPunct="1">
              <a:spcBef>
                <a:spcPct val="0"/>
              </a:spcBef>
            </a:pPr>
            <a:endParaRPr lang="en-US" sz="1100" dirty="0" smtClean="0"/>
          </a:p>
          <a:p>
            <a:pPr eaLnBrk="1" hangingPunct="1">
              <a:spcBef>
                <a:spcPct val="0"/>
              </a:spcBef>
            </a:pPr>
            <a:endParaRPr lang="en-US" sz="1100" dirty="0" smtClean="0"/>
          </a:p>
          <a:p>
            <a:pPr eaLnBrk="1" hangingPunct="1">
              <a:spcBef>
                <a:spcPct val="0"/>
              </a:spcBef>
            </a:pPr>
            <a:r>
              <a:rPr lang="en-US" sz="1100" dirty="0" smtClean="0"/>
              <a:t>CEO</a:t>
            </a:r>
            <a:r>
              <a:rPr lang="en-US" sz="1100" baseline="0" dirty="0" smtClean="0"/>
              <a:t> Surveys…</a:t>
            </a:r>
            <a:endParaRPr lang="en-US" sz="1100" dirty="0" smtClean="0"/>
          </a:p>
          <a:p>
            <a:pPr eaLnBrk="1" hangingPunct="1">
              <a:spcBef>
                <a:spcPct val="0"/>
              </a:spcBef>
            </a:pPr>
            <a:endParaRPr lang="en-US" sz="110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100" dirty="0" smtClean="0"/>
              <a:t>IBM Super Second Act. How? Focus on Innovation and set it up for even brighter future.</a:t>
            </a:r>
          </a:p>
          <a:p>
            <a:pPr eaLnBrk="1" hangingPunct="1">
              <a:spcBef>
                <a:spcPct val="0"/>
              </a:spcBef>
            </a:pPr>
            <a:endParaRPr lang="en-US" sz="1100" dirty="0" smtClean="0"/>
          </a:p>
          <a:p>
            <a:pPr eaLnBrk="1" hangingPunct="1">
              <a:spcBef>
                <a:spcPct val="0"/>
              </a:spcBef>
            </a:pPr>
            <a:endParaRPr lang="en-US" sz="1100" dirty="0" smtClean="0"/>
          </a:p>
          <a:p>
            <a:pPr eaLnBrk="1" hangingPunct="1">
              <a:spcBef>
                <a:spcPct val="0"/>
              </a:spcBef>
            </a:pPr>
            <a:r>
              <a:rPr lang="en-US" sz="1100" dirty="0" smtClean="0"/>
              <a:t>Cant go anywhere</a:t>
            </a:r>
            <a:r>
              <a:rPr lang="en-US" sz="1100" baseline="0" dirty="0" smtClean="0"/>
              <a:t> without see, hear, taste, smell innovation yet alone define it!</a:t>
            </a:r>
            <a:endParaRPr lang="en-US" sz="1100" dirty="0" smtClean="0"/>
          </a:p>
          <a:p>
            <a:endParaRPr lang="en-US" dirty="0" smtClean="0"/>
          </a:p>
          <a:p>
            <a:r>
              <a:rPr lang="en-US" dirty="0" smtClean="0"/>
              <a:t>Modicum of success, </a:t>
            </a:r>
            <a:r>
              <a:rPr lang="en-US" b="1" dirty="0" smtClean="0"/>
              <a:t>Why? missing primary ingredient!</a:t>
            </a:r>
          </a:p>
          <a:p>
            <a:r>
              <a:rPr lang="en-US" dirty="0" smtClean="0"/>
              <a:t>But it starts with you…You want innovation, be innovative</a:t>
            </a:r>
          </a:p>
          <a:p>
            <a:r>
              <a:rPr lang="en-US" b="1" dirty="0" smtClean="0"/>
              <a:t>To be innovative you must be innovative</a:t>
            </a:r>
          </a:p>
          <a:p>
            <a:endParaRPr lang="en-US" b="1" dirty="0" smtClean="0"/>
          </a:p>
          <a:p>
            <a:r>
              <a:rPr lang="en-US" b="1" dirty="0" smtClean="0"/>
              <a:t>We spend 1 Trillion per year on Innovation with little ROI (book on tape)</a:t>
            </a:r>
          </a:p>
          <a:p>
            <a:endParaRPr lang="en-US" b="1" dirty="0" smtClean="0"/>
          </a:p>
          <a:p>
            <a:r>
              <a:rPr lang="en-US" b="1" dirty="0" smtClean="0"/>
              <a:t>How</a:t>
            </a:r>
          </a:p>
          <a:p>
            <a:pPr eaLnBrk="1" hangingPunct="1">
              <a:spcBef>
                <a:spcPct val="0"/>
              </a:spcBef>
            </a:pPr>
            <a:endParaRPr lang="en-US" dirty="0" smtClean="0">
              <a:latin typeface="Arial" charset="0"/>
            </a:endParaRPr>
          </a:p>
          <a:p>
            <a:pPr eaLnBrk="1" hangingPunct="1">
              <a:spcBef>
                <a:spcPct val="0"/>
              </a:spcBef>
            </a:pPr>
            <a:endParaRPr lang="en-US" sz="1100" dirty="0" smtClean="0"/>
          </a:p>
          <a:p>
            <a:pPr eaLnBrk="1" hangingPunct="1">
              <a:spcBef>
                <a:spcPct val="0"/>
              </a:spcBef>
            </a:pPr>
            <a:endParaRPr lang="en-US" dirty="0" smtClean="0"/>
          </a:p>
          <a:p>
            <a:pPr eaLnBrk="1" hangingPunct="1">
              <a:spcBef>
                <a:spcPct val="0"/>
              </a:spcBef>
            </a:pPr>
            <a:endParaRPr lang="en-US" dirty="0" smtClean="0">
              <a:latin typeface="Arial" charset="0"/>
            </a:endParaRPr>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BECECB-7ED0-4F02-A065-D0F54845D367}" type="slidenum">
              <a:rPr lang="en-US" smtClean="0">
                <a:latin typeface="Arial" charset="0"/>
              </a:rPr>
              <a:pPr fontAlgn="base">
                <a:spcBef>
                  <a:spcPct val="0"/>
                </a:spcBef>
                <a:spcAft>
                  <a:spcPct val="0"/>
                </a:spcAft>
                <a:defRPr/>
              </a:pPr>
              <a:t>9</a:t>
            </a:fld>
            <a:endParaRPr 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19 century physical resources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20 century manufacturing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21 human potential</a:t>
            </a:r>
          </a:p>
          <a:p>
            <a:endParaRPr lang="en-US" dirty="0"/>
          </a:p>
        </p:txBody>
      </p:sp>
      <p:sp>
        <p:nvSpPr>
          <p:cNvPr id="4" name="Slide Number Placeholder 3"/>
          <p:cNvSpPr>
            <a:spLocks noGrp="1"/>
          </p:cNvSpPr>
          <p:nvPr>
            <p:ph type="sldNum" sz="quarter" idx="10"/>
          </p:nvPr>
        </p:nvSpPr>
        <p:spPr/>
        <p:txBody>
          <a:bodyPr/>
          <a:lstStyle/>
          <a:p>
            <a:fld id="{1FEA85D6-1F76-4816-95CC-E654B667A919}" type="slidenum">
              <a:rPr lang="en-US" smtClean="0"/>
              <a:pPr/>
              <a:t>13</a:t>
            </a:fld>
            <a:endParaRPr lang="en-US"/>
          </a:p>
        </p:txBody>
      </p:sp>
    </p:spTree>
    <p:extLst>
      <p:ext uri="{BB962C8B-B14F-4D97-AF65-F5344CB8AC3E}">
        <p14:creationId xmlns:p14="http://schemas.microsoft.com/office/powerpoint/2010/main" val="93860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Innovative companies grow 3x faster than S&amp;P global average. ~</a:t>
            </a:r>
            <a:r>
              <a:rPr lang="en-US" sz="1000" i="1" smtClean="0">
                <a:latin typeface="Arial" charset="0"/>
              </a:rPr>
              <a:t>BusinessWeek</a:t>
            </a:r>
          </a:p>
          <a:p>
            <a:pPr eaLnBrk="1" hangingPunct="1">
              <a:spcBef>
                <a:spcPct val="0"/>
              </a:spcBef>
            </a:pPr>
            <a:r>
              <a:rPr lang="en-US" sz="1000" i="1" smtClean="0">
                <a:latin typeface="Arial" charset="0"/>
              </a:rPr>
              <a:t>RAND</a:t>
            </a:r>
          </a:p>
          <a:p>
            <a:pPr eaLnBrk="1" hangingPunct="1">
              <a:spcBef>
                <a:spcPct val="0"/>
              </a:spcBef>
            </a:pPr>
            <a:endParaRPr lang="en-US" smtClean="0">
              <a:latin typeface="Arial" charset="0"/>
            </a:endParaRPr>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5F539C-3B26-42F7-AD0F-7942BBF6FC40}" type="slidenum">
              <a:rPr lang="en-US" smtClean="0">
                <a:latin typeface="Arial" charset="0"/>
              </a:rPr>
              <a:pPr fontAlgn="base">
                <a:spcBef>
                  <a:spcPct val="0"/>
                </a:spcBef>
                <a:spcAft>
                  <a:spcPct val="0"/>
                </a:spcAft>
                <a:defRPr/>
              </a:pPr>
              <a:t>14</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reporting to CFO…became Compliance; security and audit</a:t>
            </a:r>
          </a:p>
          <a:p>
            <a:pPr eaLnBrk="1" hangingPunct="1">
              <a:spcBef>
                <a:spcPct val="0"/>
              </a:spcBef>
            </a:pPr>
            <a:r>
              <a:rPr lang="en-US" dirty="0" smtClean="0"/>
              <a:t>Only 10-15% of spend available for yourself</a:t>
            </a:r>
          </a:p>
          <a:p>
            <a:pPr lvl="0"/>
            <a:endParaRPr lang="en-US" sz="1200" kern="1200" dirty="0" smtClean="0">
              <a:solidFill>
                <a:schemeClr val="tx1"/>
              </a:solidFill>
              <a:effectLst/>
              <a:latin typeface="Times"/>
              <a:ea typeface="+mn-ea"/>
              <a:cs typeface="+mn-cs"/>
            </a:endParaRPr>
          </a:p>
          <a:p>
            <a:pPr lvl="0"/>
            <a:r>
              <a:rPr lang="en-US" sz="1200" kern="1200" dirty="0" smtClean="0">
                <a:solidFill>
                  <a:schemeClr val="tx1"/>
                </a:solidFill>
                <a:effectLst/>
                <a:latin typeface="Times"/>
                <a:ea typeface="+mn-ea"/>
                <a:cs typeface="+mn-cs"/>
              </a:rPr>
              <a:t>Regulatory oversight that is completely </a:t>
            </a:r>
            <a:r>
              <a:rPr lang="en-US" sz="1200" kern="1200" dirty="0" err="1" smtClean="0">
                <a:solidFill>
                  <a:schemeClr val="tx1"/>
                </a:solidFill>
                <a:effectLst/>
                <a:latin typeface="Times"/>
                <a:ea typeface="+mn-ea"/>
                <a:cs typeface="+mn-cs"/>
              </a:rPr>
              <a:t>focussed</a:t>
            </a:r>
            <a:r>
              <a:rPr lang="en-US" sz="1200" kern="1200" dirty="0" smtClean="0">
                <a:solidFill>
                  <a:schemeClr val="tx1"/>
                </a:solidFill>
                <a:effectLst/>
                <a:latin typeface="Times"/>
                <a:ea typeface="+mn-ea"/>
                <a:cs typeface="+mn-cs"/>
              </a:rPr>
              <a:t> on compliance. "It discourages risk-taking and innovation," Deane said.</a:t>
            </a:r>
          </a:p>
          <a:p>
            <a:r>
              <a:rPr lang="en-US" sz="1200" kern="1200" dirty="0" smtClean="0">
                <a:solidFill>
                  <a:schemeClr val="tx1"/>
                </a:solidFill>
                <a:effectLst/>
                <a:latin typeface="Times"/>
                <a:ea typeface="+mn-ea"/>
                <a:cs typeface="+mn-cs"/>
              </a:rPr>
              <a:t> Health care doesn't have the same financial reward system. Facebook isn't about to pay $1 billion for the latest hot-ticket item in imaging and informatics. </a:t>
            </a:r>
          </a:p>
          <a:p>
            <a:r>
              <a:rPr lang="en-US" sz="1200" kern="1200" dirty="0" smtClean="0">
                <a:solidFill>
                  <a:schemeClr val="tx1"/>
                </a:solidFill>
                <a:effectLst/>
                <a:latin typeface="Times"/>
                <a:ea typeface="+mn-ea"/>
                <a:cs typeface="+mn-cs"/>
              </a:rPr>
              <a:t> </a:t>
            </a:r>
          </a:p>
          <a:p>
            <a:pPr lvl="0"/>
            <a:r>
              <a:rPr lang="en-US" sz="1200" kern="1200" dirty="0" smtClean="0">
                <a:solidFill>
                  <a:schemeClr val="tx1"/>
                </a:solidFill>
                <a:effectLst/>
                <a:latin typeface="Times"/>
                <a:ea typeface="+mn-ea"/>
                <a:cs typeface="+mn-cs"/>
              </a:rPr>
              <a:t>And, finally, Deane said, "Security always trumps information sharing, and so better, faster linkages are constrained because of security concerns, most of which are bogus."</a:t>
            </a:r>
          </a:p>
          <a:p>
            <a:r>
              <a:rPr lang="en-US" sz="1200" kern="1200" dirty="0" smtClean="0">
                <a:solidFill>
                  <a:schemeClr val="tx1"/>
                </a:solidFill>
                <a:effectLst/>
                <a:latin typeface="Times"/>
                <a:ea typeface="+mn-ea"/>
                <a:cs typeface="+mn-cs"/>
              </a:rPr>
              <a:t> </a:t>
            </a:r>
          </a:p>
          <a:p>
            <a:r>
              <a:rPr lang="en-US" sz="1200" kern="1200" dirty="0" smtClean="0">
                <a:solidFill>
                  <a:schemeClr val="tx1"/>
                </a:solidFill>
                <a:effectLst/>
                <a:latin typeface="Times"/>
                <a:ea typeface="+mn-ea"/>
                <a:cs typeface="+mn-cs"/>
              </a:rPr>
              <a:t/>
            </a:r>
            <a:br>
              <a:rPr lang="en-US" sz="1200" kern="1200" dirty="0" smtClean="0">
                <a:solidFill>
                  <a:schemeClr val="tx1"/>
                </a:solidFill>
                <a:effectLst/>
                <a:latin typeface="Times"/>
                <a:ea typeface="+mn-ea"/>
                <a:cs typeface="+mn-cs"/>
              </a:rPr>
            </a:br>
            <a:r>
              <a:rPr lang="en-US" sz="1200" kern="1200" dirty="0" smtClean="0">
                <a:solidFill>
                  <a:schemeClr val="tx1"/>
                </a:solidFill>
                <a:effectLst/>
                <a:latin typeface="Times"/>
                <a:ea typeface="+mn-ea"/>
                <a:cs typeface="+mn-cs"/>
              </a:rPr>
              <a:t>One of the other big problems is that, unlike other industries, new technologies in health care are not driven by consumer demand. It's up to doctors and hospitals to decide whether to implement the latest and greatest piece of health care tech.</a:t>
            </a:r>
          </a:p>
          <a:p>
            <a:pPr eaLnBrk="1" hangingPunct="1">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smtClean="0">
                <a:latin typeface="Arial" charset="0"/>
              </a:rPr>
              <a:t>Encourage Innovation</a:t>
            </a:r>
          </a:p>
          <a:p>
            <a:pPr lvl="1" eaLnBrk="1" hangingPunct="1">
              <a:spcBef>
                <a:spcPct val="0"/>
              </a:spcBef>
            </a:pPr>
            <a:r>
              <a:rPr lang="en-US" sz="2000" smtClean="0">
                <a:latin typeface="Arial" charset="0"/>
              </a:rPr>
              <a:t>Talk about it</a:t>
            </a:r>
          </a:p>
          <a:p>
            <a:pPr lvl="1" eaLnBrk="1" hangingPunct="1">
              <a:spcBef>
                <a:spcPct val="0"/>
              </a:spcBef>
            </a:pPr>
            <a:r>
              <a:rPr lang="en-US" sz="2000" smtClean="0">
                <a:latin typeface="Arial" charset="0"/>
              </a:rPr>
              <a:t>Showcase</a:t>
            </a:r>
          </a:p>
          <a:p>
            <a:pPr lvl="1" eaLnBrk="1" hangingPunct="1">
              <a:spcBef>
                <a:spcPct val="0"/>
              </a:spcBef>
            </a:pPr>
            <a:r>
              <a:rPr lang="en-US" sz="2000" smtClean="0">
                <a:latin typeface="Arial" charset="0"/>
              </a:rPr>
              <a:t>Allow time</a:t>
            </a:r>
          </a:p>
          <a:p>
            <a:pPr eaLnBrk="1" hangingPunct="1">
              <a:spcBef>
                <a:spcPct val="0"/>
              </a:spcBef>
            </a:pPr>
            <a:r>
              <a:rPr lang="en-US" sz="2400" smtClean="0">
                <a:latin typeface="Arial" charset="0"/>
              </a:rPr>
              <a:t>Must Model Behavior Yourself</a:t>
            </a:r>
          </a:p>
          <a:p>
            <a:pPr lvl="1" eaLnBrk="1" hangingPunct="1">
              <a:spcBef>
                <a:spcPct val="0"/>
              </a:spcBef>
            </a:pPr>
            <a:r>
              <a:rPr lang="en-US" sz="1600" smtClean="0">
                <a:latin typeface="Arial" charset="0"/>
              </a:rPr>
              <a:t>Work </a:t>
            </a:r>
          </a:p>
          <a:p>
            <a:pPr lvl="1" eaLnBrk="1" hangingPunct="1">
              <a:spcBef>
                <a:spcPct val="0"/>
              </a:spcBef>
            </a:pPr>
            <a:r>
              <a:rPr lang="en-US" sz="1600" smtClean="0">
                <a:latin typeface="Arial" charset="0"/>
              </a:rPr>
              <a:t>Home  ironman, tango, rockband, church</a:t>
            </a:r>
          </a:p>
          <a:p>
            <a:pPr lvl="1" eaLnBrk="1" hangingPunct="1">
              <a:spcBef>
                <a:spcPct val="0"/>
              </a:spcBef>
            </a:pPr>
            <a:endParaRPr lang="en-US" smtClean="0">
              <a:latin typeface="Arial" charset="0"/>
            </a:endParaRPr>
          </a:p>
        </p:txBody>
      </p:sp>
      <p:sp>
        <p:nvSpPr>
          <p:cNvPr id="119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EAE68-4006-4902-948A-20646F7705F4}" type="slidenum">
              <a:rPr lang="en-US" smtClean="0">
                <a:latin typeface="Arial" charset="0"/>
              </a:rPr>
              <a:pPr fontAlgn="base">
                <a:spcBef>
                  <a:spcPct val="0"/>
                </a:spcBef>
                <a:spcAft>
                  <a:spcPct val="0"/>
                </a:spcAft>
                <a:defRPr/>
              </a:pPr>
              <a:t>17</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0" y="2133600"/>
            <a:ext cx="9144000" cy="18297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1" y="3962399"/>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
        <p:nvSpPr>
          <p:cNvPr id="27" name="Slide Number Placeholder 26"/>
          <p:cNvSpPr>
            <a:spLocks noGrp="1"/>
          </p:cNvSpPr>
          <p:nvPr userDrawn="1">
            <p:ph type="sldNum" sz="quarter" idx="12"/>
          </p:nvPr>
        </p:nvSpPr>
        <p:spPr/>
        <p:txBody>
          <a:bodyPr/>
          <a:lstStyle>
            <a:lvl1pPr>
              <a:defRPr>
                <a:solidFill>
                  <a:srgbClr val="FFFFFF"/>
                </a:solidFill>
              </a:defRPr>
            </a:lvl1pPr>
            <a:extLst/>
          </a:lstStyle>
          <a:p>
            <a:fld id="{FAA73AEB-4126-437C-BCDA-F9D30B5ABC95}" type="slidenum">
              <a:rPr lang="en-US" smtClean="0"/>
              <a:t>‹#›</a:t>
            </a:fld>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33192"/>
            <a:ext cx="4057139" cy="1929008"/>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grpSp>
        <p:nvGrpSpPr>
          <p:cNvPr id="21" name="Group 20"/>
          <p:cNvGrpSpPr/>
          <p:nvPr userDrawn="1"/>
        </p:nvGrpSpPr>
        <p:grpSpPr>
          <a:xfrm>
            <a:off x="-9237" y="5787738"/>
            <a:ext cx="5449134" cy="1084723"/>
            <a:chOff x="-9237" y="5787738"/>
            <a:chExt cx="5449134" cy="1084723"/>
          </a:xfrm>
        </p:grpSpPr>
        <p:sp>
          <p:nvSpPr>
            <p:cNvPr id="22" name="Freeform 21"/>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Right Triangle 23"/>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25" name="Straight Connector 2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600"/>
            </a:lvl4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6" name="Slide Number Placeholder 5"/>
          <p:cNvSpPr>
            <a:spLocks noGrp="1"/>
          </p:cNvSpPr>
          <p:nvPr>
            <p:ph type="sldNum" sz="quarter" idx="12"/>
          </p:nvPr>
        </p:nvSpPr>
        <p:spPr/>
        <p:txBody>
          <a:bodyPr/>
          <a:lstStyle>
            <a:extLst/>
          </a:lstStyle>
          <a:p>
            <a:fld id="{FAA73AEB-4126-437C-BCDA-F9D30B5ABC95}" type="slidenum">
              <a:rPr lang="en-US" smtClean="0"/>
              <a:t>‹#›</a:t>
            </a:fld>
            <a:endParaRPr lang="en-US"/>
          </a:p>
        </p:txBody>
      </p:sp>
      <p:sp>
        <p:nvSpPr>
          <p:cNvPr id="7" name="Title 6"/>
          <p:cNvSpPr>
            <a:spLocks noGrp="1"/>
          </p:cNvSpPr>
          <p:nvPr>
            <p:ph type="title"/>
          </p:nvPr>
        </p:nvSpPr>
        <p:spPr/>
        <p:txBody>
          <a:bodyPr rtlCol="0">
            <a:normAutofit/>
          </a:bodyPr>
          <a:lstStyle>
            <a:lvl1pPr>
              <a:defRPr sz="3200">
                <a:effectLst/>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t>‹#›</a:t>
            </a:fld>
            <a:endParaRPr lang="en-US"/>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
        <p:nvSpPr>
          <p:cNvPr id="5" name="Content Placeholder 4"/>
          <p:cNvSpPr>
            <a:spLocks noGrp="1"/>
          </p:cNvSpPr>
          <p:nvPr>
            <p:ph sz="quarter" idx="2"/>
          </p:nvPr>
        </p:nvSpPr>
        <p:spPr>
          <a:xfrm>
            <a:off x="457200" y="1444294"/>
            <a:ext cx="4040188" cy="4499306"/>
          </a:xfrm>
          <a:ln>
            <a:noFill/>
            <a:prstDash val="sysDash"/>
            <a:miter lim="800000"/>
          </a:ln>
        </p:spPr>
        <p:txBody>
          <a:bodyPr/>
          <a:lstStyle>
            <a:lvl1pPr>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8" name="Content Placeholder 5"/>
          <p:cNvSpPr>
            <a:spLocks noGrp="1"/>
          </p:cNvSpPr>
          <p:nvPr>
            <p:ph sz="quarter" idx="4"/>
          </p:nvPr>
        </p:nvSpPr>
        <p:spPr>
          <a:xfrm>
            <a:off x="4645025" y="1444294"/>
            <a:ext cx="4041775" cy="4499306"/>
          </a:xfrm>
          <a:ln>
            <a:noFill/>
            <a:prstDash val="sysDash"/>
            <a:miter lim="800000"/>
          </a:ln>
        </p:spPr>
        <p:txBody>
          <a:bodyPr/>
          <a:lstStyle>
            <a:lvl1pPr>
              <a:spcBef>
                <a:spcPts val="0"/>
              </a:spcBef>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Tree>
    <p:extLst>
      <p:ext uri="{BB962C8B-B14F-4D97-AF65-F5344CB8AC3E}">
        <p14:creationId xmlns:p14="http://schemas.microsoft.com/office/powerpoint/2010/main" val="403317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t>‹#›</a:t>
            </a:fld>
            <a:endParaRPr lang="en-US"/>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192197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FAA73AEB-4126-437C-BCDA-F9D30B5ABC95}" type="slidenum">
              <a:rPr lang="en-US" smtClean="0"/>
              <a:t>‹#›</a:t>
            </a:fld>
            <a:endParaRPr lang="en-US"/>
          </a:p>
        </p:txBody>
      </p:sp>
      <p:pic>
        <p:nvPicPr>
          <p:cNvPr id="5" name="Picture 4" descr="question mark_3.bmp"/>
          <p:cNvPicPr>
            <a:picLocks noChangeAspect="1"/>
          </p:cNvPicPr>
          <p:nvPr userDrawn="1"/>
        </p:nvPicPr>
        <p:blipFill>
          <a:blip r:embed="rId2"/>
          <a:stretch>
            <a:fillRect/>
          </a:stretch>
        </p:blipFill>
        <p:spPr>
          <a:xfrm>
            <a:off x="3200400" y="1971294"/>
            <a:ext cx="2895600" cy="32865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433C56EF-5C50-014F-83FF-A185149DB78E}" type="datetimeFigureOut">
              <a:rPr lang="en-US" smtClean="0"/>
              <a:pPr/>
              <a:t>10/18/2014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4D2A77D-0D9C-B746-8A15-23AF0E1FBA90}" type="slidenum">
              <a:rPr lang="en-US" smtClean="0"/>
              <a:pPr/>
              <a:t>‹#›</a:t>
            </a:fld>
            <a:endParaRPr lang="en-US"/>
          </a:p>
        </p:txBody>
      </p:sp>
      <p:sp>
        <p:nvSpPr>
          <p:cNvPr id="6" name="Title 1"/>
          <p:cNvSpPr>
            <a:spLocks noGrp="1"/>
          </p:cNvSpPr>
          <p:nvPr>
            <p:ph type="title"/>
          </p:nvPr>
        </p:nvSpPr>
        <p:spPr>
          <a:xfrm>
            <a:off x="457200" y="1341848"/>
            <a:ext cx="8229600" cy="603953"/>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091322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38638"/>
          <a:stretch/>
        </p:blipFill>
        <p:spPr>
          <a:xfrm>
            <a:off x="-2" y="4031"/>
            <a:ext cx="9144001" cy="4335698"/>
          </a:xfrm>
          <a:prstGeom prst="rect">
            <a:avLst/>
          </a:prstGeom>
        </p:spPr>
      </p:pic>
    </p:spTree>
    <p:extLst>
      <p:ext uri="{BB962C8B-B14F-4D97-AF65-F5344CB8AC3E}">
        <p14:creationId xmlns:p14="http://schemas.microsoft.com/office/powerpoint/2010/main" val="158753617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7772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9237" y="5787738"/>
            <a:ext cx="5449134" cy="1084723"/>
            <a:chOff x="-9237" y="5787738"/>
            <a:chExt cx="5449134" cy="1084723"/>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0">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AA73AEB-4126-437C-BCDA-F9D30B5ABC95}" type="slidenum">
              <a:rPr lang="en-US" smtClean="0"/>
              <a:t>‹#›</a:t>
            </a:fld>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67" r:id="rId5"/>
    <p:sldLayoutId id="2147483670" r:id="rId6"/>
    <p:sldLayoutId id="2147483671" r:id="rId7"/>
    <p:sldLayoutId id="2147483672" r:id="rId8"/>
  </p:sldLayoutIdLst>
  <p:hf hdr="0" ftr="0" dt="0"/>
  <p:txStyles>
    <p:titleStyle>
      <a:lvl1pPr algn="l" rtl="0" eaLnBrk="1" latinLnBrk="0" hangingPunct="1">
        <a:spcBef>
          <a:spcPct val="0"/>
        </a:spcBef>
        <a:buNone/>
        <a:defRPr kumimoji="0" sz="4100" b="1" kern="1200">
          <a:solidFill>
            <a:schemeClr val="tx2"/>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Microsoft_Excel_97-2003_Worksheet1.xls"/></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5.jpeg"/><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hyperlink" Target="http://upload.wikimedia.org/wikipedia/commons/3/38/Crystal_Clear_app_personal.png" TargetMode="External"/><Relationship Id="rId21" Type="http://schemas.openxmlformats.org/officeDocument/2006/relationships/image" Target="../media/image105.png"/><Relationship Id="rId7" Type="http://schemas.openxmlformats.org/officeDocument/2006/relationships/diagramQuickStyle" Target="../diagrams/quickStyle2.xml"/><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9.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95.png"/><Relationship Id="rId5" Type="http://schemas.openxmlformats.org/officeDocument/2006/relationships/diagramData" Target="../diagrams/data2.xml"/><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93.png"/><Relationship Id="rId9" Type="http://schemas.microsoft.com/office/2007/relationships/diagramDrawing" Target="../diagrams/drawing2.xml"/><Relationship Id="rId1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jpeg"/><Relationship Id="rId17" Type="http://schemas.openxmlformats.org/officeDocument/2006/relationships/image" Target="../media/image141.png"/><Relationship Id="rId25" Type="http://schemas.openxmlformats.org/officeDocument/2006/relationships/image" Target="../media/image149.jpg"/><Relationship Id="rId2" Type="http://schemas.openxmlformats.org/officeDocument/2006/relationships/notesSlide" Target="../notesSlides/notesSlide25.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jpeg"/><Relationship Id="rId23" Type="http://schemas.openxmlformats.org/officeDocument/2006/relationships/image" Target="../media/image147.jpe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jpeg"/><Relationship Id="rId14" Type="http://schemas.openxmlformats.org/officeDocument/2006/relationships/image" Target="../media/image138.jpeg"/><Relationship Id="rId22" Type="http://schemas.openxmlformats.org/officeDocument/2006/relationships/image" Target="../media/image1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histalk2.com/category/ed-marx/" TargetMode="External"/><Relationship Id="rId7" Type="http://schemas.openxmlformats.org/officeDocument/2006/relationships/hyperlink" Target="mailto:edwardmarx@texashealth.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facebook.com/edwardmarx" TargetMode="External"/><Relationship Id="rId5" Type="http://schemas.openxmlformats.org/officeDocument/2006/relationships/hyperlink" Target="http://www.linkedin.com/in/edwardmarx" TargetMode="External"/><Relationship Id="rId4" Type="http://schemas.openxmlformats.org/officeDocument/2006/relationships/hyperlink" Target="http://twitter.com/marxist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notesSlide" Target="../notesSlides/notesSlide5.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gif"/><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gif"/><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gif"/><Relationship Id="rId22"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7087" y="5124896"/>
            <a:ext cx="9151087" cy="1199704"/>
          </a:xfrm>
        </p:spPr>
        <p:txBody>
          <a:bodyPr>
            <a:normAutofit lnSpcReduction="10000"/>
          </a:bodyPr>
          <a:lstStyle/>
          <a:p>
            <a:r>
              <a:rPr lang="en-US" dirty="0" smtClean="0"/>
              <a:t>Edward Marx</a:t>
            </a:r>
          </a:p>
          <a:p>
            <a:r>
              <a:rPr lang="en-US" dirty="0" smtClean="0"/>
              <a:t>SVP/CIO</a:t>
            </a:r>
          </a:p>
          <a:p>
            <a:r>
              <a:rPr lang="en-US" dirty="0" smtClean="0"/>
              <a:t>Texas Health Resources</a:t>
            </a:r>
          </a:p>
        </p:txBody>
      </p:sp>
      <p:sp>
        <p:nvSpPr>
          <p:cNvPr id="7" name="Slide Number Placeholder 6"/>
          <p:cNvSpPr>
            <a:spLocks noGrp="1"/>
          </p:cNvSpPr>
          <p:nvPr>
            <p:ph type="sldNum" sz="quarter" idx="12"/>
          </p:nvPr>
        </p:nvSpPr>
        <p:spPr/>
        <p:txBody>
          <a:bodyPr/>
          <a:lstStyle/>
          <a:p>
            <a:fld id="{FAA73AEB-4126-437C-BCDA-F9D30B5ABC95}" type="slidenum">
              <a:rPr lang="en-US" smtClean="0"/>
              <a:pPr/>
              <a:t>1</a:t>
            </a:fld>
            <a:endParaRPr lang="en-US"/>
          </a:p>
        </p:txBody>
      </p:sp>
      <p:sp>
        <p:nvSpPr>
          <p:cNvPr id="14" name="TextBox 13"/>
          <p:cNvSpPr txBox="1"/>
          <p:nvPr/>
        </p:nvSpPr>
        <p:spPr>
          <a:xfrm>
            <a:off x="4648200" y="453985"/>
            <a:ext cx="4495800" cy="1908215"/>
          </a:xfrm>
          <a:prstGeom prst="rect">
            <a:avLst/>
          </a:prstGeom>
          <a:noFill/>
        </p:spPr>
        <p:txBody>
          <a:bodyPr wrap="square" rtlCol="0">
            <a:spAutoFit/>
          </a:bodyPr>
          <a:lstStyle/>
          <a:p>
            <a:r>
              <a:rPr lang="en-US" sz="3200" b="1" dirty="0" smtClean="0">
                <a:solidFill>
                  <a:srgbClr val="1A92AA"/>
                </a:solidFill>
              </a:rPr>
              <a:t>Clinical Informatics: It’s Our Time!</a:t>
            </a:r>
          </a:p>
          <a:p>
            <a:r>
              <a:rPr lang="en-US" dirty="0" smtClean="0">
                <a:solidFill>
                  <a:srgbClr val="1A92AA"/>
                </a:solidFill>
              </a:rPr>
              <a:t>2014 Clinical Informatics Academy</a:t>
            </a:r>
          </a:p>
          <a:p>
            <a:r>
              <a:rPr lang="en-US" dirty="0" smtClean="0">
                <a:solidFill>
                  <a:srgbClr val="1A92AA"/>
                </a:solidFill>
              </a:rPr>
              <a:t>Sponsored by DFW ANIA Chapter</a:t>
            </a:r>
          </a:p>
          <a:p>
            <a:r>
              <a:rPr lang="en-US" dirty="0" smtClean="0">
                <a:solidFill>
                  <a:srgbClr val="1A92AA"/>
                </a:solidFill>
              </a:rPr>
              <a:t>October 10-11, 2014</a:t>
            </a:r>
            <a:endParaRPr lang="en-US" dirty="0">
              <a:solidFill>
                <a:srgbClr val="1A92AA"/>
              </a:solidFill>
            </a:endParaRPr>
          </a:p>
        </p:txBody>
      </p:sp>
      <p:sp>
        <p:nvSpPr>
          <p:cNvPr id="9" name="Title 5"/>
          <p:cNvSpPr txBox="1">
            <a:spLocks/>
          </p:cNvSpPr>
          <p:nvPr/>
        </p:nvSpPr>
        <p:spPr bwMode="auto">
          <a:xfrm>
            <a:off x="609600" y="3101975"/>
            <a:ext cx="7772400" cy="147002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0" b="0" i="1" u="none" strike="noStrike" kern="0" cap="none" spc="0" normalizeH="0" baseline="0" noProof="0" dirty="0" smtClean="0">
                <a:ln>
                  <a:noFill/>
                </a:ln>
                <a:solidFill>
                  <a:srgbClr val="CC3300"/>
                </a:solidFill>
                <a:effectLst/>
                <a:uLnTx/>
                <a:uFillTx/>
                <a:latin typeface="+mj-lt"/>
                <a:ea typeface="+mj-ea"/>
                <a:cs typeface="+mj-cs"/>
              </a:rPr>
              <a:t>i</a:t>
            </a:r>
            <a:r>
              <a:rPr kumimoji="0" lang="en-US" sz="10800" b="0" i="1" u="none" strike="noStrike" kern="0" cap="none" spc="0" normalizeH="0" baseline="0" noProof="0" dirty="0" smtClean="0">
                <a:ln>
                  <a:noFill/>
                </a:ln>
                <a:solidFill>
                  <a:srgbClr val="FF0000"/>
                </a:solidFill>
                <a:effectLst/>
                <a:uLnTx/>
                <a:uFillTx/>
                <a:latin typeface="+mj-lt"/>
                <a:ea typeface="+mj-ea"/>
                <a:cs typeface="+mj-cs"/>
              </a:rPr>
              <a:t>n</a:t>
            </a:r>
            <a:r>
              <a:rPr kumimoji="0" lang="en-US" sz="10800" b="0" i="1" u="none" strike="noStrike" kern="0" cap="none" spc="0" normalizeH="0" baseline="0" noProof="0" dirty="0" smtClean="0">
                <a:ln>
                  <a:noFill/>
                </a:ln>
                <a:solidFill>
                  <a:srgbClr val="FFFF00"/>
                </a:solidFill>
                <a:effectLst/>
                <a:uLnTx/>
                <a:uFillTx/>
                <a:latin typeface="+mj-lt"/>
                <a:ea typeface="+mj-ea"/>
                <a:cs typeface="+mj-cs"/>
              </a:rPr>
              <a:t>n</a:t>
            </a:r>
            <a:r>
              <a:rPr kumimoji="0" lang="en-US" sz="10800" b="0" i="1" u="none" strike="noStrike" kern="0" cap="none" spc="0" normalizeH="0" baseline="0" noProof="0" dirty="0" smtClean="0">
                <a:ln>
                  <a:noFill/>
                </a:ln>
                <a:solidFill>
                  <a:schemeClr val="tx1"/>
                </a:solidFill>
                <a:effectLst/>
                <a:uLnTx/>
                <a:uFillTx/>
                <a:latin typeface="+mj-lt"/>
                <a:ea typeface="+mj-ea"/>
                <a:cs typeface="+mj-cs"/>
              </a:rPr>
              <a:t>o</a:t>
            </a:r>
            <a:r>
              <a:rPr kumimoji="0" lang="en-US" sz="10800" b="0" i="1" u="none" strike="noStrike" kern="0" cap="none" spc="0" normalizeH="0" baseline="0" noProof="0" dirty="0" smtClean="0">
                <a:ln>
                  <a:noFill/>
                </a:ln>
                <a:solidFill>
                  <a:srgbClr val="00B050"/>
                </a:solidFill>
                <a:effectLst/>
                <a:uLnTx/>
                <a:uFillTx/>
                <a:latin typeface="+mj-lt"/>
                <a:ea typeface="+mj-ea"/>
                <a:cs typeface="+mj-cs"/>
              </a:rPr>
              <a:t>v</a:t>
            </a:r>
            <a:r>
              <a:rPr kumimoji="0" lang="en-US" sz="10800" b="0" i="1" u="none" strike="noStrike" kern="0" cap="none" spc="0" normalizeH="0" baseline="0" noProof="0" dirty="0" smtClean="0">
                <a:ln>
                  <a:noFill/>
                </a:ln>
                <a:solidFill>
                  <a:schemeClr val="accent1">
                    <a:lumMod val="75000"/>
                  </a:schemeClr>
                </a:solidFill>
                <a:effectLst/>
                <a:uLnTx/>
                <a:uFillTx/>
                <a:latin typeface="+mj-lt"/>
                <a:ea typeface="+mj-ea"/>
                <a:cs typeface="+mj-cs"/>
              </a:rPr>
              <a:t>a</a:t>
            </a:r>
            <a:r>
              <a:rPr kumimoji="0" lang="en-US" sz="10800" b="0" i="1" u="none" strike="noStrike" kern="0" cap="none" spc="0" normalizeH="0" baseline="0" noProof="0" dirty="0" smtClean="0">
                <a:ln>
                  <a:noFill/>
                </a:ln>
                <a:solidFill>
                  <a:srgbClr val="7030A0"/>
                </a:solidFill>
                <a:effectLst/>
                <a:uLnTx/>
                <a:uFillTx/>
                <a:latin typeface="+mj-lt"/>
                <a:ea typeface="+mj-ea"/>
                <a:cs typeface="+mj-cs"/>
              </a:rPr>
              <a:t>t</a:t>
            </a:r>
            <a:r>
              <a:rPr kumimoji="0" lang="en-US" sz="10800" b="0" i="1" u="none" strike="noStrike" kern="0" cap="none" spc="0" normalizeH="0" baseline="0" noProof="0" dirty="0" smtClean="0">
                <a:ln>
                  <a:noFill/>
                </a:ln>
                <a:solidFill>
                  <a:schemeClr val="accent3">
                    <a:lumMod val="75000"/>
                  </a:schemeClr>
                </a:solidFill>
                <a:effectLst/>
                <a:uLnTx/>
                <a:uFillTx/>
                <a:latin typeface="+mj-lt"/>
                <a:ea typeface="+mj-ea"/>
                <a:cs typeface="+mj-cs"/>
              </a:rPr>
              <a:t>i</a:t>
            </a:r>
            <a:r>
              <a:rPr kumimoji="0" lang="en-US" sz="10800" b="0" i="1" u="none" strike="noStrike" kern="0" cap="none" spc="0" normalizeH="0" baseline="0" noProof="0" dirty="0" smtClean="0">
                <a:ln>
                  <a:noFill/>
                </a:ln>
                <a:solidFill>
                  <a:schemeClr val="tx1">
                    <a:lumMod val="85000"/>
                    <a:lumOff val="15000"/>
                  </a:schemeClr>
                </a:solidFill>
                <a:effectLst/>
                <a:uLnTx/>
                <a:uFillTx/>
                <a:latin typeface="+mj-lt"/>
                <a:ea typeface="+mj-ea"/>
                <a:cs typeface="+mj-cs"/>
              </a:rPr>
              <a:t>o</a:t>
            </a:r>
            <a:r>
              <a:rPr kumimoji="0" lang="en-US" sz="10800" b="0" i="1" u="none" strike="noStrike" kern="0" cap="none" spc="0" normalizeH="0" baseline="0" noProof="0" dirty="0" smtClean="0">
                <a:ln>
                  <a:noFill/>
                </a:ln>
                <a:solidFill>
                  <a:srgbClr val="FFC000"/>
                </a:solidFill>
                <a:effectLst/>
                <a:uLnTx/>
                <a:uFillTx/>
                <a:latin typeface="+mj-lt"/>
                <a:ea typeface="+mj-ea"/>
                <a:cs typeface="+mj-cs"/>
              </a:rPr>
              <a:t>n</a:t>
            </a:r>
            <a:br>
              <a:rPr kumimoji="0" lang="en-US" sz="10800" b="0" i="1" u="none" strike="noStrike" kern="0" cap="none" spc="0" normalizeH="0" baseline="0" noProof="0" dirty="0" smtClean="0">
                <a:ln>
                  <a:noFill/>
                </a:ln>
                <a:solidFill>
                  <a:srgbClr val="FFC000"/>
                </a:solidFill>
                <a:effectLst/>
                <a:uLnTx/>
                <a:uFillTx/>
                <a:latin typeface="+mj-lt"/>
                <a:ea typeface="+mj-ea"/>
                <a:cs typeface="+mj-cs"/>
              </a:rPr>
            </a:br>
            <a:r>
              <a:rPr kumimoji="0" lang="en-US" sz="4400" b="0" i="1" u="none" strike="noStrike" kern="0" cap="none" spc="0" normalizeH="0" baseline="0" noProof="0" dirty="0" smtClean="0">
                <a:ln>
                  <a:noFill/>
                </a:ln>
                <a:solidFill>
                  <a:schemeClr val="tx1"/>
                </a:solidFill>
                <a:effectLst/>
                <a:uLnTx/>
                <a:uFillTx/>
                <a:latin typeface="+mj-lt"/>
                <a:ea typeface="+mj-ea"/>
                <a:cs typeface="+mj-cs"/>
              </a:rPr>
              <a:t>creating &amp; sustaining</a:t>
            </a:r>
            <a:r>
              <a:rPr kumimoji="0" lang="en-US" sz="3600" b="0" i="0" u="none" strike="noStrike" kern="0" cap="none" spc="0" normalizeH="0" baseline="0" noProof="0" dirty="0" smtClean="0">
                <a:ln>
                  <a:noFill/>
                </a:ln>
                <a:solidFill>
                  <a:srgbClr val="4B4B4C"/>
                </a:solidFill>
                <a:effectLst/>
                <a:uLnTx/>
                <a:uFillTx/>
                <a:latin typeface="+mj-lt"/>
                <a:ea typeface="+mj-ea"/>
                <a:cs typeface="+mj-cs"/>
              </a:rPr>
              <a:t/>
            </a:r>
            <a:br>
              <a:rPr kumimoji="0" lang="en-US" sz="3600" b="0" i="0" u="none" strike="noStrike" kern="0" cap="none" spc="0" normalizeH="0" baseline="0" noProof="0" dirty="0" smtClean="0">
                <a:ln>
                  <a:noFill/>
                </a:ln>
                <a:solidFill>
                  <a:srgbClr val="4B4B4C"/>
                </a:solidFill>
                <a:effectLst/>
                <a:uLnTx/>
                <a:uFillTx/>
                <a:latin typeface="+mj-lt"/>
                <a:ea typeface="+mj-ea"/>
                <a:cs typeface="+mj-cs"/>
              </a:rPr>
            </a:br>
            <a:endParaRPr kumimoji="0" lang="en-US" sz="3600" b="1" i="0" u="none" strike="noStrike" kern="0" cap="none" spc="0" normalizeH="0" baseline="0" noProof="0" dirty="0">
              <a:ln>
                <a:noFill/>
              </a:ln>
              <a:solidFill>
                <a:srgbClr val="4B4B4C"/>
              </a:solidFill>
              <a:effectLst/>
              <a:uLnTx/>
              <a:uFillTx/>
              <a:latin typeface="+mj-lt"/>
              <a:ea typeface="+mj-ea"/>
              <a:cs typeface="+mj-cs"/>
            </a:endParaRPr>
          </a:p>
        </p:txBody>
      </p:sp>
    </p:spTree>
    <p:extLst>
      <p:ext uri="{BB962C8B-B14F-4D97-AF65-F5344CB8AC3E}">
        <p14:creationId xmlns:p14="http://schemas.microsoft.com/office/powerpoint/2010/main" val="29399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4783"/>
            <a:ext cx="8229600" cy="4525963"/>
          </a:xfrm>
        </p:spPr>
        <p:txBody>
          <a:bodyPr/>
          <a:lstStyle/>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marL="0">
              <a:buFont typeface="Arial" charset="0"/>
              <a:buNone/>
              <a:defRPr/>
            </a:pPr>
            <a:endParaRPr lang="en-US" dirty="0" smtClean="0"/>
          </a:p>
          <a:p>
            <a:pPr marL="0" algn="ctr">
              <a:buFont typeface="Arial" charset="0"/>
              <a:buNone/>
              <a:defRPr/>
            </a:pPr>
            <a:r>
              <a:rPr lang="en-US" dirty="0" smtClean="0"/>
              <a:t>“</a:t>
            </a:r>
            <a:r>
              <a:rPr lang="en-US" i="1" dirty="0" smtClean="0"/>
              <a:t>The first step in winning the future is encouraging American innovation</a:t>
            </a:r>
            <a:r>
              <a:rPr lang="en-US" dirty="0" smtClean="0"/>
              <a:t>.”</a:t>
            </a:r>
          </a:p>
          <a:p>
            <a:pPr>
              <a:buFont typeface="Arial" charset="0"/>
              <a:buNone/>
              <a:defRPr/>
            </a:pPr>
            <a:endParaRPr lang="en-US" dirty="0"/>
          </a:p>
        </p:txBody>
      </p:sp>
      <p:pic>
        <p:nvPicPr>
          <p:cNvPr id="23555" name="Picture 3" descr="SOTU.jpg"/>
          <p:cNvPicPr>
            <a:picLocks noChangeAspect="1"/>
          </p:cNvPicPr>
          <p:nvPr/>
        </p:nvPicPr>
        <p:blipFill>
          <a:blip r:embed="rId2" cstate="print"/>
          <a:srcRect/>
          <a:stretch>
            <a:fillRect/>
          </a:stretch>
        </p:blipFill>
        <p:spPr bwMode="auto">
          <a:xfrm>
            <a:off x="1600200" y="13728"/>
            <a:ext cx="5943600" cy="5154921"/>
          </a:xfrm>
          <a:prstGeom prst="rect">
            <a:avLst/>
          </a:prstGeom>
          <a:noFill/>
          <a:ln w="9525">
            <a:noFill/>
            <a:miter lim="800000"/>
            <a:headEnd/>
            <a:tailEnd/>
          </a:ln>
        </p:spPr>
      </p:pic>
      <p:sp>
        <p:nvSpPr>
          <p:cNvPr id="4" name="TextBox 3"/>
          <p:cNvSpPr txBox="1"/>
          <p:nvPr/>
        </p:nvSpPr>
        <p:spPr>
          <a:xfrm rot="19446095">
            <a:off x="-412254" y="2936082"/>
            <a:ext cx="9708810" cy="1077218"/>
          </a:xfrm>
          <a:prstGeom prst="rect">
            <a:avLst/>
          </a:prstGeom>
          <a:solidFill>
            <a:schemeClr val="accent1"/>
          </a:solidFill>
        </p:spPr>
        <p:txBody>
          <a:bodyPr wrap="square">
            <a:spAutoFit/>
          </a:bodyPr>
          <a:lstStyle/>
          <a:p>
            <a:pPr fontAlgn="auto">
              <a:spcBef>
                <a:spcPts val="0"/>
              </a:spcBef>
              <a:spcAft>
                <a:spcPts val="0"/>
              </a:spcAft>
              <a:defRPr/>
            </a:pPr>
            <a:r>
              <a:rPr lang="en-US" sz="3200" i="1" dirty="0">
                <a:solidFill>
                  <a:srgbClr val="FF0000"/>
                </a:solidFill>
                <a:latin typeface="Arial" pitchFamily="34" charset="0"/>
                <a:cs typeface="+mn-cs"/>
              </a:rPr>
              <a:t>“The world leaders in innovation </a:t>
            </a:r>
            <a:r>
              <a:rPr lang="en-US" sz="3200" i="1" dirty="0" smtClean="0">
                <a:solidFill>
                  <a:srgbClr val="FF0000"/>
                </a:solidFill>
                <a:latin typeface="Arial" pitchFamily="34" charset="0"/>
                <a:cs typeface="+mn-cs"/>
              </a:rPr>
              <a:t>will be </a:t>
            </a:r>
            <a:r>
              <a:rPr lang="en-US" sz="3200" i="1" dirty="0">
                <a:solidFill>
                  <a:srgbClr val="FF0000"/>
                </a:solidFill>
                <a:latin typeface="Arial" pitchFamily="34" charset="0"/>
                <a:cs typeface="+mn-cs"/>
              </a:rPr>
              <a:t>world leaders </a:t>
            </a:r>
            <a:r>
              <a:rPr lang="en-US" sz="3200" i="1" dirty="0" smtClean="0">
                <a:solidFill>
                  <a:srgbClr val="FF0000"/>
                </a:solidFill>
                <a:latin typeface="Arial" pitchFamily="34" charset="0"/>
                <a:cs typeface="+mn-cs"/>
              </a:rPr>
              <a:t>	in </a:t>
            </a:r>
            <a:r>
              <a:rPr lang="en-US" sz="3200" i="1" dirty="0">
                <a:solidFill>
                  <a:srgbClr val="FF0000"/>
                </a:solidFill>
                <a:latin typeface="Arial" pitchFamily="34" charset="0"/>
                <a:cs typeface="+mn-cs"/>
              </a:rPr>
              <a:t>everything else</a:t>
            </a:r>
            <a:r>
              <a:rPr lang="en-US" sz="3200" i="1" dirty="0" smtClean="0">
                <a:solidFill>
                  <a:srgbClr val="FF0000"/>
                </a:solidFill>
                <a:latin typeface="Arial" pitchFamily="34" charset="0"/>
                <a:cs typeface="+mn-cs"/>
              </a:rPr>
              <a:t>.”</a:t>
            </a:r>
            <a:r>
              <a:rPr lang="en-US" sz="3200" dirty="0" smtClean="0">
                <a:latin typeface="Arial" pitchFamily="34" charset="0"/>
                <a:cs typeface="+mn-cs"/>
              </a:rPr>
              <a:t>		</a:t>
            </a:r>
            <a:r>
              <a:rPr lang="en-US" dirty="0" smtClean="0">
                <a:latin typeface="Arial" pitchFamily="34" charset="0"/>
                <a:cs typeface="+mn-cs"/>
              </a:rPr>
              <a:t>~</a:t>
            </a:r>
            <a:r>
              <a:rPr lang="en-US" dirty="0">
                <a:latin typeface="Arial" pitchFamily="34" charset="0"/>
                <a:cs typeface="+mn-cs"/>
              </a:rPr>
              <a:t>McAlindon</a:t>
            </a:r>
            <a:endParaRPr lang="en-US" sz="3200" dirty="0">
              <a:latin typeface="Arial" pitchFamily="34" charset="0"/>
              <a:cs typeface="+mn-cs"/>
            </a:endParaRPr>
          </a:p>
        </p:txBody>
      </p:sp>
    </p:spTree>
    <p:extLst>
      <p:ext uri="{BB962C8B-B14F-4D97-AF65-F5344CB8AC3E}">
        <p14:creationId xmlns:p14="http://schemas.microsoft.com/office/powerpoint/2010/main" val="23803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848600" cy="868362"/>
          </a:xfrm>
        </p:spPr>
        <p:txBody>
          <a:bodyPr rtlCol="0">
            <a:normAutofit/>
          </a:bodyPr>
          <a:lstStyle/>
          <a:p>
            <a:pPr eaLnBrk="1" fontAlgn="auto" hangingPunct="1">
              <a:spcAft>
                <a:spcPts val="0"/>
              </a:spcAft>
              <a:defRPr/>
            </a:pP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solidFill>
                  <a:srgbClr val="FFC000"/>
                </a:solidFill>
              </a:rPr>
              <a:t> </a:t>
            </a:r>
            <a:r>
              <a:rPr lang="en-US" b="1" dirty="0" smtClean="0"/>
              <a:t>Ranking in Priority</a:t>
            </a:r>
            <a:r>
              <a:rPr lang="en-US" b="1" i="1" dirty="0" smtClean="0">
                <a:solidFill>
                  <a:srgbClr val="FFC000"/>
                </a:solidFill>
              </a:rPr>
              <a:t> </a:t>
            </a:r>
            <a:endParaRPr lang="en-US" b="1" dirty="0"/>
          </a:p>
        </p:txBody>
      </p:sp>
      <p:graphicFrame>
        <p:nvGraphicFramePr>
          <p:cNvPr id="3074" name="Content Placeholder 4"/>
          <p:cNvGraphicFramePr>
            <a:graphicFrameLocks noGrp="1"/>
          </p:cNvGraphicFramePr>
          <p:nvPr>
            <p:ph idx="1"/>
          </p:nvPr>
        </p:nvGraphicFramePr>
        <p:xfrm>
          <a:off x="304800" y="1093788"/>
          <a:ext cx="8610600" cy="5049837"/>
        </p:xfrm>
        <a:graphic>
          <a:graphicData uri="http://schemas.openxmlformats.org/presentationml/2006/ole">
            <mc:AlternateContent xmlns:mc="http://schemas.openxmlformats.org/markup-compatibility/2006">
              <mc:Choice xmlns:v="urn:schemas-microsoft-com:vml" Requires="v">
                <p:oleObj spid="_x0000_s1034" name="Worksheet" r:id="rId4" imgW="7991599" imgH="4686317" progId="Excel.Sheet.8">
                  <p:embed/>
                </p:oleObj>
              </mc:Choice>
              <mc:Fallback>
                <p:oleObj name="Worksheet" r:id="rId4" imgW="7991599" imgH="4686317"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93788"/>
                        <a:ext cx="8610600" cy="5049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Box 5"/>
          <p:cNvSpPr txBox="1">
            <a:spLocks noChangeArrowheads="1"/>
          </p:cNvSpPr>
          <p:nvPr/>
        </p:nvSpPr>
        <p:spPr bwMode="auto">
          <a:xfrm>
            <a:off x="439737" y="6248400"/>
            <a:ext cx="2836546" cy="400110"/>
          </a:xfrm>
          <a:prstGeom prst="rect">
            <a:avLst/>
          </a:prstGeom>
          <a:noFill/>
          <a:ln w="9525">
            <a:noFill/>
            <a:miter lim="800000"/>
            <a:headEnd/>
            <a:tailEnd/>
          </a:ln>
        </p:spPr>
        <p:txBody>
          <a:bodyPr wrap="none">
            <a:spAutoFit/>
          </a:bodyPr>
          <a:lstStyle/>
          <a:p>
            <a:r>
              <a:rPr lang="en-US" sz="2000" dirty="0">
                <a:latin typeface="Calibri" pitchFamily="34" charset="0"/>
              </a:rPr>
              <a:t>Fortune 500 Survey, </a:t>
            </a:r>
            <a:r>
              <a:rPr lang="en-US" sz="2000" dirty="0" smtClean="0">
                <a:latin typeface="Calibri" pitchFamily="34" charset="0"/>
              </a:rPr>
              <a:t>2012</a:t>
            </a:r>
            <a:endParaRPr lang="en-US" sz="2000" dirty="0">
              <a:latin typeface="Calibri" pitchFamily="34" charset="0"/>
            </a:endParaRPr>
          </a:p>
        </p:txBody>
      </p:sp>
      <p:sp>
        <p:nvSpPr>
          <p:cNvPr id="6" name="TextBox 5"/>
          <p:cNvSpPr txBox="1">
            <a:spLocks noChangeArrowheads="1"/>
          </p:cNvSpPr>
          <p:nvPr/>
        </p:nvSpPr>
        <p:spPr bwMode="auto">
          <a:xfrm rot="19388699">
            <a:off x="-630187" y="2903324"/>
            <a:ext cx="10534390" cy="646331"/>
          </a:xfrm>
          <a:prstGeom prst="rect">
            <a:avLst/>
          </a:prstGeom>
          <a:solidFill>
            <a:schemeClr val="accent1"/>
          </a:solidFill>
          <a:ln w="9525">
            <a:noFill/>
            <a:miter lim="800000"/>
            <a:headEnd/>
            <a:tailEnd/>
          </a:ln>
        </p:spPr>
        <p:txBody>
          <a:bodyPr wrap="square">
            <a:spAutoFit/>
          </a:bodyPr>
          <a:lstStyle/>
          <a:p>
            <a:r>
              <a:rPr lang="en-US" sz="3600" i="1" dirty="0" smtClean="0">
                <a:solidFill>
                  <a:srgbClr val="CC3300"/>
                </a:solidFill>
              </a:rPr>
              <a:t>i</a:t>
            </a:r>
            <a:r>
              <a:rPr lang="en-US" sz="3600" i="1" dirty="0" smtClean="0">
                <a:solidFill>
                  <a:srgbClr val="FF0000"/>
                </a:solidFill>
              </a:rPr>
              <a:t>n</a:t>
            </a:r>
            <a:r>
              <a:rPr lang="en-US" sz="3600" i="1" dirty="0" smtClean="0">
                <a:solidFill>
                  <a:srgbClr val="FFFF00"/>
                </a:solidFill>
              </a:rPr>
              <a:t>n</a:t>
            </a:r>
            <a:r>
              <a:rPr lang="en-US" sz="3600" i="1" dirty="0" smtClean="0"/>
              <a:t>o</a:t>
            </a:r>
            <a:r>
              <a:rPr lang="en-US" sz="3600" i="1" dirty="0" smtClean="0">
                <a:solidFill>
                  <a:schemeClr val="accent6">
                    <a:lumMod val="50000"/>
                  </a:schemeClr>
                </a:solidFill>
              </a:rPr>
              <a:t>v</a:t>
            </a:r>
            <a:r>
              <a:rPr lang="en-US" sz="3600" i="1" dirty="0" smtClean="0">
                <a:solidFill>
                  <a:schemeClr val="accent1">
                    <a:lumMod val="75000"/>
                  </a:schemeClr>
                </a:solidFill>
              </a:rPr>
              <a:t>a</a:t>
            </a:r>
            <a:r>
              <a:rPr lang="en-US" sz="3600" i="1" dirty="0" smtClean="0">
                <a:solidFill>
                  <a:srgbClr val="7030A0"/>
                </a:solidFill>
              </a:rPr>
              <a:t>t</a:t>
            </a:r>
            <a:r>
              <a:rPr lang="en-US" sz="3600" i="1" dirty="0" smtClean="0">
                <a:solidFill>
                  <a:schemeClr val="bg1">
                    <a:lumMod val="85000"/>
                  </a:schemeClr>
                </a:solidFill>
              </a:rPr>
              <a:t>i</a:t>
            </a:r>
            <a:r>
              <a:rPr lang="en-US" sz="3600" i="1" dirty="0" smtClean="0">
                <a:solidFill>
                  <a:schemeClr val="tx1">
                    <a:lumMod val="85000"/>
                    <a:lumOff val="15000"/>
                  </a:schemeClr>
                </a:solidFill>
              </a:rPr>
              <a:t>v</a:t>
            </a:r>
            <a:r>
              <a:rPr lang="en-US" sz="3600" i="1" dirty="0" smtClean="0">
                <a:solidFill>
                  <a:srgbClr val="FFC000"/>
                </a:solidFill>
              </a:rPr>
              <a:t>e </a:t>
            </a:r>
            <a:r>
              <a:rPr lang="en-US" sz="3600" dirty="0" smtClean="0">
                <a:solidFill>
                  <a:srgbClr val="FF0000"/>
                </a:solidFill>
                <a:latin typeface="Calibri" pitchFamily="34" charset="0"/>
              </a:rPr>
              <a:t>companies grow 3x faster than S&amp;P global</a:t>
            </a:r>
            <a:endParaRPr lang="en-US" sz="3600" dirty="0">
              <a:solidFill>
                <a:srgbClr val="FF0000"/>
              </a:solidFill>
              <a:latin typeface="Calibri" pitchFamily="34" charset="0"/>
            </a:endParaRPr>
          </a:p>
        </p:txBody>
      </p:sp>
    </p:spTree>
    <p:extLst>
      <p:ext uri="{BB962C8B-B14F-4D97-AF65-F5344CB8AC3E}">
        <p14:creationId xmlns:p14="http://schemas.microsoft.com/office/powerpoint/2010/main" val="4527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1143000"/>
          </a:xfrm>
        </p:spPr>
        <p:txBody>
          <a:bodyPr/>
          <a:lstStyle/>
          <a:p>
            <a:r>
              <a:rPr lang="en-US" dirty="0" smtClean="0"/>
              <a:t>Leveraging Tech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 </a:t>
            </a:r>
            <a:r>
              <a:rPr lang="en-US" dirty="0" smtClean="0"/>
              <a:t>*</a:t>
            </a:r>
            <a:endParaRPr lang="en-US" dirty="0"/>
          </a:p>
        </p:txBody>
      </p:sp>
      <p:graphicFrame>
        <p:nvGraphicFramePr>
          <p:cNvPr id="4" name="Content Placeholder 3"/>
          <p:cNvGraphicFramePr>
            <a:graphicFrameLocks noGrp="1"/>
          </p:cNvGraphicFramePr>
          <p:nvPr>
            <p:ph idx="1"/>
          </p:nvPr>
        </p:nvGraphicFramePr>
        <p:xfrm>
          <a:off x="304800" y="1295400"/>
          <a:ext cx="8382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600" y="6305490"/>
            <a:ext cx="4121641" cy="400110"/>
          </a:xfrm>
          <a:prstGeom prst="rect">
            <a:avLst/>
          </a:prstGeom>
          <a:noFill/>
        </p:spPr>
        <p:txBody>
          <a:bodyPr wrap="none" rtlCol="0">
            <a:spAutoFit/>
          </a:bodyPr>
          <a:lstStyle/>
          <a:p>
            <a:r>
              <a:rPr lang="en-US" sz="2000" dirty="0" smtClean="0"/>
              <a:t>*Information Week Survey 2013</a:t>
            </a:r>
            <a:endParaRPr lang="en-US" sz="2000" dirty="0"/>
          </a:p>
        </p:txBody>
      </p:sp>
    </p:spTree>
    <p:extLst>
      <p:ext uri="{BB962C8B-B14F-4D97-AF65-F5344CB8AC3E}">
        <p14:creationId xmlns:p14="http://schemas.microsoft.com/office/powerpoint/2010/main" val="30243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219201"/>
          <a:ext cx="8610600" cy="5638799"/>
        </p:xfrm>
        <a:graphic>
          <a:graphicData uri="http://schemas.openxmlformats.org/drawingml/2006/table">
            <a:tbl>
              <a:tblPr firstRow="1" bandRow="1">
                <a:tableStyleId>{5C22544A-7EE6-4342-B048-85BDC9FD1C3A}</a:tableStyleId>
              </a:tblPr>
              <a:tblGrid>
                <a:gridCol w="2870200"/>
                <a:gridCol w="3901242"/>
                <a:gridCol w="1839158"/>
              </a:tblGrid>
              <a:tr h="456862">
                <a:tc>
                  <a:txBody>
                    <a:bodyPr/>
                    <a:lstStyle/>
                    <a:p>
                      <a:endParaRPr lang="en-US" dirty="0"/>
                    </a:p>
                  </a:txBody>
                  <a:tcPr/>
                </a:tc>
                <a:tc>
                  <a:txBody>
                    <a:bodyPr/>
                    <a:lstStyle/>
                    <a:p>
                      <a:endParaRPr lang="en-US" dirty="0"/>
                    </a:p>
                  </a:txBody>
                  <a:tcPr/>
                </a:tc>
                <a:tc>
                  <a:txBody>
                    <a:bodyPr/>
                    <a:lstStyle/>
                    <a:p>
                      <a:endParaRPr lang="en-US" dirty="0"/>
                    </a:p>
                  </a:txBody>
                  <a:tcPr/>
                </a:tc>
              </a:tr>
              <a:tr h="788555">
                <a:tc>
                  <a:txBody>
                    <a:bodyPr/>
                    <a:lstStyle/>
                    <a:p>
                      <a:r>
                        <a:rPr lang="en-US" b="1" dirty="0" smtClean="0"/>
                        <a:t>Agricultural</a:t>
                      </a:r>
                      <a:r>
                        <a:rPr lang="en-US" b="1" baseline="0" dirty="0" smtClean="0"/>
                        <a:t> Age</a:t>
                      </a:r>
                      <a:endParaRPr lang="en-US" b="1" dirty="0"/>
                    </a:p>
                  </a:txBody>
                  <a:tcPr/>
                </a:tc>
                <a:tc>
                  <a:txBody>
                    <a:bodyPr/>
                    <a:lstStyle/>
                    <a:p>
                      <a:r>
                        <a:rPr lang="en-US" sz="1800" b="0" dirty="0" smtClean="0">
                          <a:solidFill>
                            <a:srgbClr val="000000"/>
                          </a:solidFill>
                        </a:rPr>
                        <a:t>Physical strength important, location based, edible output </a:t>
                      </a:r>
                      <a:endParaRPr lang="en-US" dirty="0"/>
                    </a:p>
                  </a:txBody>
                  <a:tcPr/>
                </a:tc>
                <a:tc>
                  <a:txBody>
                    <a:bodyPr/>
                    <a:lstStyle/>
                    <a:p>
                      <a:r>
                        <a:rPr lang="en-US" dirty="0" smtClean="0"/>
                        <a:t>Physical</a:t>
                      </a:r>
                      <a:endParaRPr lang="en-US" dirty="0"/>
                    </a:p>
                  </a:txBody>
                  <a:tcPr/>
                </a:tc>
              </a:tr>
              <a:tr h="1126508">
                <a:tc>
                  <a:txBody>
                    <a:bodyPr/>
                    <a:lstStyle/>
                    <a:p>
                      <a:r>
                        <a:rPr lang="en-US" b="1" dirty="0" smtClean="0"/>
                        <a:t>Industrial Age</a:t>
                      </a:r>
                      <a:endParaRPr lang="en-US" b="1" dirty="0"/>
                    </a:p>
                  </a:txBody>
                  <a:tcPr/>
                </a:tc>
                <a:tc>
                  <a:txBody>
                    <a:bodyPr/>
                    <a:lstStyle/>
                    <a:p>
                      <a:r>
                        <a:rPr lang="en-US" sz="1800" b="0" dirty="0" smtClean="0">
                          <a:solidFill>
                            <a:srgbClr val="000000"/>
                          </a:solidFill>
                        </a:rPr>
                        <a:t>Tangible, visibly operational, transportation centric, physically useable output</a:t>
                      </a:r>
                      <a:endParaRPr lang="en-US" dirty="0"/>
                    </a:p>
                  </a:txBody>
                  <a:tcPr/>
                </a:tc>
                <a:tc>
                  <a:txBody>
                    <a:bodyPr/>
                    <a:lstStyle/>
                    <a:p>
                      <a:r>
                        <a:rPr lang="en-US" dirty="0" smtClean="0"/>
                        <a:t>Obvious</a:t>
                      </a:r>
                      <a:endParaRPr lang="en-US" dirty="0"/>
                    </a:p>
                  </a:txBody>
                  <a:tcPr/>
                </a:tc>
              </a:tr>
              <a:tr h="1802413">
                <a:tc>
                  <a:txBody>
                    <a:bodyPr/>
                    <a:lstStyle/>
                    <a:p>
                      <a:r>
                        <a:rPr lang="en-US" b="1" dirty="0" smtClean="0"/>
                        <a:t>Information Age</a:t>
                      </a:r>
                      <a:endParaRPr lang="en-US" b="1" dirty="0"/>
                    </a:p>
                  </a:txBody>
                  <a:tcPr/>
                </a:tc>
                <a:tc>
                  <a:txBody>
                    <a:bodyPr/>
                    <a:lstStyle/>
                    <a:p>
                      <a:r>
                        <a:rPr lang="en-US" sz="1800" b="0" dirty="0" smtClean="0">
                          <a:solidFill>
                            <a:srgbClr val="000000"/>
                          </a:solidFill>
                        </a:rPr>
                        <a:t>Increasingly intangible; teamwork still largely proximity centric, work in cubes and buildings, solutions based on information quantity </a:t>
                      </a:r>
                      <a:endParaRPr lang="en-US" dirty="0"/>
                    </a:p>
                  </a:txBody>
                  <a:tcPr/>
                </a:tc>
                <a:tc>
                  <a:txBody>
                    <a:bodyPr/>
                    <a:lstStyle/>
                    <a:p>
                      <a:r>
                        <a:rPr lang="en-US" dirty="0" smtClean="0"/>
                        <a:t>Cooperative</a:t>
                      </a:r>
                      <a:endParaRPr lang="en-US" dirty="0"/>
                    </a:p>
                  </a:txBody>
                  <a:tcPr/>
                </a:tc>
              </a:tr>
              <a:tr h="1464461">
                <a:tc>
                  <a:txBody>
                    <a:bodyPr/>
                    <a:lstStyle/>
                    <a:p>
                      <a:r>
                        <a:rPr lang="en-US" b="1" dirty="0" smtClean="0"/>
                        <a:t>Intelligence Age</a:t>
                      </a:r>
                      <a:endParaRPr lang="en-US" b="1" dirty="0"/>
                    </a:p>
                  </a:txBody>
                  <a:tcPr/>
                </a:tc>
                <a:tc>
                  <a:txBody>
                    <a:bodyPr/>
                    <a:lstStyle/>
                    <a:p>
                      <a:r>
                        <a:rPr lang="en-US" sz="1800" b="0" dirty="0" smtClean="0">
                          <a:solidFill>
                            <a:srgbClr val="000000"/>
                          </a:solidFill>
                        </a:rPr>
                        <a:t>Specificity, information and ideas changed in real time from broad range of distributed participants; communication centric</a:t>
                      </a:r>
                      <a:endParaRPr lang="en-US" dirty="0"/>
                    </a:p>
                  </a:txBody>
                  <a:tcPr/>
                </a:tc>
                <a:tc>
                  <a:txBody>
                    <a:bodyPr/>
                    <a:lstStyle/>
                    <a:p>
                      <a:r>
                        <a:rPr lang="en-US" dirty="0" smtClean="0"/>
                        <a:t>Socially Collaborative</a:t>
                      </a:r>
                      <a:endParaRPr lang="en-US" dirty="0"/>
                    </a:p>
                  </a:txBody>
                  <a:tcPr/>
                </a:tc>
              </a:tr>
            </a:tbl>
          </a:graphicData>
        </a:graphic>
      </p:graphicFrame>
      <p:sp>
        <p:nvSpPr>
          <p:cNvPr id="6"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 </a:t>
            </a:r>
            <a:r>
              <a:rPr lang="en-US" b="1" dirty="0" smtClean="0"/>
              <a:t>Evolution</a:t>
            </a:r>
            <a:endParaRPr lang="en-US" b="1" dirty="0"/>
          </a:p>
        </p:txBody>
      </p:sp>
      <p:sp>
        <p:nvSpPr>
          <p:cNvPr id="34845" name="TextBox 6"/>
          <p:cNvSpPr txBox="1">
            <a:spLocks noChangeArrowheads="1"/>
          </p:cNvSpPr>
          <p:nvPr/>
        </p:nvSpPr>
        <p:spPr bwMode="auto">
          <a:xfrm>
            <a:off x="530225" y="6553200"/>
            <a:ext cx="1527175" cy="338137"/>
          </a:xfrm>
          <a:prstGeom prst="rect">
            <a:avLst/>
          </a:prstGeom>
          <a:noFill/>
          <a:ln w="9525">
            <a:noFill/>
            <a:miter lim="800000"/>
            <a:headEnd/>
            <a:tailEnd/>
          </a:ln>
        </p:spPr>
        <p:txBody>
          <a:bodyPr wrap="none">
            <a:spAutoFit/>
          </a:bodyPr>
          <a:lstStyle/>
          <a:p>
            <a:r>
              <a:rPr lang="en-US" sz="1600" dirty="0">
                <a:latin typeface="Calibri" pitchFamily="34" charset="0"/>
              </a:rPr>
              <a:t>Source; AT&amp;T</a:t>
            </a:r>
          </a:p>
        </p:txBody>
      </p:sp>
      <p:sp>
        <p:nvSpPr>
          <p:cNvPr id="7" name="TextBox 6"/>
          <p:cNvSpPr txBox="1"/>
          <p:nvPr/>
        </p:nvSpPr>
        <p:spPr>
          <a:xfrm rot="19446095">
            <a:off x="958850" y="3302000"/>
            <a:ext cx="7294563" cy="769938"/>
          </a:xfrm>
          <a:prstGeom prst="rect">
            <a:avLst/>
          </a:prstGeom>
          <a:solidFill>
            <a:schemeClr val="accent1"/>
          </a:solidFill>
        </p:spPr>
        <p:txBody>
          <a:bodyPr wrap="none">
            <a:spAutoFit/>
          </a:bodyPr>
          <a:lstStyle/>
          <a:p>
            <a:pPr fontAlgn="auto">
              <a:spcBef>
                <a:spcPts val="0"/>
              </a:spcBef>
              <a:spcAft>
                <a:spcPts val="0"/>
              </a:spcAft>
              <a:defRPr/>
            </a:pPr>
            <a:r>
              <a:rPr lang="en-US" sz="4400" i="1" dirty="0">
                <a:solidFill>
                  <a:srgbClr val="CC3300"/>
                </a:solidFill>
                <a:latin typeface="Arial" pitchFamily="34" charset="0"/>
                <a:cs typeface="+mn-cs"/>
              </a:rPr>
              <a:t>i</a:t>
            </a:r>
            <a:r>
              <a:rPr lang="en-US" sz="4400" i="1" dirty="0">
                <a:solidFill>
                  <a:srgbClr val="FF0000"/>
                </a:solidFill>
                <a:latin typeface="Arial" pitchFamily="34" charset="0"/>
                <a:cs typeface="+mn-cs"/>
              </a:rPr>
              <a:t>n</a:t>
            </a:r>
            <a:r>
              <a:rPr lang="en-US" sz="4400" i="1" dirty="0">
                <a:solidFill>
                  <a:srgbClr val="FFFF00"/>
                </a:solidFill>
                <a:latin typeface="Arial" pitchFamily="34" charset="0"/>
                <a:cs typeface="+mn-cs"/>
              </a:rPr>
              <a:t>n</a:t>
            </a:r>
            <a:r>
              <a:rPr lang="en-US" sz="4400" i="1" dirty="0">
                <a:latin typeface="Arial" pitchFamily="34" charset="0"/>
                <a:cs typeface="+mn-cs"/>
              </a:rPr>
              <a:t>o</a:t>
            </a:r>
            <a:r>
              <a:rPr lang="en-US" sz="4400" i="1" dirty="0">
                <a:solidFill>
                  <a:schemeClr val="accent6">
                    <a:lumMod val="50000"/>
                  </a:schemeClr>
                </a:solidFill>
                <a:latin typeface="Arial" pitchFamily="34" charset="0"/>
                <a:cs typeface="+mn-cs"/>
              </a:rPr>
              <a:t>v</a:t>
            </a:r>
            <a:r>
              <a:rPr lang="en-US" sz="4400" i="1" dirty="0">
                <a:solidFill>
                  <a:schemeClr val="accent1">
                    <a:lumMod val="75000"/>
                  </a:schemeClr>
                </a:solidFill>
                <a:latin typeface="Arial" pitchFamily="34" charset="0"/>
                <a:cs typeface="+mn-cs"/>
              </a:rPr>
              <a:t>a</a:t>
            </a:r>
            <a:r>
              <a:rPr lang="en-US" sz="4400" i="1" dirty="0">
                <a:solidFill>
                  <a:srgbClr val="7030A0"/>
                </a:solidFill>
                <a:latin typeface="Arial" pitchFamily="34" charset="0"/>
                <a:cs typeface="+mn-cs"/>
              </a:rPr>
              <a:t>t</a:t>
            </a:r>
            <a:r>
              <a:rPr lang="en-US" sz="4400" i="1" dirty="0">
                <a:solidFill>
                  <a:schemeClr val="bg1">
                    <a:lumMod val="85000"/>
                  </a:schemeClr>
                </a:solidFill>
                <a:latin typeface="Arial" pitchFamily="34" charset="0"/>
                <a:cs typeface="+mn-cs"/>
              </a:rPr>
              <a:t>i</a:t>
            </a:r>
            <a:r>
              <a:rPr lang="en-US" sz="4400" i="1" dirty="0">
                <a:solidFill>
                  <a:schemeClr val="tx1">
                    <a:lumMod val="85000"/>
                    <a:lumOff val="15000"/>
                  </a:schemeClr>
                </a:solidFill>
                <a:latin typeface="Arial" pitchFamily="34" charset="0"/>
                <a:cs typeface="+mn-cs"/>
              </a:rPr>
              <a:t>o</a:t>
            </a:r>
            <a:r>
              <a:rPr lang="en-US" sz="4400" i="1" dirty="0">
                <a:solidFill>
                  <a:srgbClr val="FFC000"/>
                </a:solidFill>
                <a:latin typeface="Arial" pitchFamily="34" charset="0"/>
                <a:cs typeface="+mn-cs"/>
              </a:rPr>
              <a:t>n</a:t>
            </a:r>
            <a:r>
              <a:rPr lang="en-US" sz="4400" dirty="0">
                <a:latin typeface="Arial" pitchFamily="34" charset="0"/>
                <a:cs typeface="+mn-cs"/>
              </a:rPr>
              <a:t> = </a:t>
            </a:r>
            <a:r>
              <a:rPr lang="en-US" sz="4400" dirty="0">
                <a:solidFill>
                  <a:srgbClr val="FF0000"/>
                </a:solidFill>
                <a:latin typeface="Arial" pitchFamily="34" charset="0"/>
                <a:cs typeface="+mn-cs"/>
              </a:rPr>
              <a:t>where are you?</a:t>
            </a:r>
          </a:p>
        </p:txBody>
      </p:sp>
    </p:spTree>
    <p:extLst>
      <p:ext uri="{BB962C8B-B14F-4D97-AF65-F5344CB8AC3E}">
        <p14:creationId xmlns:p14="http://schemas.microsoft.com/office/powerpoint/2010/main" val="235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&amp; Healthcare</a:t>
            </a:r>
          </a:p>
        </p:txBody>
      </p:sp>
      <p:sp>
        <p:nvSpPr>
          <p:cNvPr id="38915" name="Content Placeholder 2"/>
          <p:cNvSpPr>
            <a:spLocks noGrp="1"/>
          </p:cNvSpPr>
          <p:nvPr>
            <p:ph idx="1"/>
          </p:nvPr>
        </p:nvSpPr>
        <p:spPr>
          <a:xfrm>
            <a:off x="685800" y="1493838"/>
            <a:ext cx="8153400" cy="4830762"/>
          </a:xfrm>
        </p:spPr>
        <p:txBody>
          <a:bodyPr>
            <a:normAutofit fontScale="92500"/>
          </a:bodyPr>
          <a:lstStyle/>
          <a:p>
            <a:pPr eaLnBrk="1" hangingPunct="1"/>
            <a:r>
              <a:rPr lang="en-US" sz="2800" dirty="0" smtClean="0"/>
              <a:t>30 years for new scientific knowledge to become standardized in healthcare delivery. </a:t>
            </a:r>
          </a:p>
          <a:p>
            <a:pPr eaLnBrk="1" hangingPunct="1">
              <a:buFont typeface="Arial" charset="0"/>
              <a:buNone/>
            </a:pPr>
            <a:r>
              <a:rPr lang="en-US" sz="2800" dirty="0" smtClean="0"/>
              <a:t>		~</a:t>
            </a:r>
            <a:r>
              <a:rPr lang="en-US" sz="1800" i="1" dirty="0" smtClean="0"/>
              <a:t>Crossing the Quality Chasm</a:t>
            </a:r>
          </a:p>
          <a:p>
            <a:pPr eaLnBrk="1" hangingPunct="1"/>
            <a:r>
              <a:rPr lang="en-US" sz="2800" dirty="0" smtClean="0"/>
              <a:t>Healthcare is the most dysfunctional industry and most primed for disruptive innovation. </a:t>
            </a:r>
          </a:p>
          <a:p>
            <a:pPr eaLnBrk="1" hangingPunct="1">
              <a:buNone/>
            </a:pPr>
            <a:r>
              <a:rPr lang="en-US" sz="2800" dirty="0" smtClean="0"/>
              <a:t>		 ~</a:t>
            </a:r>
            <a:r>
              <a:rPr lang="en-US" sz="1800" i="1" dirty="0" smtClean="0"/>
              <a:t>Wired Magazine</a:t>
            </a:r>
          </a:p>
          <a:p>
            <a:pPr eaLnBrk="1" hangingPunct="1"/>
            <a:r>
              <a:rPr lang="en-US" sz="2800" dirty="0" smtClean="0"/>
              <a:t>Disruptive business models improve quality, accessibility and affordability by changing the way hospitals and doctors work.  	</a:t>
            </a:r>
          </a:p>
          <a:p>
            <a:pPr marL="0" indent="0">
              <a:buNone/>
            </a:pPr>
            <a:r>
              <a:rPr lang="en-US" sz="1800" dirty="0" smtClean="0"/>
              <a:t>	~</a:t>
            </a:r>
            <a:r>
              <a:rPr lang="en-US" sz="1800" i="1" dirty="0" smtClean="0"/>
              <a:t>Innovator’s Prescription</a:t>
            </a:r>
          </a:p>
        </p:txBody>
      </p:sp>
      <p:sp>
        <p:nvSpPr>
          <p:cNvPr id="5" name="TextBox 4"/>
          <p:cNvSpPr txBox="1">
            <a:spLocks noChangeArrowheads="1"/>
          </p:cNvSpPr>
          <p:nvPr/>
        </p:nvSpPr>
        <p:spPr bwMode="auto">
          <a:xfrm rot="-1793982">
            <a:off x="-629450" y="3063255"/>
            <a:ext cx="10049931" cy="769441"/>
          </a:xfrm>
          <a:prstGeom prst="rect">
            <a:avLst/>
          </a:prstGeom>
          <a:solidFill>
            <a:schemeClr val="accent1"/>
          </a:solidFill>
          <a:ln w="9525">
            <a:noFill/>
            <a:miter lim="800000"/>
            <a:headEnd/>
            <a:tailEnd/>
          </a:ln>
        </p:spPr>
        <p:txBody>
          <a:bodyPr wrap="none">
            <a:spAutoFit/>
          </a:bodyPr>
          <a:lstStyle/>
          <a:p>
            <a:r>
              <a:rPr lang="en-US" sz="4400" dirty="0" smtClean="0">
                <a:solidFill>
                  <a:srgbClr val="FF0000"/>
                </a:solidFill>
                <a:latin typeface="Calibri" pitchFamily="34" charset="0"/>
              </a:rPr>
              <a:t>…save </a:t>
            </a:r>
            <a:r>
              <a:rPr lang="en-US" sz="4400" dirty="0">
                <a:solidFill>
                  <a:srgbClr val="FF0000"/>
                </a:solidFill>
                <a:latin typeface="Calibri" pitchFamily="34" charset="0"/>
              </a:rPr>
              <a:t>162B through </a:t>
            </a:r>
            <a:r>
              <a:rPr lang="en-US" sz="4400" b="1" i="1" dirty="0" smtClean="0">
                <a:solidFill>
                  <a:srgbClr val="CC3300"/>
                </a:solidFill>
              </a:rPr>
              <a:t>i</a:t>
            </a:r>
            <a:r>
              <a:rPr lang="en-US" sz="4400" b="1" i="1" dirty="0" smtClean="0">
                <a:solidFill>
                  <a:srgbClr val="FF0000"/>
                </a:solidFill>
              </a:rPr>
              <a:t>n</a:t>
            </a:r>
            <a:r>
              <a:rPr lang="en-US" sz="4400" b="1" i="1" dirty="0" smtClean="0">
                <a:solidFill>
                  <a:srgbClr val="FFFF00"/>
                </a:solidFill>
              </a:rPr>
              <a:t>n</a:t>
            </a:r>
            <a:r>
              <a:rPr lang="en-US" sz="4400" b="1" i="1" dirty="0" smtClean="0"/>
              <a:t>o</a:t>
            </a:r>
            <a:r>
              <a:rPr lang="en-US" sz="4400" b="1" i="1" dirty="0" smtClean="0">
                <a:solidFill>
                  <a:schemeClr val="accent6">
                    <a:lumMod val="50000"/>
                  </a:schemeClr>
                </a:solidFill>
              </a:rPr>
              <a:t>v</a:t>
            </a:r>
            <a:r>
              <a:rPr lang="en-US" sz="4400" b="1" i="1" dirty="0" smtClean="0">
                <a:solidFill>
                  <a:schemeClr val="accent1">
                    <a:lumMod val="75000"/>
                  </a:schemeClr>
                </a:solidFill>
              </a:rPr>
              <a:t>a</a:t>
            </a:r>
            <a:r>
              <a:rPr lang="en-US" sz="4400" b="1" i="1" dirty="0" smtClean="0">
                <a:solidFill>
                  <a:srgbClr val="7030A0"/>
                </a:solidFill>
              </a:rPr>
              <a:t>t</a:t>
            </a:r>
            <a:r>
              <a:rPr lang="en-US" sz="4400" b="1" i="1" dirty="0" smtClean="0">
                <a:solidFill>
                  <a:schemeClr val="bg1">
                    <a:lumMod val="85000"/>
                  </a:schemeClr>
                </a:solidFill>
              </a:rPr>
              <a:t>i</a:t>
            </a:r>
            <a:r>
              <a:rPr lang="en-US" sz="4400" b="1" i="1" dirty="0" smtClean="0">
                <a:solidFill>
                  <a:schemeClr val="tx1">
                    <a:lumMod val="85000"/>
                    <a:lumOff val="15000"/>
                  </a:schemeClr>
                </a:solidFill>
              </a:rPr>
              <a:t>v</a:t>
            </a:r>
            <a:r>
              <a:rPr lang="en-US" sz="4400" b="1" i="1" dirty="0" smtClean="0">
                <a:solidFill>
                  <a:srgbClr val="FFC000"/>
                </a:solidFill>
              </a:rPr>
              <a:t>e</a:t>
            </a:r>
            <a:r>
              <a:rPr lang="en-US" sz="4400" dirty="0" smtClean="0">
                <a:solidFill>
                  <a:srgbClr val="FF0000"/>
                </a:solidFill>
                <a:latin typeface="Calibri" pitchFamily="34" charset="0"/>
              </a:rPr>
              <a:t> technology</a:t>
            </a:r>
            <a:endParaRPr lang="en-US" sz="4400" dirty="0">
              <a:solidFill>
                <a:srgbClr val="FF0000"/>
              </a:solidFill>
              <a:latin typeface="Calibri" pitchFamily="34" charset="0"/>
            </a:endParaRPr>
          </a:p>
        </p:txBody>
      </p:sp>
    </p:spTree>
    <p:extLst>
      <p:ext uri="{BB962C8B-B14F-4D97-AF65-F5344CB8AC3E}">
        <p14:creationId xmlns:p14="http://schemas.microsoft.com/office/powerpoint/2010/main" val="35225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0" y="1600200"/>
            <a:ext cx="9144000" cy="4525962"/>
          </a:xfrm>
        </p:spPr>
        <p:txBody>
          <a:bodyPr/>
          <a:lstStyle/>
          <a:p>
            <a:r>
              <a:rPr lang="en-US" dirty="0" smtClean="0"/>
              <a:t>Only 20% CIOs considered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v</a:t>
            </a:r>
            <a:r>
              <a:rPr lang="en-US" i="1" dirty="0" smtClean="0">
                <a:solidFill>
                  <a:srgbClr val="FFC000"/>
                </a:solidFill>
              </a:rPr>
              <a:t>e</a:t>
            </a:r>
            <a:r>
              <a:rPr lang="en-US" i="1" dirty="0" smtClean="0">
                <a:solidFill>
                  <a:schemeClr val="tx1"/>
                </a:solidFill>
              </a:rPr>
              <a:t>*</a:t>
            </a:r>
            <a:endParaRPr lang="en-US" dirty="0">
              <a:solidFill>
                <a:schemeClr val="tx1"/>
              </a:solidFill>
              <a:latin typeface="Calibri" pitchFamily="34" charset="0"/>
            </a:endParaRPr>
          </a:p>
          <a:p>
            <a:pPr eaLnBrk="1" hangingPunct="1"/>
            <a:r>
              <a:rPr lang="en-US" dirty="0" smtClean="0"/>
              <a:t>IT becomes Compliance function &amp; cost center*</a:t>
            </a:r>
          </a:p>
          <a:p>
            <a:pPr eaLnBrk="1" hangingPunct="1"/>
            <a:r>
              <a:rPr lang="en-US" dirty="0" smtClean="0"/>
              <a:t>85-90% of IT spend are with vendors*</a:t>
            </a:r>
          </a:p>
          <a:p>
            <a:pPr eaLnBrk="1" hangingPunct="1"/>
            <a:r>
              <a:rPr lang="en-US" dirty="0" smtClean="0"/>
              <a:t>Fear of failure*</a:t>
            </a:r>
          </a:p>
          <a:p>
            <a:pPr eaLnBrk="1" hangingPunct="1"/>
            <a:r>
              <a:rPr lang="en-US" dirty="0" smtClean="0"/>
              <a:t>Healthcare CIOs are old school”</a:t>
            </a:r>
          </a:p>
          <a:p>
            <a:pPr eaLnBrk="1" hangingPunct="1"/>
            <a:r>
              <a:rPr lang="en-US" dirty="0" smtClean="0"/>
              <a:t>Not working collaboratively”</a:t>
            </a:r>
          </a:p>
          <a:p>
            <a:pPr eaLnBrk="1" hangingPunct="1"/>
            <a:r>
              <a:rPr lang="en-US" dirty="0" smtClean="0"/>
              <a:t>Lack of consumer demand, but rising” </a:t>
            </a:r>
          </a:p>
          <a:p>
            <a:pPr eaLnBrk="1" hangingPunct="1"/>
            <a:endParaRPr lang="en-US" dirty="0" smtClean="0"/>
          </a:p>
          <a:p>
            <a:pPr eaLnBrk="1" hangingPunct="1"/>
            <a:endParaRPr lang="en-US" dirty="0" smtClean="0"/>
          </a:p>
        </p:txBody>
      </p:sp>
      <p:sp>
        <p:nvSpPr>
          <p:cNvPr id="5" name="Title 1"/>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b="1" i="1" dirty="0" smtClean="0"/>
              <a:t>Why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Lags</a:t>
            </a:r>
          </a:p>
        </p:txBody>
      </p:sp>
      <p:sp>
        <p:nvSpPr>
          <p:cNvPr id="37892" name="TextBox 5"/>
          <p:cNvSpPr txBox="1">
            <a:spLocks noChangeArrowheads="1"/>
          </p:cNvSpPr>
          <p:nvPr/>
        </p:nvSpPr>
        <p:spPr bwMode="auto">
          <a:xfrm>
            <a:off x="32982" y="6396335"/>
            <a:ext cx="5291192" cy="461665"/>
          </a:xfrm>
          <a:prstGeom prst="rect">
            <a:avLst/>
          </a:prstGeom>
          <a:noFill/>
          <a:ln w="9525">
            <a:noFill/>
            <a:miter lim="800000"/>
            <a:headEnd/>
            <a:tailEnd/>
          </a:ln>
        </p:spPr>
        <p:txBody>
          <a:bodyPr wrap="none">
            <a:spAutoFit/>
          </a:bodyPr>
          <a:lstStyle/>
          <a:p>
            <a:r>
              <a:rPr lang="en-US" dirty="0" smtClean="0">
                <a:latin typeface="Calibri" pitchFamily="34" charset="0"/>
              </a:rPr>
              <a:t>*CIO </a:t>
            </a:r>
            <a:r>
              <a:rPr lang="en-US" dirty="0">
                <a:latin typeface="Calibri" pitchFamily="34" charset="0"/>
              </a:rPr>
              <a:t>Magazine </a:t>
            </a:r>
            <a:r>
              <a:rPr lang="en-US" dirty="0" smtClean="0">
                <a:latin typeface="Calibri" pitchFamily="34" charset="0"/>
              </a:rPr>
              <a:t>Nov 2011                 “Marx</a:t>
            </a:r>
            <a:endParaRPr lang="en-US" dirty="0">
              <a:latin typeface="Calibri" pitchFamily="34" charset="0"/>
            </a:endParaRPr>
          </a:p>
        </p:txBody>
      </p:sp>
      <p:sp>
        <p:nvSpPr>
          <p:cNvPr id="6" name="TextBox 5"/>
          <p:cNvSpPr txBox="1">
            <a:spLocks noChangeArrowheads="1"/>
          </p:cNvSpPr>
          <p:nvPr/>
        </p:nvSpPr>
        <p:spPr bwMode="auto">
          <a:xfrm rot="1995744">
            <a:off x="389579" y="4124487"/>
            <a:ext cx="7640361" cy="646331"/>
          </a:xfrm>
          <a:prstGeom prst="rect">
            <a:avLst/>
          </a:prstGeom>
          <a:solidFill>
            <a:schemeClr val="accent1"/>
          </a:solidFill>
          <a:ln w="9525">
            <a:noFill/>
            <a:miter lim="800000"/>
            <a:headEnd/>
            <a:tailEnd/>
          </a:ln>
        </p:spPr>
        <p:txBody>
          <a:bodyPr wrap="none">
            <a:spAutoFit/>
          </a:bodyPr>
          <a:lstStyle/>
          <a:p>
            <a:r>
              <a:rPr lang="en-US" sz="3600" dirty="0">
                <a:solidFill>
                  <a:srgbClr val="FF0000"/>
                </a:solidFill>
                <a:latin typeface="Calibri" pitchFamily="34" charset="0"/>
              </a:rPr>
              <a:t>k</a:t>
            </a:r>
            <a:r>
              <a:rPr lang="en-US" sz="3600" dirty="0" smtClean="0">
                <a:solidFill>
                  <a:srgbClr val="FF0000"/>
                </a:solidFill>
                <a:latin typeface="Calibri" pitchFamily="34" charset="0"/>
              </a:rPr>
              <a:t>now thyself and know thy organization</a:t>
            </a:r>
            <a:endParaRPr lang="en-US" sz="3600" dirty="0">
              <a:solidFill>
                <a:srgbClr val="FF0000"/>
              </a:solidFill>
              <a:latin typeface="Calibri" pitchFamily="34" charset="0"/>
            </a:endParaRPr>
          </a:p>
        </p:txBody>
      </p:sp>
      <p:sp>
        <p:nvSpPr>
          <p:cNvPr id="7" name="TextBox 6"/>
          <p:cNvSpPr txBox="1">
            <a:spLocks noChangeArrowheads="1"/>
          </p:cNvSpPr>
          <p:nvPr/>
        </p:nvSpPr>
        <p:spPr bwMode="auto">
          <a:xfrm rot="971464">
            <a:off x="2373867" y="1989772"/>
            <a:ext cx="6291851" cy="646331"/>
          </a:xfrm>
          <a:prstGeom prst="rect">
            <a:avLst/>
          </a:prstGeom>
          <a:solidFill>
            <a:schemeClr val="accent1"/>
          </a:solidFill>
          <a:ln w="9525">
            <a:solidFill>
              <a:schemeClr val="accent1"/>
            </a:solidFill>
            <a:miter lim="800000"/>
            <a:headEnd/>
            <a:tailEnd/>
          </a:ln>
        </p:spPr>
        <p:txBody>
          <a:bodyPr wrap="none">
            <a:spAutoFit/>
          </a:bodyPr>
          <a:lstStyle/>
          <a:p>
            <a:r>
              <a:rPr lang="en-US" sz="3600" dirty="0">
                <a:solidFill>
                  <a:srgbClr val="FF0000"/>
                </a:solidFill>
                <a:latin typeface="Calibri" pitchFamily="34" charset="0"/>
              </a:rPr>
              <a:t>b</a:t>
            </a:r>
            <a:r>
              <a:rPr lang="en-US" sz="3600" dirty="0" smtClean="0">
                <a:solidFill>
                  <a:srgbClr val="FF0000"/>
                </a:solidFill>
                <a:latin typeface="Calibri" pitchFamily="34" charset="0"/>
              </a:rPr>
              <a:t>e prepared to lead organization</a:t>
            </a:r>
            <a:endParaRPr lang="en-US" sz="3600" dirty="0">
              <a:solidFill>
                <a:srgbClr val="FF0000"/>
              </a:solidFill>
              <a:latin typeface="Calibri" pitchFamily="34" charset="0"/>
            </a:endParaRPr>
          </a:p>
        </p:txBody>
      </p:sp>
    </p:spTree>
    <p:extLst>
      <p:ext uri="{BB962C8B-B14F-4D97-AF65-F5344CB8AC3E}">
        <p14:creationId xmlns:p14="http://schemas.microsoft.com/office/powerpoint/2010/main" val="25326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down)">
                                      <p:cBhvr>
                                        <p:cTn id="15" dur="500"/>
                                        <p:tgtEl>
                                          <p:spTgt spid="7">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Creating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a:p>
        </p:txBody>
      </p:sp>
    </p:spTree>
    <p:extLst>
      <p:ext uri="{BB962C8B-B14F-4D97-AF65-F5344CB8AC3E}">
        <p14:creationId xmlns:p14="http://schemas.microsoft.com/office/powerpoint/2010/main" val="118542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t>Creating </a:t>
            </a: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Culture</a:t>
            </a:r>
          </a:p>
        </p:txBody>
      </p:sp>
      <p:sp>
        <p:nvSpPr>
          <p:cNvPr id="16387" name="Content Placeholder 2"/>
          <p:cNvSpPr>
            <a:spLocks noGrp="1"/>
          </p:cNvSpPr>
          <p:nvPr>
            <p:ph idx="1"/>
          </p:nvPr>
        </p:nvSpPr>
        <p:spPr>
          <a:xfrm>
            <a:off x="304800" y="1676400"/>
            <a:ext cx="8458200" cy="4830762"/>
          </a:xfrm>
        </p:spPr>
        <p:txBody>
          <a:bodyPr rtlCol="0">
            <a:noAutofit/>
          </a:bodyPr>
          <a:lstStyle/>
          <a:p>
            <a:pPr eaLnBrk="1" fontAlgn="auto" hangingPunct="1">
              <a:spcAft>
                <a:spcPts val="0"/>
              </a:spcAft>
              <a:buFont typeface="Arial" pitchFamily="34" charset="0"/>
              <a:buChar char="•"/>
              <a:defRPr/>
            </a:pPr>
            <a:r>
              <a:rPr lang="en-US" sz="2800" dirty="0" smtClean="0"/>
              <a:t>Ask Why?  What If?  Multiple Perspectives?</a:t>
            </a:r>
          </a:p>
          <a:p>
            <a:pPr eaLnBrk="1" fontAlgn="auto" hangingPunct="1">
              <a:spcAft>
                <a:spcPts val="0"/>
              </a:spcAft>
              <a:buFont typeface="Arial" pitchFamily="34" charset="0"/>
              <a:buChar char="•"/>
              <a:defRPr/>
            </a:pPr>
            <a:r>
              <a:rPr lang="en-US" sz="2800" dirty="0" smtClean="0"/>
              <a:t>Encourage </a:t>
            </a:r>
            <a:r>
              <a:rPr lang="en-US" sz="2800" i="1" dirty="0" smtClean="0">
                <a:solidFill>
                  <a:srgbClr val="CC3300"/>
                </a:solidFill>
              </a:rPr>
              <a:t>i</a:t>
            </a:r>
            <a:r>
              <a:rPr lang="en-US" sz="2800" i="1" dirty="0" smtClean="0">
                <a:solidFill>
                  <a:srgbClr val="FF0000"/>
                </a:solidFill>
              </a:rPr>
              <a:t>n</a:t>
            </a:r>
            <a:r>
              <a:rPr lang="en-US" sz="2800" i="1" dirty="0" smtClean="0">
                <a:solidFill>
                  <a:srgbClr val="FFFF00"/>
                </a:solidFill>
              </a:rPr>
              <a:t>n</a:t>
            </a:r>
            <a:r>
              <a:rPr lang="en-US" sz="2800" i="1" dirty="0" smtClean="0"/>
              <a:t>o</a:t>
            </a:r>
            <a:r>
              <a:rPr lang="en-US" sz="2800" i="1" dirty="0" smtClean="0">
                <a:solidFill>
                  <a:schemeClr val="accent6">
                    <a:lumMod val="50000"/>
                  </a:schemeClr>
                </a:solidFill>
              </a:rPr>
              <a:t>v</a:t>
            </a:r>
            <a:r>
              <a:rPr lang="en-US" sz="2800" i="1" dirty="0" smtClean="0">
                <a:solidFill>
                  <a:schemeClr val="accent1">
                    <a:lumMod val="75000"/>
                  </a:schemeClr>
                </a:solidFill>
              </a:rPr>
              <a:t>a</a:t>
            </a:r>
            <a:r>
              <a:rPr lang="en-US" sz="2800" i="1" dirty="0" smtClean="0">
                <a:solidFill>
                  <a:srgbClr val="7030A0"/>
                </a:solidFill>
              </a:rPr>
              <a:t>t</a:t>
            </a:r>
            <a:r>
              <a:rPr lang="en-US" sz="2800" i="1" dirty="0" smtClean="0">
                <a:solidFill>
                  <a:schemeClr val="bg1">
                    <a:lumMod val="85000"/>
                  </a:schemeClr>
                </a:solidFill>
              </a:rPr>
              <a:t>i</a:t>
            </a:r>
            <a:r>
              <a:rPr lang="en-US" sz="2800" i="1" dirty="0" smtClean="0">
                <a:solidFill>
                  <a:schemeClr val="tx1">
                    <a:lumMod val="85000"/>
                    <a:lumOff val="15000"/>
                  </a:schemeClr>
                </a:solidFill>
              </a:rPr>
              <a:t>o</a:t>
            </a:r>
            <a:r>
              <a:rPr lang="en-US" sz="2800" i="1" dirty="0" smtClean="0">
                <a:solidFill>
                  <a:srgbClr val="FFC000"/>
                </a:solidFill>
              </a:rPr>
              <a:t>n </a:t>
            </a:r>
            <a:r>
              <a:rPr lang="en-US" sz="2800" i="1" dirty="0" smtClean="0">
                <a:solidFill>
                  <a:srgbClr val="002060"/>
                </a:solidFill>
              </a:rPr>
              <a:t>  </a:t>
            </a:r>
            <a:r>
              <a:rPr lang="en-US" sz="2800" i="1" dirty="0" smtClean="0"/>
              <a:t>…</a:t>
            </a:r>
            <a:r>
              <a:rPr lang="en-US" sz="2800" dirty="0" smtClean="0"/>
              <a:t>not optional   …fund it</a:t>
            </a:r>
          </a:p>
          <a:p>
            <a:pPr eaLnBrk="1" fontAlgn="auto" hangingPunct="1">
              <a:spcAft>
                <a:spcPts val="0"/>
              </a:spcAft>
              <a:buFont typeface="Arial" pitchFamily="34" charset="0"/>
              <a:buChar char="•"/>
              <a:defRPr/>
            </a:pPr>
            <a:r>
              <a:rPr lang="en-US" sz="2800" dirty="0" smtClean="0"/>
              <a:t>Must model behavior yourself</a:t>
            </a:r>
          </a:p>
          <a:p>
            <a:pPr eaLnBrk="1" fontAlgn="auto" hangingPunct="1">
              <a:spcAft>
                <a:spcPts val="0"/>
              </a:spcAft>
              <a:buFont typeface="Arial" pitchFamily="34" charset="0"/>
              <a:buChar char="•"/>
              <a:defRPr/>
            </a:pPr>
            <a:r>
              <a:rPr lang="en-US" sz="2800" dirty="0" smtClean="0"/>
              <a:t>Take risks and reward failures</a:t>
            </a:r>
          </a:p>
          <a:p>
            <a:pPr eaLnBrk="1" fontAlgn="auto" hangingPunct="1">
              <a:spcAft>
                <a:spcPts val="0"/>
              </a:spcAft>
              <a:buFont typeface="Arial" pitchFamily="34" charset="0"/>
              <a:buChar char="•"/>
              <a:defRPr/>
            </a:pPr>
            <a:r>
              <a:rPr lang="en-US" sz="2800" dirty="0" smtClean="0"/>
              <a:t>Book clubs &amp; read voraciously  …education</a:t>
            </a:r>
          </a:p>
          <a:p>
            <a:pPr eaLnBrk="1" fontAlgn="auto" hangingPunct="1">
              <a:spcAft>
                <a:spcPts val="0"/>
              </a:spcAft>
              <a:buFont typeface="Arial" pitchFamily="34" charset="0"/>
              <a:buChar char="•"/>
              <a:defRPr/>
            </a:pPr>
            <a:r>
              <a:rPr lang="en-US" sz="2800" dirty="0" smtClean="0"/>
              <a:t>Embrace social networking &amp; mind mapping</a:t>
            </a:r>
          </a:p>
          <a:p>
            <a:pPr eaLnBrk="1" fontAlgn="auto" hangingPunct="1">
              <a:spcAft>
                <a:spcPts val="0"/>
              </a:spcAft>
              <a:buFont typeface="Arial" pitchFamily="34" charset="0"/>
              <a:buChar char="•"/>
              <a:defRPr/>
            </a:pPr>
            <a:r>
              <a:rPr lang="en-US" sz="2800" dirty="0" smtClean="0"/>
              <a:t>People mash-ups &amp; Parties</a:t>
            </a:r>
          </a:p>
          <a:p>
            <a:pPr eaLnBrk="1" fontAlgn="auto" hangingPunct="1">
              <a:spcAft>
                <a:spcPts val="0"/>
              </a:spcAft>
              <a:buFont typeface="Arial" pitchFamily="34" charset="0"/>
              <a:buChar char="•"/>
              <a:defRPr/>
            </a:pPr>
            <a:r>
              <a:rPr lang="en-US" sz="2800" dirty="0" smtClean="0"/>
              <a:t>Cross generational/cultural teams</a:t>
            </a:r>
          </a:p>
          <a:p>
            <a:pPr eaLnBrk="1" fontAlgn="auto" hangingPunct="1">
              <a:spcAft>
                <a:spcPts val="0"/>
              </a:spcAft>
              <a:buFont typeface="Arial" pitchFamily="34" charset="0"/>
              <a:buChar char="•"/>
              <a:defRPr/>
            </a:pPr>
            <a:r>
              <a:rPr lang="en-US" sz="2800" dirty="0" smtClean="0"/>
              <a:t>Hire outside of norms</a:t>
            </a:r>
          </a:p>
          <a:p>
            <a:pPr eaLnBrk="1" fontAlgn="auto" hangingPunct="1">
              <a:spcAft>
                <a:spcPts val="0"/>
              </a:spcAft>
              <a:buFont typeface="Arial" pitchFamily="34" charset="0"/>
              <a:buChar char="•"/>
              <a:defRPr/>
            </a:pPr>
            <a:endParaRPr lang="en-US" sz="2800" dirty="0" smtClean="0"/>
          </a:p>
        </p:txBody>
      </p:sp>
      <p:pic>
        <p:nvPicPr>
          <p:cNvPr id="183297" name="Picture 1" descr="C:\Documents and Settings\MarxE\Desktop\IMG00419-20111020-0727.jpg"/>
          <p:cNvPicPr>
            <a:picLocks noChangeAspect="1" noChangeArrowheads="1"/>
          </p:cNvPicPr>
          <p:nvPr/>
        </p:nvPicPr>
        <p:blipFill>
          <a:blip r:embed="rId3" cstate="print"/>
          <a:srcRect/>
          <a:stretch>
            <a:fillRect/>
          </a:stretch>
        </p:blipFill>
        <p:spPr bwMode="auto">
          <a:xfrm rot="21082087">
            <a:off x="643642" y="1314276"/>
            <a:ext cx="4572000" cy="3429000"/>
          </a:xfrm>
          <a:prstGeom prst="rect">
            <a:avLst/>
          </a:prstGeom>
          <a:noFill/>
        </p:spPr>
      </p:pic>
      <p:sp>
        <p:nvSpPr>
          <p:cNvPr id="6" name="TextBox 5"/>
          <p:cNvSpPr txBox="1">
            <a:spLocks noChangeArrowheads="1"/>
          </p:cNvSpPr>
          <p:nvPr/>
        </p:nvSpPr>
        <p:spPr bwMode="auto">
          <a:xfrm rot="-1793982">
            <a:off x="1372842" y="4100622"/>
            <a:ext cx="8390823" cy="769441"/>
          </a:xfrm>
          <a:prstGeom prst="rect">
            <a:avLst/>
          </a:prstGeom>
          <a:solidFill>
            <a:schemeClr val="accent1"/>
          </a:solidFill>
          <a:ln w="9525">
            <a:noFill/>
            <a:miter lim="800000"/>
            <a:headEnd/>
            <a:tailEnd/>
          </a:ln>
        </p:spPr>
        <p:txBody>
          <a:bodyPr wrap="none">
            <a:spAutoFit/>
          </a:bodyPr>
          <a:lstStyle/>
          <a:p>
            <a:r>
              <a:rPr lang="en-US" sz="4400" dirty="0" smtClean="0">
                <a:solidFill>
                  <a:srgbClr val="FF0000"/>
                </a:solidFill>
                <a:latin typeface="Calibri" pitchFamily="34" charset="0"/>
              </a:rPr>
              <a:t>hire people that don’t look like you!</a:t>
            </a:r>
            <a:endParaRPr lang="en-US" sz="4400" dirty="0">
              <a:solidFill>
                <a:srgbClr val="FF0000"/>
              </a:solidFill>
              <a:latin typeface="Calibri" pitchFamily="34" charset="0"/>
            </a:endParaRPr>
          </a:p>
        </p:txBody>
      </p:sp>
      <p:sp>
        <p:nvSpPr>
          <p:cNvPr id="4" name="TextBox 3"/>
          <p:cNvSpPr txBox="1">
            <a:spLocks noChangeArrowheads="1"/>
          </p:cNvSpPr>
          <p:nvPr/>
        </p:nvSpPr>
        <p:spPr bwMode="auto">
          <a:xfrm rot="971464">
            <a:off x="3458923" y="2894968"/>
            <a:ext cx="2650277" cy="769441"/>
          </a:xfrm>
          <a:prstGeom prst="rect">
            <a:avLst/>
          </a:prstGeom>
          <a:solidFill>
            <a:schemeClr val="accent1"/>
          </a:solidFill>
          <a:ln w="9525">
            <a:solidFill>
              <a:schemeClr val="accent1"/>
            </a:solidFill>
            <a:miter lim="800000"/>
            <a:headEnd/>
            <a:tailEnd/>
          </a:ln>
        </p:spPr>
        <p:txBody>
          <a:bodyPr wrap="none">
            <a:spAutoFit/>
          </a:bodyPr>
          <a:lstStyle/>
          <a:p>
            <a:r>
              <a:rPr lang="en-US" sz="4400" dirty="0" smtClean="0">
                <a:solidFill>
                  <a:srgbClr val="FF0000"/>
                </a:solidFill>
                <a:latin typeface="Calibri" pitchFamily="34" charset="0"/>
              </a:rPr>
              <a:t>Occupy IT!</a:t>
            </a:r>
            <a:endParaRPr lang="en-US" sz="4400" dirty="0">
              <a:solidFill>
                <a:srgbClr val="FF0000"/>
              </a:solidFill>
              <a:latin typeface="Calibri" pitchFamily="34" charset="0"/>
            </a:endParaRPr>
          </a:p>
        </p:txBody>
      </p:sp>
    </p:spTree>
    <p:extLst>
      <p:ext uri="{BB962C8B-B14F-4D97-AF65-F5344CB8AC3E}">
        <p14:creationId xmlns:p14="http://schemas.microsoft.com/office/powerpoint/2010/main" val="262595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83297"/>
                                        </p:tgtEl>
                                        <p:attrNameLst>
                                          <p:attrName>style.visibility</p:attrName>
                                        </p:attrNameLst>
                                      </p:cBhvr>
                                      <p:to>
                                        <p:strVal val="visible"/>
                                      </p:to>
                                    </p:set>
                                    <p:animEffect transition="in" filter="wipe(down)">
                                      <p:cBhvr>
                                        <p:cTn id="13" dur="500"/>
                                        <p:tgtEl>
                                          <p:spTgt spid="1832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down)">
                                      <p:cBhvr>
                                        <p:cTn id="18" dur="500"/>
                                        <p:tgtEl>
                                          <p:spTgt spid="6">
                                            <p:bg/>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4"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13657" y="0"/>
            <a:ext cx="8229600" cy="1143000"/>
          </a:xfrm>
        </p:spPr>
        <p:txBody>
          <a:bodyPr rtlCol="0">
            <a:normAutofit/>
          </a:bodyPr>
          <a:lstStyle/>
          <a:p>
            <a:pPr eaLnBrk="1" fontAlgn="auto" hangingPunct="1">
              <a:spcAft>
                <a:spcPts val="0"/>
              </a:spcAft>
              <a:defRPr/>
            </a:pPr>
            <a:r>
              <a:rPr lang="en-US" b="1" dirty="0" smtClean="0"/>
              <a:t>Creating </a:t>
            </a: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Culture</a:t>
            </a:r>
          </a:p>
        </p:txBody>
      </p:sp>
      <p:sp>
        <p:nvSpPr>
          <p:cNvPr id="43011" name="Content Placeholder 2"/>
          <p:cNvSpPr>
            <a:spLocks noGrp="1"/>
          </p:cNvSpPr>
          <p:nvPr>
            <p:ph idx="1"/>
          </p:nvPr>
        </p:nvSpPr>
        <p:spPr>
          <a:xfrm>
            <a:off x="381000" y="1295400"/>
            <a:ext cx="8382000" cy="4830762"/>
          </a:xfrm>
        </p:spPr>
        <p:txBody>
          <a:bodyPr>
            <a:normAutofit fontScale="92500" lnSpcReduction="10000"/>
          </a:bodyPr>
          <a:lstStyle/>
          <a:p>
            <a:pPr eaLnBrk="1" hangingPunct="1"/>
            <a:r>
              <a:rPr lang="en-US" sz="2800" dirty="0" smtClean="0"/>
              <a:t>Leverage vendors</a:t>
            </a:r>
          </a:p>
          <a:p>
            <a:pPr eaLnBrk="1" hangingPunct="1"/>
            <a:r>
              <a:rPr lang="en-US" sz="2800" dirty="0" smtClean="0"/>
              <a:t>Don’t outsource </a:t>
            </a:r>
            <a:r>
              <a:rPr lang="en-US" sz="2800" i="1" dirty="0" smtClean="0">
                <a:solidFill>
                  <a:srgbClr val="CC3300"/>
                </a:solidFill>
              </a:rPr>
              <a:t>i</a:t>
            </a:r>
            <a:r>
              <a:rPr lang="en-US" sz="2800" i="1" dirty="0" smtClean="0">
                <a:solidFill>
                  <a:srgbClr val="FF0000"/>
                </a:solidFill>
              </a:rPr>
              <a:t>n</a:t>
            </a:r>
            <a:r>
              <a:rPr lang="en-US" sz="2800" i="1" dirty="0" smtClean="0">
                <a:solidFill>
                  <a:srgbClr val="FFFF00"/>
                </a:solidFill>
              </a:rPr>
              <a:t>n</a:t>
            </a:r>
            <a:r>
              <a:rPr lang="en-US" sz="2800" i="1" dirty="0" smtClean="0"/>
              <a:t>o</a:t>
            </a:r>
            <a:r>
              <a:rPr lang="en-US" sz="2800" i="1" dirty="0" smtClean="0">
                <a:solidFill>
                  <a:schemeClr val="accent6">
                    <a:lumMod val="50000"/>
                  </a:schemeClr>
                </a:solidFill>
              </a:rPr>
              <a:t>v</a:t>
            </a:r>
            <a:r>
              <a:rPr lang="en-US" sz="2800" i="1" dirty="0" smtClean="0">
                <a:solidFill>
                  <a:schemeClr val="accent1">
                    <a:lumMod val="75000"/>
                  </a:schemeClr>
                </a:solidFill>
              </a:rPr>
              <a:t>a</a:t>
            </a:r>
            <a:r>
              <a:rPr lang="en-US" sz="2800" i="1" dirty="0" smtClean="0">
                <a:solidFill>
                  <a:srgbClr val="7030A0"/>
                </a:solidFill>
              </a:rPr>
              <a:t>t</a:t>
            </a:r>
            <a:r>
              <a:rPr lang="en-US" sz="2800" i="1" dirty="0" smtClean="0">
                <a:solidFill>
                  <a:schemeClr val="bg1">
                    <a:lumMod val="85000"/>
                  </a:schemeClr>
                </a:solidFill>
              </a:rPr>
              <a:t>i</a:t>
            </a:r>
            <a:r>
              <a:rPr lang="en-US" sz="2800" i="1" dirty="0" smtClean="0">
                <a:solidFill>
                  <a:schemeClr val="tx1">
                    <a:lumMod val="85000"/>
                    <a:lumOff val="15000"/>
                  </a:schemeClr>
                </a:solidFill>
              </a:rPr>
              <a:t>o</a:t>
            </a:r>
            <a:r>
              <a:rPr lang="en-US" sz="2800" i="1" dirty="0" smtClean="0">
                <a:solidFill>
                  <a:srgbClr val="FFC000"/>
                </a:solidFill>
              </a:rPr>
              <a:t>n</a:t>
            </a:r>
            <a:r>
              <a:rPr lang="en-US" sz="2800" i="1" dirty="0" smtClean="0">
                <a:solidFill>
                  <a:schemeClr val="tx1"/>
                </a:solidFill>
              </a:rPr>
              <a:t>…or hire “expert”</a:t>
            </a:r>
            <a:endParaRPr lang="en-US" sz="2800" dirty="0" smtClean="0">
              <a:solidFill>
                <a:schemeClr val="tx1"/>
              </a:solidFill>
            </a:endParaRPr>
          </a:p>
          <a:p>
            <a:pPr eaLnBrk="1" hangingPunct="1"/>
            <a:r>
              <a:rPr lang="en-US" sz="2800" dirty="0" smtClean="0"/>
              <a:t>Staff for </a:t>
            </a:r>
            <a:r>
              <a:rPr lang="en-US" sz="2800" i="1" dirty="0" smtClean="0">
                <a:solidFill>
                  <a:srgbClr val="CC3300"/>
                </a:solidFill>
              </a:rPr>
              <a:t>i</a:t>
            </a:r>
            <a:r>
              <a:rPr lang="en-US" sz="2800" i="1" dirty="0" smtClean="0">
                <a:solidFill>
                  <a:srgbClr val="FF0000"/>
                </a:solidFill>
              </a:rPr>
              <a:t>n</a:t>
            </a:r>
            <a:r>
              <a:rPr lang="en-US" sz="2800" i="1" dirty="0" smtClean="0">
                <a:solidFill>
                  <a:srgbClr val="FFFF00"/>
                </a:solidFill>
              </a:rPr>
              <a:t>n</a:t>
            </a:r>
            <a:r>
              <a:rPr lang="en-US" sz="2800" i="1" dirty="0" smtClean="0"/>
              <a:t>o</a:t>
            </a:r>
            <a:r>
              <a:rPr lang="en-US" sz="2800" i="1" dirty="0" smtClean="0">
                <a:solidFill>
                  <a:schemeClr val="accent6">
                    <a:lumMod val="50000"/>
                  </a:schemeClr>
                </a:solidFill>
              </a:rPr>
              <a:t>v</a:t>
            </a:r>
            <a:r>
              <a:rPr lang="en-US" sz="2800" i="1" dirty="0" smtClean="0">
                <a:solidFill>
                  <a:schemeClr val="accent1">
                    <a:lumMod val="75000"/>
                  </a:schemeClr>
                </a:solidFill>
              </a:rPr>
              <a:t>a</a:t>
            </a:r>
            <a:r>
              <a:rPr lang="en-US" sz="2800" i="1" dirty="0" smtClean="0">
                <a:solidFill>
                  <a:srgbClr val="7030A0"/>
                </a:solidFill>
              </a:rPr>
              <a:t>t</a:t>
            </a:r>
            <a:r>
              <a:rPr lang="en-US" sz="2800" i="1" dirty="0" smtClean="0">
                <a:solidFill>
                  <a:schemeClr val="bg1">
                    <a:lumMod val="85000"/>
                  </a:schemeClr>
                </a:solidFill>
              </a:rPr>
              <a:t>i</a:t>
            </a:r>
            <a:r>
              <a:rPr lang="en-US" sz="2800" i="1" dirty="0" smtClean="0">
                <a:solidFill>
                  <a:schemeClr val="tx1">
                    <a:lumMod val="85000"/>
                    <a:lumOff val="15000"/>
                  </a:schemeClr>
                </a:solidFill>
              </a:rPr>
              <a:t>o</a:t>
            </a:r>
            <a:r>
              <a:rPr lang="en-US" sz="2800" i="1" dirty="0" smtClean="0">
                <a:solidFill>
                  <a:srgbClr val="FFC000"/>
                </a:solidFill>
              </a:rPr>
              <a:t>n</a:t>
            </a:r>
            <a:endParaRPr lang="en-US" sz="2800" dirty="0" smtClean="0"/>
          </a:p>
          <a:p>
            <a:pPr lvl="1" eaLnBrk="1" hangingPunct="1"/>
            <a:r>
              <a:rPr lang="en-US" sz="2400" dirty="0" smtClean="0"/>
              <a:t>Enterprise architects</a:t>
            </a:r>
          </a:p>
          <a:p>
            <a:pPr lvl="1" eaLnBrk="1" hangingPunct="1"/>
            <a:r>
              <a:rPr lang="en-US" sz="2400" dirty="0" smtClean="0"/>
              <a:t>Business analysts</a:t>
            </a:r>
          </a:p>
          <a:p>
            <a:pPr eaLnBrk="1" hangingPunct="1"/>
            <a:r>
              <a:rPr lang="en-US" sz="2800" dirty="0" smtClean="0"/>
              <a:t>Ensure development resources</a:t>
            </a:r>
          </a:p>
          <a:p>
            <a:pPr eaLnBrk="1" hangingPunct="1"/>
            <a:r>
              <a:rPr lang="en-US" sz="2800" dirty="0" smtClean="0"/>
              <a:t>Bust routines</a:t>
            </a:r>
          </a:p>
          <a:p>
            <a:r>
              <a:rPr lang="en-US" sz="2800" dirty="0" smtClean="0"/>
              <a:t>Create </a:t>
            </a:r>
            <a:r>
              <a:rPr lang="en-US" sz="2800" i="1" dirty="0" smtClean="0">
                <a:solidFill>
                  <a:srgbClr val="CC3300"/>
                </a:solidFill>
              </a:rPr>
              <a:t>i</a:t>
            </a:r>
            <a:r>
              <a:rPr lang="en-US" sz="2800" i="1" dirty="0" smtClean="0">
                <a:solidFill>
                  <a:srgbClr val="FF0000"/>
                </a:solidFill>
              </a:rPr>
              <a:t>n</a:t>
            </a:r>
            <a:r>
              <a:rPr lang="en-US" sz="2800" i="1" dirty="0" smtClean="0">
                <a:solidFill>
                  <a:srgbClr val="FFFF00"/>
                </a:solidFill>
              </a:rPr>
              <a:t>n</a:t>
            </a:r>
            <a:r>
              <a:rPr lang="en-US" sz="2800" i="1" dirty="0" smtClean="0"/>
              <a:t>o</a:t>
            </a:r>
            <a:r>
              <a:rPr lang="en-US" sz="2800" i="1" dirty="0" smtClean="0">
                <a:solidFill>
                  <a:schemeClr val="accent6">
                    <a:lumMod val="50000"/>
                  </a:schemeClr>
                </a:solidFill>
              </a:rPr>
              <a:t>v</a:t>
            </a:r>
            <a:r>
              <a:rPr lang="en-US" sz="2800" i="1" dirty="0" smtClean="0">
                <a:solidFill>
                  <a:schemeClr val="accent1">
                    <a:lumMod val="75000"/>
                  </a:schemeClr>
                </a:solidFill>
              </a:rPr>
              <a:t>a</a:t>
            </a:r>
            <a:r>
              <a:rPr lang="en-US" sz="2800" i="1" dirty="0" smtClean="0">
                <a:solidFill>
                  <a:srgbClr val="7030A0"/>
                </a:solidFill>
              </a:rPr>
              <a:t>t</a:t>
            </a:r>
            <a:r>
              <a:rPr lang="en-US" sz="2800" i="1" dirty="0" smtClean="0">
                <a:solidFill>
                  <a:schemeClr val="bg1">
                    <a:lumMod val="85000"/>
                  </a:schemeClr>
                </a:solidFill>
              </a:rPr>
              <a:t>i</a:t>
            </a:r>
            <a:r>
              <a:rPr lang="en-US" sz="2800" i="1" dirty="0" smtClean="0">
                <a:solidFill>
                  <a:schemeClr val="tx1">
                    <a:lumMod val="85000"/>
                    <a:lumOff val="15000"/>
                  </a:schemeClr>
                </a:solidFill>
              </a:rPr>
              <a:t>o</a:t>
            </a:r>
            <a:r>
              <a:rPr lang="en-US" sz="2800" i="1" dirty="0" smtClean="0">
                <a:solidFill>
                  <a:srgbClr val="FFC000"/>
                </a:solidFill>
              </a:rPr>
              <a:t>n</a:t>
            </a:r>
            <a:r>
              <a:rPr lang="en-US" sz="2800" dirty="0" smtClean="0"/>
              <a:t> Center (hospital floor of future) </a:t>
            </a:r>
          </a:p>
          <a:p>
            <a:r>
              <a:rPr lang="en-US" sz="2800" dirty="0" smtClean="0"/>
              <a:t>Break tradition &amp; silos …enhanced org structures</a:t>
            </a:r>
          </a:p>
          <a:p>
            <a:r>
              <a:rPr lang="en-US" sz="2800" dirty="0" smtClean="0"/>
              <a:t>Collaboration space</a:t>
            </a:r>
          </a:p>
          <a:p>
            <a:pPr eaLnBrk="1" hangingPunct="1"/>
            <a:endParaRPr lang="en-US" sz="2800" dirty="0" smtClean="0"/>
          </a:p>
          <a:p>
            <a:pPr eaLnBrk="1" hangingPunct="1"/>
            <a:endParaRPr lang="en-US" sz="2800" dirty="0" smtClean="0"/>
          </a:p>
        </p:txBody>
      </p:sp>
      <p:sp>
        <p:nvSpPr>
          <p:cNvPr id="4" name="TextBox 3"/>
          <p:cNvSpPr txBox="1">
            <a:spLocks noChangeArrowheads="1"/>
          </p:cNvSpPr>
          <p:nvPr/>
        </p:nvSpPr>
        <p:spPr bwMode="auto">
          <a:xfrm rot="-1793982">
            <a:off x="-584525" y="3136770"/>
            <a:ext cx="10519894" cy="769441"/>
          </a:xfrm>
          <a:prstGeom prst="rect">
            <a:avLst/>
          </a:prstGeom>
          <a:solidFill>
            <a:schemeClr val="accent1"/>
          </a:solidFill>
          <a:ln w="9525">
            <a:noFill/>
            <a:miter lim="800000"/>
            <a:headEnd/>
            <a:tailEnd/>
          </a:ln>
        </p:spPr>
        <p:txBody>
          <a:bodyPr wrap="square">
            <a:spAutoFit/>
          </a:bodyPr>
          <a:lstStyle/>
          <a:p>
            <a:r>
              <a:rPr lang="en-US" sz="4400" b="1" dirty="0" smtClean="0">
                <a:solidFill>
                  <a:srgbClr val="FF0000"/>
                </a:solidFill>
                <a:latin typeface="Calibri" pitchFamily="34" charset="0"/>
              </a:rPr>
              <a:t>to BE </a:t>
            </a:r>
            <a:r>
              <a:rPr lang="en-US" sz="4400" b="1" i="1" dirty="0" smtClean="0">
                <a:solidFill>
                  <a:srgbClr val="CC3300"/>
                </a:solidFill>
              </a:rPr>
              <a:t>i</a:t>
            </a:r>
            <a:r>
              <a:rPr lang="en-US" sz="4400" b="1" i="1" dirty="0" smtClean="0">
                <a:solidFill>
                  <a:srgbClr val="FF0000"/>
                </a:solidFill>
              </a:rPr>
              <a:t>n</a:t>
            </a:r>
            <a:r>
              <a:rPr lang="en-US" sz="4400" b="1" i="1" dirty="0" smtClean="0">
                <a:solidFill>
                  <a:srgbClr val="FFFF00"/>
                </a:solidFill>
              </a:rPr>
              <a:t>n</a:t>
            </a:r>
            <a:r>
              <a:rPr lang="en-US" sz="4400" b="1" i="1" dirty="0" smtClean="0"/>
              <a:t>o</a:t>
            </a:r>
            <a:r>
              <a:rPr lang="en-US" sz="4400" b="1" i="1" dirty="0" smtClean="0">
                <a:solidFill>
                  <a:schemeClr val="accent6">
                    <a:lumMod val="50000"/>
                  </a:schemeClr>
                </a:solidFill>
              </a:rPr>
              <a:t>v</a:t>
            </a:r>
            <a:r>
              <a:rPr lang="en-US" sz="4400" b="1" i="1" dirty="0" smtClean="0">
                <a:solidFill>
                  <a:schemeClr val="accent1">
                    <a:lumMod val="75000"/>
                  </a:schemeClr>
                </a:solidFill>
              </a:rPr>
              <a:t>a</a:t>
            </a:r>
            <a:r>
              <a:rPr lang="en-US" sz="4400" b="1" i="1" dirty="0" smtClean="0">
                <a:solidFill>
                  <a:srgbClr val="7030A0"/>
                </a:solidFill>
              </a:rPr>
              <a:t>t</a:t>
            </a:r>
            <a:r>
              <a:rPr lang="en-US" sz="4400" b="1" i="1" dirty="0" smtClean="0">
                <a:solidFill>
                  <a:schemeClr val="bg1">
                    <a:lumMod val="85000"/>
                  </a:schemeClr>
                </a:solidFill>
              </a:rPr>
              <a:t>i</a:t>
            </a:r>
            <a:r>
              <a:rPr lang="en-US" sz="4400" b="1" i="1" dirty="0" smtClean="0">
                <a:solidFill>
                  <a:schemeClr val="tx1">
                    <a:lumMod val="85000"/>
                    <a:lumOff val="15000"/>
                  </a:schemeClr>
                </a:solidFill>
              </a:rPr>
              <a:t>v</a:t>
            </a:r>
            <a:r>
              <a:rPr lang="en-US" sz="4400" b="1" i="1" dirty="0" smtClean="0">
                <a:solidFill>
                  <a:srgbClr val="FFC000"/>
                </a:solidFill>
              </a:rPr>
              <a:t>e</a:t>
            </a:r>
            <a:r>
              <a:rPr lang="en-US" sz="4400" b="1" dirty="0" smtClean="0">
                <a:solidFill>
                  <a:srgbClr val="FF0000"/>
                </a:solidFill>
                <a:latin typeface="Calibri" pitchFamily="34" charset="0"/>
              </a:rPr>
              <a:t> you must BE </a:t>
            </a:r>
            <a:r>
              <a:rPr lang="en-US" sz="4400" b="1" i="1" dirty="0" smtClean="0">
                <a:solidFill>
                  <a:srgbClr val="CC3300"/>
                </a:solidFill>
              </a:rPr>
              <a:t>i</a:t>
            </a:r>
            <a:r>
              <a:rPr lang="en-US" sz="4400" b="1" i="1" dirty="0" smtClean="0">
                <a:solidFill>
                  <a:srgbClr val="FF0000"/>
                </a:solidFill>
              </a:rPr>
              <a:t>n</a:t>
            </a:r>
            <a:r>
              <a:rPr lang="en-US" sz="4400" b="1" i="1" dirty="0" smtClean="0">
                <a:solidFill>
                  <a:srgbClr val="FFFF00"/>
                </a:solidFill>
              </a:rPr>
              <a:t>n</a:t>
            </a:r>
            <a:r>
              <a:rPr lang="en-US" sz="4400" b="1" i="1" dirty="0" smtClean="0"/>
              <a:t>o</a:t>
            </a:r>
            <a:r>
              <a:rPr lang="en-US" sz="4400" b="1" i="1" dirty="0" smtClean="0">
                <a:solidFill>
                  <a:schemeClr val="accent6">
                    <a:lumMod val="50000"/>
                  </a:schemeClr>
                </a:solidFill>
              </a:rPr>
              <a:t>v</a:t>
            </a:r>
            <a:r>
              <a:rPr lang="en-US" sz="4400" b="1" i="1" dirty="0" smtClean="0">
                <a:solidFill>
                  <a:schemeClr val="accent1">
                    <a:lumMod val="75000"/>
                  </a:schemeClr>
                </a:solidFill>
              </a:rPr>
              <a:t>a</a:t>
            </a:r>
            <a:r>
              <a:rPr lang="en-US" sz="4400" b="1" i="1" dirty="0" smtClean="0">
                <a:solidFill>
                  <a:srgbClr val="7030A0"/>
                </a:solidFill>
              </a:rPr>
              <a:t>t</a:t>
            </a:r>
            <a:r>
              <a:rPr lang="en-US" sz="4400" b="1" i="1" dirty="0" smtClean="0">
                <a:solidFill>
                  <a:schemeClr val="bg1">
                    <a:lumMod val="85000"/>
                  </a:schemeClr>
                </a:solidFill>
              </a:rPr>
              <a:t>i</a:t>
            </a:r>
            <a:r>
              <a:rPr lang="en-US" sz="4400" b="1" i="1" dirty="0" smtClean="0">
                <a:solidFill>
                  <a:schemeClr val="tx1">
                    <a:lumMod val="85000"/>
                    <a:lumOff val="15000"/>
                  </a:schemeClr>
                </a:solidFill>
              </a:rPr>
              <a:t>v</a:t>
            </a:r>
            <a:r>
              <a:rPr lang="en-US" sz="4400" b="1" i="1" dirty="0" smtClean="0">
                <a:solidFill>
                  <a:srgbClr val="FFC000"/>
                </a:solidFill>
              </a:rPr>
              <a:t>e</a:t>
            </a:r>
            <a:endParaRPr lang="en-US" sz="4400" b="1" dirty="0">
              <a:solidFill>
                <a:srgbClr val="FF0000"/>
              </a:solidFill>
              <a:latin typeface="Calibri" pitchFamily="34" charset="0"/>
            </a:endParaRPr>
          </a:p>
        </p:txBody>
      </p:sp>
    </p:spTree>
    <p:extLst>
      <p:ext uri="{BB962C8B-B14F-4D97-AF65-F5344CB8AC3E}">
        <p14:creationId xmlns:p14="http://schemas.microsoft.com/office/powerpoint/2010/main" val="3576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rtlCol="0">
            <a:normAutofit/>
          </a:bodyPr>
          <a:lstStyle/>
          <a:p>
            <a:pPr eaLnBrk="1" fontAlgn="auto" hangingPunct="1">
              <a:spcAft>
                <a:spcPts val="0"/>
              </a:spcAft>
              <a:defRPr/>
            </a:pPr>
            <a:r>
              <a:rPr lang="en-US" b="1" dirty="0" smtClean="0"/>
              <a:t>Access External </a:t>
            </a: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b="1" dirty="0"/>
          </a:p>
        </p:txBody>
      </p:sp>
      <p:sp>
        <p:nvSpPr>
          <p:cNvPr id="44035" name="Content Placeholder 2"/>
          <p:cNvSpPr>
            <a:spLocks noGrp="1"/>
          </p:cNvSpPr>
          <p:nvPr>
            <p:ph idx="1"/>
          </p:nvPr>
        </p:nvSpPr>
        <p:spPr>
          <a:xfrm>
            <a:off x="457200" y="1676400"/>
            <a:ext cx="8229600" cy="4068762"/>
          </a:xfrm>
        </p:spPr>
        <p:txBody>
          <a:bodyPr>
            <a:normAutofit/>
          </a:bodyPr>
          <a:lstStyle/>
          <a:p>
            <a:pPr eaLnBrk="1" hangingPunct="1"/>
            <a:r>
              <a:rPr lang="en-US" sz="3200" dirty="0" smtClean="0"/>
              <a:t>Benchmarking</a:t>
            </a:r>
          </a:p>
          <a:p>
            <a:pPr eaLnBrk="1" hangingPunct="1"/>
            <a:r>
              <a:rPr lang="en-US" sz="3200" dirty="0" smtClean="0"/>
              <a:t>Scanning</a:t>
            </a:r>
          </a:p>
          <a:p>
            <a:pPr eaLnBrk="1" hangingPunct="1"/>
            <a:r>
              <a:rPr lang="en-US" sz="3200" dirty="0" smtClean="0"/>
              <a:t>Partners</a:t>
            </a:r>
          </a:p>
          <a:p>
            <a:pPr eaLnBrk="1" hangingPunct="1"/>
            <a:r>
              <a:rPr lang="en-US" sz="3200" dirty="0" smtClean="0"/>
              <a:t>Advisory</a:t>
            </a:r>
          </a:p>
          <a:p>
            <a:pPr eaLnBrk="1" hangingPunct="1"/>
            <a:r>
              <a:rPr lang="en-US" sz="3200" dirty="0" smtClean="0"/>
              <a:t>Best practices</a:t>
            </a:r>
          </a:p>
          <a:p>
            <a:pPr eaLnBrk="1" hangingPunct="1"/>
            <a:r>
              <a:rPr lang="en-US" sz="3200" dirty="0" smtClean="0"/>
              <a:t>Corporate exchanges</a:t>
            </a:r>
          </a:p>
        </p:txBody>
      </p:sp>
    </p:spTree>
    <p:extLst>
      <p:ext uri="{BB962C8B-B14F-4D97-AF65-F5344CB8AC3E}">
        <p14:creationId xmlns:p14="http://schemas.microsoft.com/office/powerpoint/2010/main" val="360679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05" y="304800"/>
            <a:ext cx="8229600" cy="1143000"/>
          </a:xfrm>
        </p:spPr>
        <p:txBody>
          <a:bodyPr>
            <a:noAutofit/>
          </a:bodyPr>
          <a:lstStyle/>
          <a:p>
            <a:r>
              <a:rPr lang="en-US" dirty="0">
                <a:latin typeface="Verdana" pitchFamily="34" charset="0"/>
                <a:ea typeface="Verdana" pitchFamily="34" charset="0"/>
                <a:cs typeface="Verdana" pitchFamily="34" charset="0"/>
              </a:rPr>
              <a:t>Conflict of </a:t>
            </a:r>
            <a:r>
              <a:rPr lang="en-US" dirty="0" smtClean="0">
                <a:latin typeface="Verdana" pitchFamily="34" charset="0"/>
                <a:ea typeface="Verdana" pitchFamily="34" charset="0"/>
                <a:cs typeface="Verdana" pitchFamily="34" charset="0"/>
              </a:rPr>
              <a:t>Interest Disclosure</a:t>
            </a:r>
            <a:r>
              <a:rPr lang="en-US" dirty="0" smtClean="0"/>
              <a:t/>
            </a:r>
            <a:br>
              <a:rPr lang="en-US" dirty="0" smtClean="0"/>
            </a:br>
            <a:endParaRPr lang="en-US" dirty="0">
              <a:solidFill>
                <a:srgbClr val="B5B5B5"/>
              </a:solidFill>
            </a:endParaRPr>
          </a:p>
        </p:txBody>
      </p:sp>
      <p:sp>
        <p:nvSpPr>
          <p:cNvPr id="3" name="Subtitle 2"/>
          <p:cNvSpPr>
            <a:spLocks noGrp="1"/>
          </p:cNvSpPr>
          <p:nvPr>
            <p:ph idx="1"/>
          </p:nvPr>
        </p:nvSpPr>
        <p:spPr/>
        <p:txBody>
          <a:bodyPr>
            <a:normAutofit/>
          </a:bodyPr>
          <a:lstStyle/>
          <a:p>
            <a:pPr algn="ctr">
              <a:buFontTx/>
              <a:buNone/>
            </a:pPr>
            <a:r>
              <a:rPr lang="en-US" sz="2000" dirty="0" smtClean="0">
                <a:latin typeface="Verdana" panose="020B0604030504040204" pitchFamily="34" charset="0"/>
                <a:ea typeface="Verdana" panose="020B0604030504040204" pitchFamily="34" charset="0"/>
                <a:cs typeface="Verdana" panose="020B0604030504040204" pitchFamily="34" charset="0"/>
              </a:rPr>
              <a:t>Edward Marx</a:t>
            </a:r>
            <a:endParaRPr lang="en-US" sz="2000" dirty="0">
              <a:solidFill>
                <a:schemeClr val="tx1"/>
              </a:solidFill>
              <a:latin typeface="Verdana" panose="020B0604030504040204" pitchFamily="34" charset="0"/>
              <a:cs typeface="Arial" pitchFamily="34" charset="0"/>
            </a:endParaRPr>
          </a:p>
          <a:p>
            <a:pPr algn="ctr">
              <a:buFontTx/>
              <a:buNone/>
            </a:pPr>
            <a:r>
              <a:rPr lang="en-US" sz="2000" dirty="0">
                <a:latin typeface="Verdana" panose="020B0604030504040204" pitchFamily="34" charset="0"/>
                <a:cs typeface="Arial" pitchFamily="34" charset="0"/>
              </a:rPr>
              <a:t>Has no real or apparent </a:t>
            </a:r>
            <a:r>
              <a:rPr lang="en-US" sz="2000" dirty="0" smtClean="0">
                <a:latin typeface="Verdana" panose="020B0604030504040204" pitchFamily="34" charset="0"/>
                <a:cs typeface="Arial" pitchFamily="34" charset="0"/>
              </a:rPr>
              <a:t>conflicts </a:t>
            </a:r>
            <a:r>
              <a:rPr lang="en-US" sz="2000" dirty="0">
                <a:latin typeface="Verdana" panose="020B0604030504040204" pitchFamily="34" charset="0"/>
                <a:cs typeface="Arial" pitchFamily="34" charset="0"/>
              </a:rPr>
              <a:t>of interest to report</a:t>
            </a:r>
            <a:r>
              <a:rPr lang="en-US" sz="2000" dirty="0" smtClean="0">
                <a:latin typeface="Verdana" panose="020B0604030504040204" pitchFamily="34" charset="0"/>
                <a:cs typeface="Arial" pitchFamily="34" charset="0"/>
              </a:rPr>
              <a:t>.</a:t>
            </a:r>
          </a:p>
          <a:p>
            <a:pPr algn="ctr">
              <a:buFontTx/>
              <a:buNone/>
            </a:pPr>
            <a:endParaRPr lang="en-US" sz="2000" dirty="0">
              <a:latin typeface="Verdana" panose="020B0604030504040204" pitchFamily="34" charset="0"/>
              <a:cs typeface="Arial" pitchFamily="34" charset="0"/>
            </a:endParaRPr>
          </a:p>
        </p:txBody>
      </p:sp>
      <p:sp>
        <p:nvSpPr>
          <p:cNvPr id="4" name="Rectangle 3"/>
          <p:cNvSpPr/>
          <p:nvPr/>
        </p:nvSpPr>
        <p:spPr>
          <a:xfrm>
            <a:off x="4295850" y="6627168"/>
            <a:ext cx="955710" cy="230832"/>
          </a:xfrm>
          <a:prstGeom prst="rect">
            <a:avLst/>
          </a:prstGeom>
        </p:spPr>
        <p:txBody>
          <a:bodyPr wrap="none">
            <a:spAutoFit/>
          </a:bodyPr>
          <a:lstStyle/>
          <a:p>
            <a:pPr algn="ctr"/>
            <a:r>
              <a:rPr lang="en-US" sz="900" dirty="0">
                <a:solidFill>
                  <a:srgbClr val="636363"/>
                </a:solidFill>
                <a:latin typeface="Arial" pitchFamily="34" charset="0"/>
                <a:cs typeface="Arial" pitchFamily="34" charset="0"/>
              </a:rPr>
              <a:t>© 2014 HIMSS</a:t>
            </a:r>
          </a:p>
        </p:txBody>
      </p:sp>
    </p:spTree>
    <p:extLst>
      <p:ext uri="{BB962C8B-B14F-4D97-AF65-F5344CB8AC3E}">
        <p14:creationId xmlns:p14="http://schemas.microsoft.com/office/powerpoint/2010/main" val="356170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3" name="Picture 5" descr="cubicl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47492" name="AutoShape 4"/>
          <p:cNvSpPr>
            <a:spLocks noChangeArrowheads="1"/>
          </p:cNvSpPr>
          <p:nvPr/>
        </p:nvSpPr>
        <p:spPr bwMode="auto">
          <a:xfrm>
            <a:off x="3962400" y="519113"/>
            <a:ext cx="5462588" cy="1079500"/>
          </a:xfrm>
          <a:prstGeom prst="flowChartAlternateProcess">
            <a:avLst/>
          </a:prstGeom>
          <a:solidFill>
            <a:schemeClr val="tx1"/>
          </a:solidFill>
          <a:ln w="9525">
            <a:noFill/>
            <a:miter lim="800000"/>
            <a:headEnd/>
            <a:tailEnd/>
          </a:ln>
          <a:effectLst/>
        </p:spPr>
        <p:txBody>
          <a:bodyPr lIns="270000" anchor="ctr">
            <a:spAutoFit/>
          </a:bodyPr>
          <a:lstStyle/>
          <a:p>
            <a:pPr eaLnBrk="1" hangingPunct="1"/>
            <a:r>
              <a:rPr lang="en-US" sz="3000" dirty="0">
                <a:solidFill>
                  <a:schemeClr val="bg1"/>
                </a:solidFill>
                <a:latin typeface="Tahoma" pitchFamily="34" charset="0"/>
              </a:rPr>
              <a:t>do you have to get the IT team out of their cubicles?</a:t>
            </a:r>
            <a:endParaRPr lang="en-US" sz="3000" dirty="0">
              <a:solidFill>
                <a:srgbClr val="FF0000"/>
              </a:solidFill>
              <a:latin typeface="Tahoma" pitchFamily="34" charset="0"/>
            </a:endParaRPr>
          </a:p>
        </p:txBody>
      </p:sp>
    </p:spTree>
    <p:extLst>
      <p:ext uri="{BB962C8B-B14F-4D97-AF65-F5344CB8AC3E}">
        <p14:creationId xmlns:p14="http://schemas.microsoft.com/office/powerpoint/2010/main" val="2973751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0"/>
            <a:ext cx="8229600" cy="1143000"/>
          </a:xfrm>
        </p:spPr>
        <p:txBody>
          <a:bodyPr/>
          <a:lstStyle/>
          <a:p>
            <a:pPr eaLnBrk="1" hangingPunct="1"/>
            <a:r>
              <a:rPr lang="en-US" b="1" dirty="0" smtClean="0"/>
              <a:t>Book Studies…</a:t>
            </a:r>
          </a:p>
        </p:txBody>
      </p:sp>
      <p:pic>
        <p:nvPicPr>
          <p:cNvPr id="46083" name="Content Placeholder 4" descr="5 dysfunc.jpg"/>
          <p:cNvPicPr>
            <a:picLocks noGrp="1" noChangeAspect="1"/>
          </p:cNvPicPr>
          <p:nvPr>
            <p:ph sz="half" idx="1"/>
          </p:nvPr>
        </p:nvPicPr>
        <p:blipFill>
          <a:blip r:embed="rId2" cstate="print"/>
          <a:srcRect/>
          <a:stretch>
            <a:fillRect/>
          </a:stretch>
        </p:blipFill>
        <p:spPr>
          <a:xfrm>
            <a:off x="1555750" y="1949450"/>
            <a:ext cx="1306513" cy="1971675"/>
          </a:xfrm>
        </p:spPr>
      </p:pic>
      <p:pic>
        <p:nvPicPr>
          <p:cNvPr id="46084" name="Content Placeholder 5" descr="5 temp of ceo.jpg"/>
          <p:cNvPicPr>
            <a:picLocks noGrp="1" noChangeAspect="1"/>
          </p:cNvPicPr>
          <p:nvPr>
            <p:ph sz="half" idx="2"/>
          </p:nvPr>
        </p:nvPicPr>
        <p:blipFill>
          <a:blip r:embed="rId3" cstate="print"/>
          <a:srcRect/>
          <a:stretch>
            <a:fillRect/>
          </a:stretch>
        </p:blipFill>
        <p:spPr>
          <a:xfrm>
            <a:off x="5522913" y="1911350"/>
            <a:ext cx="969962" cy="1433513"/>
          </a:xfrm>
        </p:spPr>
      </p:pic>
      <p:pic>
        <p:nvPicPr>
          <p:cNvPr id="46085" name="Picture 6" descr="21 irrefutable.jpg"/>
          <p:cNvPicPr>
            <a:picLocks noChangeAspect="1"/>
          </p:cNvPicPr>
          <p:nvPr/>
        </p:nvPicPr>
        <p:blipFill>
          <a:blip r:embed="rId4" cstate="print"/>
          <a:srcRect/>
          <a:stretch>
            <a:fillRect/>
          </a:stretch>
        </p:blipFill>
        <p:spPr bwMode="auto">
          <a:xfrm rot="855778">
            <a:off x="2339975" y="5499100"/>
            <a:ext cx="1001713" cy="1508125"/>
          </a:xfrm>
          <a:prstGeom prst="rect">
            <a:avLst/>
          </a:prstGeom>
          <a:noFill/>
          <a:ln w="9525">
            <a:noFill/>
            <a:miter lim="800000"/>
            <a:headEnd/>
            <a:tailEnd/>
          </a:ln>
        </p:spPr>
      </p:pic>
      <p:pic>
        <p:nvPicPr>
          <p:cNvPr id="46086" name="Picture 7" descr="360 degree leader.jpg"/>
          <p:cNvPicPr>
            <a:picLocks noChangeAspect="1"/>
          </p:cNvPicPr>
          <p:nvPr/>
        </p:nvPicPr>
        <p:blipFill>
          <a:blip r:embed="rId5" cstate="print"/>
          <a:srcRect/>
          <a:stretch>
            <a:fillRect/>
          </a:stretch>
        </p:blipFill>
        <p:spPr bwMode="auto">
          <a:xfrm>
            <a:off x="6575425" y="4598988"/>
            <a:ext cx="1255713" cy="1885950"/>
          </a:xfrm>
          <a:prstGeom prst="rect">
            <a:avLst/>
          </a:prstGeom>
          <a:noFill/>
          <a:ln w="9525">
            <a:noFill/>
            <a:miter lim="800000"/>
            <a:headEnd/>
            <a:tailEnd/>
          </a:ln>
        </p:spPr>
      </p:pic>
      <p:pic>
        <p:nvPicPr>
          <p:cNvPr id="46087" name="Picture 8" descr="art of war.jpg"/>
          <p:cNvPicPr>
            <a:picLocks noChangeAspect="1"/>
          </p:cNvPicPr>
          <p:nvPr/>
        </p:nvPicPr>
        <p:blipFill>
          <a:blip r:embed="rId6" cstate="print"/>
          <a:srcRect/>
          <a:stretch>
            <a:fillRect/>
          </a:stretch>
        </p:blipFill>
        <p:spPr bwMode="auto">
          <a:xfrm>
            <a:off x="6773863" y="1881188"/>
            <a:ext cx="1119187" cy="1646237"/>
          </a:xfrm>
          <a:prstGeom prst="rect">
            <a:avLst/>
          </a:prstGeom>
          <a:noFill/>
          <a:ln w="9525">
            <a:noFill/>
            <a:miter lim="800000"/>
            <a:headEnd/>
            <a:tailEnd/>
          </a:ln>
        </p:spPr>
      </p:pic>
      <p:pic>
        <p:nvPicPr>
          <p:cNvPr id="46088" name="Picture 9" descr="develop leader nu.jpg"/>
          <p:cNvPicPr>
            <a:picLocks noChangeAspect="1"/>
          </p:cNvPicPr>
          <p:nvPr/>
        </p:nvPicPr>
        <p:blipFill>
          <a:blip r:embed="rId7" cstate="print"/>
          <a:srcRect/>
          <a:stretch>
            <a:fillRect/>
          </a:stretch>
        </p:blipFill>
        <p:spPr bwMode="auto">
          <a:xfrm>
            <a:off x="71438" y="4111625"/>
            <a:ext cx="1130300" cy="1747838"/>
          </a:xfrm>
          <a:prstGeom prst="rect">
            <a:avLst/>
          </a:prstGeom>
          <a:noFill/>
          <a:ln w="9525">
            <a:noFill/>
            <a:miter lim="800000"/>
            <a:headEnd/>
            <a:tailEnd/>
          </a:ln>
        </p:spPr>
      </p:pic>
      <p:pic>
        <p:nvPicPr>
          <p:cNvPr id="46089" name="Picture 10" descr="emotional intellig.jpg"/>
          <p:cNvPicPr>
            <a:picLocks noChangeAspect="1"/>
          </p:cNvPicPr>
          <p:nvPr/>
        </p:nvPicPr>
        <p:blipFill>
          <a:blip r:embed="rId8" cstate="print"/>
          <a:srcRect/>
          <a:stretch>
            <a:fillRect/>
          </a:stretch>
        </p:blipFill>
        <p:spPr bwMode="auto">
          <a:xfrm>
            <a:off x="3436938" y="1928813"/>
            <a:ext cx="1193800" cy="1874837"/>
          </a:xfrm>
          <a:prstGeom prst="rect">
            <a:avLst/>
          </a:prstGeom>
          <a:noFill/>
          <a:ln w="9525">
            <a:noFill/>
            <a:miter lim="800000"/>
            <a:headEnd/>
            <a:tailEnd/>
          </a:ln>
        </p:spPr>
      </p:pic>
      <p:pic>
        <p:nvPicPr>
          <p:cNvPr id="46090" name="Picture 12" descr="fred factor.jpg"/>
          <p:cNvPicPr>
            <a:picLocks noChangeAspect="1"/>
          </p:cNvPicPr>
          <p:nvPr/>
        </p:nvPicPr>
        <p:blipFill>
          <a:blip r:embed="rId9" cstate="print"/>
          <a:srcRect/>
          <a:stretch>
            <a:fillRect/>
          </a:stretch>
        </p:blipFill>
        <p:spPr bwMode="auto">
          <a:xfrm>
            <a:off x="7969250" y="2074863"/>
            <a:ext cx="1004888" cy="1843087"/>
          </a:xfrm>
          <a:prstGeom prst="rect">
            <a:avLst/>
          </a:prstGeom>
          <a:noFill/>
          <a:ln w="9525">
            <a:noFill/>
            <a:miter lim="800000"/>
            <a:headEnd/>
            <a:tailEnd/>
          </a:ln>
        </p:spPr>
      </p:pic>
      <p:pic>
        <p:nvPicPr>
          <p:cNvPr id="46091" name="Picture 13" descr="good2gr8.jpg"/>
          <p:cNvPicPr>
            <a:picLocks noChangeAspect="1"/>
          </p:cNvPicPr>
          <p:nvPr/>
        </p:nvPicPr>
        <p:blipFill>
          <a:blip r:embed="rId10" cstate="print"/>
          <a:srcRect/>
          <a:stretch>
            <a:fillRect/>
          </a:stretch>
        </p:blipFill>
        <p:spPr bwMode="auto">
          <a:xfrm rot="-513896">
            <a:off x="1774825" y="3956050"/>
            <a:ext cx="1131888" cy="1822450"/>
          </a:xfrm>
          <a:prstGeom prst="rect">
            <a:avLst/>
          </a:prstGeom>
          <a:noFill/>
          <a:ln w="9525">
            <a:noFill/>
            <a:miter lim="800000"/>
            <a:headEnd/>
            <a:tailEnd/>
          </a:ln>
        </p:spPr>
      </p:pic>
      <p:pic>
        <p:nvPicPr>
          <p:cNvPr id="46092" name="Picture 14" descr="heart of change.jpg"/>
          <p:cNvPicPr>
            <a:picLocks noChangeAspect="1"/>
          </p:cNvPicPr>
          <p:nvPr/>
        </p:nvPicPr>
        <p:blipFill>
          <a:blip r:embed="rId11" cstate="print"/>
          <a:srcRect/>
          <a:stretch>
            <a:fillRect/>
          </a:stretch>
        </p:blipFill>
        <p:spPr bwMode="auto">
          <a:xfrm rot="-737380">
            <a:off x="373063" y="1835150"/>
            <a:ext cx="1281112" cy="1947863"/>
          </a:xfrm>
          <a:prstGeom prst="rect">
            <a:avLst/>
          </a:prstGeom>
          <a:noFill/>
          <a:ln w="9525">
            <a:noFill/>
            <a:miter lim="800000"/>
            <a:headEnd/>
            <a:tailEnd/>
          </a:ln>
        </p:spPr>
      </p:pic>
      <p:pic>
        <p:nvPicPr>
          <p:cNvPr id="46093" name="Picture 15" descr="human sigma.jpg"/>
          <p:cNvPicPr>
            <a:picLocks noChangeAspect="1"/>
          </p:cNvPicPr>
          <p:nvPr/>
        </p:nvPicPr>
        <p:blipFill>
          <a:blip r:embed="rId12" cstate="print"/>
          <a:srcRect/>
          <a:stretch>
            <a:fillRect/>
          </a:stretch>
        </p:blipFill>
        <p:spPr bwMode="auto">
          <a:xfrm rot="804099">
            <a:off x="5648325" y="3714750"/>
            <a:ext cx="1033463" cy="1571625"/>
          </a:xfrm>
          <a:prstGeom prst="rect">
            <a:avLst/>
          </a:prstGeom>
          <a:noFill/>
          <a:ln w="9525">
            <a:noFill/>
            <a:miter lim="800000"/>
            <a:headEnd/>
            <a:tailEnd/>
          </a:ln>
        </p:spPr>
      </p:pic>
      <p:pic>
        <p:nvPicPr>
          <p:cNvPr id="46094" name="Picture 16" descr="if disney ran your hosp.jpg"/>
          <p:cNvPicPr>
            <a:picLocks noChangeAspect="1"/>
          </p:cNvPicPr>
          <p:nvPr/>
        </p:nvPicPr>
        <p:blipFill>
          <a:blip r:embed="rId13" cstate="print"/>
          <a:srcRect/>
          <a:stretch>
            <a:fillRect/>
          </a:stretch>
        </p:blipFill>
        <p:spPr bwMode="auto">
          <a:xfrm>
            <a:off x="7212013" y="3165475"/>
            <a:ext cx="1027112" cy="1600200"/>
          </a:xfrm>
          <a:prstGeom prst="rect">
            <a:avLst/>
          </a:prstGeom>
          <a:noFill/>
          <a:ln w="9525">
            <a:noFill/>
            <a:miter lim="800000"/>
            <a:headEnd/>
            <a:tailEnd/>
          </a:ln>
        </p:spPr>
      </p:pic>
      <p:pic>
        <p:nvPicPr>
          <p:cNvPr id="46095" name="Picture 17" descr="innov rx.jpg"/>
          <p:cNvPicPr>
            <a:picLocks noChangeAspect="1"/>
          </p:cNvPicPr>
          <p:nvPr/>
        </p:nvPicPr>
        <p:blipFill>
          <a:blip r:embed="rId14" cstate="print"/>
          <a:srcRect/>
          <a:stretch>
            <a:fillRect/>
          </a:stretch>
        </p:blipFill>
        <p:spPr bwMode="auto">
          <a:xfrm>
            <a:off x="2520950" y="2819400"/>
            <a:ext cx="1184275" cy="1760538"/>
          </a:xfrm>
          <a:prstGeom prst="rect">
            <a:avLst/>
          </a:prstGeom>
          <a:noFill/>
          <a:ln w="9525">
            <a:noFill/>
            <a:miter lim="800000"/>
            <a:headEnd/>
            <a:tailEnd/>
          </a:ln>
        </p:spPr>
      </p:pic>
      <p:pic>
        <p:nvPicPr>
          <p:cNvPr id="46096" name="Picture 18" descr="now discover.jpg"/>
          <p:cNvPicPr>
            <a:picLocks noChangeAspect="1"/>
          </p:cNvPicPr>
          <p:nvPr/>
        </p:nvPicPr>
        <p:blipFill>
          <a:blip r:embed="rId15" cstate="print"/>
          <a:srcRect/>
          <a:stretch>
            <a:fillRect/>
          </a:stretch>
        </p:blipFill>
        <p:spPr bwMode="auto">
          <a:xfrm>
            <a:off x="3943350" y="4176713"/>
            <a:ext cx="1068388" cy="1690687"/>
          </a:xfrm>
          <a:prstGeom prst="rect">
            <a:avLst/>
          </a:prstGeom>
          <a:noFill/>
          <a:ln w="9525">
            <a:noFill/>
            <a:miter lim="800000"/>
            <a:headEnd/>
            <a:tailEnd/>
          </a:ln>
        </p:spPr>
      </p:pic>
      <p:pic>
        <p:nvPicPr>
          <p:cNvPr id="46097" name="Picture 19" descr="purpose driven.jpg"/>
          <p:cNvPicPr>
            <a:picLocks noChangeAspect="1"/>
          </p:cNvPicPr>
          <p:nvPr/>
        </p:nvPicPr>
        <p:blipFill>
          <a:blip r:embed="rId16" cstate="print"/>
          <a:srcRect/>
          <a:stretch>
            <a:fillRect/>
          </a:stretch>
        </p:blipFill>
        <p:spPr bwMode="auto">
          <a:xfrm>
            <a:off x="892175" y="5294313"/>
            <a:ext cx="1046163" cy="1571625"/>
          </a:xfrm>
          <a:prstGeom prst="rect">
            <a:avLst/>
          </a:prstGeom>
          <a:noFill/>
          <a:ln w="9525">
            <a:noFill/>
            <a:miter lim="800000"/>
            <a:headEnd/>
            <a:tailEnd/>
          </a:ln>
        </p:spPr>
      </p:pic>
      <p:pic>
        <p:nvPicPr>
          <p:cNvPr id="46098" name="Picture 20" descr="servant leadership.jpg"/>
          <p:cNvPicPr>
            <a:picLocks noChangeAspect="1"/>
          </p:cNvPicPr>
          <p:nvPr/>
        </p:nvPicPr>
        <p:blipFill>
          <a:blip r:embed="rId17" cstate="print"/>
          <a:srcRect/>
          <a:stretch>
            <a:fillRect/>
          </a:stretch>
        </p:blipFill>
        <p:spPr bwMode="auto">
          <a:xfrm rot="-1312459">
            <a:off x="4813300" y="5307013"/>
            <a:ext cx="968375" cy="1508125"/>
          </a:xfrm>
          <a:prstGeom prst="rect">
            <a:avLst/>
          </a:prstGeom>
          <a:noFill/>
          <a:ln w="9525">
            <a:noFill/>
            <a:miter lim="800000"/>
            <a:headEnd/>
            <a:tailEnd/>
          </a:ln>
        </p:spPr>
      </p:pic>
      <p:pic>
        <p:nvPicPr>
          <p:cNvPr id="46099" name="Picture 21" descr="social intell.png"/>
          <p:cNvPicPr>
            <a:picLocks noChangeAspect="1"/>
          </p:cNvPicPr>
          <p:nvPr/>
        </p:nvPicPr>
        <p:blipFill>
          <a:blip r:embed="rId18" cstate="print"/>
          <a:srcRect/>
          <a:stretch>
            <a:fillRect/>
          </a:stretch>
        </p:blipFill>
        <p:spPr bwMode="auto">
          <a:xfrm rot="591152">
            <a:off x="4740275" y="2478088"/>
            <a:ext cx="1004888" cy="1517650"/>
          </a:xfrm>
          <a:prstGeom prst="rect">
            <a:avLst/>
          </a:prstGeom>
          <a:noFill/>
          <a:ln w="9525">
            <a:noFill/>
            <a:miter lim="800000"/>
            <a:headEnd/>
            <a:tailEnd/>
          </a:ln>
        </p:spPr>
      </p:pic>
      <p:pic>
        <p:nvPicPr>
          <p:cNvPr id="46100" name="Picture 22" descr="who moved my chease.jpg"/>
          <p:cNvPicPr>
            <a:picLocks noChangeAspect="1"/>
          </p:cNvPicPr>
          <p:nvPr/>
        </p:nvPicPr>
        <p:blipFill>
          <a:blip r:embed="rId19" cstate="print"/>
          <a:srcRect/>
          <a:stretch>
            <a:fillRect/>
          </a:stretch>
        </p:blipFill>
        <p:spPr bwMode="auto">
          <a:xfrm rot="1048977">
            <a:off x="7783513" y="5119688"/>
            <a:ext cx="1131887" cy="1697037"/>
          </a:xfrm>
          <a:prstGeom prst="rect">
            <a:avLst/>
          </a:prstGeom>
          <a:noFill/>
          <a:ln w="9525">
            <a:noFill/>
            <a:miter lim="800000"/>
            <a:headEnd/>
            <a:tailEnd/>
          </a:ln>
        </p:spPr>
      </p:pic>
      <p:pic>
        <p:nvPicPr>
          <p:cNvPr id="46101" name="Picture 23" descr="attila the hun.jpg"/>
          <p:cNvPicPr>
            <a:picLocks noChangeAspect="1"/>
          </p:cNvPicPr>
          <p:nvPr/>
        </p:nvPicPr>
        <p:blipFill>
          <a:blip r:embed="rId20" cstate="print"/>
          <a:srcRect/>
          <a:stretch>
            <a:fillRect/>
          </a:stretch>
        </p:blipFill>
        <p:spPr bwMode="auto">
          <a:xfrm>
            <a:off x="3702050" y="5516563"/>
            <a:ext cx="1004888" cy="1539875"/>
          </a:xfrm>
          <a:prstGeom prst="rect">
            <a:avLst/>
          </a:prstGeom>
          <a:noFill/>
          <a:ln w="9525">
            <a:noFill/>
            <a:miter lim="800000"/>
            <a:headEnd/>
            <a:tailEnd/>
          </a:ln>
        </p:spPr>
      </p:pic>
      <p:pic>
        <p:nvPicPr>
          <p:cNvPr id="46102" name="Picture 24" descr="built2last.jpg"/>
          <p:cNvPicPr>
            <a:picLocks noChangeAspect="1"/>
          </p:cNvPicPr>
          <p:nvPr/>
        </p:nvPicPr>
        <p:blipFill>
          <a:blip r:embed="rId21" cstate="print"/>
          <a:srcRect/>
          <a:stretch>
            <a:fillRect/>
          </a:stretch>
        </p:blipFill>
        <p:spPr bwMode="auto">
          <a:xfrm>
            <a:off x="5843588" y="5608638"/>
            <a:ext cx="833437" cy="1257300"/>
          </a:xfrm>
          <a:prstGeom prst="rect">
            <a:avLst/>
          </a:prstGeom>
          <a:noFill/>
          <a:ln w="9525">
            <a:noFill/>
            <a:miter lim="800000"/>
            <a:headEnd/>
            <a:tailEnd/>
          </a:ln>
        </p:spPr>
      </p:pic>
    </p:spTree>
    <p:extLst>
      <p:ext uri="{BB962C8B-B14F-4D97-AF65-F5344CB8AC3E}">
        <p14:creationId xmlns:p14="http://schemas.microsoft.com/office/powerpoint/2010/main" val="575580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0"/>
            <a:ext cx="8229600" cy="1143000"/>
          </a:xfrm>
        </p:spPr>
        <p:txBody>
          <a:bodyPr/>
          <a:lstStyle/>
          <a:p>
            <a:pPr eaLnBrk="1" hangingPunct="1"/>
            <a:r>
              <a:rPr lang="en-US" b="1" dirty="0" smtClean="0"/>
              <a:t>Protean Organization*</a:t>
            </a:r>
          </a:p>
        </p:txBody>
      </p:sp>
      <p:grpSp>
        <p:nvGrpSpPr>
          <p:cNvPr id="2" name="Content Placeholder 25"/>
          <p:cNvGrpSpPr>
            <a:grpSpLocks noGrp="1"/>
          </p:cNvGrpSpPr>
          <p:nvPr/>
        </p:nvGrpSpPr>
        <p:grpSpPr bwMode="auto">
          <a:xfrm>
            <a:off x="381000" y="1785938"/>
            <a:ext cx="9144000" cy="4843462"/>
            <a:chOff x="609599" y="1371600"/>
            <a:chExt cx="9388713" cy="5501571"/>
          </a:xfrm>
        </p:grpSpPr>
        <p:pic>
          <p:nvPicPr>
            <p:cNvPr id="47109" name="Picture 2"/>
            <p:cNvPicPr>
              <a:picLocks noChangeAspect="1" noChangeArrowheads="1"/>
            </p:cNvPicPr>
            <p:nvPr/>
          </p:nvPicPr>
          <p:blipFill>
            <a:blip r:embed="rId3" cstate="print"/>
            <a:srcRect t="17999"/>
            <a:stretch>
              <a:fillRect/>
            </a:stretch>
          </p:blipFill>
          <p:spPr bwMode="auto">
            <a:xfrm>
              <a:off x="609599" y="1447800"/>
              <a:ext cx="8401165" cy="5029200"/>
            </a:xfrm>
            <a:prstGeom prst="rect">
              <a:avLst/>
            </a:prstGeom>
            <a:noFill/>
            <a:ln w="9525">
              <a:noFill/>
              <a:miter lim="800000"/>
              <a:headEnd/>
              <a:tailEnd/>
            </a:ln>
          </p:spPr>
        </p:pic>
        <p:grpSp>
          <p:nvGrpSpPr>
            <p:cNvPr id="3" name="Group 4"/>
            <p:cNvGrpSpPr>
              <a:grpSpLocks/>
            </p:cNvGrpSpPr>
            <p:nvPr/>
          </p:nvGrpSpPr>
          <p:grpSpPr bwMode="auto">
            <a:xfrm>
              <a:off x="4953000" y="1371600"/>
              <a:ext cx="3877510" cy="3894902"/>
              <a:chOff x="4352089" y="0"/>
              <a:chExt cx="3877510" cy="3894902"/>
            </a:xfrm>
          </p:grpSpPr>
          <p:sp>
            <p:nvSpPr>
              <p:cNvPr id="47127" name="Oval 44"/>
              <p:cNvSpPr>
                <a:spLocks noChangeArrowheads="1"/>
              </p:cNvSpPr>
              <p:nvPr/>
            </p:nvSpPr>
            <p:spPr bwMode="auto">
              <a:xfrm>
                <a:off x="4352089" y="0"/>
                <a:ext cx="3877510" cy="3894902"/>
              </a:xfrm>
              <a:prstGeom prst="ellipse">
                <a:avLst/>
              </a:prstGeom>
              <a:solidFill>
                <a:srgbClr val="00B050">
                  <a:alpha val="50195"/>
                </a:srgbClr>
              </a:solidFill>
              <a:ln w="25400" algn="ctr">
                <a:solidFill>
                  <a:srgbClr val="FFFFFF"/>
                </a:solidFill>
                <a:round/>
                <a:headEnd/>
                <a:tailEnd/>
              </a:ln>
            </p:spPr>
            <p:txBody>
              <a:bodyPr/>
              <a:lstStyle/>
              <a:p>
                <a:endParaRPr lang="en-US">
                  <a:latin typeface="Calibri" pitchFamily="34" charset="0"/>
                </a:endParaRPr>
              </a:p>
            </p:txBody>
          </p:sp>
          <p:sp>
            <p:nvSpPr>
              <p:cNvPr id="47128" name="Oval 6"/>
              <p:cNvSpPr>
                <a:spLocks noChangeArrowheads="1"/>
              </p:cNvSpPr>
              <p:nvPr/>
            </p:nvSpPr>
            <p:spPr bwMode="auto">
              <a:xfrm>
                <a:off x="6439979" y="449411"/>
                <a:ext cx="1491350" cy="2996078"/>
              </a:xfrm>
              <a:prstGeom prst="rect">
                <a:avLst/>
              </a:prstGeom>
              <a:noFill/>
              <a:ln w="9525">
                <a:noFill/>
                <a:miter lim="800000"/>
                <a:headEnd/>
                <a:tailEnd/>
              </a:ln>
            </p:spPr>
            <p:txBody>
              <a:bodyPr lIns="0" tIns="0" rIns="0" bIns="0" anchor="ctr"/>
              <a:lstStyle/>
              <a:p>
                <a:pPr algn="ctr" defTabSz="711200">
                  <a:lnSpc>
                    <a:spcPct val="90000"/>
                  </a:lnSpc>
                  <a:spcAft>
                    <a:spcPct val="35000"/>
                  </a:spcAft>
                </a:pPr>
                <a:r>
                  <a:rPr lang="en-US" sz="1600">
                    <a:solidFill>
                      <a:srgbClr val="000000"/>
                    </a:solidFill>
                    <a:latin typeface="Calibri" pitchFamily="34" charset="0"/>
                  </a:rPr>
                  <a:t>Application Support</a:t>
                </a:r>
              </a:p>
              <a:p>
                <a:pPr algn="ctr" defTabSz="711200">
                  <a:lnSpc>
                    <a:spcPct val="90000"/>
                  </a:lnSpc>
                  <a:spcAft>
                    <a:spcPct val="35000"/>
                  </a:spcAft>
                </a:pPr>
                <a:endParaRPr lang="en-US" sz="1600">
                  <a:solidFill>
                    <a:srgbClr val="000000"/>
                  </a:solidFill>
                  <a:latin typeface="Calibri" pitchFamily="34" charset="0"/>
                </a:endParaRPr>
              </a:p>
              <a:p>
                <a:pPr algn="ctr" defTabSz="711200">
                  <a:lnSpc>
                    <a:spcPct val="90000"/>
                  </a:lnSpc>
                  <a:spcAft>
                    <a:spcPct val="35000"/>
                  </a:spcAft>
                </a:pPr>
                <a:endParaRPr lang="en-US" sz="1600">
                  <a:solidFill>
                    <a:srgbClr val="000000"/>
                  </a:solidFill>
                  <a:latin typeface="Calibri" pitchFamily="34" charset="0"/>
                </a:endParaRPr>
              </a:p>
              <a:p>
                <a:pPr algn="ctr" defTabSz="711200">
                  <a:lnSpc>
                    <a:spcPct val="90000"/>
                  </a:lnSpc>
                  <a:spcAft>
                    <a:spcPct val="35000"/>
                  </a:spcAft>
                </a:pPr>
                <a:endParaRPr lang="en-US" sz="1600">
                  <a:solidFill>
                    <a:srgbClr val="000000"/>
                  </a:solidFill>
                  <a:latin typeface="Calibri" pitchFamily="34" charset="0"/>
                </a:endParaRPr>
              </a:p>
              <a:p>
                <a:pPr algn="ctr" defTabSz="711200">
                  <a:lnSpc>
                    <a:spcPct val="90000"/>
                  </a:lnSpc>
                  <a:spcAft>
                    <a:spcPct val="35000"/>
                  </a:spcAft>
                </a:pPr>
                <a:endParaRPr lang="en-US" sz="1600">
                  <a:solidFill>
                    <a:srgbClr val="000000"/>
                  </a:solidFill>
                  <a:latin typeface="Calibri" pitchFamily="34" charset="0"/>
                </a:endParaRPr>
              </a:p>
              <a:p>
                <a:pPr algn="ctr" defTabSz="711200">
                  <a:lnSpc>
                    <a:spcPct val="90000"/>
                  </a:lnSpc>
                  <a:spcAft>
                    <a:spcPct val="35000"/>
                  </a:spcAft>
                </a:pPr>
                <a:endParaRPr lang="en-US" sz="1600">
                  <a:solidFill>
                    <a:srgbClr val="000000"/>
                  </a:solidFill>
                  <a:latin typeface="Calibri" pitchFamily="34" charset="0"/>
                </a:endParaRPr>
              </a:p>
            </p:txBody>
          </p:sp>
        </p:grpSp>
        <p:grpSp>
          <p:nvGrpSpPr>
            <p:cNvPr id="4" name="Group 5"/>
            <p:cNvGrpSpPr>
              <a:grpSpLocks/>
            </p:cNvGrpSpPr>
            <p:nvPr/>
          </p:nvGrpSpPr>
          <p:grpSpPr bwMode="auto">
            <a:xfrm>
              <a:off x="7010400" y="3200400"/>
              <a:ext cx="1456511" cy="1456511"/>
              <a:chOff x="6205938" y="2793442"/>
              <a:chExt cx="1456511" cy="1456511"/>
            </a:xfrm>
          </p:grpSpPr>
          <p:sp>
            <p:nvSpPr>
              <p:cNvPr id="47125" name="Oval 42"/>
              <p:cNvSpPr>
                <a:spLocks noChangeArrowheads="1"/>
              </p:cNvSpPr>
              <p:nvPr/>
            </p:nvSpPr>
            <p:spPr bwMode="auto">
              <a:xfrm>
                <a:off x="6205938" y="2793442"/>
                <a:ext cx="1456511" cy="1456511"/>
              </a:xfrm>
              <a:prstGeom prst="ellipse">
                <a:avLst/>
              </a:prstGeom>
              <a:solidFill>
                <a:srgbClr val="4F81BD">
                  <a:alpha val="50195"/>
                </a:srgbClr>
              </a:solidFill>
              <a:ln w="25400" algn="ctr">
                <a:solidFill>
                  <a:srgbClr val="00B0F0"/>
                </a:solidFill>
                <a:round/>
                <a:headEnd/>
                <a:tailEnd/>
              </a:ln>
            </p:spPr>
            <p:txBody>
              <a:bodyPr/>
              <a:lstStyle/>
              <a:p>
                <a:endParaRPr lang="en-US">
                  <a:latin typeface="Calibri" pitchFamily="34" charset="0"/>
                </a:endParaRPr>
              </a:p>
            </p:txBody>
          </p:sp>
          <p:sp>
            <p:nvSpPr>
              <p:cNvPr id="47126" name="Oval 8"/>
              <p:cNvSpPr>
                <a:spLocks noChangeArrowheads="1"/>
              </p:cNvSpPr>
              <p:nvPr/>
            </p:nvSpPr>
            <p:spPr bwMode="auto">
              <a:xfrm>
                <a:off x="6358338" y="3250642"/>
                <a:ext cx="1120393" cy="462162"/>
              </a:xfrm>
              <a:prstGeom prst="rect">
                <a:avLst/>
              </a:prstGeom>
              <a:noFill/>
              <a:ln w="9525">
                <a:noFill/>
                <a:miter lim="800000"/>
                <a:headEnd/>
                <a:tailEnd/>
              </a:ln>
            </p:spPr>
            <p:txBody>
              <a:bodyPr lIns="0" tIns="0" rIns="0" bIns="0" anchor="ctr"/>
              <a:lstStyle/>
              <a:p>
                <a:pPr algn="ctr" defTabSz="711200">
                  <a:lnSpc>
                    <a:spcPct val="90000"/>
                  </a:lnSpc>
                  <a:spcAft>
                    <a:spcPct val="35000"/>
                  </a:spcAft>
                </a:pPr>
                <a:r>
                  <a:rPr lang="en-US" sz="1600">
                    <a:solidFill>
                      <a:srgbClr val="000000"/>
                    </a:solidFill>
                    <a:latin typeface="Calibri" pitchFamily="34" charset="0"/>
                  </a:rPr>
                  <a:t>Optimization</a:t>
                </a:r>
              </a:p>
            </p:txBody>
          </p:sp>
        </p:grpSp>
        <p:grpSp>
          <p:nvGrpSpPr>
            <p:cNvPr id="5" name="Group 6"/>
            <p:cNvGrpSpPr>
              <a:grpSpLocks/>
            </p:cNvGrpSpPr>
            <p:nvPr/>
          </p:nvGrpSpPr>
          <p:grpSpPr bwMode="auto">
            <a:xfrm>
              <a:off x="3733800" y="3124200"/>
              <a:ext cx="1685107" cy="1897243"/>
              <a:chOff x="1021173" y="1064740"/>
              <a:chExt cx="2306591" cy="2922851"/>
            </a:xfrm>
          </p:grpSpPr>
          <p:sp>
            <p:nvSpPr>
              <p:cNvPr id="47123" name="Oval 7"/>
              <p:cNvSpPr>
                <a:spLocks noChangeArrowheads="1"/>
              </p:cNvSpPr>
              <p:nvPr/>
            </p:nvSpPr>
            <p:spPr bwMode="auto">
              <a:xfrm>
                <a:off x="1021173" y="1064740"/>
                <a:ext cx="2306591" cy="2745265"/>
              </a:xfrm>
              <a:prstGeom prst="ellipse">
                <a:avLst/>
              </a:prstGeom>
              <a:solidFill>
                <a:srgbClr val="FFFF00">
                  <a:alpha val="50195"/>
                </a:srgbClr>
              </a:solidFill>
              <a:ln w="25400" algn="ctr">
                <a:solidFill>
                  <a:srgbClr val="FFFFFF"/>
                </a:solidFill>
                <a:round/>
                <a:headEnd/>
                <a:tailEnd/>
              </a:ln>
            </p:spPr>
            <p:txBody>
              <a:bodyPr/>
              <a:lstStyle/>
              <a:p>
                <a:endParaRPr lang="en-US">
                  <a:latin typeface="Calibri" pitchFamily="34" charset="0"/>
                </a:endParaRPr>
              </a:p>
            </p:txBody>
          </p:sp>
          <p:sp>
            <p:nvSpPr>
              <p:cNvPr id="47124" name="Oval 10"/>
              <p:cNvSpPr>
                <a:spLocks noChangeArrowheads="1"/>
              </p:cNvSpPr>
              <p:nvPr/>
            </p:nvSpPr>
            <p:spPr bwMode="auto">
              <a:xfrm>
                <a:off x="1566457" y="1785548"/>
                <a:ext cx="1087733" cy="2202043"/>
              </a:xfrm>
              <a:prstGeom prst="rect">
                <a:avLst/>
              </a:prstGeom>
              <a:noFill/>
              <a:ln w="9525">
                <a:noFill/>
                <a:miter lim="800000"/>
                <a:headEnd/>
                <a:tailEnd/>
              </a:ln>
            </p:spPr>
            <p:txBody>
              <a:bodyPr lIns="0" tIns="0" rIns="0" bIns="0" anchor="ctr"/>
              <a:lstStyle/>
              <a:p>
                <a:pPr algn="ctr" defTabSz="711200">
                  <a:lnSpc>
                    <a:spcPct val="90000"/>
                  </a:lnSpc>
                  <a:spcAft>
                    <a:spcPct val="35000"/>
                  </a:spcAft>
                </a:pPr>
                <a:r>
                  <a:rPr lang="en-US" sz="1600">
                    <a:solidFill>
                      <a:srgbClr val="000000"/>
                    </a:solidFill>
                    <a:latin typeface="Calibri" pitchFamily="34" charset="0"/>
                  </a:rPr>
                  <a:t>Service Desk</a:t>
                </a:r>
              </a:p>
            </p:txBody>
          </p:sp>
        </p:grpSp>
        <p:grpSp>
          <p:nvGrpSpPr>
            <p:cNvPr id="6" name="Group 30"/>
            <p:cNvGrpSpPr>
              <a:grpSpLocks/>
            </p:cNvGrpSpPr>
            <p:nvPr/>
          </p:nvGrpSpPr>
          <p:grpSpPr bwMode="auto">
            <a:xfrm>
              <a:off x="5181600" y="1600200"/>
              <a:ext cx="2667000" cy="2755504"/>
              <a:chOff x="4795233" y="1831047"/>
              <a:chExt cx="3877510" cy="3894902"/>
            </a:xfrm>
          </p:grpSpPr>
          <p:sp>
            <p:nvSpPr>
              <p:cNvPr id="47121" name="Oval 38"/>
              <p:cNvSpPr>
                <a:spLocks noChangeArrowheads="1"/>
              </p:cNvSpPr>
              <p:nvPr/>
            </p:nvSpPr>
            <p:spPr bwMode="auto">
              <a:xfrm>
                <a:off x="4795233" y="1831047"/>
                <a:ext cx="3877510" cy="3894902"/>
              </a:xfrm>
              <a:prstGeom prst="ellipse">
                <a:avLst/>
              </a:prstGeom>
              <a:solidFill>
                <a:srgbClr val="00B050">
                  <a:alpha val="50195"/>
                </a:srgbClr>
              </a:solidFill>
              <a:ln w="25400" algn="ctr">
                <a:solidFill>
                  <a:srgbClr val="FFFFFF"/>
                </a:solidFill>
                <a:round/>
                <a:headEnd/>
                <a:tailEnd/>
              </a:ln>
            </p:spPr>
            <p:txBody>
              <a:bodyPr/>
              <a:lstStyle/>
              <a:p>
                <a:endParaRPr lang="en-US">
                  <a:latin typeface="Calibri" pitchFamily="34" charset="0"/>
                </a:endParaRPr>
              </a:p>
            </p:txBody>
          </p:sp>
          <p:sp>
            <p:nvSpPr>
              <p:cNvPr id="47122" name="Oval 4"/>
              <p:cNvSpPr>
                <a:spLocks noChangeArrowheads="1"/>
              </p:cNvSpPr>
              <p:nvPr/>
            </p:nvSpPr>
            <p:spPr bwMode="auto">
              <a:xfrm>
                <a:off x="5238377" y="2154173"/>
                <a:ext cx="2286736" cy="2996078"/>
              </a:xfrm>
              <a:prstGeom prst="rect">
                <a:avLst/>
              </a:prstGeom>
              <a:noFill/>
              <a:ln w="9525">
                <a:noFill/>
                <a:miter lim="800000"/>
                <a:headEnd/>
                <a:tailEnd/>
              </a:ln>
            </p:spPr>
            <p:txBody>
              <a:bodyPr lIns="0" tIns="0" rIns="0" bIns="0" anchor="ctr"/>
              <a:lstStyle/>
              <a:p>
                <a:pPr algn="ctr" defTabSz="711200">
                  <a:lnSpc>
                    <a:spcPct val="90000"/>
                  </a:lnSpc>
                  <a:spcAft>
                    <a:spcPct val="35000"/>
                  </a:spcAft>
                </a:pPr>
                <a:r>
                  <a:rPr lang="en-US" sz="1600">
                    <a:solidFill>
                      <a:srgbClr val="000000"/>
                    </a:solidFill>
                    <a:latin typeface="Calibri" pitchFamily="34" charset="0"/>
                  </a:rPr>
                  <a:t>CareConnect App Support</a:t>
                </a:r>
              </a:p>
            </p:txBody>
          </p:sp>
        </p:grpSp>
        <p:grpSp>
          <p:nvGrpSpPr>
            <p:cNvPr id="7" name="Group 3"/>
            <p:cNvGrpSpPr>
              <a:grpSpLocks/>
            </p:cNvGrpSpPr>
            <p:nvPr/>
          </p:nvGrpSpPr>
          <p:grpSpPr bwMode="auto">
            <a:xfrm>
              <a:off x="4953000" y="4038600"/>
              <a:ext cx="1591500" cy="1743900"/>
              <a:chOff x="-1089558" y="102837"/>
              <a:chExt cx="2353500" cy="2353500"/>
            </a:xfrm>
          </p:grpSpPr>
          <p:sp>
            <p:nvSpPr>
              <p:cNvPr id="47119" name="Oval 36"/>
              <p:cNvSpPr>
                <a:spLocks noChangeArrowheads="1"/>
              </p:cNvSpPr>
              <p:nvPr/>
            </p:nvSpPr>
            <p:spPr bwMode="auto">
              <a:xfrm>
                <a:off x="-1089558" y="102837"/>
                <a:ext cx="2353500" cy="2353500"/>
              </a:xfrm>
              <a:prstGeom prst="ellipse">
                <a:avLst/>
              </a:prstGeom>
              <a:solidFill>
                <a:srgbClr val="4F81BD">
                  <a:alpha val="50195"/>
                </a:srgbClr>
              </a:solidFill>
              <a:ln w="25400" algn="ctr">
                <a:solidFill>
                  <a:srgbClr val="00B0F0"/>
                </a:solidFill>
                <a:round/>
                <a:headEnd/>
                <a:tailEnd/>
              </a:ln>
            </p:spPr>
            <p:txBody>
              <a:bodyPr/>
              <a:lstStyle/>
              <a:p>
                <a:endParaRPr lang="en-US">
                  <a:latin typeface="Calibri" pitchFamily="34" charset="0"/>
                </a:endParaRPr>
              </a:p>
            </p:txBody>
          </p:sp>
          <p:sp>
            <p:nvSpPr>
              <p:cNvPr id="47120" name="Oval 4"/>
              <p:cNvSpPr>
                <a:spLocks noChangeArrowheads="1"/>
              </p:cNvSpPr>
              <p:nvPr/>
            </p:nvSpPr>
            <p:spPr bwMode="auto">
              <a:xfrm>
                <a:off x="-638822" y="719856"/>
                <a:ext cx="1810385" cy="746782"/>
              </a:xfrm>
              <a:prstGeom prst="rect">
                <a:avLst/>
              </a:prstGeom>
              <a:noFill/>
              <a:ln w="9525">
                <a:noFill/>
                <a:miter lim="800000"/>
                <a:headEnd/>
                <a:tailEnd/>
              </a:ln>
            </p:spPr>
            <p:txBody>
              <a:bodyPr lIns="0" tIns="0" rIns="0" bIns="0" anchor="ctr"/>
              <a:lstStyle/>
              <a:p>
                <a:pPr algn="ctr" defTabSz="711200">
                  <a:lnSpc>
                    <a:spcPct val="90000"/>
                  </a:lnSpc>
                  <a:spcAft>
                    <a:spcPct val="35000"/>
                  </a:spcAft>
                </a:pPr>
                <a:r>
                  <a:rPr lang="en-US" sz="1600">
                    <a:solidFill>
                      <a:srgbClr val="000000"/>
                    </a:solidFill>
                    <a:latin typeface="Calibri" pitchFamily="34" charset="0"/>
                  </a:rPr>
                  <a:t>Customer Engagement</a:t>
                </a:r>
              </a:p>
            </p:txBody>
          </p:sp>
        </p:grpSp>
        <p:sp>
          <p:nvSpPr>
            <p:cNvPr id="33" name="Oval 32"/>
            <p:cNvSpPr/>
            <p:nvPr/>
          </p:nvSpPr>
          <p:spPr>
            <a:xfrm>
              <a:off x="2818916" y="2210089"/>
              <a:ext cx="1982357" cy="1752713"/>
            </a:xfrm>
            <a:prstGeom prst="ellipse">
              <a:avLst/>
            </a:prstGeom>
            <a:solidFill>
              <a:srgbClr val="8064A2">
                <a:lumMod val="40000"/>
                <a:lumOff val="60000"/>
                <a:alpha val="73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kern="0" dirty="0">
                  <a:solidFill>
                    <a:sysClr val="windowText" lastClr="000000"/>
                  </a:solidFill>
                  <a:latin typeface="Calibri"/>
                  <a:cs typeface="+mn-cs"/>
                </a:rPr>
                <a:t>CORE  services</a:t>
              </a:r>
            </a:p>
          </p:txBody>
        </p:sp>
        <p:sp>
          <p:nvSpPr>
            <p:cNvPr id="34" name="Oval 33"/>
            <p:cNvSpPr/>
            <p:nvPr/>
          </p:nvSpPr>
          <p:spPr>
            <a:xfrm>
              <a:off x="838333" y="2971040"/>
              <a:ext cx="1980583" cy="1752713"/>
            </a:xfrm>
            <a:prstGeom prst="ellipse">
              <a:avLst/>
            </a:prstGeom>
            <a:solidFill>
              <a:srgbClr val="EEECE1">
                <a:lumMod val="90000"/>
                <a:alpha val="73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kern="0" dirty="0">
                  <a:solidFill>
                    <a:sysClr val="windowText" lastClr="000000"/>
                  </a:solidFill>
                  <a:latin typeface="Calibri"/>
                  <a:cs typeface="+mn-cs"/>
                </a:rPr>
                <a:t>TBD…</a:t>
              </a:r>
            </a:p>
          </p:txBody>
        </p:sp>
        <p:sp>
          <p:nvSpPr>
            <p:cNvPr id="35" name="Oval 34"/>
            <p:cNvSpPr/>
            <p:nvPr/>
          </p:nvSpPr>
          <p:spPr>
            <a:xfrm>
              <a:off x="2666427" y="3733796"/>
              <a:ext cx="1982357" cy="1752713"/>
            </a:xfrm>
            <a:prstGeom prst="ellipse">
              <a:avLst/>
            </a:prstGeom>
            <a:solidFill>
              <a:srgbClr val="C0504D">
                <a:alpha val="73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kern="0" dirty="0">
                  <a:solidFill>
                    <a:sysClr val="windowText" lastClr="000000"/>
                  </a:solidFill>
                  <a:latin typeface="Calibri"/>
                  <a:cs typeface="+mn-cs"/>
                </a:rPr>
                <a:t>TBD … </a:t>
              </a:r>
            </a:p>
          </p:txBody>
        </p:sp>
        <p:sp>
          <p:nvSpPr>
            <p:cNvPr id="36" name="Rectangle 35"/>
            <p:cNvSpPr/>
            <p:nvPr/>
          </p:nvSpPr>
          <p:spPr>
            <a:xfrm>
              <a:off x="4934259" y="6489089"/>
              <a:ext cx="5064053" cy="384082"/>
            </a:xfrm>
            <a:prstGeom prst="rect">
              <a:avLst/>
            </a:prstGeom>
          </p:spPr>
          <p:txBody>
            <a:bodyPr wrap="none">
              <a:spAutoFit/>
            </a:bodyPr>
            <a:lstStyle/>
            <a:p>
              <a:pPr fontAlgn="auto">
                <a:spcBef>
                  <a:spcPts val="0"/>
                </a:spcBef>
                <a:spcAft>
                  <a:spcPts val="0"/>
                </a:spcAft>
                <a:defRPr/>
              </a:pPr>
              <a:r>
                <a:rPr lang="en-US" sz="1600" i="1" kern="0" dirty="0">
                  <a:solidFill>
                    <a:srgbClr val="1F497D"/>
                  </a:solidFill>
                  <a:latin typeface="+mn-lt"/>
                  <a:cs typeface="+mn-cs"/>
                </a:rPr>
                <a:t>*readily assuming different shapes or forms </a:t>
              </a:r>
            </a:p>
          </p:txBody>
        </p:sp>
      </p:grpSp>
      <p:pic>
        <p:nvPicPr>
          <p:cNvPr id="47108" name="Content Placeholder 6" descr="future.jpg"/>
          <p:cNvPicPr>
            <a:picLocks noChangeAspect="1"/>
          </p:cNvPicPr>
          <p:nvPr/>
        </p:nvPicPr>
        <p:blipFill>
          <a:blip r:embed="rId4" cstate="print"/>
          <a:srcRect/>
          <a:stretch>
            <a:fillRect/>
          </a:stretch>
        </p:blipFill>
        <p:spPr bwMode="auto">
          <a:xfrm>
            <a:off x="457200" y="914400"/>
            <a:ext cx="963613" cy="1463675"/>
          </a:xfrm>
          <a:prstGeom prst="rect">
            <a:avLst/>
          </a:prstGeom>
          <a:noFill/>
          <a:ln w="9525">
            <a:noFill/>
            <a:miter lim="800000"/>
            <a:headEnd/>
            <a:tailEnd/>
          </a:ln>
        </p:spPr>
      </p:pic>
    </p:spTree>
    <p:extLst>
      <p:ext uri="{BB962C8B-B14F-4D97-AF65-F5344CB8AC3E}">
        <p14:creationId xmlns:p14="http://schemas.microsoft.com/office/powerpoint/2010/main" val="4087292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0"/>
            <a:ext cx="8229600" cy="1143000"/>
          </a:xfrm>
        </p:spPr>
        <p:txBody>
          <a:bodyPr/>
          <a:lstStyle/>
          <a:p>
            <a:pPr eaLnBrk="1" hangingPunct="1"/>
            <a:r>
              <a:rPr lang="en-US" b="1" dirty="0" smtClean="0"/>
              <a:t>Yammer &amp; </a:t>
            </a:r>
            <a:r>
              <a:rPr lang="en-US" b="1" dirty="0" err="1" smtClean="0"/>
              <a:t>MySites</a:t>
            </a:r>
            <a:endParaRPr lang="en-US" b="1" dirty="0" smtClean="0"/>
          </a:p>
        </p:txBody>
      </p:sp>
      <p:pic>
        <p:nvPicPr>
          <p:cNvPr id="61443" name="Picture 3"/>
          <p:cNvPicPr>
            <a:picLocks noGrp="1" noChangeAspect="1" noChangeArrowheads="1"/>
          </p:cNvPicPr>
          <p:nvPr>
            <p:ph idx="1"/>
          </p:nvPr>
        </p:nvPicPr>
        <p:blipFill>
          <a:blip r:embed="rId2" cstate="print"/>
          <a:srcRect/>
          <a:stretch>
            <a:fillRect/>
          </a:stretch>
        </p:blipFill>
        <p:spPr>
          <a:xfrm>
            <a:off x="0" y="1172327"/>
            <a:ext cx="5257800" cy="5685673"/>
          </a:xfrm>
        </p:spPr>
      </p:pic>
      <p:pic>
        <p:nvPicPr>
          <p:cNvPr id="58370" name="Picture 2" descr="C:\Documents and Settings\MarxE\Desktop\old\yammer words.png"/>
          <p:cNvPicPr>
            <a:picLocks noChangeAspect="1" noChangeArrowheads="1"/>
          </p:cNvPicPr>
          <p:nvPr/>
        </p:nvPicPr>
        <p:blipFill>
          <a:blip r:embed="rId3" cstate="print"/>
          <a:srcRect/>
          <a:stretch>
            <a:fillRect/>
          </a:stretch>
        </p:blipFill>
        <p:spPr bwMode="auto">
          <a:xfrm>
            <a:off x="4114800" y="4819650"/>
            <a:ext cx="2630129" cy="2038350"/>
          </a:xfrm>
          <a:prstGeom prst="rect">
            <a:avLst/>
          </a:prstGeom>
          <a:noFill/>
        </p:spPr>
      </p:pic>
      <p:pic>
        <p:nvPicPr>
          <p:cNvPr id="6" name="Picture 2"/>
          <p:cNvPicPr>
            <a:picLocks noChangeAspect="1" noChangeArrowheads="1"/>
          </p:cNvPicPr>
          <p:nvPr/>
        </p:nvPicPr>
        <p:blipFill>
          <a:blip r:embed="rId4" cstate="print"/>
          <a:srcRect/>
          <a:stretch>
            <a:fillRect/>
          </a:stretch>
        </p:blipFill>
        <p:spPr bwMode="auto">
          <a:xfrm>
            <a:off x="5196226" y="4343400"/>
            <a:ext cx="3947774" cy="2295525"/>
          </a:xfrm>
          <a:prstGeom prst="rect">
            <a:avLst/>
          </a:prstGeom>
          <a:noFill/>
          <a:ln w="9525">
            <a:noFill/>
            <a:miter lim="800000"/>
            <a:headEnd/>
            <a:tailEnd/>
          </a:ln>
        </p:spPr>
      </p:pic>
      <p:pic>
        <p:nvPicPr>
          <p:cNvPr id="129026" name="Picture 2"/>
          <p:cNvPicPr>
            <a:picLocks noChangeAspect="1" noChangeArrowheads="1"/>
          </p:cNvPicPr>
          <p:nvPr/>
        </p:nvPicPr>
        <p:blipFill>
          <a:blip r:embed="rId5" cstate="print"/>
          <a:srcRect/>
          <a:stretch>
            <a:fillRect/>
          </a:stretch>
        </p:blipFill>
        <p:spPr bwMode="auto">
          <a:xfrm>
            <a:off x="4815840" y="762000"/>
            <a:ext cx="6461760" cy="4038600"/>
          </a:xfrm>
          <a:prstGeom prst="rect">
            <a:avLst/>
          </a:prstGeom>
          <a:noFill/>
          <a:ln w="9525">
            <a:noFill/>
            <a:miter lim="800000"/>
            <a:headEnd/>
            <a:tailEnd/>
          </a:ln>
          <a:effectLst/>
        </p:spPr>
      </p:pic>
    </p:spTree>
    <p:extLst>
      <p:ext uri="{BB962C8B-B14F-4D97-AF65-F5344CB8AC3E}">
        <p14:creationId xmlns:p14="http://schemas.microsoft.com/office/powerpoint/2010/main" val="3372839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C:\Documents and Settings\MarxE\Desktop\old\TEDxTHR.jpg"/>
          <p:cNvPicPr>
            <a:picLocks noChangeAspect="1" noChangeArrowheads="1"/>
          </p:cNvPicPr>
          <p:nvPr/>
        </p:nvPicPr>
        <p:blipFill>
          <a:blip r:embed="rId3" cstate="print"/>
          <a:srcRect/>
          <a:stretch>
            <a:fillRect/>
          </a:stretch>
        </p:blipFill>
        <p:spPr bwMode="auto">
          <a:xfrm rot="1600388">
            <a:off x="3087662" y="1822777"/>
            <a:ext cx="6055648" cy="1312057"/>
          </a:xfrm>
          <a:prstGeom prst="rect">
            <a:avLst/>
          </a:prstGeom>
          <a:noFill/>
        </p:spPr>
      </p:pic>
    </p:spTree>
    <p:extLst>
      <p:ext uri="{BB962C8B-B14F-4D97-AF65-F5344CB8AC3E}">
        <p14:creationId xmlns:p14="http://schemas.microsoft.com/office/powerpoint/2010/main" val="419318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06400" y="-145140"/>
            <a:ext cx="6248400" cy="1143000"/>
          </a:xfrm>
        </p:spPr>
        <p:txBody>
          <a:bodyPr/>
          <a:lstStyle/>
          <a:p>
            <a:pPr eaLnBrk="1" hangingPunct="1"/>
            <a:r>
              <a:rPr lang="en-US" b="1" dirty="0" smtClean="0"/>
              <a:t>Connections &amp; Team Building</a:t>
            </a:r>
          </a:p>
        </p:txBody>
      </p:sp>
      <p:pic>
        <p:nvPicPr>
          <p:cNvPr id="50179" name="Picture 4" descr="Mud run.jpg"/>
          <p:cNvPicPr>
            <a:picLocks noChangeAspect="1"/>
          </p:cNvPicPr>
          <p:nvPr/>
        </p:nvPicPr>
        <p:blipFill>
          <a:blip r:embed="rId2" cstate="print"/>
          <a:srcRect/>
          <a:stretch>
            <a:fillRect/>
          </a:stretch>
        </p:blipFill>
        <p:spPr bwMode="auto">
          <a:xfrm rot="21177322">
            <a:off x="104571" y="852373"/>
            <a:ext cx="2832100" cy="1879600"/>
          </a:xfrm>
          <a:prstGeom prst="rect">
            <a:avLst/>
          </a:prstGeom>
          <a:noFill/>
          <a:ln w="9525">
            <a:noFill/>
            <a:miter lim="800000"/>
            <a:headEnd/>
            <a:tailEnd/>
          </a:ln>
        </p:spPr>
      </p:pic>
      <p:pic>
        <p:nvPicPr>
          <p:cNvPr id="50181" name="Picture 6" descr="Viola concert.bmp"/>
          <p:cNvPicPr>
            <a:picLocks noChangeAspect="1"/>
          </p:cNvPicPr>
          <p:nvPr/>
        </p:nvPicPr>
        <p:blipFill>
          <a:blip r:embed="rId3" cstate="print"/>
          <a:srcRect/>
          <a:stretch>
            <a:fillRect/>
          </a:stretch>
        </p:blipFill>
        <p:spPr bwMode="auto">
          <a:xfrm rot="702742">
            <a:off x="6567488" y="4802188"/>
            <a:ext cx="2438400" cy="1612900"/>
          </a:xfrm>
          <a:prstGeom prst="rect">
            <a:avLst/>
          </a:prstGeom>
          <a:noFill/>
          <a:ln w="9525">
            <a:noFill/>
            <a:miter lim="800000"/>
            <a:headEnd/>
            <a:tailEnd/>
          </a:ln>
        </p:spPr>
      </p:pic>
      <p:pic>
        <p:nvPicPr>
          <p:cNvPr id="50182" name="Picture 7" descr="Christmas party.bmp"/>
          <p:cNvPicPr>
            <a:picLocks noChangeAspect="1"/>
          </p:cNvPicPr>
          <p:nvPr/>
        </p:nvPicPr>
        <p:blipFill>
          <a:blip r:embed="rId4" cstate="print"/>
          <a:srcRect/>
          <a:stretch>
            <a:fillRect/>
          </a:stretch>
        </p:blipFill>
        <p:spPr bwMode="auto">
          <a:xfrm rot="491757">
            <a:off x="480447" y="4105194"/>
            <a:ext cx="3322557" cy="2491917"/>
          </a:xfrm>
          <a:prstGeom prst="rect">
            <a:avLst/>
          </a:prstGeom>
          <a:noFill/>
          <a:ln w="9525">
            <a:noFill/>
            <a:miter lim="800000"/>
            <a:headEnd/>
            <a:tailEnd/>
          </a:ln>
        </p:spPr>
      </p:pic>
      <p:pic>
        <p:nvPicPr>
          <p:cNvPr id="7" name="Picture 2" descr="C:\Users\marxe\Desktop\Kilimanjaro Pics\Kili Open Arms Team.jpg"/>
          <p:cNvPicPr>
            <a:picLocks noChangeAspect="1" noChangeArrowheads="1"/>
          </p:cNvPicPr>
          <p:nvPr/>
        </p:nvPicPr>
        <p:blipFill>
          <a:blip r:embed="rId5" cstate="print"/>
          <a:srcRect/>
          <a:stretch>
            <a:fillRect/>
          </a:stretch>
        </p:blipFill>
        <p:spPr bwMode="auto">
          <a:xfrm>
            <a:off x="5138980" y="1255363"/>
            <a:ext cx="3795794" cy="2711281"/>
          </a:xfrm>
          <a:prstGeom prst="rect">
            <a:avLst/>
          </a:prstGeom>
          <a:noFill/>
        </p:spPr>
      </p:pic>
      <p:pic>
        <p:nvPicPr>
          <p:cNvPr id="99330" name="Picture 2" descr="C:\Users\marxe\Desktop\Kilimanjaro Pics\kili summit officers.jpg"/>
          <p:cNvPicPr>
            <a:picLocks noChangeAspect="1" noChangeArrowheads="1"/>
          </p:cNvPicPr>
          <p:nvPr/>
        </p:nvPicPr>
        <p:blipFill>
          <a:blip r:embed="rId6" cstate="print"/>
          <a:srcRect/>
          <a:stretch>
            <a:fillRect/>
          </a:stretch>
        </p:blipFill>
        <p:spPr bwMode="auto">
          <a:xfrm>
            <a:off x="2576913" y="2836190"/>
            <a:ext cx="3963372" cy="2973903"/>
          </a:xfrm>
          <a:prstGeom prst="rect">
            <a:avLst/>
          </a:prstGeom>
          <a:noFill/>
        </p:spPr>
      </p:pic>
      <p:pic>
        <p:nvPicPr>
          <p:cNvPr id="70657" name="Picture 1" descr="C:\Documents and Settings\MarxE\Desktop\old\mud run trophy spring 2011.jpg"/>
          <p:cNvPicPr>
            <a:picLocks noChangeAspect="1" noChangeArrowheads="1"/>
          </p:cNvPicPr>
          <p:nvPr/>
        </p:nvPicPr>
        <p:blipFill>
          <a:blip r:embed="rId7" cstate="print"/>
          <a:srcRect/>
          <a:stretch>
            <a:fillRect/>
          </a:stretch>
        </p:blipFill>
        <p:spPr bwMode="auto">
          <a:xfrm>
            <a:off x="1066800" y="1524000"/>
            <a:ext cx="2540000" cy="1905000"/>
          </a:xfrm>
          <a:prstGeom prst="rect">
            <a:avLst/>
          </a:prstGeom>
          <a:noFill/>
        </p:spPr>
      </p:pic>
      <p:sp>
        <p:nvSpPr>
          <p:cNvPr id="10" name="TextBox 9"/>
          <p:cNvSpPr txBox="1">
            <a:spLocks noChangeArrowheads="1"/>
          </p:cNvSpPr>
          <p:nvPr/>
        </p:nvSpPr>
        <p:spPr bwMode="auto">
          <a:xfrm rot="19388699">
            <a:off x="-705196" y="3009711"/>
            <a:ext cx="10479792" cy="707886"/>
          </a:xfrm>
          <a:prstGeom prst="rect">
            <a:avLst/>
          </a:prstGeom>
          <a:solidFill>
            <a:schemeClr val="accent1"/>
          </a:solidFill>
          <a:ln w="9525">
            <a:noFill/>
            <a:miter lim="800000"/>
            <a:headEnd/>
            <a:tailEnd/>
          </a:ln>
        </p:spPr>
        <p:txBody>
          <a:bodyPr wrap="none">
            <a:spAutoFit/>
          </a:bodyPr>
          <a:lstStyle/>
          <a:p>
            <a:r>
              <a:rPr lang="en-US" sz="4000" i="1" dirty="0">
                <a:solidFill>
                  <a:srgbClr val="CC3300"/>
                </a:solidFill>
              </a:rPr>
              <a:t>i</a:t>
            </a:r>
            <a:r>
              <a:rPr lang="en-US" sz="4000" i="1" dirty="0" smtClean="0">
                <a:solidFill>
                  <a:srgbClr val="FF0000"/>
                </a:solidFill>
              </a:rPr>
              <a:t>n</a:t>
            </a:r>
            <a:r>
              <a:rPr lang="en-US" sz="4000" i="1" dirty="0" smtClean="0">
                <a:solidFill>
                  <a:srgbClr val="FFFF00"/>
                </a:solidFill>
              </a:rPr>
              <a:t>n</a:t>
            </a:r>
            <a:r>
              <a:rPr lang="en-US" sz="4000" i="1" dirty="0" smtClean="0"/>
              <a:t>o</a:t>
            </a:r>
            <a:r>
              <a:rPr lang="en-US" sz="4000" i="1" dirty="0" smtClean="0">
                <a:solidFill>
                  <a:schemeClr val="accent6">
                    <a:lumMod val="50000"/>
                  </a:schemeClr>
                </a:solidFill>
              </a:rPr>
              <a:t>v</a:t>
            </a:r>
            <a:r>
              <a:rPr lang="en-US" sz="4000" i="1" dirty="0" smtClean="0">
                <a:solidFill>
                  <a:schemeClr val="accent1">
                    <a:lumMod val="75000"/>
                  </a:schemeClr>
                </a:solidFill>
              </a:rPr>
              <a:t>a</a:t>
            </a:r>
            <a:r>
              <a:rPr lang="en-US" sz="4000" i="1" dirty="0" smtClean="0">
                <a:solidFill>
                  <a:srgbClr val="7030A0"/>
                </a:solidFill>
              </a:rPr>
              <a:t>t</a:t>
            </a:r>
            <a:r>
              <a:rPr lang="en-US" sz="4000" i="1" dirty="0" smtClean="0">
                <a:solidFill>
                  <a:schemeClr val="bg1">
                    <a:lumMod val="85000"/>
                  </a:schemeClr>
                </a:solidFill>
              </a:rPr>
              <a:t>i</a:t>
            </a:r>
            <a:r>
              <a:rPr lang="en-US" sz="4000" i="1" dirty="0" smtClean="0">
                <a:solidFill>
                  <a:schemeClr val="tx1">
                    <a:lumMod val="85000"/>
                    <a:lumOff val="15000"/>
                  </a:schemeClr>
                </a:solidFill>
              </a:rPr>
              <a:t>o</a:t>
            </a:r>
            <a:r>
              <a:rPr lang="en-US" sz="4000" i="1" dirty="0" smtClean="0">
                <a:solidFill>
                  <a:srgbClr val="FFC000"/>
                </a:solidFill>
              </a:rPr>
              <a:t>n </a:t>
            </a:r>
            <a:r>
              <a:rPr lang="en-US" sz="4000" dirty="0" smtClean="0">
                <a:solidFill>
                  <a:srgbClr val="FF0000"/>
                </a:solidFill>
                <a:latin typeface="Calibri" pitchFamily="34" charset="0"/>
              </a:rPr>
              <a:t>rarely happens in a conference room…</a:t>
            </a:r>
            <a:endParaRPr lang="en-US" sz="4000" dirty="0">
              <a:solidFill>
                <a:srgbClr val="FF0000"/>
              </a:solidFill>
              <a:latin typeface="Calibri" pitchFamily="34" charset="0"/>
            </a:endParaRPr>
          </a:p>
        </p:txBody>
      </p:sp>
    </p:spTree>
    <p:extLst>
      <p:ext uri="{BB962C8B-B14F-4D97-AF65-F5344CB8AC3E}">
        <p14:creationId xmlns:p14="http://schemas.microsoft.com/office/powerpoint/2010/main" val="5446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t>Creating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i="1" dirty="0" smtClean="0">
                <a:solidFill>
                  <a:schemeClr val="tx1"/>
                </a:solidFill>
              </a:rPr>
              <a:t>…Process</a:t>
            </a:r>
            <a:endParaRPr lang="en-US" b="1" dirty="0">
              <a:solidFill>
                <a:schemeClr val="tx1"/>
              </a:solidFill>
            </a:endParaRPr>
          </a:p>
        </p:txBody>
      </p:sp>
      <p:sp>
        <p:nvSpPr>
          <p:cNvPr id="52227" name="Content Placeholder 2"/>
          <p:cNvSpPr>
            <a:spLocks noGrp="1"/>
          </p:cNvSpPr>
          <p:nvPr>
            <p:ph idx="1"/>
          </p:nvPr>
        </p:nvSpPr>
        <p:spPr>
          <a:xfrm>
            <a:off x="533400" y="1570038"/>
            <a:ext cx="8305800" cy="4830762"/>
          </a:xfrm>
        </p:spPr>
        <p:txBody>
          <a:bodyPr/>
          <a:lstStyle/>
          <a:p>
            <a:pPr eaLnBrk="1" fontAlgn="ctr" hangingPunct="1"/>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dirty="0" smtClean="0"/>
              <a:t> collaboration</a:t>
            </a:r>
          </a:p>
          <a:p>
            <a:pPr eaLnBrk="1" fontAlgn="ctr" hangingPunct="1"/>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dirty="0" smtClean="0"/>
              <a:t> council</a:t>
            </a:r>
          </a:p>
          <a:p>
            <a:pPr eaLnBrk="1" fontAlgn="ctr" hangingPunct="1"/>
            <a:r>
              <a:rPr lang="en-US" dirty="0" smtClean="0"/>
              <a:t>Linkage with IT plan</a:t>
            </a:r>
          </a:p>
          <a:p>
            <a:pPr eaLnBrk="1" fontAlgn="ctr" hangingPunct="1"/>
            <a:r>
              <a:rPr lang="en-US" dirty="0" smtClean="0"/>
              <a:t>Convergence with organizational strategy</a:t>
            </a:r>
          </a:p>
          <a:p>
            <a:pPr eaLnBrk="1" fontAlgn="ctr" hangingPunct="1"/>
            <a:r>
              <a:rPr lang="en-US" dirty="0" smtClean="0"/>
              <a:t>Linkage with organizational uber objectives such as Baldrige, Six Sigma, Lean</a:t>
            </a:r>
          </a:p>
          <a:p>
            <a:pPr eaLnBrk="1" fontAlgn="ctr" hangingPunct="1"/>
            <a:r>
              <a:rPr lang="en-US" dirty="0" smtClean="0"/>
              <a:t>Working with suppliers!</a:t>
            </a:r>
          </a:p>
          <a:p>
            <a:pPr eaLnBrk="1" hangingPunct="1"/>
            <a:endParaRPr lang="en-US" sz="2800" dirty="0" smtClean="0"/>
          </a:p>
        </p:txBody>
      </p:sp>
      <p:sp>
        <p:nvSpPr>
          <p:cNvPr id="4" name="TextBox 3"/>
          <p:cNvSpPr txBox="1">
            <a:spLocks noChangeArrowheads="1"/>
          </p:cNvSpPr>
          <p:nvPr/>
        </p:nvSpPr>
        <p:spPr bwMode="auto">
          <a:xfrm rot="-1793982">
            <a:off x="-445639" y="2870448"/>
            <a:ext cx="9960675" cy="769441"/>
          </a:xfrm>
          <a:prstGeom prst="rect">
            <a:avLst/>
          </a:prstGeom>
          <a:solidFill>
            <a:schemeClr val="accent1"/>
          </a:solidFill>
          <a:ln w="9525">
            <a:noFill/>
            <a:miter lim="800000"/>
            <a:headEnd/>
            <a:tailEnd/>
          </a:ln>
        </p:spPr>
        <p:txBody>
          <a:bodyPr wrap="none">
            <a:spAutoFit/>
          </a:bodyPr>
          <a:lstStyle/>
          <a:p>
            <a:r>
              <a:rPr lang="en-US" sz="4400" dirty="0" smtClean="0">
                <a:solidFill>
                  <a:srgbClr val="FF0000"/>
                </a:solidFill>
                <a:latin typeface="Calibri" pitchFamily="34" charset="0"/>
              </a:rPr>
              <a:t>…shrinking the bench to bedside time gap</a:t>
            </a:r>
            <a:endParaRPr lang="en-US" sz="4400" dirty="0">
              <a:solidFill>
                <a:srgbClr val="FF0000"/>
              </a:solidFill>
              <a:latin typeface="Calibri" pitchFamily="34" charset="0"/>
            </a:endParaRPr>
          </a:p>
        </p:txBody>
      </p:sp>
    </p:spTree>
    <p:extLst>
      <p:ext uri="{BB962C8B-B14F-4D97-AF65-F5344CB8AC3E}">
        <p14:creationId xmlns:p14="http://schemas.microsoft.com/office/powerpoint/2010/main" val="42228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Portal </a:t>
            </a:r>
          </a:p>
        </p:txBody>
      </p:sp>
      <p:pic>
        <p:nvPicPr>
          <p:cNvPr id="55299" name="Picture 2"/>
          <p:cNvPicPr>
            <a:picLocks noChangeAspect="1" noChangeArrowheads="1"/>
          </p:cNvPicPr>
          <p:nvPr/>
        </p:nvPicPr>
        <p:blipFill>
          <a:blip r:embed="rId2" cstate="print"/>
          <a:srcRect/>
          <a:stretch>
            <a:fillRect/>
          </a:stretch>
        </p:blipFill>
        <p:spPr bwMode="auto">
          <a:xfrm>
            <a:off x="417071" y="1371600"/>
            <a:ext cx="8269729" cy="5334000"/>
          </a:xfrm>
          <a:prstGeom prst="rect">
            <a:avLst/>
          </a:prstGeom>
          <a:noFill/>
          <a:ln w="9525">
            <a:noFill/>
            <a:miter lim="800000"/>
            <a:headEnd/>
            <a:tailEnd/>
          </a:ln>
        </p:spPr>
      </p:pic>
    </p:spTree>
    <p:extLst>
      <p:ext uri="{BB962C8B-B14F-4D97-AF65-F5344CB8AC3E}">
        <p14:creationId xmlns:p14="http://schemas.microsoft.com/office/powerpoint/2010/main" val="1065902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30200" y="0"/>
            <a:ext cx="8470900" cy="838200"/>
          </a:xfrm>
        </p:spPr>
        <p:txBody>
          <a:bodyPr/>
          <a:lstStyle/>
          <a:p>
            <a:pPr eaLnBrk="1" hangingPunct="1"/>
            <a:r>
              <a:rPr lang="en-US" b="1" dirty="0" smtClean="0"/>
              <a:t>Idea Source &amp; Success </a:t>
            </a:r>
            <a:endParaRPr lang="en-US" b="1" i="1" dirty="0" smtClean="0"/>
          </a:p>
        </p:txBody>
      </p:sp>
      <p:graphicFrame>
        <p:nvGraphicFramePr>
          <p:cNvPr id="1133571" name="Group 3"/>
          <p:cNvGraphicFramePr>
            <a:graphicFrameLocks noGrp="1"/>
          </p:cNvGraphicFramePr>
          <p:nvPr/>
        </p:nvGraphicFramePr>
        <p:xfrm>
          <a:off x="342900" y="1447800"/>
          <a:ext cx="8472488" cy="5028554"/>
        </p:xfrm>
        <a:graphic>
          <a:graphicData uri="http://schemas.openxmlformats.org/drawingml/2006/table">
            <a:tbl>
              <a:tblPr/>
              <a:tblGrid>
                <a:gridCol w="5270500"/>
                <a:gridCol w="3201988"/>
              </a:tblGrid>
              <a:tr h="439536">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000" b="0" i="0" u="none" strike="noStrike" cap="none" normalizeH="0" baseline="0" dirty="0" smtClean="0">
                          <a:ln>
                            <a:noFill/>
                          </a:ln>
                          <a:solidFill>
                            <a:schemeClr val="bg1"/>
                          </a:solidFill>
                          <a:effectLst/>
                          <a:latin typeface="Arial" charset="0"/>
                        </a:rPr>
                        <a:t>Idea Factor</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000" b="0" i="0" u="none" strike="noStrike" cap="none" normalizeH="0" baseline="0" dirty="0" smtClean="0">
                          <a:ln>
                            <a:noFill/>
                          </a:ln>
                          <a:solidFill>
                            <a:schemeClr val="bg1"/>
                          </a:solidFill>
                          <a:effectLst/>
                          <a:latin typeface="Arial" charset="0"/>
                        </a:rPr>
                        <a:t>Success-to-Failure Rate</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2165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rgbClr val="FF0000"/>
                          </a:solidFill>
                          <a:effectLst/>
                          <a:latin typeface="Arial" charset="0"/>
                        </a:rPr>
                        <a:t>Random events (innovators stumbled on something they were not looking for but immediately recognized its significance)</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rgbClr val="FF0000"/>
                          </a:solidFill>
                          <a:effectLst/>
                          <a:latin typeface="Arial" charset="0"/>
                        </a:rPr>
                        <a:t>13 times more successes</a:t>
                      </a:r>
                      <a:br>
                        <a:rPr kumimoji="0" lang="en-US" sz="1800" b="0" i="0" u="none" strike="noStrike" cap="none" normalizeH="0" baseline="0" dirty="0" smtClean="0">
                          <a:ln>
                            <a:noFill/>
                          </a:ln>
                          <a:solidFill>
                            <a:srgbClr val="FF0000"/>
                          </a:solidFill>
                          <a:effectLst/>
                          <a:latin typeface="Arial" charset="0"/>
                        </a:rPr>
                      </a:br>
                      <a:r>
                        <a:rPr kumimoji="0" lang="en-US" sz="1800" b="0" i="0" u="none" strike="noStrike" cap="none" normalizeH="0" baseline="0" dirty="0" smtClean="0">
                          <a:ln>
                            <a:noFill/>
                          </a:ln>
                          <a:solidFill>
                            <a:srgbClr val="FF0000"/>
                          </a:solidFill>
                          <a:effectLst/>
                          <a:latin typeface="Arial" charset="0"/>
                        </a:rPr>
                        <a:t>than failures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47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Solution spotting (finding a new way of using an existing piece of technology)</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 times more successes</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than failures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47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Market research</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4 times more successes</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than failures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47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Need spotting (actively looking for an answer to a known problem)</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2 times more successes</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than failures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47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Mental inventions (things dreamed up in the head with little reference to the outside world</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3 times more failures</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than successes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347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Trend following</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3 times more failures</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than successes</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49049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ChangeArrowheads="1"/>
          </p:cNvSpPr>
          <p:nvPr/>
        </p:nvSpPr>
        <p:spPr bwMode="auto">
          <a:xfrm>
            <a:off x="138113" y="1063625"/>
            <a:ext cx="8867775" cy="5718175"/>
          </a:xfrm>
          <a:prstGeom prst="rect">
            <a:avLst/>
          </a:prstGeom>
          <a:solidFill>
            <a:schemeClr val="accent2"/>
          </a:solidFill>
          <a:ln w="9525" algn="ctr">
            <a:noFill/>
            <a:round/>
            <a:headEnd/>
            <a:tailEnd/>
          </a:ln>
        </p:spPr>
        <p:txBody>
          <a:bodyPr/>
          <a:lstStyle/>
          <a:p>
            <a:pPr defTabSz="914400" eaLnBrk="0" hangingPunct="0"/>
            <a:endParaRPr lang="en-US" sz="1000" dirty="0"/>
          </a:p>
        </p:txBody>
      </p:sp>
      <p:graphicFrame>
        <p:nvGraphicFramePr>
          <p:cNvPr id="13" name="Table 12"/>
          <p:cNvGraphicFramePr>
            <a:graphicFrameLocks noGrp="1"/>
          </p:cNvGraphicFramePr>
          <p:nvPr/>
        </p:nvGraphicFramePr>
        <p:xfrm>
          <a:off x="579438" y="1325563"/>
          <a:ext cx="8015844" cy="5936079"/>
        </p:xfrm>
        <a:graphic>
          <a:graphicData uri="http://schemas.openxmlformats.org/drawingml/2006/table">
            <a:tbl>
              <a:tblPr firstRow="1" bandRow="1">
                <a:tableStyleId>{21E4AEA4-8DFA-4A89-87EB-49C32662AFE0}</a:tableStyleId>
              </a:tblPr>
              <a:tblGrid>
                <a:gridCol w="1531918"/>
                <a:gridCol w="1479883"/>
                <a:gridCol w="1195345"/>
                <a:gridCol w="1804535"/>
                <a:gridCol w="2004163"/>
              </a:tblGrid>
              <a:tr h="5106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Strategy 1</a:t>
                      </a:r>
                      <a:endParaRPr lang="en-US" sz="1200" dirty="0"/>
                    </a:p>
                  </a:txBody>
                  <a:tcPr anchor="ct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Strategy 2</a:t>
                      </a:r>
                      <a:endParaRPr lang="en-US" sz="1200" dirty="0"/>
                    </a:p>
                  </a:txBody>
                  <a:tcPr anchor="ct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Strategy 3</a:t>
                      </a:r>
                      <a:endParaRPr lang="en-US" sz="1200" dirty="0"/>
                    </a:p>
                  </a:txBody>
                  <a:tcPr anchor="ct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Strategy 4</a:t>
                      </a:r>
                    </a:p>
                  </a:txBody>
                  <a:tcPr anchor="ct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Strategy 5</a:t>
                      </a:r>
                      <a:endParaRPr lang="en-US" sz="1200" dirty="0"/>
                    </a:p>
                  </a:txBody>
                  <a:tcPr anchor="ctr">
                    <a:solidFill>
                      <a:schemeClr val="bg1">
                        <a:lumMod val="50000"/>
                      </a:schemeClr>
                    </a:solidFill>
                  </a:tcPr>
                </a:tc>
              </a:tr>
              <a:tr h="3628962">
                <a:tc>
                  <a:txBody>
                    <a:bodyPr/>
                    <a:lstStyle/>
                    <a:p>
                      <a:pPr marL="234950" marR="0" indent="-23495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t>A1  Advance mission, vision, values and Promise and adopt service standards</a:t>
                      </a:r>
                    </a:p>
                    <a:p>
                      <a:pPr marL="234950" marR="0" indent="-23495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t>A2  Align Leadership Continuity and Growth in support of strategy</a:t>
                      </a:r>
                    </a:p>
                    <a:p>
                      <a:pPr marL="234950" marR="0" indent="-23495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t>A3  Assure workforce alignment/ clarity with strategic </a:t>
                      </a:r>
                      <a:r>
                        <a:rPr lang="en-US" sz="1100" kern="1200" dirty="0" smtClean="0">
                          <a:solidFill>
                            <a:schemeClr val="dk1"/>
                          </a:solidFill>
                          <a:latin typeface="+mn-lt"/>
                          <a:ea typeface="+mn-ea"/>
                          <a:cs typeface="+mn-cs"/>
                        </a:rPr>
                        <a:t>direction</a:t>
                      </a:r>
                    </a:p>
                    <a:p>
                      <a:pPr marL="234950" marR="0" indent="-23495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solidFill>
                            <a:schemeClr val="dk1"/>
                          </a:solidFill>
                          <a:latin typeface="+mn-lt"/>
                          <a:ea typeface="+mn-ea"/>
                          <a:cs typeface="+mn-cs"/>
                        </a:rPr>
                        <a:t>A4  Strengthen our performance-based culture by attracting retaining and growing top performers</a:t>
                      </a:r>
                    </a:p>
                    <a:p>
                      <a:pPr marL="234950" marR="0" indent="-23495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solidFill>
                            <a:schemeClr val="dk1"/>
                          </a:solidFill>
                          <a:latin typeface="+mn-lt"/>
                          <a:ea typeface="+mn-ea"/>
                          <a:cs typeface="+mn-cs"/>
                        </a:rPr>
                        <a:t>A5  Balance workforce supply &amp; demand</a:t>
                      </a:r>
                    </a:p>
                    <a:p>
                      <a:pPr marL="111125" indent="-111125">
                        <a:buFont typeface="Arial" pitchFamily="34" charset="0"/>
                        <a:buNone/>
                      </a:pPr>
                      <a:endParaRPr lang="en-US" sz="1100" dirty="0" smtClean="0">
                        <a:solidFill>
                          <a:schemeClr val="tx1"/>
                        </a:solidFill>
                      </a:endParaRPr>
                    </a:p>
                  </a:txBody>
                  <a:tcPr>
                    <a:solidFill>
                      <a:schemeClr val="tx2">
                        <a:lumMod val="20000"/>
                        <a:lumOff val="80000"/>
                      </a:schemeClr>
                    </a:solidFill>
                  </a:tcPr>
                </a:tc>
                <a:tc>
                  <a:txBody>
                    <a:bodyPr/>
                    <a:lstStyle/>
                    <a:p>
                      <a:pPr marL="233363" marR="0" indent="-233363"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b="0" kern="1200" dirty="0" smtClean="0">
                          <a:solidFill>
                            <a:schemeClr val="tx1"/>
                          </a:solidFill>
                        </a:rPr>
                        <a:t>B1 </a:t>
                      </a:r>
                      <a:r>
                        <a:rPr lang="en-US" sz="1100" b="0" kern="1200" baseline="0" dirty="0" smtClean="0">
                          <a:solidFill>
                            <a:schemeClr val="tx1"/>
                          </a:solidFill>
                        </a:rPr>
                        <a:t> </a:t>
                      </a:r>
                      <a:r>
                        <a:rPr lang="en-US" sz="1100" b="0" kern="1200" dirty="0" smtClean="0">
                          <a:solidFill>
                            <a:schemeClr val="tx1"/>
                          </a:solidFill>
                        </a:rPr>
                        <a:t>Provide clear reasons and ways for THR to engage independent and employed physicians, e.g.</a:t>
                      </a:r>
                    </a:p>
                    <a:p>
                      <a:pPr marL="396875" marR="0" lvl="2" indent="-163513"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b="0" kern="1200" dirty="0" smtClean="0">
                          <a:solidFill>
                            <a:schemeClr val="tx1"/>
                          </a:solidFill>
                        </a:rPr>
                        <a:t>Clinical integration</a:t>
                      </a:r>
                      <a:r>
                        <a:rPr lang="en-US" sz="1100" b="0" kern="1200" baseline="0" dirty="0" smtClean="0">
                          <a:solidFill>
                            <a:schemeClr val="tx1"/>
                          </a:solidFill>
                        </a:rPr>
                        <a:t> initiatives</a:t>
                      </a:r>
                    </a:p>
                    <a:p>
                      <a:pPr marL="396875" marR="0" lvl="2" indent="-163513"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b="0" kern="1200" baseline="0" dirty="0" smtClean="0">
                          <a:solidFill>
                            <a:schemeClr val="tx1"/>
                          </a:solidFill>
                        </a:rPr>
                        <a:t>Leadership opportunities</a:t>
                      </a:r>
                    </a:p>
                    <a:p>
                      <a:pPr marL="396875" marR="0" lvl="2" indent="-163513"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b="0" kern="1200" baseline="0" dirty="0" smtClean="0">
                          <a:solidFill>
                            <a:schemeClr val="tx1"/>
                          </a:solidFill>
                        </a:rPr>
                        <a:t>Research, educational opportunities</a:t>
                      </a:r>
                    </a:p>
                    <a:p>
                      <a:pPr marL="233363" marR="0" indent="-233363"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b="0" kern="1200" baseline="0" dirty="0" smtClean="0">
                          <a:solidFill>
                            <a:schemeClr val="tx1"/>
                          </a:solidFill>
                        </a:rPr>
                        <a:t>B2  Excel in being the most attractive system for all physicians to use</a:t>
                      </a:r>
                    </a:p>
                    <a:p>
                      <a:pPr marL="396875" marR="0" lvl="2" indent="-163513"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1100" b="0" kern="1200" dirty="0" smtClean="0">
                          <a:solidFill>
                            <a:schemeClr val="tx1"/>
                          </a:solidFill>
                          <a:latin typeface="+mn-lt"/>
                          <a:ea typeface="+mn-ea"/>
                          <a:cs typeface="+mn-cs"/>
                        </a:rPr>
                        <a:t>Ease of use</a:t>
                      </a:r>
                    </a:p>
                    <a:p>
                      <a:pPr marL="396875" marR="0" lvl="2" indent="-163513"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1100" b="0" kern="1200" dirty="0" smtClean="0">
                          <a:solidFill>
                            <a:schemeClr val="tx1"/>
                          </a:solidFill>
                          <a:latin typeface="+mn-lt"/>
                          <a:ea typeface="+mn-ea"/>
                          <a:cs typeface="+mn-cs"/>
                        </a:rPr>
                        <a:t>Good care of patients</a:t>
                      </a:r>
                    </a:p>
                  </a:txBody>
                  <a:tcPr>
                    <a:solidFill>
                      <a:schemeClr val="tx2">
                        <a:lumMod val="20000"/>
                        <a:lumOff val="80000"/>
                      </a:schemeClr>
                    </a:solidFill>
                  </a:tcPr>
                </a:tc>
                <a:tc>
                  <a:txBody>
                    <a:bodyPr/>
                    <a:lstStyle/>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
                      </a:r>
                      <a:br>
                        <a:rPr lang="en-US" sz="1100" dirty="0" smtClean="0"/>
                      </a:br>
                      <a:r>
                        <a:rPr lang="en-US" sz="1100" dirty="0" smtClean="0"/>
                        <a:t/>
                      </a:r>
                      <a:br>
                        <a:rPr lang="en-US" sz="1100" dirty="0" smtClean="0"/>
                      </a:br>
                      <a:r>
                        <a:rPr lang="en-US" sz="1100" dirty="0" smtClean="0"/>
                        <a:t/>
                      </a:r>
                      <a:br>
                        <a:rPr lang="en-US" sz="1100" dirty="0" smtClean="0"/>
                      </a:br>
                      <a:r>
                        <a:rPr lang="en-US" sz="1100" dirty="0" smtClean="0"/>
                        <a:t/>
                      </a:r>
                      <a:br>
                        <a:rPr lang="en-US" sz="1100" dirty="0" smtClean="0"/>
                      </a:br>
                      <a:r>
                        <a:rPr lang="en-US" sz="1100" dirty="0" smtClean="0"/>
                        <a:t/>
                      </a:r>
                      <a:br>
                        <a:rPr lang="en-US" sz="1100" dirty="0" smtClean="0"/>
                      </a:br>
                      <a:endParaRPr lang="en-US" sz="1100" dirty="0" smtClean="0"/>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100" dirty="0" smtClean="0"/>
                    </a:p>
                    <a:p>
                      <a:pPr marL="111125" marR="0" indent="-111125"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smtClean="0"/>
                    </a:p>
                    <a:p>
                      <a:pPr marL="173038" marR="0" indent="-173038"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kern="1200" dirty="0" smtClean="0">
                          <a:solidFill>
                            <a:schemeClr val="dk1"/>
                          </a:solidFill>
                          <a:latin typeface="+mn-lt"/>
                          <a:ea typeface="+mn-ea"/>
                          <a:cs typeface="+mn-cs"/>
                        </a:rPr>
                        <a:t>D1 Build physician-led models of care in selected services (acute and non-acute), e.g. CV, diabetes, neuro, etc.)</a:t>
                      </a:r>
                    </a:p>
                    <a:p>
                      <a:pPr>
                        <a:buFont typeface="Arial" pitchFamily="34" charset="0"/>
                        <a:buChar char="•"/>
                      </a:pPr>
                      <a:endParaRPr lang="en-US" sz="1100" dirty="0" smtClean="0">
                        <a:solidFill>
                          <a:schemeClr val="tx1"/>
                        </a:solidFill>
                      </a:endParaRPr>
                    </a:p>
                  </a:txBody>
                  <a:tcPr>
                    <a:solidFill>
                      <a:schemeClr val="tx2">
                        <a:lumMod val="20000"/>
                        <a:lumOff val="80000"/>
                      </a:schemeClr>
                    </a:solidFill>
                  </a:tcPr>
                </a:tc>
                <a:tc>
                  <a:txBody>
                    <a:bodyPr/>
                    <a:lstStyle/>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endParaRPr lang="en-US" sz="1100" kern="1200" dirty="0" smtClean="0"/>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100" kern="1200" dirty="0" smtClean="0"/>
                    </a:p>
                    <a:p>
                      <a:pPr marL="228600" marR="0" indent="-228600" algn="l" defTabSz="914400" rtl="0" eaLnBrk="1" fontAlgn="auto" latinLnBrk="0" hangingPunct="1">
                        <a:lnSpc>
                          <a:spcPct val="100000"/>
                        </a:lnSpc>
                        <a:spcBef>
                          <a:spcPts val="600"/>
                        </a:spcBef>
                        <a:spcAft>
                          <a:spcPts val="0"/>
                        </a:spcAft>
                        <a:buClrTx/>
                        <a:buSzTx/>
                        <a:buFont typeface="Arial" pitchFamily="34" charset="0"/>
                        <a:buNone/>
                        <a:tabLst/>
                        <a:defRPr/>
                      </a:pPr>
                      <a:endParaRPr lang="en-US" sz="1100" kern="1200" dirty="0" smtClean="0">
                        <a:solidFill>
                          <a:schemeClr val="tx1"/>
                        </a:solidFill>
                        <a:latin typeface="+mn-lt"/>
                        <a:ea typeface="+mn-ea"/>
                        <a:cs typeface="+mn-cs"/>
                      </a:endParaRPr>
                    </a:p>
                  </a:txBody>
                  <a:tcPr>
                    <a:solidFill>
                      <a:schemeClr val="tx2">
                        <a:lumMod val="20000"/>
                        <a:lumOff val="80000"/>
                      </a:schemeClr>
                    </a:solidFill>
                  </a:tcPr>
                </a:tc>
                <a:tc>
                  <a:txBody>
                    <a:bodyPr/>
                    <a:lstStyle/>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r>
                        <a:rPr lang="en-US" sz="1100" kern="1200" dirty="0" smtClean="0"/>
                        <a:t/>
                      </a:r>
                      <a:br>
                        <a:rPr lang="en-US" sz="1100" kern="1200" dirty="0" smtClean="0"/>
                      </a:br>
                      <a:endParaRPr lang="en-US" sz="1100" kern="1200" dirty="0" smtClean="0">
                        <a:solidFill>
                          <a:srgbClr val="FF0000"/>
                        </a:solidFill>
                      </a:endParaRPr>
                    </a:p>
                    <a:p>
                      <a:pPr marL="228600" marR="0" indent="-228600" algn="l" defTabSz="914400" rtl="0" eaLnBrk="1" fontAlgn="auto" latinLnBrk="0" hangingPunct="1">
                        <a:lnSpc>
                          <a:spcPct val="100000"/>
                        </a:lnSpc>
                        <a:spcBef>
                          <a:spcPts val="600"/>
                        </a:spcBef>
                        <a:spcAft>
                          <a:spcPts val="0"/>
                        </a:spcAft>
                        <a:buClrTx/>
                        <a:buSzTx/>
                        <a:buFont typeface="Arial" pitchFamily="34" charset="0"/>
                        <a:buNone/>
                        <a:tabLst/>
                        <a:defRPr/>
                      </a:pPr>
                      <a:endParaRPr lang="en-US" sz="1100" dirty="0">
                        <a:solidFill>
                          <a:schemeClr val="tx1"/>
                        </a:solidFill>
                      </a:endParaRPr>
                    </a:p>
                  </a:txBody>
                  <a:tcPr>
                    <a:solidFill>
                      <a:schemeClr val="tx2">
                        <a:lumMod val="20000"/>
                        <a:lumOff val="80000"/>
                      </a:schemeClr>
                    </a:solidFill>
                  </a:tcPr>
                </a:tc>
              </a:tr>
            </a:tbl>
          </a:graphicData>
        </a:graphic>
      </p:graphicFrame>
      <p:sp>
        <p:nvSpPr>
          <p:cNvPr id="14" name="Rectangle 13"/>
          <p:cNvSpPr/>
          <p:nvPr/>
        </p:nvSpPr>
        <p:spPr bwMode="auto">
          <a:xfrm>
            <a:off x="590550" y="1063625"/>
            <a:ext cx="8002588" cy="2190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nchor="ctr"/>
          <a:lstStyle/>
          <a:p>
            <a:pPr algn="ctr" eaLnBrk="0" hangingPunct="0">
              <a:defRPr/>
            </a:pPr>
            <a:r>
              <a:rPr lang="en-US" b="1" dirty="0">
                <a:solidFill>
                  <a:schemeClr val="bg1"/>
                </a:solidFill>
                <a:cs typeface="+mn-cs"/>
              </a:rPr>
              <a:t>VALUE EQUATION</a:t>
            </a:r>
          </a:p>
        </p:txBody>
      </p:sp>
      <p:sp>
        <p:nvSpPr>
          <p:cNvPr id="15" name="Rectangle 14"/>
          <p:cNvSpPr/>
          <p:nvPr/>
        </p:nvSpPr>
        <p:spPr bwMode="auto">
          <a:xfrm>
            <a:off x="3625850" y="1901825"/>
            <a:ext cx="4973638" cy="1338263"/>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a:lstStyle/>
          <a:p>
            <a:pPr marL="173038" indent="-173038" eaLnBrk="0" hangingPunct="0">
              <a:defRPr/>
            </a:pPr>
            <a:r>
              <a:rPr lang="en-US" sz="1100" dirty="0">
                <a:latin typeface="+mn-lt"/>
                <a:cs typeface="+mn-cs"/>
              </a:rPr>
              <a:t>C1 Fully engage physicians, nurses and other caregivers in redesigning  and delivering coordinated patient care with exceptional results:</a:t>
            </a:r>
          </a:p>
          <a:p>
            <a:pPr marL="344488" lvl="1" indent="-171450" eaLnBrk="0" hangingPunct="0">
              <a:buFont typeface="Arial" pitchFamily="34" charset="0"/>
              <a:buChar char="–"/>
              <a:defRPr/>
            </a:pPr>
            <a:r>
              <a:rPr lang="en-US" sz="1100" dirty="0">
                <a:latin typeface="+mn-lt"/>
                <a:cs typeface="+mn-cs"/>
              </a:rPr>
              <a:t>including creating supportive analytical, technical and organizational structures</a:t>
            </a:r>
          </a:p>
          <a:p>
            <a:pPr marL="344488" lvl="1" indent="-171450" eaLnBrk="0" hangingPunct="0">
              <a:buFont typeface="Arial" pitchFamily="34" charset="0"/>
              <a:buChar char="–"/>
              <a:defRPr/>
            </a:pPr>
            <a:r>
              <a:rPr lang="en-US" sz="1100" dirty="0">
                <a:latin typeface="+mn-lt"/>
                <a:cs typeface="+mn-cs"/>
              </a:rPr>
              <a:t>including care delivery outside the acute care setting and into the care continuum</a:t>
            </a:r>
          </a:p>
          <a:p>
            <a:pPr marL="344488" lvl="1" indent="-171450" eaLnBrk="0" hangingPunct="0">
              <a:buFont typeface="Arial" pitchFamily="34" charset="0"/>
              <a:buChar char="–"/>
              <a:defRPr/>
            </a:pPr>
            <a:r>
              <a:rPr lang="en-US" sz="1100" dirty="0">
                <a:latin typeface="+mn-lt"/>
                <a:cs typeface="+mn-cs"/>
              </a:rPr>
              <a:t>with the explicit objective of improving outcomes and lowering costs</a:t>
            </a:r>
          </a:p>
          <a:p>
            <a:pPr eaLnBrk="0" hangingPunct="0">
              <a:defRPr/>
            </a:pPr>
            <a:endParaRPr lang="en-US" sz="1100" dirty="0">
              <a:latin typeface="+mn-lt"/>
              <a:cs typeface="+mn-cs"/>
            </a:endParaRPr>
          </a:p>
        </p:txBody>
      </p:sp>
      <p:sp>
        <p:nvSpPr>
          <p:cNvPr id="35866" name="TextBox 21"/>
          <p:cNvSpPr txBox="1">
            <a:spLocks noChangeArrowheads="1"/>
          </p:cNvSpPr>
          <p:nvPr/>
        </p:nvSpPr>
        <p:spPr bwMode="auto">
          <a:xfrm rot="5400000">
            <a:off x="-38100" y="3284538"/>
            <a:ext cx="855663" cy="338137"/>
          </a:xfrm>
          <a:prstGeom prst="rect">
            <a:avLst/>
          </a:prstGeom>
          <a:noFill/>
          <a:ln w="9525">
            <a:noFill/>
            <a:miter lim="800000"/>
            <a:headEnd/>
            <a:tailEnd/>
          </a:ln>
        </p:spPr>
        <p:txBody>
          <a:bodyPr wrap="none">
            <a:spAutoFit/>
          </a:bodyPr>
          <a:lstStyle/>
          <a:p>
            <a:r>
              <a:rPr lang="en-US" sz="1600" b="1" dirty="0">
                <a:solidFill>
                  <a:schemeClr val="bg1"/>
                </a:solidFill>
              </a:rPr>
              <a:t>People</a:t>
            </a:r>
          </a:p>
        </p:txBody>
      </p:sp>
      <p:sp>
        <p:nvSpPr>
          <p:cNvPr id="35867" name="TextBox 22"/>
          <p:cNvSpPr txBox="1">
            <a:spLocks noChangeArrowheads="1"/>
          </p:cNvSpPr>
          <p:nvPr/>
        </p:nvSpPr>
        <p:spPr bwMode="auto">
          <a:xfrm rot="16200000" flipH="1">
            <a:off x="8178007" y="3180556"/>
            <a:ext cx="1208088" cy="339725"/>
          </a:xfrm>
          <a:prstGeom prst="rect">
            <a:avLst/>
          </a:prstGeom>
          <a:noFill/>
          <a:ln w="9525">
            <a:noFill/>
            <a:miter lim="800000"/>
            <a:headEnd/>
            <a:tailEnd/>
          </a:ln>
        </p:spPr>
        <p:txBody>
          <a:bodyPr wrap="none">
            <a:spAutoFit/>
          </a:bodyPr>
          <a:lstStyle/>
          <a:p>
            <a:r>
              <a:rPr lang="en-US" sz="1600" b="1" dirty="0">
                <a:solidFill>
                  <a:schemeClr val="bg1"/>
                </a:solidFill>
              </a:rPr>
              <a:t>Processes</a:t>
            </a:r>
          </a:p>
        </p:txBody>
      </p:sp>
      <p:sp>
        <p:nvSpPr>
          <p:cNvPr id="35868" name="TextBox 23"/>
          <p:cNvSpPr txBox="1">
            <a:spLocks noChangeArrowheads="1"/>
          </p:cNvSpPr>
          <p:nvPr/>
        </p:nvSpPr>
        <p:spPr bwMode="auto">
          <a:xfrm>
            <a:off x="4073525" y="6318250"/>
            <a:ext cx="1027113" cy="338138"/>
          </a:xfrm>
          <a:prstGeom prst="rect">
            <a:avLst/>
          </a:prstGeom>
          <a:noFill/>
          <a:ln w="9525">
            <a:noFill/>
            <a:miter lim="800000"/>
            <a:headEnd/>
            <a:tailEnd/>
          </a:ln>
        </p:spPr>
        <p:txBody>
          <a:bodyPr wrap="none">
            <a:spAutoFit/>
          </a:bodyPr>
          <a:lstStyle/>
          <a:p>
            <a:r>
              <a:rPr lang="en-US" sz="1600" b="1" dirty="0">
                <a:solidFill>
                  <a:schemeClr val="bg1"/>
                </a:solidFill>
              </a:rPr>
              <a:t>Systems</a:t>
            </a:r>
          </a:p>
        </p:txBody>
      </p:sp>
      <p:sp>
        <p:nvSpPr>
          <p:cNvPr id="35870" name="Title 15"/>
          <p:cNvSpPr>
            <a:spLocks noGrp="1"/>
          </p:cNvSpPr>
          <p:nvPr>
            <p:ph type="title"/>
          </p:nvPr>
        </p:nvSpPr>
        <p:spPr>
          <a:xfrm>
            <a:off x="457200" y="76200"/>
            <a:ext cx="7391400" cy="715963"/>
          </a:xfrm>
        </p:spPr>
        <p:txBody>
          <a:bodyPr/>
          <a:lstStyle/>
          <a:p>
            <a:r>
              <a:rPr lang="en-US" dirty="0" smtClean="0"/>
              <a:t>Business &amp; IT Convergence</a:t>
            </a:r>
          </a:p>
        </p:txBody>
      </p:sp>
      <p:sp>
        <p:nvSpPr>
          <p:cNvPr id="18" name="Rectangle 17"/>
          <p:cNvSpPr/>
          <p:nvPr/>
        </p:nvSpPr>
        <p:spPr>
          <a:xfrm>
            <a:off x="4800600" y="3235325"/>
            <a:ext cx="1760538" cy="29479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Lucida Grande"/>
              <a:cs typeface="Lucida Grande"/>
            </a:endParaRPr>
          </a:p>
        </p:txBody>
      </p:sp>
      <p:grpSp>
        <p:nvGrpSpPr>
          <p:cNvPr id="2" name="Group 18"/>
          <p:cNvGrpSpPr>
            <a:grpSpLocks/>
          </p:cNvGrpSpPr>
          <p:nvPr/>
        </p:nvGrpSpPr>
        <p:grpSpPr bwMode="auto">
          <a:xfrm>
            <a:off x="2136775" y="1839913"/>
            <a:ext cx="6400800" cy="4344987"/>
            <a:chOff x="2137410" y="1840230"/>
            <a:chExt cx="6400800" cy="4344194"/>
          </a:xfrm>
        </p:grpSpPr>
        <p:cxnSp>
          <p:nvCxnSpPr>
            <p:cNvPr id="20" name="Straight Connector 19"/>
            <p:cNvCxnSpPr/>
            <p:nvPr/>
          </p:nvCxnSpPr>
          <p:spPr>
            <a:xfrm rot="5400000">
              <a:off x="-6115" y="4005978"/>
              <a:ext cx="4320386" cy="1111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159635" y="1840230"/>
              <a:ext cx="6367463" cy="111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881104" y="2508445"/>
              <a:ext cx="1303099" cy="111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4720273" y="3154440"/>
              <a:ext cx="3806825"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194962" y="4668637"/>
              <a:ext cx="3028397" cy="3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2137410" y="6171726"/>
              <a:ext cx="257175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6624638" y="3238500"/>
            <a:ext cx="1901825" cy="2946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Lucida Grande"/>
              <a:cs typeface="Lucida Grande"/>
            </a:endParaRPr>
          </a:p>
        </p:txBody>
      </p:sp>
      <p:sp>
        <p:nvSpPr>
          <p:cNvPr id="27" name="Rectangle 26"/>
          <p:cNvSpPr/>
          <p:nvPr/>
        </p:nvSpPr>
        <p:spPr>
          <a:xfrm>
            <a:off x="639763" y="1866900"/>
            <a:ext cx="1433512" cy="43053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Lucida Grande"/>
              <a:cs typeface="Lucida Grande"/>
            </a:endParaRPr>
          </a:p>
        </p:txBody>
      </p:sp>
      <p:sp>
        <p:nvSpPr>
          <p:cNvPr id="35878" name="TextBox 29"/>
          <p:cNvSpPr txBox="1">
            <a:spLocks noChangeArrowheads="1"/>
          </p:cNvSpPr>
          <p:nvPr/>
        </p:nvSpPr>
        <p:spPr bwMode="auto">
          <a:xfrm>
            <a:off x="2206625" y="1901825"/>
            <a:ext cx="2479675" cy="4235450"/>
          </a:xfrm>
          <a:prstGeom prst="rect">
            <a:avLst/>
          </a:prstGeom>
          <a:solidFill>
            <a:schemeClr val="bg1"/>
          </a:solidFill>
          <a:ln w="9525">
            <a:noFill/>
            <a:miter lim="800000"/>
            <a:headEnd/>
            <a:tailEnd/>
          </a:ln>
        </p:spPr>
        <p:txBody>
          <a:bodyPr/>
          <a:lstStyle/>
          <a:p>
            <a:endParaRPr lang="en-US" sz="2000" dirty="0"/>
          </a:p>
        </p:txBody>
      </p:sp>
      <p:sp>
        <p:nvSpPr>
          <p:cNvPr id="35879" name="TextBox 30"/>
          <p:cNvSpPr txBox="1">
            <a:spLocks noChangeArrowheads="1"/>
          </p:cNvSpPr>
          <p:nvPr/>
        </p:nvSpPr>
        <p:spPr bwMode="auto">
          <a:xfrm>
            <a:off x="4668838" y="1893888"/>
            <a:ext cx="3824287" cy="1227137"/>
          </a:xfrm>
          <a:prstGeom prst="rect">
            <a:avLst/>
          </a:prstGeom>
          <a:solidFill>
            <a:schemeClr val="bg1"/>
          </a:solidFill>
          <a:ln w="9525">
            <a:noFill/>
            <a:miter lim="800000"/>
            <a:headEnd/>
            <a:tailEnd/>
          </a:ln>
        </p:spPr>
        <p:txBody>
          <a:bodyPr/>
          <a:lstStyle/>
          <a:p>
            <a:endParaRPr lang="en-US" sz="2000" dirty="0"/>
          </a:p>
        </p:txBody>
      </p:sp>
      <p:sp>
        <p:nvSpPr>
          <p:cNvPr id="35881" name="TextBox 32"/>
          <p:cNvSpPr txBox="1">
            <a:spLocks noChangeArrowheads="1"/>
          </p:cNvSpPr>
          <p:nvPr/>
        </p:nvSpPr>
        <p:spPr bwMode="auto">
          <a:xfrm>
            <a:off x="660400" y="1909763"/>
            <a:ext cx="1385888" cy="4240212"/>
          </a:xfrm>
          <a:prstGeom prst="rect">
            <a:avLst/>
          </a:prstGeom>
          <a:solidFill>
            <a:schemeClr val="bg1"/>
          </a:solidFill>
          <a:ln w="9525">
            <a:noFill/>
            <a:miter lim="800000"/>
            <a:headEnd/>
            <a:tailEnd/>
          </a:ln>
        </p:spPr>
        <p:txBody>
          <a:bodyPr/>
          <a:lstStyle/>
          <a:p>
            <a:endParaRPr lang="en-US" dirty="0"/>
          </a:p>
        </p:txBody>
      </p:sp>
      <p:sp>
        <p:nvSpPr>
          <p:cNvPr id="29" name="Oval 28"/>
          <p:cNvSpPr/>
          <p:nvPr/>
        </p:nvSpPr>
        <p:spPr>
          <a:xfrm>
            <a:off x="2206625" y="1885950"/>
            <a:ext cx="228600" cy="263525"/>
          </a:xfrm>
          <a:prstGeom prst="ellipse">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FFFFFF"/>
                </a:solidFill>
                <a:ea typeface="Lucida Grande"/>
                <a:cs typeface="Lucida Grande"/>
              </a:rPr>
              <a:t>1</a:t>
            </a:r>
          </a:p>
        </p:txBody>
      </p:sp>
      <p:sp>
        <p:nvSpPr>
          <p:cNvPr id="30" name="Oval 29"/>
          <p:cNvSpPr/>
          <p:nvPr/>
        </p:nvSpPr>
        <p:spPr>
          <a:xfrm>
            <a:off x="4873625" y="4541838"/>
            <a:ext cx="228600" cy="261937"/>
          </a:xfrm>
          <a:prstGeom prst="ellipse">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FFFFFF"/>
                </a:solidFill>
                <a:ea typeface="Lucida Grande"/>
                <a:cs typeface="Lucida Grande"/>
              </a:rPr>
              <a:t>2</a:t>
            </a:r>
          </a:p>
        </p:txBody>
      </p:sp>
      <p:sp>
        <p:nvSpPr>
          <p:cNvPr id="31" name="Oval 30"/>
          <p:cNvSpPr/>
          <p:nvPr/>
        </p:nvSpPr>
        <p:spPr>
          <a:xfrm>
            <a:off x="8202613" y="3333750"/>
            <a:ext cx="228600" cy="263525"/>
          </a:xfrm>
          <a:prstGeom prst="ellipse">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FFFFFF"/>
                </a:solidFill>
                <a:ea typeface="Lucida Grande"/>
                <a:cs typeface="Lucida Grande"/>
              </a:rPr>
              <a:t>3</a:t>
            </a:r>
          </a:p>
        </p:txBody>
      </p:sp>
      <p:sp>
        <p:nvSpPr>
          <p:cNvPr id="32" name="Oval 31"/>
          <p:cNvSpPr/>
          <p:nvPr/>
        </p:nvSpPr>
        <p:spPr>
          <a:xfrm>
            <a:off x="677863" y="1912938"/>
            <a:ext cx="228600" cy="261937"/>
          </a:xfrm>
          <a:prstGeom prst="ellipse">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FFFFFF"/>
                </a:solidFill>
                <a:ea typeface="Lucida Grande"/>
                <a:cs typeface="Lucida Grande"/>
              </a:rPr>
              <a:t>4</a:t>
            </a:r>
          </a:p>
        </p:txBody>
      </p:sp>
      <p:sp>
        <p:nvSpPr>
          <p:cNvPr id="33" name="TextBox 32"/>
          <p:cNvSpPr txBox="1">
            <a:spLocks noChangeArrowheads="1"/>
          </p:cNvSpPr>
          <p:nvPr/>
        </p:nvSpPr>
        <p:spPr bwMode="auto">
          <a:xfrm rot="-1793982">
            <a:off x="-174403" y="2562146"/>
            <a:ext cx="9764502" cy="769441"/>
          </a:xfrm>
          <a:prstGeom prst="rect">
            <a:avLst/>
          </a:prstGeom>
          <a:solidFill>
            <a:schemeClr val="accent1"/>
          </a:solidFill>
          <a:ln w="9525">
            <a:noFill/>
            <a:miter lim="800000"/>
            <a:headEnd/>
            <a:tailEnd/>
          </a:ln>
        </p:spPr>
        <p:txBody>
          <a:bodyPr wrap="square">
            <a:spAutoFit/>
          </a:bodyPr>
          <a:lstStyle/>
          <a:p>
            <a:r>
              <a:rPr lang="en-US" sz="4400" b="1" dirty="0">
                <a:solidFill>
                  <a:srgbClr val="FF0000"/>
                </a:solidFill>
                <a:latin typeface="Calibri" pitchFamily="34" charset="0"/>
              </a:rPr>
              <a:t>p</a:t>
            </a:r>
            <a:r>
              <a:rPr lang="en-US" sz="4400" b="1" dirty="0" smtClean="0">
                <a:solidFill>
                  <a:srgbClr val="FF0000"/>
                </a:solidFill>
                <a:latin typeface="Calibri" pitchFamily="34" charset="0"/>
              </a:rPr>
              <a:t>ositioned to bring </a:t>
            </a:r>
            <a:r>
              <a:rPr lang="en-US" sz="4400" b="1" i="1" dirty="0" smtClean="0">
                <a:solidFill>
                  <a:srgbClr val="CC3300"/>
                </a:solidFill>
              </a:rPr>
              <a:t>i</a:t>
            </a:r>
            <a:r>
              <a:rPr lang="en-US" sz="4400" b="1" i="1" dirty="0" smtClean="0">
                <a:solidFill>
                  <a:srgbClr val="FF0000"/>
                </a:solidFill>
              </a:rPr>
              <a:t>n</a:t>
            </a:r>
            <a:r>
              <a:rPr lang="en-US" sz="4400" b="1" i="1" dirty="0" smtClean="0">
                <a:solidFill>
                  <a:srgbClr val="FFFF00"/>
                </a:solidFill>
              </a:rPr>
              <a:t>n</a:t>
            </a:r>
            <a:r>
              <a:rPr lang="en-US" sz="4400" b="1" i="1" dirty="0" smtClean="0"/>
              <a:t>o</a:t>
            </a:r>
            <a:r>
              <a:rPr lang="en-US" sz="4400" b="1" i="1" dirty="0" smtClean="0">
                <a:solidFill>
                  <a:schemeClr val="accent6">
                    <a:lumMod val="50000"/>
                  </a:schemeClr>
                </a:solidFill>
              </a:rPr>
              <a:t>v</a:t>
            </a:r>
            <a:r>
              <a:rPr lang="en-US" sz="4400" b="1" i="1" dirty="0" smtClean="0">
                <a:solidFill>
                  <a:schemeClr val="accent1">
                    <a:lumMod val="75000"/>
                  </a:schemeClr>
                </a:solidFill>
              </a:rPr>
              <a:t>a</a:t>
            </a:r>
            <a:r>
              <a:rPr lang="en-US" sz="4400" b="1" i="1" dirty="0" smtClean="0">
                <a:solidFill>
                  <a:srgbClr val="7030A0"/>
                </a:solidFill>
              </a:rPr>
              <a:t>t</a:t>
            </a:r>
            <a:r>
              <a:rPr lang="en-US" sz="4400" b="1" i="1" dirty="0" smtClean="0">
                <a:solidFill>
                  <a:schemeClr val="bg1">
                    <a:lumMod val="85000"/>
                  </a:schemeClr>
                </a:solidFill>
              </a:rPr>
              <a:t>i</a:t>
            </a:r>
            <a:r>
              <a:rPr lang="en-US" sz="4400" b="1" i="1" dirty="0" smtClean="0">
                <a:solidFill>
                  <a:schemeClr val="tx1">
                    <a:lumMod val="85000"/>
                    <a:lumOff val="15000"/>
                  </a:schemeClr>
                </a:solidFill>
              </a:rPr>
              <a:t>v</a:t>
            </a:r>
            <a:r>
              <a:rPr lang="en-US" sz="4400" b="1" i="1" dirty="0" smtClean="0">
                <a:solidFill>
                  <a:srgbClr val="FFC000"/>
                </a:solidFill>
              </a:rPr>
              <a:t>e</a:t>
            </a:r>
            <a:r>
              <a:rPr lang="en-US" sz="4400" b="1" dirty="0" smtClean="0">
                <a:solidFill>
                  <a:srgbClr val="FF0000"/>
                </a:solidFill>
                <a:latin typeface="Calibri" pitchFamily="34" charset="0"/>
              </a:rPr>
              <a:t> solutions</a:t>
            </a:r>
            <a:endParaRPr lang="en-US" sz="4400" b="1" dirty="0">
              <a:solidFill>
                <a:srgbClr val="FF0000"/>
              </a:solidFill>
              <a:latin typeface="Calibri" pitchFamily="34" charset="0"/>
            </a:endParaRPr>
          </a:p>
        </p:txBody>
      </p:sp>
    </p:spTree>
    <p:extLst>
      <p:ext uri="{BB962C8B-B14F-4D97-AF65-F5344CB8AC3E}">
        <p14:creationId xmlns:p14="http://schemas.microsoft.com/office/powerpoint/2010/main" val="24803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wipe(down)">
                                      <p:cBhvr>
                                        <p:cTn id="7" dur="500"/>
                                        <p:tgtEl>
                                          <p:spTgt spid="3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wipe(down)">
                                      <p:cBhvr>
                                        <p:cTn id="1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smtClean="0"/>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 y="0"/>
            <a:ext cx="9139237"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MarxE\Desktop\IMG_20140609_1527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90" y="0"/>
            <a:ext cx="9402616"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Sustaining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a:p>
        </p:txBody>
      </p:sp>
    </p:spTree>
    <p:extLst>
      <p:ext uri="{BB962C8B-B14F-4D97-AF65-F5344CB8AC3E}">
        <p14:creationId xmlns:p14="http://schemas.microsoft.com/office/powerpoint/2010/main" val="1150030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t>Sustaining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b="1" dirty="0"/>
          </a:p>
        </p:txBody>
      </p:sp>
      <p:sp>
        <p:nvSpPr>
          <p:cNvPr id="66563" name="Content Placeholder 2"/>
          <p:cNvSpPr>
            <a:spLocks noGrp="1"/>
          </p:cNvSpPr>
          <p:nvPr>
            <p:ph idx="1"/>
          </p:nvPr>
        </p:nvSpPr>
        <p:spPr>
          <a:xfrm>
            <a:off x="304800" y="1646238"/>
            <a:ext cx="8839200" cy="4830762"/>
          </a:xfrm>
        </p:spPr>
        <p:txBody>
          <a:bodyPr/>
          <a:lstStyle/>
          <a:p>
            <a:pPr eaLnBrk="1" fontAlgn="ctr" hangingPunct="1"/>
            <a:r>
              <a:rPr lang="en-US" dirty="0" smtClean="0"/>
              <a:t>Culture eats strategy everyday</a:t>
            </a:r>
          </a:p>
          <a:p>
            <a:pPr eaLnBrk="1" fontAlgn="ctr" hangingPunct="1"/>
            <a:r>
              <a:rPr lang="en-US" dirty="0" smtClean="0"/>
              <a:t>Create “</a:t>
            </a:r>
            <a:r>
              <a:rPr lang="en-US" i="1" dirty="0" smtClean="0">
                <a:solidFill>
                  <a:srgbClr val="CC3300"/>
                </a:solidFill>
              </a:rPr>
              <a:t>i</a:t>
            </a:r>
            <a:r>
              <a:rPr lang="en-US" i="1" dirty="0" smtClean="0">
                <a:solidFill>
                  <a:srgbClr val="FF0000"/>
                </a:solidFill>
              </a:rPr>
              <a:t>n</a:t>
            </a:r>
            <a:r>
              <a:rPr lang="en-US" i="1" dirty="0" smtClean="0">
                <a:solidFill>
                  <a:srgbClr val="9933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r>
              <a:rPr lang="en-US" dirty="0" smtClean="0"/>
              <a:t> points” &amp; never stop!</a:t>
            </a:r>
          </a:p>
          <a:p>
            <a:pPr eaLnBrk="1" fontAlgn="ctr" hangingPunct="1"/>
            <a:r>
              <a:rPr lang="en-US" dirty="0" smtClean="0"/>
              <a:t>Live by example (I mean live all of life)</a:t>
            </a:r>
          </a:p>
          <a:p>
            <a:pPr eaLnBrk="1" fontAlgn="ctr" hangingPunct="1"/>
            <a:r>
              <a:rPr lang="en-US" dirty="0" smtClean="0"/>
              <a:t>Accountability (more than great ideas)</a:t>
            </a:r>
          </a:p>
          <a:p>
            <a:pPr eaLnBrk="1" fontAlgn="ctr" hangingPunct="1"/>
            <a:r>
              <a:rPr lang="en-US" dirty="0" smtClean="0"/>
              <a:t>Showcase internal and external success</a:t>
            </a:r>
          </a:p>
          <a:p>
            <a:pPr eaLnBrk="1" fontAlgn="ctr" hangingPunct="1"/>
            <a:r>
              <a:rPr lang="en-US" dirty="0" smtClean="0"/>
              <a:t>Align competencies</a:t>
            </a:r>
          </a:p>
          <a:p>
            <a:pPr eaLnBrk="1" fontAlgn="ctr" hangingPunct="1"/>
            <a:r>
              <a:rPr lang="en-US" dirty="0"/>
              <a:t>E</a:t>
            </a:r>
            <a:r>
              <a:rPr lang="en-US" dirty="0" smtClean="0"/>
              <a:t>xtend networks </a:t>
            </a:r>
            <a:r>
              <a:rPr lang="en-US" sz="2400" dirty="0" smtClean="0"/>
              <a:t>(RadioShack, Pier1, Kimberly-Clark)</a:t>
            </a:r>
          </a:p>
        </p:txBody>
      </p:sp>
    </p:spTree>
    <p:extLst>
      <p:ext uri="{BB962C8B-B14F-4D97-AF65-F5344CB8AC3E}">
        <p14:creationId xmlns:p14="http://schemas.microsoft.com/office/powerpoint/2010/main" val="2886401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t>Accelerating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b="1" dirty="0"/>
          </a:p>
        </p:txBody>
      </p:sp>
      <p:sp>
        <p:nvSpPr>
          <p:cNvPr id="50179" name="Content Placeholder 2"/>
          <p:cNvSpPr>
            <a:spLocks noGrp="1"/>
          </p:cNvSpPr>
          <p:nvPr>
            <p:ph idx="1"/>
          </p:nvPr>
        </p:nvSpPr>
        <p:spPr>
          <a:xfrm>
            <a:off x="457200" y="1417638"/>
            <a:ext cx="8382000" cy="4830762"/>
          </a:xfrm>
        </p:spPr>
        <p:txBody>
          <a:bodyPr rtlCol="0">
            <a:noAutofit/>
          </a:bodyPr>
          <a:lstStyle/>
          <a:p>
            <a:pPr eaLnBrk="1" fontAlgn="ctr" hangingPunct="1">
              <a:spcAft>
                <a:spcPts val="0"/>
              </a:spcAft>
              <a:buFont typeface="Arial" pitchFamily="34" charset="0"/>
              <a:buChar char="•"/>
              <a:defRPr/>
            </a:pPr>
            <a:r>
              <a:rPr lang="en-US" dirty="0" smtClean="0"/>
              <a:t>Invest (money, people, time)</a:t>
            </a:r>
          </a:p>
          <a:p>
            <a:pPr eaLnBrk="1" fontAlgn="ctr" hangingPunct="1">
              <a:spcAft>
                <a:spcPts val="0"/>
              </a:spcAft>
              <a:buFont typeface="Arial" pitchFamily="34" charset="0"/>
              <a:buChar char="•"/>
              <a:defRPr/>
            </a:pPr>
            <a:r>
              <a:rPr lang="en-US" dirty="0" smtClean="0"/>
              <a:t>Celebrate &amp; Show and Tell</a:t>
            </a:r>
          </a:p>
          <a:p>
            <a:pPr eaLnBrk="1" fontAlgn="ctr" hangingPunct="1">
              <a:spcAft>
                <a:spcPts val="0"/>
              </a:spcAft>
              <a:buFont typeface="Arial" pitchFamily="34" charset="0"/>
              <a:buChar char="•"/>
              <a:defRPr/>
            </a:pPr>
            <a:r>
              <a:rPr lang="en-US" dirty="0" smtClean="0"/>
              <a:t>Leverage supplier partnerships </a:t>
            </a:r>
          </a:p>
          <a:p>
            <a:pPr lvl="1" eaLnBrk="1" fontAlgn="ctr" hangingPunct="1">
              <a:spcAft>
                <a:spcPts val="0"/>
              </a:spcAft>
              <a:buFont typeface="Arial" pitchFamily="34" charset="0"/>
              <a:buChar char="–"/>
              <a:defRPr/>
            </a:pPr>
            <a:r>
              <a:rPr lang="en-US" dirty="0" smtClean="0"/>
              <a:t>Stories, ideas, speakers</a:t>
            </a:r>
          </a:p>
          <a:p>
            <a:pPr lvl="1" fontAlgn="ctr">
              <a:spcAft>
                <a:spcPts val="0"/>
              </a:spcAft>
              <a:buFont typeface="Arial" pitchFamily="34" charset="0"/>
              <a:buChar char="–"/>
              <a:defRPr/>
            </a:pPr>
            <a:r>
              <a:rPr lang="en-US" dirty="0" smtClean="0"/>
              <a:t>Partner on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smtClean="0"/>
          </a:p>
          <a:p>
            <a:pPr eaLnBrk="1" fontAlgn="ctr" hangingPunct="1">
              <a:spcAft>
                <a:spcPts val="0"/>
              </a:spcAft>
              <a:buFont typeface="Arial" pitchFamily="34" charset="0"/>
              <a:buChar char="•"/>
              <a:defRPr/>
            </a:pPr>
            <a:r>
              <a:rPr lang="en-US" dirty="0" smtClean="0"/>
              <a:t>Process improvements</a:t>
            </a:r>
          </a:p>
          <a:p>
            <a:pPr fontAlgn="ctr">
              <a:spcAft>
                <a:spcPts val="0"/>
              </a:spcAft>
              <a:buFont typeface="Arial" pitchFamily="34" charset="0"/>
              <a:buChar char="•"/>
              <a:defRPr/>
            </a:pPr>
            <a:r>
              <a:rPr lang="en-US" dirty="0" smtClean="0"/>
              <a:t>Hire for </a:t>
            </a:r>
            <a:r>
              <a:rPr lang="en-US" i="1" dirty="0" smtClean="0">
                <a:solidFill>
                  <a:srgbClr val="CC3300"/>
                </a:solidFill>
              </a:rPr>
              <a:t>i</a:t>
            </a:r>
            <a:r>
              <a:rPr lang="en-US" i="1" dirty="0" smtClean="0">
                <a:solidFill>
                  <a:srgbClr val="FF0000"/>
                </a:solidFill>
              </a:rPr>
              <a:t>n</a:t>
            </a:r>
            <a:r>
              <a:rPr lang="en-US" i="1" dirty="0" smtClean="0">
                <a:solidFill>
                  <a:srgbClr val="9933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r>
              <a:rPr lang="en-US" dirty="0" smtClean="0"/>
              <a:t> (diversity, stretch)</a:t>
            </a:r>
          </a:p>
          <a:p>
            <a:pPr fontAlgn="ctr">
              <a:spcAft>
                <a:spcPts val="0"/>
              </a:spcAft>
              <a:buFont typeface="Arial" pitchFamily="34" charset="0"/>
              <a:buChar char="•"/>
              <a:defRPr/>
            </a:pPr>
            <a:r>
              <a:rPr lang="en-US" dirty="0" smtClean="0"/>
              <a:t>Manage </a:t>
            </a:r>
            <a:r>
              <a:rPr lang="en-US" i="1" dirty="0" smtClean="0">
                <a:solidFill>
                  <a:srgbClr val="CC3300"/>
                </a:solidFill>
              </a:rPr>
              <a:t>i</a:t>
            </a:r>
            <a:r>
              <a:rPr lang="en-US" i="1" dirty="0" smtClean="0">
                <a:solidFill>
                  <a:srgbClr val="FF0000"/>
                </a:solidFill>
              </a:rPr>
              <a:t>n</a:t>
            </a:r>
            <a:r>
              <a:rPr lang="en-US" i="1" dirty="0" smtClean="0">
                <a:solidFill>
                  <a:srgbClr val="9933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r>
              <a:rPr lang="en-US" dirty="0" smtClean="0"/>
              <a:t> killers (Devils &amp; Hawks) </a:t>
            </a:r>
          </a:p>
          <a:p>
            <a:pPr lvl="1" eaLnBrk="1" fontAlgn="ctr" hangingPunct="1">
              <a:spcAft>
                <a:spcPts val="0"/>
              </a:spcAft>
              <a:buFont typeface="Arial" pitchFamily="34" charset="0"/>
              <a:buChar char="–"/>
              <a:defRPr/>
            </a:pPr>
            <a:endParaRPr lang="en-US" dirty="0" smtClean="0"/>
          </a:p>
          <a:p>
            <a:pPr eaLnBrk="1" fontAlgn="ctr" hangingPunct="1">
              <a:spcAft>
                <a:spcPts val="0"/>
              </a:spcAft>
              <a:buFont typeface="Arial" pitchFamily="34" charset="0"/>
              <a:buChar char="•"/>
              <a:defRPr/>
            </a:pPr>
            <a:endParaRPr lang="en-US" dirty="0" smtClean="0"/>
          </a:p>
        </p:txBody>
      </p:sp>
      <p:sp>
        <p:nvSpPr>
          <p:cNvPr id="4" name="TextBox 3"/>
          <p:cNvSpPr txBox="1">
            <a:spLocks noChangeArrowheads="1"/>
          </p:cNvSpPr>
          <p:nvPr/>
        </p:nvSpPr>
        <p:spPr bwMode="auto">
          <a:xfrm rot="-1793982">
            <a:off x="-587122" y="2870448"/>
            <a:ext cx="10243638" cy="769441"/>
          </a:xfrm>
          <a:prstGeom prst="rect">
            <a:avLst/>
          </a:prstGeom>
          <a:solidFill>
            <a:schemeClr val="accent1"/>
          </a:solidFill>
          <a:ln w="9525">
            <a:noFill/>
            <a:miter lim="800000"/>
            <a:headEnd/>
            <a:tailEnd/>
          </a:ln>
        </p:spPr>
        <p:txBody>
          <a:bodyPr wrap="none">
            <a:spAutoFit/>
          </a:bodyPr>
          <a:lstStyle/>
          <a:p>
            <a:r>
              <a:rPr lang="en-US" sz="4400" dirty="0">
                <a:solidFill>
                  <a:srgbClr val="FF0000"/>
                </a:solidFill>
                <a:latin typeface="Calibri" pitchFamily="34" charset="0"/>
              </a:rPr>
              <a:t>s</a:t>
            </a:r>
            <a:r>
              <a:rPr lang="en-US" sz="4400" dirty="0" smtClean="0">
                <a:solidFill>
                  <a:srgbClr val="FF0000"/>
                </a:solidFill>
                <a:latin typeface="Calibri" pitchFamily="34" charset="0"/>
              </a:rPr>
              <a:t>upplier collaboration is key to acceleration</a:t>
            </a:r>
            <a:endParaRPr lang="en-US" sz="4400" dirty="0">
              <a:solidFill>
                <a:srgbClr val="FF0000"/>
              </a:solidFill>
              <a:latin typeface="Calibri" pitchFamily="34" charset="0"/>
            </a:endParaRPr>
          </a:p>
        </p:txBody>
      </p:sp>
      <p:pic>
        <p:nvPicPr>
          <p:cNvPr id="5" name="Picture 2" descr="http://4.bp.blogspot.com/_k7zllvJN9iQ/TFNNgeExYMI/AAAAAAAAAQg/QS1h_Izr3vI/s1600/GustaveDoreParadiseLostSatanProfile.jpg"/>
          <p:cNvPicPr>
            <a:picLocks noChangeAspect="1" noChangeArrowheads="1"/>
          </p:cNvPicPr>
          <p:nvPr/>
        </p:nvPicPr>
        <p:blipFill>
          <a:blip r:embed="rId2" cstate="print"/>
          <a:srcRect/>
          <a:stretch>
            <a:fillRect/>
          </a:stretch>
        </p:blipFill>
        <p:spPr bwMode="auto">
          <a:xfrm rot="749764">
            <a:off x="5528821" y="4053134"/>
            <a:ext cx="2282351" cy="2588609"/>
          </a:xfrm>
          <a:prstGeom prst="rect">
            <a:avLst/>
          </a:prstGeom>
          <a:noFill/>
        </p:spPr>
      </p:pic>
    </p:spTree>
    <p:extLst>
      <p:ext uri="{BB962C8B-B14F-4D97-AF65-F5344CB8AC3E}">
        <p14:creationId xmlns:p14="http://schemas.microsoft.com/office/powerpoint/2010/main" val="22989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solidFill>
              </a:rPr>
              <a:t>i</a:t>
            </a:r>
            <a:r>
              <a:rPr lang="en-US" i="1" dirty="0" smtClean="0">
                <a:solidFill>
                  <a:schemeClr val="tx1">
                    <a:lumMod val="85000"/>
                    <a:lumOff val="15000"/>
                  </a:schemeClr>
                </a:solidFill>
              </a:rPr>
              <a:t>o</a:t>
            </a:r>
            <a:r>
              <a:rPr lang="en-US" i="1" dirty="0" smtClean="0">
                <a:solidFill>
                  <a:srgbClr val="FFC000"/>
                </a:solidFill>
              </a:rPr>
              <a:t>n </a:t>
            </a:r>
            <a:br>
              <a:rPr lang="en-US" i="1" dirty="0" smtClean="0">
                <a:solidFill>
                  <a:srgbClr val="FFC000"/>
                </a:solidFill>
              </a:rPr>
            </a:br>
            <a:r>
              <a:rPr lang="en-US" i="1" dirty="0" smtClean="0"/>
              <a:t>case studies/tools</a:t>
            </a:r>
            <a:endParaRPr lang="en-US" dirty="0"/>
          </a:p>
        </p:txBody>
      </p:sp>
    </p:spTree>
    <p:extLst>
      <p:ext uri="{BB962C8B-B14F-4D97-AF65-F5344CB8AC3E}">
        <p14:creationId xmlns:p14="http://schemas.microsoft.com/office/powerpoint/2010/main" val="2768919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MarxE\Desktop\tempyam\core-evolve5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372599" cy="782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4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cstate="print"/>
          <a:srcRect/>
          <a:stretch>
            <a:fillRect/>
          </a:stretch>
        </p:blipFill>
        <p:spPr bwMode="auto">
          <a:xfrm rot="19844672">
            <a:off x="3005867" y="575102"/>
            <a:ext cx="4800600" cy="5791200"/>
          </a:xfrm>
          <a:prstGeom prst="rect">
            <a:avLst/>
          </a:prstGeom>
          <a:noFill/>
          <a:ln w="9525">
            <a:noFill/>
            <a:miter lim="800000"/>
            <a:headEnd/>
            <a:tailEnd/>
          </a:ln>
        </p:spPr>
      </p:pic>
      <p:sp>
        <p:nvSpPr>
          <p:cNvPr id="4" name="Title 1"/>
          <p:cNvSpPr txBox="1">
            <a:spLocks/>
          </p:cNvSpPr>
          <p:nvPr/>
        </p:nvSpPr>
        <p:spPr>
          <a:xfrm>
            <a:off x="-76200" y="0"/>
            <a:ext cx="8534400" cy="868362"/>
          </a:xfrm>
          <a:prstGeom prst="rect">
            <a:avLst/>
          </a:prstGeom>
        </p:spPr>
        <p:txBody>
          <a:bodyPr/>
          <a:lstStyle/>
          <a:p>
            <a:pPr fontAlgn="base">
              <a:spcBef>
                <a:spcPct val="0"/>
              </a:spcBef>
              <a:spcAft>
                <a:spcPct val="0"/>
              </a:spcAft>
              <a:defRPr/>
            </a:pPr>
            <a:r>
              <a:rPr lang="en-US" sz="3600" b="1" kern="0" dirty="0" smtClean="0">
                <a:solidFill>
                  <a:srgbClr val="4B4B4C"/>
                </a:solidFill>
                <a:ea typeface="+mj-ea"/>
                <a:cs typeface="+mj-cs"/>
              </a:rPr>
              <a:t>Increased</a:t>
            </a:r>
          </a:p>
          <a:p>
            <a:pPr fontAlgn="base">
              <a:spcBef>
                <a:spcPct val="0"/>
              </a:spcBef>
              <a:spcAft>
                <a:spcPct val="0"/>
              </a:spcAft>
              <a:defRPr/>
            </a:pPr>
            <a:r>
              <a:rPr lang="en-US" sz="3600" b="1" kern="0" dirty="0" smtClean="0">
                <a:solidFill>
                  <a:srgbClr val="4B4B4C"/>
                </a:solidFill>
                <a:ea typeface="+mj-ea"/>
                <a:cs typeface="+mj-cs"/>
              </a:rPr>
              <a:t>Clinician </a:t>
            </a:r>
          </a:p>
          <a:p>
            <a:pPr fontAlgn="base">
              <a:spcBef>
                <a:spcPct val="0"/>
              </a:spcBef>
              <a:spcAft>
                <a:spcPct val="0"/>
              </a:spcAft>
              <a:defRPr/>
            </a:pPr>
            <a:r>
              <a:rPr lang="en-US" sz="3600" b="1" kern="0" dirty="0" smtClean="0">
                <a:solidFill>
                  <a:srgbClr val="4B4B4C"/>
                </a:solidFill>
                <a:ea typeface="+mj-ea"/>
                <a:cs typeface="+mj-cs"/>
              </a:rPr>
              <a:t>Engagement </a:t>
            </a:r>
            <a:endParaRPr lang="en-US" sz="3600" b="1" i="1" kern="0" dirty="0" smtClean="0">
              <a:solidFill>
                <a:srgbClr val="4B4B4C"/>
              </a:solidFill>
              <a:ea typeface="+mj-ea"/>
              <a:cs typeface="+mj-cs"/>
            </a:endParaRPr>
          </a:p>
        </p:txBody>
      </p:sp>
      <p:pic>
        <p:nvPicPr>
          <p:cNvPr id="6" name="Picture 2" descr="C:\Users\MarxE\AppData\Local\Microsoft\Windows\Temporary Internet Files\Content.Outlook\QORPW4JO\IMG_00000915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12830"/>
            <a:ext cx="5943600" cy="3343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rot="2203060">
            <a:off x="-1036380" y="3128110"/>
            <a:ext cx="11229293" cy="769441"/>
          </a:xfrm>
          <a:prstGeom prst="rect">
            <a:avLst/>
          </a:prstGeom>
          <a:solidFill>
            <a:schemeClr val="accent1"/>
          </a:solidFill>
          <a:ln w="9525">
            <a:noFill/>
            <a:miter lim="800000"/>
            <a:headEnd/>
            <a:tailEnd/>
          </a:ln>
        </p:spPr>
        <p:txBody>
          <a:bodyPr wrap="none">
            <a:spAutoFit/>
          </a:bodyPr>
          <a:lstStyle/>
          <a:p>
            <a:r>
              <a:rPr lang="en-US" sz="4400" dirty="0" smtClean="0">
                <a:solidFill>
                  <a:srgbClr val="FF0000"/>
                </a:solidFill>
                <a:latin typeface="Calibri" pitchFamily="34" charset="0"/>
              </a:rPr>
              <a:t>Press Gainey…94% Physician Very Satisfied w/IT</a:t>
            </a:r>
            <a:endParaRPr lang="en-US" sz="4400" dirty="0">
              <a:solidFill>
                <a:srgbClr val="FF0000"/>
              </a:solidFill>
              <a:latin typeface="Calibri" pitchFamily="34" charset="0"/>
            </a:endParaRPr>
          </a:p>
        </p:txBody>
      </p:sp>
    </p:spTree>
    <p:extLst>
      <p:ext uri="{BB962C8B-B14F-4D97-AF65-F5344CB8AC3E}">
        <p14:creationId xmlns:p14="http://schemas.microsoft.com/office/powerpoint/2010/main" val="30349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28600" y="1295400"/>
            <a:ext cx="8686800" cy="5410200"/>
          </a:xfrm>
          <a:prstGeom prst="rect">
            <a:avLst/>
          </a:prstGeom>
          <a:noFill/>
          <a:ln w="9525">
            <a:noFill/>
            <a:miter lim="800000"/>
            <a:headEnd/>
            <a:tailEnd/>
          </a:ln>
        </p:spPr>
      </p:pic>
      <p:sp>
        <p:nvSpPr>
          <p:cNvPr id="3075" name="TextBox 4"/>
          <p:cNvSpPr txBox="1">
            <a:spLocks noChangeArrowheads="1"/>
          </p:cNvSpPr>
          <p:nvPr/>
        </p:nvSpPr>
        <p:spPr bwMode="auto">
          <a:xfrm>
            <a:off x="533400" y="0"/>
            <a:ext cx="8077200" cy="646331"/>
          </a:xfrm>
          <a:prstGeom prst="rect">
            <a:avLst/>
          </a:prstGeom>
          <a:noFill/>
          <a:ln w="9525">
            <a:noFill/>
            <a:miter lim="800000"/>
            <a:headEnd/>
            <a:tailEnd/>
          </a:ln>
        </p:spPr>
        <p:txBody>
          <a:bodyPr>
            <a:spAutoFit/>
          </a:bodyPr>
          <a:lstStyle/>
          <a:p>
            <a:pPr>
              <a:defRPr/>
            </a:pPr>
            <a:r>
              <a:rPr lang="en-US" sz="3600" b="1" dirty="0" smtClean="0">
                <a:solidFill>
                  <a:prstClr val="black"/>
                </a:solidFill>
              </a:rPr>
              <a:t>Rapid Apps Development</a:t>
            </a:r>
            <a:endParaRPr lang="en-US" sz="3600" b="1" dirty="0">
              <a:solidFill>
                <a:prstClr val="black"/>
              </a:solidFill>
            </a:endParaRPr>
          </a:p>
        </p:txBody>
      </p:sp>
      <p:pic>
        <p:nvPicPr>
          <p:cNvPr id="157697" name="Picture 1" descr="C:\Documents and Settings\MarxE\Desktop\photo1.PNG"/>
          <p:cNvPicPr>
            <a:picLocks noChangeAspect="1" noChangeArrowheads="1"/>
          </p:cNvPicPr>
          <p:nvPr/>
        </p:nvPicPr>
        <p:blipFill>
          <a:blip r:embed="rId3" cstate="print"/>
          <a:srcRect/>
          <a:stretch>
            <a:fillRect/>
          </a:stretch>
        </p:blipFill>
        <p:spPr bwMode="auto">
          <a:xfrm>
            <a:off x="4876800" y="1143000"/>
            <a:ext cx="3619500" cy="4826000"/>
          </a:xfrm>
          <a:prstGeom prst="rect">
            <a:avLst/>
          </a:prstGeom>
          <a:noFill/>
        </p:spPr>
      </p:pic>
      <p:pic>
        <p:nvPicPr>
          <p:cNvPr id="157698" name="Picture 2" descr="C:\Documents and Settings\MarxE\Desktop\photo5.PNG"/>
          <p:cNvPicPr>
            <a:picLocks noChangeAspect="1" noChangeArrowheads="1"/>
          </p:cNvPicPr>
          <p:nvPr/>
        </p:nvPicPr>
        <p:blipFill>
          <a:blip r:embed="rId4" cstate="print"/>
          <a:srcRect/>
          <a:stretch>
            <a:fillRect/>
          </a:stretch>
        </p:blipFill>
        <p:spPr bwMode="auto">
          <a:xfrm rot="20360100">
            <a:off x="1676400" y="2438400"/>
            <a:ext cx="2800350" cy="3733800"/>
          </a:xfrm>
          <a:prstGeom prst="rect">
            <a:avLst/>
          </a:prstGeom>
          <a:noFill/>
        </p:spPr>
      </p:pic>
      <p:pic>
        <p:nvPicPr>
          <p:cNvPr id="157699" name="Picture 3"/>
          <p:cNvPicPr>
            <a:picLocks noChangeAspect="1" noChangeArrowheads="1"/>
          </p:cNvPicPr>
          <p:nvPr/>
        </p:nvPicPr>
        <p:blipFill>
          <a:blip r:embed="rId5" cstate="print"/>
          <a:srcRect/>
          <a:stretch>
            <a:fillRect/>
          </a:stretch>
        </p:blipFill>
        <p:spPr bwMode="auto">
          <a:xfrm>
            <a:off x="5791200" y="2667000"/>
            <a:ext cx="3154020" cy="2365375"/>
          </a:xfrm>
          <a:prstGeom prst="rect">
            <a:avLst/>
          </a:prstGeom>
          <a:noFill/>
          <a:ln w="9525">
            <a:noFill/>
            <a:miter lim="800000"/>
            <a:headEnd/>
            <a:tailEnd/>
          </a:ln>
          <a:effectLst/>
        </p:spPr>
      </p:pic>
    </p:spTree>
    <p:extLst>
      <p:ext uri="{BB962C8B-B14F-4D97-AF65-F5344CB8AC3E}">
        <p14:creationId xmlns:p14="http://schemas.microsoft.com/office/powerpoint/2010/main" val="3779203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90286" y="-30156"/>
            <a:ext cx="8534400" cy="868362"/>
          </a:xfrm>
        </p:spPr>
        <p:txBody>
          <a:bodyPr/>
          <a:lstStyle/>
          <a:p>
            <a:r>
              <a:rPr lang="en-US" dirty="0" smtClean="0"/>
              <a:t>Hyper Mobility Deployment </a:t>
            </a:r>
            <a:endParaRPr lang="en-US" i="1" dirty="0" smtClean="0"/>
          </a:p>
        </p:txBody>
      </p:sp>
      <p:pic>
        <p:nvPicPr>
          <p:cNvPr id="60421" name="Picture 8"/>
          <p:cNvPicPr>
            <a:picLocks noChangeAspect="1"/>
          </p:cNvPicPr>
          <p:nvPr/>
        </p:nvPicPr>
        <p:blipFill>
          <a:blip r:embed="rId3" cstate="print"/>
          <a:srcRect l="12080" t="18256" r="63850" b="12997"/>
          <a:stretch>
            <a:fillRect/>
          </a:stretch>
        </p:blipFill>
        <p:spPr bwMode="auto">
          <a:xfrm rot="20539314">
            <a:off x="487836" y="1892604"/>
            <a:ext cx="1971249" cy="3519488"/>
          </a:xfrm>
          <a:prstGeom prst="rect">
            <a:avLst/>
          </a:prstGeom>
          <a:noFill/>
          <a:ln w="9525">
            <a:noFill/>
            <a:miter lim="800000"/>
            <a:headEnd/>
            <a:tailEnd/>
          </a:ln>
        </p:spPr>
      </p:pic>
      <p:pic>
        <p:nvPicPr>
          <p:cNvPr id="8" name="Picture 6"/>
          <p:cNvPicPr>
            <a:picLocks noChangeAspect="1"/>
          </p:cNvPicPr>
          <p:nvPr/>
        </p:nvPicPr>
        <p:blipFill>
          <a:blip r:embed="rId4" cstate="print"/>
          <a:srcRect/>
          <a:stretch>
            <a:fillRect/>
          </a:stretch>
        </p:blipFill>
        <p:spPr bwMode="auto">
          <a:xfrm>
            <a:off x="1143000" y="838200"/>
            <a:ext cx="2921000" cy="5334000"/>
          </a:xfrm>
          <a:prstGeom prst="rect">
            <a:avLst/>
          </a:prstGeom>
          <a:noFill/>
          <a:ln w="9525">
            <a:noFill/>
            <a:miter lim="800000"/>
            <a:headEnd/>
            <a:tailEnd/>
          </a:ln>
        </p:spPr>
      </p:pic>
      <p:pic>
        <p:nvPicPr>
          <p:cNvPr id="10" name="Picture 6"/>
          <p:cNvPicPr>
            <a:picLocks noChangeAspect="1"/>
          </p:cNvPicPr>
          <p:nvPr/>
        </p:nvPicPr>
        <p:blipFill>
          <a:blip r:embed="rId5" cstate="print"/>
          <a:srcRect/>
          <a:stretch>
            <a:fillRect/>
          </a:stretch>
        </p:blipFill>
        <p:spPr bwMode="auto">
          <a:xfrm>
            <a:off x="5101772" y="1672771"/>
            <a:ext cx="2420938" cy="4419600"/>
          </a:xfrm>
          <a:prstGeom prst="rect">
            <a:avLst/>
          </a:prstGeom>
          <a:noFill/>
          <a:ln w="9525">
            <a:noFill/>
            <a:miter lim="800000"/>
            <a:headEnd/>
            <a:tailEnd/>
          </a:ln>
        </p:spPr>
      </p:pic>
      <p:pic>
        <p:nvPicPr>
          <p:cNvPr id="11" name="Picture 10" descr="center.png"/>
          <p:cNvPicPr>
            <a:picLocks noChangeAspect="1"/>
          </p:cNvPicPr>
          <p:nvPr/>
        </p:nvPicPr>
        <p:blipFill>
          <a:blip r:embed="rId6" cstate="print"/>
          <a:srcRect/>
          <a:stretch>
            <a:fillRect/>
          </a:stretch>
        </p:blipFill>
        <p:spPr bwMode="auto">
          <a:xfrm rot="285023">
            <a:off x="6085141" y="1160236"/>
            <a:ext cx="2892425" cy="5378450"/>
          </a:xfrm>
          <a:prstGeom prst="rect">
            <a:avLst/>
          </a:prstGeom>
          <a:noFill/>
          <a:ln w="9525">
            <a:noFill/>
            <a:miter lim="800000"/>
            <a:headEnd/>
            <a:tailEnd/>
          </a:ln>
        </p:spPr>
      </p:pic>
      <p:pic>
        <p:nvPicPr>
          <p:cNvPr id="128003" name="Picture 3" descr="C:\Documents and Settings\MarxE\Desktop\temp.jpg"/>
          <p:cNvPicPr>
            <a:picLocks noChangeAspect="1" noChangeArrowheads="1"/>
          </p:cNvPicPr>
          <p:nvPr/>
        </p:nvPicPr>
        <p:blipFill>
          <a:blip r:embed="rId7" cstate="print"/>
          <a:srcRect/>
          <a:stretch>
            <a:fillRect/>
          </a:stretch>
        </p:blipFill>
        <p:spPr bwMode="auto">
          <a:xfrm>
            <a:off x="2286000" y="2819400"/>
            <a:ext cx="2743200" cy="3657600"/>
          </a:xfrm>
          <a:prstGeom prst="rect">
            <a:avLst/>
          </a:prstGeom>
          <a:noFill/>
        </p:spPr>
      </p:pic>
      <p:pic>
        <p:nvPicPr>
          <p:cNvPr id="12" name="Picture 1" descr="C:\Users\jmaloto\Documents\_Actual Documents\09-10 iPhone MyChart\HIMSS\Login.png"/>
          <p:cNvPicPr>
            <a:picLocks noChangeAspect="1" noChangeArrowheads="1"/>
          </p:cNvPicPr>
          <p:nvPr/>
        </p:nvPicPr>
        <p:blipFill>
          <a:blip r:embed="rId8" cstate="print"/>
          <a:srcRect/>
          <a:stretch>
            <a:fillRect/>
          </a:stretch>
        </p:blipFill>
        <p:spPr bwMode="auto">
          <a:xfrm>
            <a:off x="3810000" y="1295400"/>
            <a:ext cx="2002971" cy="3182024"/>
          </a:xfrm>
          <a:prstGeom prst="rect">
            <a:avLst/>
          </a:prstGeom>
          <a:noFill/>
          <a:ln w="9525">
            <a:noFill/>
            <a:miter lim="800000"/>
            <a:headEnd/>
            <a:tailEnd/>
          </a:ln>
        </p:spPr>
      </p:pic>
    </p:spTree>
    <p:extLst>
      <p:ext uri="{BB962C8B-B14F-4D97-AF65-F5344CB8AC3E}">
        <p14:creationId xmlns:p14="http://schemas.microsoft.com/office/powerpoint/2010/main" val="3969617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438" y="1066800"/>
            <a:ext cx="3318750" cy="211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322028"/>
            <a:ext cx="2524125"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2" y="4267200"/>
            <a:ext cx="3256756" cy="20354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803655"/>
            <a:ext cx="1427956" cy="214193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1295400"/>
            <a:ext cx="1543844" cy="2315766"/>
          </a:xfrm>
          <a:prstGeom prst="rect">
            <a:avLst/>
          </a:prstGeom>
        </p:spPr>
      </p:pic>
      <p:sp>
        <p:nvSpPr>
          <p:cNvPr id="7" name="TextBox 6"/>
          <p:cNvSpPr txBox="1"/>
          <p:nvPr/>
        </p:nvSpPr>
        <p:spPr>
          <a:xfrm>
            <a:off x="4724400" y="341989"/>
            <a:ext cx="4390946" cy="523220"/>
          </a:xfrm>
          <a:prstGeom prst="rect">
            <a:avLst/>
          </a:prstGeom>
          <a:noFill/>
        </p:spPr>
        <p:txBody>
          <a:bodyPr wrap="none" rtlCol="0">
            <a:spAutoFit/>
          </a:bodyPr>
          <a:lstStyle/>
          <a:p>
            <a:r>
              <a:rPr lang="en-US" sz="2800" b="1" dirty="0" smtClean="0">
                <a:solidFill>
                  <a:prstClr val="black"/>
                </a:solidFill>
              </a:rPr>
              <a:t>Mobile </a:t>
            </a:r>
            <a:r>
              <a:rPr lang="en-US" sz="2800" b="1" dirty="0" err="1" smtClean="0">
                <a:solidFill>
                  <a:prstClr val="black"/>
                </a:solidFill>
              </a:rPr>
              <a:t>Wayfinding</a:t>
            </a:r>
            <a:r>
              <a:rPr lang="en-US" sz="2800" b="1" dirty="0" smtClean="0">
                <a:solidFill>
                  <a:prstClr val="black"/>
                </a:solidFill>
              </a:rPr>
              <a:t> Apps</a:t>
            </a:r>
            <a:endParaRPr lang="en-US" sz="2800" b="1" dirty="0">
              <a:solidFill>
                <a:prstClr val="black"/>
              </a:solidFill>
            </a:endParaRPr>
          </a:p>
        </p:txBody>
      </p:sp>
      <p:sp>
        <p:nvSpPr>
          <p:cNvPr id="8" name="TextBox 7"/>
          <p:cNvSpPr txBox="1"/>
          <p:nvPr/>
        </p:nvSpPr>
        <p:spPr>
          <a:xfrm>
            <a:off x="4724400" y="3266105"/>
            <a:ext cx="3256982" cy="369332"/>
          </a:xfrm>
          <a:prstGeom prst="rect">
            <a:avLst/>
          </a:prstGeom>
          <a:noFill/>
        </p:spPr>
        <p:txBody>
          <a:bodyPr wrap="none" rtlCol="0">
            <a:spAutoFit/>
          </a:bodyPr>
          <a:lstStyle/>
          <a:p>
            <a:r>
              <a:rPr lang="en-US" dirty="0" smtClean="0">
                <a:solidFill>
                  <a:prstClr val="black"/>
                </a:solidFill>
              </a:rPr>
              <a:t>RTLS – Patients, Staff, Equipment</a:t>
            </a:r>
            <a:endParaRPr lang="en-US" dirty="0">
              <a:solidFill>
                <a:prstClr val="black"/>
              </a:solidFill>
            </a:endParaRPr>
          </a:p>
        </p:txBody>
      </p:sp>
      <p:sp>
        <p:nvSpPr>
          <p:cNvPr id="9" name="TextBox 8"/>
          <p:cNvSpPr txBox="1"/>
          <p:nvPr/>
        </p:nvSpPr>
        <p:spPr>
          <a:xfrm>
            <a:off x="4724400" y="3959564"/>
            <a:ext cx="3248069" cy="369332"/>
          </a:xfrm>
          <a:prstGeom prst="rect">
            <a:avLst/>
          </a:prstGeom>
          <a:noFill/>
        </p:spPr>
        <p:txBody>
          <a:bodyPr wrap="none" rtlCol="0">
            <a:spAutoFit/>
          </a:bodyPr>
          <a:lstStyle/>
          <a:p>
            <a:r>
              <a:rPr lang="en-US" dirty="0" smtClean="0">
                <a:solidFill>
                  <a:prstClr val="black"/>
                </a:solidFill>
              </a:rPr>
              <a:t>Digital Signage for patient rooms</a:t>
            </a:r>
            <a:endParaRPr lang="en-US" dirty="0">
              <a:solidFill>
                <a:prstClr val="black"/>
              </a:solidFill>
            </a:endParaRPr>
          </a:p>
        </p:txBody>
      </p:sp>
      <p:sp>
        <p:nvSpPr>
          <p:cNvPr id="10" name="TextBox 9"/>
          <p:cNvSpPr txBox="1"/>
          <p:nvPr/>
        </p:nvSpPr>
        <p:spPr>
          <a:xfrm>
            <a:off x="16815" y="3810000"/>
            <a:ext cx="3281732" cy="369332"/>
          </a:xfrm>
          <a:prstGeom prst="rect">
            <a:avLst/>
          </a:prstGeom>
          <a:noFill/>
        </p:spPr>
        <p:txBody>
          <a:bodyPr wrap="none" rtlCol="0">
            <a:spAutoFit/>
          </a:bodyPr>
          <a:lstStyle/>
          <a:p>
            <a:r>
              <a:rPr lang="en-US" dirty="0" smtClean="0">
                <a:solidFill>
                  <a:prstClr val="black"/>
                </a:solidFill>
              </a:rPr>
              <a:t>Bedside Interactive Tablet Device</a:t>
            </a:r>
            <a:endParaRPr lang="en-US" dirty="0">
              <a:solidFill>
                <a:prstClr val="black"/>
              </a:solidFill>
            </a:endParaRPr>
          </a:p>
        </p:txBody>
      </p:sp>
    </p:spTree>
    <p:extLst>
      <p:ext uri="{BB962C8B-B14F-4D97-AF65-F5344CB8AC3E}">
        <p14:creationId xmlns:p14="http://schemas.microsoft.com/office/powerpoint/2010/main" val="210199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a:t>
            </a:r>
            <a:endParaRPr lang="en-US" dirty="0"/>
          </a:p>
        </p:txBody>
      </p:sp>
      <p:sp>
        <p:nvSpPr>
          <p:cNvPr id="11" name="Rounded Rectangle 10"/>
          <p:cNvSpPr/>
          <p:nvPr/>
        </p:nvSpPr>
        <p:spPr>
          <a:xfrm>
            <a:off x="988840" y="1059525"/>
            <a:ext cx="2340886" cy="2254476"/>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5715000" y="3886200"/>
            <a:ext cx="2057400" cy="2320269"/>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914400" y="4191000"/>
            <a:ext cx="2489766" cy="1899112"/>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Striped Right Arrow 15"/>
          <p:cNvSpPr/>
          <p:nvPr/>
        </p:nvSpPr>
        <p:spPr bwMode="auto">
          <a:xfrm>
            <a:off x="3657600" y="1958163"/>
            <a:ext cx="1219200" cy="4572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400" b="1" smtClean="0">
              <a:solidFill>
                <a:srgbClr val="464646"/>
              </a:solidFill>
              <a:latin typeface="Arial" charset="0"/>
            </a:endParaRPr>
          </a:p>
        </p:txBody>
      </p:sp>
      <p:sp>
        <p:nvSpPr>
          <p:cNvPr id="18" name="Striped Right Arrow 17"/>
          <p:cNvSpPr/>
          <p:nvPr/>
        </p:nvSpPr>
        <p:spPr bwMode="auto">
          <a:xfrm rot="10800000">
            <a:off x="3879112" y="4832866"/>
            <a:ext cx="1219200" cy="4572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400" b="1" smtClean="0">
              <a:solidFill>
                <a:srgbClr val="464646"/>
              </a:solidFill>
              <a:latin typeface="Arial" charset="0"/>
            </a:endParaRPr>
          </a:p>
        </p:txBody>
      </p:sp>
      <p:sp>
        <p:nvSpPr>
          <p:cNvPr id="19" name="Striped Right Arrow 18"/>
          <p:cNvSpPr/>
          <p:nvPr/>
        </p:nvSpPr>
        <p:spPr bwMode="auto">
          <a:xfrm rot="5400000">
            <a:off x="6484974" y="3347153"/>
            <a:ext cx="825795" cy="4572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400" b="1" smtClean="0">
              <a:solidFill>
                <a:srgbClr val="464646"/>
              </a:solidFill>
              <a:latin typeface="Arial" charset="0"/>
            </a:endParaRPr>
          </a:p>
        </p:txBody>
      </p:sp>
      <p:sp>
        <p:nvSpPr>
          <p:cNvPr id="20" name="TextBox 19"/>
          <p:cNvSpPr txBox="1"/>
          <p:nvPr/>
        </p:nvSpPr>
        <p:spPr>
          <a:xfrm>
            <a:off x="988840" y="3432219"/>
            <a:ext cx="2668760" cy="707886"/>
          </a:xfrm>
          <a:prstGeom prst="rect">
            <a:avLst/>
          </a:prstGeom>
          <a:noFill/>
        </p:spPr>
        <p:txBody>
          <a:bodyPr wrap="square" rtlCol="0">
            <a:spAutoFit/>
          </a:bodyPr>
          <a:lstStyle/>
          <a:p>
            <a:r>
              <a:rPr lang="en-US" sz="2000" dirty="0" smtClean="0">
                <a:solidFill>
                  <a:srgbClr val="DEF5FA">
                    <a:lumMod val="60000"/>
                    <a:lumOff val="40000"/>
                  </a:srgbClr>
                </a:solidFill>
                <a:latin typeface="Eras Bold ITC" panose="020B0907030504020204" pitchFamily="34" charset="0"/>
              </a:rPr>
              <a:t>Computerized Order Entry</a:t>
            </a:r>
            <a:endParaRPr lang="en-US" sz="2000" b="1" dirty="0">
              <a:solidFill>
                <a:srgbClr val="DEF5FA">
                  <a:lumMod val="60000"/>
                  <a:lumOff val="40000"/>
                </a:srgbClr>
              </a:solidFill>
              <a:latin typeface="Eras Bold ITC" panose="020B0907030504020204" pitchFamily="34" charset="0"/>
            </a:endParaRPr>
          </a:p>
        </p:txBody>
      </p:sp>
      <p:sp>
        <p:nvSpPr>
          <p:cNvPr id="21" name="TextBox 20"/>
          <p:cNvSpPr txBox="1"/>
          <p:nvPr/>
        </p:nvSpPr>
        <p:spPr>
          <a:xfrm>
            <a:off x="3374040" y="5358810"/>
            <a:ext cx="1731360" cy="707886"/>
          </a:xfrm>
          <a:prstGeom prst="rect">
            <a:avLst/>
          </a:prstGeom>
          <a:noFill/>
        </p:spPr>
        <p:txBody>
          <a:bodyPr wrap="square" rtlCol="0">
            <a:spAutoFit/>
          </a:bodyPr>
          <a:lstStyle/>
          <a:p>
            <a:r>
              <a:rPr lang="en-US" sz="2000" b="1" dirty="0" smtClean="0">
                <a:solidFill>
                  <a:srgbClr val="DEF5FA">
                    <a:lumMod val="60000"/>
                    <a:lumOff val="40000"/>
                  </a:srgbClr>
                </a:solidFill>
                <a:latin typeface="Eras Bold ITC" panose="020B0907030504020204" pitchFamily="34" charset="0"/>
              </a:rPr>
              <a:t>Pump Integration</a:t>
            </a:r>
            <a:endParaRPr lang="en-US" sz="2000" b="1" dirty="0">
              <a:solidFill>
                <a:srgbClr val="DEF5FA">
                  <a:lumMod val="60000"/>
                  <a:lumOff val="40000"/>
                </a:srgbClr>
              </a:solidFill>
              <a:latin typeface="Eras Bold ITC" panose="020B0907030504020204" pitchFamily="34" charset="0"/>
            </a:endParaRPr>
          </a:p>
        </p:txBody>
      </p:sp>
      <p:sp>
        <p:nvSpPr>
          <p:cNvPr id="22" name="TextBox 21"/>
          <p:cNvSpPr txBox="1"/>
          <p:nvPr/>
        </p:nvSpPr>
        <p:spPr>
          <a:xfrm>
            <a:off x="7772400" y="5105400"/>
            <a:ext cx="1524000" cy="1015663"/>
          </a:xfrm>
          <a:prstGeom prst="rect">
            <a:avLst/>
          </a:prstGeom>
          <a:noFill/>
        </p:spPr>
        <p:txBody>
          <a:bodyPr wrap="square" rtlCol="0">
            <a:spAutoFit/>
          </a:bodyPr>
          <a:lstStyle/>
          <a:p>
            <a:r>
              <a:rPr lang="en-US" sz="2000" b="1" dirty="0" smtClean="0">
                <a:solidFill>
                  <a:srgbClr val="DEF5FA">
                    <a:lumMod val="60000"/>
                    <a:lumOff val="40000"/>
                  </a:srgbClr>
                </a:solidFill>
                <a:latin typeface="Eras Bold ITC" panose="020B0907030504020204" pitchFamily="34" charset="0"/>
              </a:rPr>
              <a:t>Barcode Med Verify</a:t>
            </a:r>
            <a:endParaRPr lang="en-US" sz="2000" b="1" dirty="0">
              <a:solidFill>
                <a:srgbClr val="DEF5FA">
                  <a:lumMod val="60000"/>
                  <a:lumOff val="40000"/>
                </a:srgbClr>
              </a:solidFill>
              <a:latin typeface="Eras Bold ITC" panose="020B0907030504020204" pitchFamily="34" charset="0"/>
            </a:endParaRPr>
          </a:p>
        </p:txBody>
      </p:sp>
      <p:sp>
        <p:nvSpPr>
          <p:cNvPr id="23" name="TextBox 22"/>
          <p:cNvSpPr txBox="1"/>
          <p:nvPr/>
        </p:nvSpPr>
        <p:spPr>
          <a:xfrm>
            <a:off x="5678670" y="3226987"/>
            <a:ext cx="2817629" cy="707886"/>
          </a:xfrm>
          <a:prstGeom prst="rect">
            <a:avLst/>
          </a:prstGeom>
          <a:noFill/>
        </p:spPr>
        <p:txBody>
          <a:bodyPr wrap="square" rtlCol="0">
            <a:spAutoFit/>
          </a:bodyPr>
          <a:lstStyle/>
          <a:p>
            <a:r>
              <a:rPr lang="en-US" sz="2000" b="1" dirty="0" smtClean="0">
                <a:solidFill>
                  <a:srgbClr val="DEF5FA">
                    <a:lumMod val="60000"/>
                    <a:lumOff val="40000"/>
                  </a:srgbClr>
                </a:solidFill>
                <a:latin typeface="Eras Bold ITC" panose="020B0907030504020204" pitchFamily="34" charset="0"/>
              </a:rPr>
              <a:t>Clinical Decision Support</a:t>
            </a:r>
            <a:endParaRPr lang="en-US" sz="2000" b="1" dirty="0">
              <a:solidFill>
                <a:srgbClr val="DEF5FA">
                  <a:lumMod val="60000"/>
                  <a:lumOff val="40000"/>
                </a:srgbClr>
              </a:solidFill>
              <a:latin typeface="Eras Bold ITC" panose="020B0907030504020204" pitchFamily="34" charset="0"/>
            </a:endParaRPr>
          </a:p>
        </p:txBody>
      </p:sp>
      <p:pic>
        <p:nvPicPr>
          <p:cNvPr id="24" name="Content Placeholder 3"/>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094768" y="1333698"/>
            <a:ext cx="3781425" cy="1752204"/>
          </a:xfrm>
        </p:spPr>
      </p:pic>
      <p:sp>
        <p:nvSpPr>
          <p:cNvPr id="15" name="Rectangle 14"/>
          <p:cNvSpPr/>
          <p:nvPr/>
        </p:nvSpPr>
        <p:spPr>
          <a:xfrm>
            <a:off x="0" y="3192810"/>
            <a:ext cx="9150018" cy="1569660"/>
          </a:xfrm>
          <a:prstGeom prst="rect">
            <a:avLst/>
          </a:prstGeom>
          <a:gradFill>
            <a:gsLst>
              <a:gs pos="0">
                <a:schemeClr val="accent1">
                  <a:tint val="66000"/>
                  <a:satMod val="160000"/>
                  <a:alpha val="70000"/>
                </a:schemeClr>
              </a:gs>
              <a:gs pos="50000">
                <a:schemeClr val="bg1"/>
              </a:gs>
              <a:gs pos="100000">
                <a:schemeClr val="bg1"/>
              </a:gs>
            </a:gsLst>
            <a:path path="circle">
              <a:fillToRect l="50000" t="50000" r="50000" b="50000"/>
            </a:path>
          </a:gradFill>
        </p:spPr>
        <p:txBody>
          <a:bodyPr anchor="ctr">
            <a:spAutoFit/>
          </a:bodyPr>
          <a:lstStyle/>
          <a:p>
            <a:pPr algn="ctr">
              <a:defRPr/>
            </a:pPr>
            <a:r>
              <a:rPr lang="en-US" sz="4800" b="1" dirty="0" smtClean="0">
                <a:solidFill>
                  <a:srgbClr val="C00000"/>
                </a:solidFill>
              </a:rPr>
              <a:t>42% </a:t>
            </a:r>
            <a:r>
              <a:rPr lang="en-US" sz="4800" b="1" dirty="0">
                <a:solidFill>
                  <a:srgbClr val="C00000"/>
                </a:solidFill>
              </a:rPr>
              <a:t>Reduction in </a:t>
            </a:r>
          </a:p>
          <a:p>
            <a:pPr algn="ctr">
              <a:defRPr/>
            </a:pPr>
            <a:r>
              <a:rPr lang="en-US" sz="4800" b="1" dirty="0" smtClean="0">
                <a:solidFill>
                  <a:srgbClr val="C00000"/>
                </a:solidFill>
              </a:rPr>
              <a:t>Medical Errors</a:t>
            </a:r>
            <a:endParaRPr lang="en-US" sz="4800" b="1" dirty="0">
              <a:solidFill>
                <a:srgbClr val="C00000"/>
              </a:solidFill>
            </a:endParaRPr>
          </a:p>
        </p:txBody>
      </p:sp>
    </p:spTree>
    <p:extLst>
      <p:ext uri="{BB962C8B-B14F-4D97-AF65-F5344CB8AC3E}">
        <p14:creationId xmlns:p14="http://schemas.microsoft.com/office/powerpoint/2010/main" val="335237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3"/>
          <p:cNvSpPr txBox="1">
            <a:spLocks noChangeArrowheads="1"/>
          </p:cNvSpPr>
          <p:nvPr/>
        </p:nvSpPr>
        <p:spPr bwMode="auto">
          <a:xfrm>
            <a:off x="4038600" y="2057400"/>
            <a:ext cx="184150" cy="584200"/>
          </a:xfrm>
          <a:prstGeom prst="rect">
            <a:avLst/>
          </a:prstGeom>
          <a:noFill/>
          <a:ln w="9525">
            <a:noFill/>
            <a:miter lim="800000"/>
            <a:headEnd/>
            <a:tailEnd/>
          </a:ln>
        </p:spPr>
        <p:txBody>
          <a:bodyPr wrap="none">
            <a:spAutoFit/>
          </a:bodyPr>
          <a:lstStyle/>
          <a:p>
            <a:endParaRPr lang="en-US" sz="3200" dirty="0"/>
          </a:p>
        </p:txBody>
      </p:sp>
      <p:pic>
        <p:nvPicPr>
          <p:cNvPr id="15362" name="Picture 2" descr="C:\Users\MarxE\Pictures\family\09 29 13 marx 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132484900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311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b="1" dirty="0" smtClean="0"/>
              <a:t>Personal Health Devices</a:t>
            </a:r>
          </a:p>
        </p:txBody>
      </p:sp>
      <p:sp>
        <p:nvSpPr>
          <p:cNvPr id="67587" name="Content Placeholder 48"/>
          <p:cNvSpPr>
            <a:spLocks noGrp="1"/>
          </p:cNvSpPr>
          <p:nvPr>
            <p:ph idx="1"/>
          </p:nvPr>
        </p:nvSpPr>
        <p:spPr/>
        <p:txBody>
          <a:bodyPr/>
          <a:lstStyle/>
          <a:p>
            <a:pPr eaLnBrk="1" hangingPunct="1"/>
            <a:endParaRPr lang="en-US" altLang="en-US" smtClean="0"/>
          </a:p>
        </p:txBody>
      </p:sp>
      <p:pic>
        <p:nvPicPr>
          <p:cNvPr id="18" name="Picture 6" descr="File:Crystal Clear app persona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463" y="2462213"/>
            <a:ext cx="19383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Content Placeholder 3"/>
          <p:cNvGraphicFramePr>
            <a:graphicFrameLocks/>
          </p:cNvGraphicFramePr>
          <p:nvPr/>
        </p:nvGraphicFramePr>
        <p:xfrm>
          <a:off x="3276600" y="1440206"/>
          <a:ext cx="4546668" cy="43211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p:cNvSpPr txBox="1"/>
          <p:nvPr/>
        </p:nvSpPr>
        <p:spPr>
          <a:xfrm>
            <a:off x="4532313" y="1447800"/>
            <a:ext cx="1792287" cy="400050"/>
          </a:xfrm>
          <a:prstGeom prst="rect">
            <a:avLst/>
          </a:prstGeom>
          <a:noFill/>
        </p:spPr>
        <p:txBody>
          <a:bodyPr>
            <a:spAutoFit/>
          </a:bodyPr>
          <a:lstStyle/>
          <a:p>
            <a:pPr algn="ctr">
              <a:defRPr/>
            </a:pPr>
            <a:r>
              <a:rPr lang="en-US" sz="2000" dirty="0">
                <a:ln w="10160">
                  <a:noFill/>
                  <a:prstDash val="solid"/>
                </a:ln>
                <a:solidFill>
                  <a:srgbClr val="FF9900"/>
                </a:solidFill>
                <a:effectLst>
                  <a:glow rad="63500">
                    <a:srgbClr val="DA1F28">
                      <a:satMod val="175000"/>
                      <a:alpha val="40000"/>
                    </a:srgbClr>
                  </a:glow>
                  <a:outerShdw blurRad="38100" dist="32000" dir="5400000" algn="tl">
                    <a:srgbClr val="000000">
                      <a:alpha val="30000"/>
                    </a:srgbClr>
                  </a:outerShdw>
                </a:effectLst>
                <a:latin typeface="Corbel"/>
              </a:rPr>
              <a:t>Family</a:t>
            </a:r>
          </a:p>
        </p:txBody>
      </p:sp>
      <p:sp>
        <p:nvSpPr>
          <p:cNvPr id="21" name="TextBox 20"/>
          <p:cNvSpPr txBox="1"/>
          <p:nvPr/>
        </p:nvSpPr>
        <p:spPr>
          <a:xfrm rot="18673629">
            <a:off x="5999163" y="4691063"/>
            <a:ext cx="1860550" cy="400050"/>
          </a:xfrm>
          <a:prstGeom prst="rect">
            <a:avLst/>
          </a:prstGeom>
          <a:noFill/>
        </p:spPr>
        <p:txBody>
          <a:bodyPr>
            <a:spAutoFit/>
          </a:bodyPr>
          <a:lstStyle/>
          <a:p>
            <a:pPr algn="ctr">
              <a:defRPr/>
            </a:pPr>
            <a:r>
              <a:rPr lang="en-US" sz="2000" dirty="0">
                <a:ln w="10160">
                  <a:noFill/>
                  <a:prstDash val="solid"/>
                </a:ln>
                <a:solidFill>
                  <a:srgbClr val="92D050"/>
                </a:solidFill>
                <a:effectLst>
                  <a:glow rad="63500">
                    <a:srgbClr val="92D050">
                      <a:alpha val="40000"/>
                    </a:srgbClr>
                  </a:glow>
                  <a:outerShdw blurRad="38100" dist="32000" dir="5400000" algn="tl">
                    <a:srgbClr val="000000">
                      <a:alpha val="30000"/>
                    </a:srgbClr>
                  </a:outerShdw>
                </a:effectLst>
                <a:latin typeface="Corbel"/>
              </a:rPr>
              <a:t>Provider</a:t>
            </a:r>
          </a:p>
        </p:txBody>
      </p:sp>
      <p:sp>
        <p:nvSpPr>
          <p:cNvPr id="22" name="TextBox 21"/>
          <p:cNvSpPr txBox="1"/>
          <p:nvPr/>
        </p:nvSpPr>
        <p:spPr>
          <a:xfrm rot="2909265">
            <a:off x="2848768" y="4745832"/>
            <a:ext cx="2068513" cy="400050"/>
          </a:xfrm>
          <a:prstGeom prst="rect">
            <a:avLst/>
          </a:prstGeom>
          <a:noFill/>
        </p:spPr>
        <p:txBody>
          <a:bodyPr>
            <a:spAutoFit/>
          </a:bodyPr>
          <a:lstStyle/>
          <a:p>
            <a:pPr algn="ctr">
              <a:defRPr/>
            </a:pPr>
            <a:r>
              <a:rPr lang="en-US" sz="2000" dirty="0">
                <a:ln w="10160">
                  <a:noFill/>
                  <a:prstDash val="solid"/>
                </a:ln>
                <a:solidFill>
                  <a:srgbClr val="C00000"/>
                </a:solidFill>
                <a:effectLst>
                  <a:glow rad="38100">
                    <a:srgbClr val="DA1F28">
                      <a:lumMod val="50000"/>
                      <a:alpha val="40000"/>
                    </a:srgbClr>
                  </a:glow>
                  <a:outerShdw blurRad="38100" dist="32000" dir="5400000" algn="tl">
                    <a:srgbClr val="000000">
                      <a:alpha val="30000"/>
                    </a:srgbClr>
                  </a:outerShdw>
                </a:effectLst>
                <a:latin typeface="Corbel"/>
              </a:rPr>
              <a:t>Payer</a:t>
            </a:r>
          </a:p>
        </p:txBody>
      </p:sp>
      <p:grpSp>
        <p:nvGrpSpPr>
          <p:cNvPr id="2" name="Group 22"/>
          <p:cNvGrpSpPr>
            <a:grpSpLocks/>
          </p:cNvGrpSpPr>
          <p:nvPr/>
        </p:nvGrpSpPr>
        <p:grpSpPr bwMode="auto">
          <a:xfrm>
            <a:off x="3419475" y="1887538"/>
            <a:ext cx="3890963" cy="2927350"/>
            <a:chOff x="2334389" y="2383909"/>
            <a:chExt cx="4346441" cy="2915875"/>
          </a:xfrm>
        </p:grpSpPr>
        <p:sp>
          <p:nvSpPr>
            <p:cNvPr id="24" name="Cloud 23"/>
            <p:cNvSpPr/>
            <p:nvPr/>
          </p:nvSpPr>
          <p:spPr>
            <a:xfrm rot="11265933">
              <a:off x="2334389" y="2383909"/>
              <a:ext cx="4346441" cy="2915875"/>
            </a:xfrm>
            <a:prstGeom prst="cloud">
              <a:avLst/>
            </a:prstGeom>
            <a:solidFill>
              <a:schemeClr val="bg1">
                <a:alpha val="45000"/>
              </a:schemeClr>
            </a:solidFill>
            <a:scene3d>
              <a:camera prst="orthographicFront">
                <a:rot lat="0" lon="0" rev="0"/>
              </a:camera>
              <a:lightRig rig="soft" dir="tl">
                <a:rot lat="0" lon="0" rev="7800000"/>
              </a:lightRig>
            </a:scene3d>
            <a:sp3d prstMaterial="clear">
              <a:bevelT w="50800" h="50800"/>
            </a:sp3d>
          </p:spPr>
          <p:style>
            <a:lnRef idx="0">
              <a:schemeClr val="accent5"/>
            </a:lnRef>
            <a:fillRef idx="3">
              <a:schemeClr val="accent5"/>
            </a:fillRef>
            <a:effectRef idx="3">
              <a:schemeClr val="accent5"/>
            </a:effectRef>
            <a:fontRef idx="minor">
              <a:schemeClr val="lt1"/>
            </a:fontRef>
          </p:style>
          <p:txBody>
            <a:bodyPr anchor="ctr"/>
            <a:lstStyle/>
            <a:p>
              <a:pPr>
                <a:defRPr/>
              </a:pPr>
              <a:endParaRPr lang="en-US" sz="1400">
                <a:solidFill>
                  <a:prstClr val="white"/>
                </a:solidFill>
              </a:endParaRPr>
            </a:p>
          </p:txBody>
        </p:sp>
        <p:sp>
          <p:nvSpPr>
            <p:cNvPr id="25" name="TextBox 24"/>
            <p:cNvSpPr txBox="1"/>
            <p:nvPr/>
          </p:nvSpPr>
          <p:spPr>
            <a:xfrm>
              <a:off x="3534498" y="2521170"/>
              <a:ext cx="1896899" cy="945038"/>
            </a:xfrm>
            <a:prstGeom prst="rect">
              <a:avLst/>
            </a:prstGeom>
            <a:noFill/>
          </p:spPr>
          <p:txBody>
            <a:bodyPr>
              <a:spAutoFit/>
            </a:bodyPr>
            <a:lstStyle/>
            <a:p>
              <a:pPr algn="ctr">
                <a:lnSpc>
                  <a:spcPts val="2300"/>
                </a:lnSpc>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with</a:t>
              </a:r>
            </a:p>
            <a:p>
              <a:pPr algn="ctr">
                <a:lnSpc>
                  <a:spcPts val="2500"/>
                </a:lnSpc>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Cloud</a:t>
              </a:r>
            </a:p>
            <a:p>
              <a:pPr algn="ctr">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Computing</a:t>
              </a:r>
            </a:p>
          </p:txBody>
        </p:sp>
      </p:grpSp>
      <p:pic>
        <p:nvPicPr>
          <p:cNvPr id="26" name="Picture 4" descr="hero-trans"/>
          <p:cNvPicPr>
            <a:picLocks noChangeAspect="1" noChangeArrowheads="1"/>
          </p:cNvPicPr>
          <p:nvPr/>
        </p:nvPicPr>
        <p:blipFill>
          <a:blip r:embed="rId10">
            <a:extLst>
              <a:ext uri="{28A0092B-C50C-407E-A947-70E740481C1C}">
                <a14:useLocalDpi xmlns:a14="http://schemas.microsoft.com/office/drawing/2010/main" val="0"/>
              </a:ext>
            </a:extLst>
          </a:blip>
          <a:srcRect r="-920" b="-37695"/>
          <a:stretch>
            <a:fillRect/>
          </a:stretch>
        </p:blipFill>
        <p:spPr bwMode="auto">
          <a:xfrm>
            <a:off x="4059238" y="2898775"/>
            <a:ext cx="2722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692461" y="2957741"/>
            <a:ext cx="1327339" cy="928459"/>
          </a:xfrm>
          <a:prstGeom prst="rect">
            <a:avLst/>
          </a:prstGeom>
          <a:noFill/>
        </p:spPr>
        <p:txBody>
          <a:bodyPr>
            <a:spAutoFit/>
          </a:bodyPr>
          <a:lstStyle/>
          <a:p>
            <a:pPr algn="ctr">
              <a:lnSpc>
                <a:spcPts val="2300"/>
              </a:lnSpc>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and</a:t>
            </a:r>
          </a:p>
          <a:p>
            <a:pPr algn="ctr">
              <a:lnSpc>
                <a:spcPts val="2300"/>
              </a:lnSpc>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Consumer</a:t>
            </a:r>
          </a:p>
          <a:p>
            <a:pPr algn="ctr">
              <a:defRPr/>
            </a:pPr>
            <a:r>
              <a:rPr lang="en-US" sz="1600" dirty="0">
                <a:ln w="18415" cmpd="sng">
                  <a:solidFill>
                    <a:srgbClr val="FFFFFF"/>
                  </a:solidFill>
                  <a:prstDash val="solid"/>
                </a:ln>
                <a:solidFill>
                  <a:srgbClr val="FFFFFF"/>
                </a:solidFill>
                <a:effectLst>
                  <a:outerShdw blurRad="88900" dist="76200" dir="2700000" algn="tl" rotWithShape="0">
                    <a:prstClr val="black">
                      <a:alpha val="60000"/>
                    </a:prstClr>
                  </a:outerShdw>
                </a:effectLst>
                <a:latin typeface="Corbel"/>
              </a:rPr>
              <a:t>Electronics</a:t>
            </a:r>
          </a:p>
        </p:txBody>
      </p:sp>
      <p:grpSp>
        <p:nvGrpSpPr>
          <p:cNvPr id="3" name="Group 27"/>
          <p:cNvGrpSpPr/>
          <p:nvPr/>
        </p:nvGrpSpPr>
        <p:grpSpPr>
          <a:xfrm>
            <a:off x="7336812" y="2385064"/>
            <a:ext cx="1685685" cy="2034536"/>
            <a:chOff x="6659444" y="2514600"/>
            <a:chExt cx="2205860" cy="2331278"/>
          </a:xfrm>
          <a:scene3d>
            <a:camera prst="orthographicFront"/>
            <a:lightRig rig="threePt" dir="t">
              <a:rot lat="0" lon="0" rev="20400000"/>
            </a:lightRig>
          </a:scene3d>
        </p:grpSpPr>
        <p:sp>
          <p:nvSpPr>
            <p:cNvPr id="29" name="Rounded Rectangular Callout 28"/>
            <p:cNvSpPr/>
            <p:nvPr/>
          </p:nvSpPr>
          <p:spPr>
            <a:xfrm>
              <a:off x="6659444" y="2514600"/>
              <a:ext cx="2205860" cy="1981200"/>
            </a:xfrm>
            <a:prstGeom prst="wedgeRoundRectCallout">
              <a:avLst>
                <a:gd name="adj1" fmla="val -140017"/>
                <a:gd name="adj2" fmla="val -44644"/>
                <a:gd name="adj3" fmla="val 16667"/>
              </a:avLst>
            </a:prstGeom>
            <a:solidFill>
              <a:srgbClr val="080808">
                <a:alpha val="65098"/>
              </a:srgbClr>
            </a:solidFill>
            <a:sp3d prstMaterial="metal">
              <a:bevelT w="50800" h="19050"/>
            </a:sp3d>
          </p:spPr>
          <p:style>
            <a:lnRef idx="0">
              <a:schemeClr val="accent5"/>
            </a:lnRef>
            <a:fillRef idx="3">
              <a:schemeClr val="accent5"/>
            </a:fillRef>
            <a:effectRef idx="3">
              <a:schemeClr val="accent5"/>
            </a:effectRef>
            <a:fontRef idx="minor">
              <a:schemeClr val="lt1"/>
            </a:fontRef>
          </p:style>
          <p:txBody>
            <a:bodyPr anchor="ctr"/>
            <a:lstStyle/>
            <a:p>
              <a:pPr>
                <a:defRPr/>
              </a:pPr>
              <a:endParaRPr lang="en-US" sz="1400">
                <a:solidFill>
                  <a:prstClr val="white"/>
                </a:solidFill>
              </a:endParaRPr>
            </a:p>
          </p:txBody>
        </p:sp>
        <p:sp>
          <p:nvSpPr>
            <p:cNvPr id="30" name="Content Placeholder 2"/>
            <p:cNvSpPr txBox="1">
              <a:spLocks/>
            </p:cNvSpPr>
            <p:nvPr/>
          </p:nvSpPr>
          <p:spPr bwMode="auto">
            <a:xfrm>
              <a:off x="6781801" y="2636078"/>
              <a:ext cx="2043072" cy="2209800"/>
            </a:xfrm>
            <a:prstGeom prst="rect">
              <a:avLst/>
            </a:prstGeom>
            <a:noFill/>
            <a:ln w="9525">
              <a:noFill/>
              <a:miter lim="800000"/>
              <a:headEnd/>
              <a:tailEnd/>
            </a:ln>
          </p:spPr>
          <p:txBody>
            <a:bodyPr/>
            <a:lstStyle>
              <a:defPPr>
                <a:defRPr lang="en-US"/>
              </a:defPPr>
              <a:lvl1pPr>
                <a:defRPr>
                  <a:solidFill>
                    <a:schemeClr val="tx1"/>
                  </a:solidFill>
                </a:defRPr>
              </a:lvl1pPr>
              <a:lvl2pPr marL="0" lvl="1" indent="-182880" fontAlgn="base">
                <a:spcBef>
                  <a:spcPct val="20000"/>
                </a:spcBef>
                <a:spcAft>
                  <a:spcPct val="0"/>
                </a:spcAft>
                <a:buClr>
                  <a:srgbClr val="DA1F28"/>
                </a:buClr>
                <a:buSzPct val="90000"/>
                <a:buFont typeface="Wingdings" pitchFamily="2" charset="2"/>
                <a:buChar char=""/>
                <a:defRPr>
                  <a:solidFill>
                    <a:prstClr val="white"/>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82563" lvl="1" indent="-182563">
                <a:defRPr/>
              </a:pPr>
              <a:r>
                <a:rPr lang="en-US" sz="1400" dirty="0">
                  <a:latin typeface="Corbel"/>
                </a:rPr>
                <a:t>Highly scalable</a:t>
              </a:r>
            </a:p>
            <a:p>
              <a:pPr marL="182563" lvl="1" indent="-182563">
                <a:defRPr/>
              </a:pPr>
              <a:r>
                <a:rPr lang="en-US" sz="1400" dirty="0">
                  <a:latin typeface="Corbel"/>
                </a:rPr>
                <a:t>No installation</a:t>
              </a:r>
            </a:p>
            <a:p>
              <a:pPr marL="182563" lvl="1" indent="-182563">
                <a:defRPr/>
              </a:pPr>
              <a:r>
                <a:rPr lang="en-US" sz="1400" dirty="0">
                  <a:latin typeface="Corbel"/>
                </a:rPr>
                <a:t>Easily updated</a:t>
              </a:r>
            </a:p>
            <a:p>
              <a:pPr marL="182563" lvl="1" indent="-182563">
                <a:defRPr/>
              </a:pPr>
              <a:r>
                <a:rPr lang="en-US" sz="1400" dirty="0">
                  <a:latin typeface="Corbel"/>
                </a:rPr>
                <a:t>Highly integrated</a:t>
              </a:r>
            </a:p>
            <a:p>
              <a:pPr marL="182563" lvl="1" indent="-182563">
                <a:defRPr/>
              </a:pPr>
              <a:r>
                <a:rPr lang="en-US" sz="1400" dirty="0">
                  <a:latin typeface="Corbel"/>
                </a:rPr>
                <a:t>All inclusive</a:t>
              </a:r>
            </a:p>
          </p:txBody>
        </p:sp>
      </p:grpSp>
      <p:grpSp>
        <p:nvGrpSpPr>
          <p:cNvPr id="4" name="Group 30"/>
          <p:cNvGrpSpPr/>
          <p:nvPr/>
        </p:nvGrpSpPr>
        <p:grpSpPr>
          <a:xfrm>
            <a:off x="1828800" y="2311834"/>
            <a:ext cx="1828800" cy="1726766"/>
            <a:chOff x="6019800" y="2315206"/>
            <a:chExt cx="2645206" cy="2530672"/>
          </a:xfrm>
          <a:scene3d>
            <a:camera prst="orthographicFront"/>
            <a:lightRig rig="threePt" dir="t">
              <a:rot lat="0" lon="0" rev="20400000"/>
            </a:lightRig>
          </a:scene3d>
        </p:grpSpPr>
        <p:sp>
          <p:nvSpPr>
            <p:cNvPr id="32" name="Rounded Rectangular Callout 31"/>
            <p:cNvSpPr/>
            <p:nvPr/>
          </p:nvSpPr>
          <p:spPr>
            <a:xfrm>
              <a:off x="6019800" y="2315206"/>
              <a:ext cx="2540703" cy="2530672"/>
            </a:xfrm>
            <a:prstGeom prst="wedgeRoundRectCallout">
              <a:avLst>
                <a:gd name="adj1" fmla="val 98900"/>
                <a:gd name="adj2" fmla="val -1632"/>
                <a:gd name="adj3" fmla="val 16667"/>
              </a:avLst>
            </a:prstGeom>
            <a:solidFill>
              <a:srgbClr val="080808">
                <a:alpha val="65098"/>
              </a:srgbClr>
            </a:solidFill>
            <a:sp3d prstMaterial="metal">
              <a:bevelT w="50800" h="19050"/>
            </a:sp3d>
          </p:spPr>
          <p:style>
            <a:lnRef idx="0">
              <a:schemeClr val="accent5"/>
            </a:lnRef>
            <a:fillRef idx="3">
              <a:schemeClr val="accent5"/>
            </a:fillRef>
            <a:effectRef idx="3">
              <a:schemeClr val="accent5"/>
            </a:effectRef>
            <a:fontRef idx="minor">
              <a:schemeClr val="lt1"/>
            </a:fontRef>
          </p:style>
          <p:txBody>
            <a:bodyPr anchor="ctr"/>
            <a:lstStyle/>
            <a:p>
              <a:pPr>
                <a:defRPr/>
              </a:pPr>
              <a:endParaRPr lang="en-US" sz="1400">
                <a:solidFill>
                  <a:prstClr val="white"/>
                </a:solidFill>
              </a:endParaRPr>
            </a:p>
          </p:txBody>
        </p:sp>
        <p:sp>
          <p:nvSpPr>
            <p:cNvPr id="33" name="Content Placeholder 2"/>
            <p:cNvSpPr txBox="1">
              <a:spLocks/>
            </p:cNvSpPr>
            <p:nvPr/>
          </p:nvSpPr>
          <p:spPr bwMode="auto">
            <a:xfrm>
              <a:off x="6096000" y="2454323"/>
              <a:ext cx="2569006" cy="2391555"/>
            </a:xfrm>
            <a:prstGeom prst="rect">
              <a:avLst/>
            </a:prstGeom>
            <a:noFill/>
            <a:ln w="9525">
              <a:noFill/>
              <a:miter lim="800000"/>
              <a:headEnd/>
              <a:tailEnd/>
            </a:ln>
          </p:spPr>
          <p:txBody>
            <a:bodyPr/>
            <a:lstStyle/>
            <a:p>
              <a:pPr marL="182563" lvl="1" indent="-182563">
                <a:spcBef>
                  <a:spcPct val="20000"/>
                </a:spcBef>
                <a:buClr>
                  <a:srgbClr val="DA1F28"/>
                </a:buClr>
                <a:buSzPct val="90000"/>
                <a:buFont typeface="Wingdings" pitchFamily="2" charset="2"/>
                <a:buChar char=""/>
                <a:defRPr/>
              </a:pPr>
              <a:r>
                <a:rPr lang="en-US" sz="1400" dirty="0">
                  <a:solidFill>
                    <a:prstClr val="white"/>
                  </a:solidFill>
                  <a:latin typeface="Corbel"/>
                </a:rPr>
                <a:t>Easy to use</a:t>
              </a:r>
            </a:p>
            <a:p>
              <a:pPr marL="182563" lvl="1" indent="-182563">
                <a:spcBef>
                  <a:spcPct val="20000"/>
                </a:spcBef>
                <a:buClr>
                  <a:srgbClr val="DA1F28"/>
                </a:buClr>
                <a:buSzPct val="90000"/>
                <a:buFont typeface="Wingdings" pitchFamily="2" charset="2"/>
                <a:buChar char=""/>
                <a:defRPr/>
              </a:pPr>
              <a:r>
                <a:rPr lang="en-US" sz="1400" dirty="0">
                  <a:solidFill>
                    <a:prstClr val="white"/>
                  </a:solidFill>
                  <a:latin typeface="Corbel"/>
                </a:rPr>
                <a:t>Lowest cost</a:t>
              </a:r>
            </a:p>
            <a:p>
              <a:pPr marL="182563" lvl="1" indent="-182563">
                <a:spcBef>
                  <a:spcPct val="20000"/>
                </a:spcBef>
                <a:buClr>
                  <a:srgbClr val="DA1F28"/>
                </a:buClr>
                <a:buSzPct val="90000"/>
                <a:buFont typeface="Wingdings" pitchFamily="2" charset="2"/>
                <a:buChar char=""/>
                <a:defRPr/>
              </a:pPr>
              <a:r>
                <a:rPr lang="en-US" sz="1400" dirty="0">
                  <a:solidFill>
                    <a:prstClr val="white"/>
                  </a:solidFill>
                  <a:latin typeface="Corbel"/>
                </a:rPr>
                <a:t>3G/4G Enabled</a:t>
              </a:r>
            </a:p>
            <a:p>
              <a:pPr marL="182563" lvl="1" indent="-182563">
                <a:spcBef>
                  <a:spcPct val="20000"/>
                </a:spcBef>
                <a:buClr>
                  <a:srgbClr val="DA1F28"/>
                </a:buClr>
                <a:buSzPct val="90000"/>
                <a:buFont typeface="Wingdings" pitchFamily="2" charset="2"/>
                <a:buChar char=""/>
                <a:defRPr/>
              </a:pPr>
              <a:r>
                <a:rPr lang="en-US" sz="1400" dirty="0">
                  <a:solidFill>
                    <a:prstClr val="white"/>
                  </a:solidFill>
                  <a:latin typeface="Corbel"/>
                </a:rPr>
                <a:t>Consumer oriented</a:t>
              </a:r>
            </a:p>
            <a:p>
              <a:pPr marL="182563" lvl="1" indent="-182563">
                <a:spcBef>
                  <a:spcPct val="20000"/>
                </a:spcBef>
                <a:buClr>
                  <a:srgbClr val="DA1F28"/>
                </a:buClr>
                <a:buSzPct val="90000"/>
                <a:buFont typeface="Wingdings" pitchFamily="2" charset="2"/>
                <a:buChar char=""/>
                <a:defRPr/>
              </a:pPr>
              <a:r>
                <a:rPr lang="en-US" sz="1400" dirty="0">
                  <a:solidFill>
                    <a:prstClr val="white"/>
                  </a:solidFill>
                  <a:latin typeface="Corbel"/>
                </a:rPr>
                <a:t>High adoption</a:t>
              </a:r>
            </a:p>
          </p:txBody>
        </p:sp>
      </p:grpSp>
      <p:pic>
        <p:nvPicPr>
          <p:cNvPr id="34" name="Picture 33"/>
          <p:cNvPicPr>
            <a:picLocks noChangeAspect="1"/>
          </p:cNvPicPr>
          <p:nvPr/>
        </p:nvPicPr>
        <p:blipFill>
          <a:blip r:embed="rId11"/>
          <a:stretch>
            <a:fillRect/>
          </a:stretch>
        </p:blipFill>
        <p:spPr>
          <a:xfrm>
            <a:off x="103188" y="5316538"/>
            <a:ext cx="1676400" cy="1676400"/>
          </a:xfrm>
          <a:prstGeom prst="rect">
            <a:avLst/>
          </a:prstGeom>
          <a:ln>
            <a:noFill/>
          </a:ln>
          <a:effectLst>
            <a:outerShdw blurRad="190500" algn="tl" rotWithShape="0">
              <a:srgbClr val="000000">
                <a:alpha val="70000"/>
              </a:srgbClr>
            </a:outerShdw>
          </a:effec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563" y="3648075"/>
            <a:ext cx="19256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1525" y="3881438"/>
            <a:ext cx="119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8438" y="1143000"/>
            <a:ext cx="14859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54013" y="1657350"/>
            <a:ext cx="285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20763" y="1343025"/>
            <a:ext cx="8207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8138" y="1150938"/>
            <a:ext cx="5715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7813" y="2465388"/>
            <a:ext cx="13414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49275" y="1927225"/>
            <a:ext cx="7572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49275" y="3111500"/>
            <a:ext cx="7572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2" descr="Data.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39738" y="5240338"/>
            <a:ext cx="9064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Gears.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68338" y="5240338"/>
            <a:ext cx="4429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49275" y="4649788"/>
            <a:ext cx="7572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0" y="1097280"/>
            <a:ext cx="9150018" cy="5760720"/>
          </a:xfrm>
          <a:prstGeom prst="rect">
            <a:avLst/>
          </a:prstGeom>
          <a:gradFill>
            <a:gsLst>
              <a:gs pos="0">
                <a:schemeClr val="accent1">
                  <a:tint val="66000"/>
                  <a:satMod val="160000"/>
                  <a:alpha val="70000"/>
                </a:schemeClr>
              </a:gs>
              <a:gs pos="50000">
                <a:schemeClr val="bg1"/>
              </a:gs>
              <a:gs pos="100000">
                <a:schemeClr val="bg1"/>
              </a:gs>
            </a:gsLst>
            <a:path path="circle">
              <a:fillToRect l="50000" t="50000" r="50000" b="50000"/>
            </a:path>
          </a:gradFill>
        </p:spPr>
        <p:txBody>
          <a:bodyPr anchor="ctr">
            <a:spAutoFit/>
          </a:bodyPr>
          <a:lstStyle/>
          <a:p>
            <a:pPr algn="ctr">
              <a:defRPr/>
            </a:pPr>
            <a:r>
              <a:rPr lang="en-US" sz="4800" b="1" dirty="0">
                <a:solidFill>
                  <a:srgbClr val="C00000"/>
                </a:solidFill>
              </a:rPr>
              <a:t>30% Reduction in </a:t>
            </a:r>
          </a:p>
          <a:p>
            <a:pPr algn="ctr">
              <a:defRPr/>
            </a:pPr>
            <a:r>
              <a:rPr lang="en-US" sz="4800" b="1" dirty="0">
                <a:solidFill>
                  <a:srgbClr val="C00000"/>
                </a:solidFill>
              </a:rPr>
              <a:t>CHF &amp; Diabetes Readmissions</a:t>
            </a:r>
          </a:p>
        </p:txBody>
      </p:sp>
    </p:spTree>
    <p:extLst>
      <p:ext uri="{BB962C8B-B14F-4D97-AF65-F5344CB8AC3E}">
        <p14:creationId xmlns:p14="http://schemas.microsoft.com/office/powerpoint/2010/main" val="316152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nodeType="afterGroup">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nodeType="afterGroup">
                            <p:stCondLst>
                              <p:cond delay="500"/>
                            </p:stCondLst>
                            <p:childTnLst>
                              <p:par>
                                <p:cTn id="45" presetID="10"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nodeType="afterGroup">
                            <p:stCondLst>
                              <p:cond delay="10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par>
                          <p:cTn id="52" fill="hold" nodeType="afterGroup">
                            <p:stCondLst>
                              <p:cond delay="1500"/>
                            </p:stCondLst>
                            <p:childTnLst>
                              <p:par>
                                <p:cTn id="53" presetID="10" presetClass="entr" presetSubtype="0"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nodeType="withEffect">
                                  <p:stCondLst>
                                    <p:cond delay="1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nodeType="withEffect">
                                  <p:stCondLst>
                                    <p:cond delay="20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nodeType="withEffect">
                                  <p:stCondLst>
                                    <p:cond delay="30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childTnLst>
                          </p:cTn>
                        </p:par>
                        <p:par>
                          <p:cTn id="65" fill="hold" nodeType="afterGroup">
                            <p:stCondLst>
                              <p:cond delay="2300"/>
                            </p:stCondLst>
                            <p:childTnLst>
                              <p:par>
                                <p:cTn id="66" presetID="10"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par>
                          <p:cTn id="69" fill="hold" nodeType="afterGroup">
                            <p:stCondLst>
                              <p:cond delay="28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nodeType="afterGroup">
                            <p:stCondLst>
                              <p:cond delay="3300"/>
                            </p:stCondLst>
                            <p:childTnLst>
                              <p:par>
                                <p:cTn id="74" presetID="10" presetClass="entr" presetSubtype="0"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par>
                          <p:cTn id="77" fill="hold" nodeType="afterGroup">
                            <p:stCondLst>
                              <p:cond delay="3800"/>
                            </p:stCondLst>
                            <p:childTnLst>
                              <p:par>
                                <p:cTn id="78" presetID="10" presetClass="entr" presetSubtype="0"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nodeType="withEffect">
                                  <p:stCondLst>
                                    <p:cond delay="10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par>
                          <p:cTn id="84" fill="hold" nodeType="afterGroup">
                            <p:stCondLst>
                              <p:cond delay="4400"/>
                            </p:stCondLst>
                            <p:childTnLst>
                              <p:par>
                                <p:cTn id="85" presetID="10"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par>
                                <p:cTn id="88" presetID="10" presetClass="entr" presetSubtype="0"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par>
                                <p:cTn id="91" presetID="10" presetClass="entr" presetSubtype="0" fill="hold" nodeType="withEffect">
                                  <p:stCondLst>
                                    <p:cond delay="50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500"/>
                                        <p:tgtEl>
                                          <p:spTgt spid="45"/>
                                        </p:tgtEl>
                                      </p:cBhvr>
                                    </p:animEffect>
                                  </p:childTnLst>
                                </p:cTn>
                              </p:par>
                              <p:par>
                                <p:cTn id="94" presetID="42" presetClass="path" presetSubtype="0" accel="50000" decel="50000" fill="hold" nodeType="withEffect">
                                  <p:stCondLst>
                                    <p:cond delay="0"/>
                                  </p:stCondLst>
                                  <p:childTnLst>
                                    <p:animMotion origin="layout" path="M 0.00347 -0.05856 L 4.44444E-6 -4.07407E-6 " pathEditMode="relative" rAng="0" ptsTypes="AA">
                                      <p:cBhvr>
                                        <p:cTn id="95" dur="500" fill="hold"/>
                                        <p:tgtEl>
                                          <p:spTgt spid="45"/>
                                        </p:tgtEl>
                                        <p:attrNameLst>
                                          <p:attrName>ppt_x</p:attrName>
                                          <p:attrName>ppt_y</p:attrName>
                                        </p:attrNameLst>
                                      </p:cBhvr>
                                      <p:rCtr x="-17400" y="291700"/>
                                    </p:animMotion>
                                  </p:childTnLst>
                                </p:cTn>
                              </p:par>
                              <p:par>
                                <p:cTn id="96" presetID="10" presetClass="entr" presetSubtype="0" fill="hold" nodeType="withEffect">
                                  <p:stCondLst>
                                    <p:cond delay="50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04800" y="-76200"/>
            <a:ext cx="8229600" cy="1143000"/>
          </a:xfrm>
        </p:spPr>
        <p:txBody>
          <a:bodyPr/>
          <a:lstStyle/>
          <a:p>
            <a:pPr eaLnBrk="1" hangingPunct="1"/>
            <a:r>
              <a:rPr lang="en-US" b="1" dirty="0" smtClean="0"/>
              <a:t>Training &amp; Satisfaction</a:t>
            </a:r>
          </a:p>
        </p:txBody>
      </p:sp>
      <p:pic>
        <p:nvPicPr>
          <p:cNvPr id="73731" name="Picture 3"/>
          <p:cNvPicPr>
            <a:picLocks noGrp="1" noChangeAspect="1" noChangeArrowheads="1"/>
          </p:cNvPicPr>
          <p:nvPr>
            <p:ph idx="1"/>
          </p:nvPr>
        </p:nvPicPr>
        <p:blipFill>
          <a:blip r:embed="rId2" cstate="print"/>
          <a:srcRect/>
          <a:stretch>
            <a:fillRect/>
          </a:stretch>
        </p:blipFill>
        <p:spPr>
          <a:xfrm>
            <a:off x="0" y="1251853"/>
            <a:ext cx="9144000" cy="5606147"/>
          </a:xfrm>
        </p:spPr>
      </p:pic>
    </p:spTree>
    <p:extLst>
      <p:ext uri="{BB962C8B-B14F-4D97-AF65-F5344CB8AC3E}">
        <p14:creationId xmlns:p14="http://schemas.microsoft.com/office/powerpoint/2010/main" val="3960068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81000" y="152400"/>
            <a:ext cx="8229600" cy="1143000"/>
          </a:xfrm>
        </p:spPr>
        <p:txBody>
          <a:bodyPr/>
          <a:lstStyle/>
          <a:p>
            <a:pPr eaLnBrk="1" hangingPunct="1"/>
            <a:r>
              <a:rPr lang="en-US" altLang="en-US" b="1" dirty="0" smtClean="0"/>
              <a:t>Peek A Boo</a:t>
            </a:r>
          </a:p>
        </p:txBody>
      </p:sp>
      <p:pic>
        <p:nvPicPr>
          <p:cNvPr id="7680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505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5"/>
          <p:cNvGrpSpPr>
            <a:grpSpLocks/>
          </p:cNvGrpSpPr>
          <p:nvPr/>
        </p:nvGrpSpPr>
        <p:grpSpPr bwMode="auto">
          <a:xfrm>
            <a:off x="5641975" y="4724400"/>
            <a:ext cx="3092450" cy="1143000"/>
            <a:chOff x="5642317" y="4724400"/>
            <a:chExt cx="3091346" cy="1143001"/>
          </a:xfrm>
        </p:grpSpPr>
        <p:pic>
          <p:nvPicPr>
            <p:cNvPr id="45" name="Picture 2047"/>
            <p:cNvPicPr>
              <a:picLocks/>
            </p:cNvPicPr>
            <p:nvPr/>
          </p:nvPicPr>
          <p:blipFill>
            <a:blip r:embed="rId4" cstate="print"/>
            <a:srcRect/>
            <a:stretch>
              <a:fillRect/>
            </a:stretch>
          </p:blipFill>
          <p:spPr bwMode="auto">
            <a:xfrm>
              <a:off x="7160895" y="4815840"/>
              <a:ext cx="1572768" cy="105156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6" name="Isosceles Triangle 55"/>
            <p:cNvSpPr/>
            <p:nvPr/>
          </p:nvSpPr>
          <p:spPr>
            <a:xfrm rot="5400000">
              <a:off x="6392732" y="5199097"/>
              <a:ext cx="1143001" cy="19360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Rectangle 56"/>
            <p:cNvSpPr/>
            <p:nvPr/>
          </p:nvSpPr>
          <p:spPr>
            <a:xfrm>
              <a:off x="5642317" y="4724400"/>
              <a:ext cx="1225112" cy="1143001"/>
            </a:xfrm>
            <a:prstGeom prst="rect">
              <a:avLst/>
            </a:prstGeom>
            <a:gradFill flip="none" rotWithShape="1">
              <a:gsLst>
                <a:gs pos="0">
                  <a:schemeClr val="accent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Rectangle 54"/>
            <p:cNvSpPr/>
            <p:nvPr/>
          </p:nvSpPr>
          <p:spPr>
            <a:xfrm>
              <a:off x="5642317" y="4837113"/>
              <a:ext cx="1199722" cy="954088"/>
            </a:xfrm>
            <a:prstGeom prst="rect">
              <a:avLst/>
            </a:prstGeom>
          </p:spPr>
          <p:txBody>
            <a:bodyPr>
              <a:spAutoFit/>
            </a:bodyPr>
            <a:lstStyle/>
            <a:p>
              <a:pPr algn="r">
                <a:defRPr/>
              </a:pPr>
              <a:r>
                <a:rPr lang="en-US" sz="1400" b="1" kern="0" dirty="0">
                  <a:solidFill>
                    <a:prstClr val="black"/>
                  </a:solidFill>
                  <a:ea typeface="Gotham" charset="0"/>
                  <a:cs typeface="Arial" pitchFamily="34" charset="0"/>
                  <a:sym typeface="Gotham" charset="0"/>
                </a:rPr>
                <a:t>Provider audio and video monitoring</a:t>
              </a:r>
            </a:p>
          </p:txBody>
        </p:sp>
      </p:grpSp>
      <p:grpSp>
        <p:nvGrpSpPr>
          <p:cNvPr id="3" name="Group 66"/>
          <p:cNvGrpSpPr>
            <a:grpSpLocks/>
          </p:cNvGrpSpPr>
          <p:nvPr/>
        </p:nvGrpSpPr>
        <p:grpSpPr bwMode="auto">
          <a:xfrm>
            <a:off x="5410200" y="1447800"/>
            <a:ext cx="3322638" cy="4572000"/>
            <a:chOff x="5410200" y="1447800"/>
            <a:chExt cx="3322320" cy="4572000"/>
          </a:xfrm>
        </p:grpSpPr>
        <p:grpSp>
          <p:nvGrpSpPr>
            <p:cNvPr id="68631" name="Group 63"/>
            <p:cNvGrpSpPr>
              <a:grpSpLocks/>
            </p:cNvGrpSpPr>
            <p:nvPr/>
          </p:nvGrpSpPr>
          <p:grpSpPr bwMode="auto">
            <a:xfrm>
              <a:off x="5410200" y="1524000"/>
              <a:ext cx="3322320" cy="1169551"/>
              <a:chOff x="5410200" y="1524000"/>
              <a:chExt cx="3322320" cy="1169551"/>
            </a:xfrm>
          </p:grpSpPr>
          <p:pic>
            <p:nvPicPr>
              <p:cNvPr id="34" name="Picture 2054"/>
              <p:cNvPicPr>
                <a:picLocks noChangeAspect="1"/>
              </p:cNvPicPr>
              <p:nvPr/>
            </p:nvPicPr>
            <p:blipFill>
              <a:blip r:embed="rId5" cstate="print"/>
              <a:srcRect/>
              <a:stretch>
                <a:fillRect/>
              </a:stretch>
            </p:blipFill>
            <p:spPr bwMode="auto">
              <a:xfrm>
                <a:off x="7160895" y="1619250"/>
                <a:ext cx="1571625" cy="104775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6" name="Isosceles Triangle 45"/>
              <p:cNvSpPr/>
              <p:nvPr/>
            </p:nvSpPr>
            <p:spPr>
              <a:xfrm rot="5400000">
                <a:off x="6392714" y="1998671"/>
                <a:ext cx="1143000" cy="193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Rectangle 51"/>
              <p:cNvSpPr/>
              <p:nvPr/>
            </p:nvSpPr>
            <p:spPr>
              <a:xfrm>
                <a:off x="5641953" y="1524000"/>
                <a:ext cx="1225433" cy="1143000"/>
              </a:xfrm>
              <a:prstGeom prst="rect">
                <a:avLst/>
              </a:prstGeom>
              <a:gradFill flip="none" rotWithShape="1">
                <a:gsLst>
                  <a:gs pos="0">
                    <a:schemeClr val="accent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32"/>
              <p:cNvSpPr/>
              <p:nvPr/>
            </p:nvSpPr>
            <p:spPr>
              <a:xfrm>
                <a:off x="5410200" y="1524000"/>
                <a:ext cx="1392105" cy="1169988"/>
              </a:xfrm>
              <a:prstGeom prst="rect">
                <a:avLst/>
              </a:prstGeom>
            </p:spPr>
            <p:txBody>
              <a:bodyPr>
                <a:spAutoFit/>
              </a:bodyPr>
              <a:lstStyle/>
              <a:p>
                <a:pPr algn="r">
                  <a:defRPr/>
                </a:pPr>
                <a:r>
                  <a:rPr lang="en-US" sz="1400" b="1" kern="0" dirty="0">
                    <a:solidFill>
                      <a:prstClr val="black"/>
                    </a:solidFill>
                    <a:ea typeface="Gotham" charset="0"/>
                    <a:cs typeface="Arial" pitchFamily="34" charset="0"/>
                    <a:sym typeface="Gotham" charset="0"/>
                  </a:rPr>
                  <a:t>Video only to Friends &amp; Family designated by Mother</a:t>
                </a:r>
              </a:p>
            </p:txBody>
          </p:sp>
        </p:grpSp>
        <p:cxnSp>
          <p:nvCxnSpPr>
            <p:cNvPr id="61" name="Straight Connector 60"/>
            <p:cNvCxnSpPr/>
            <p:nvPr/>
          </p:nvCxnSpPr>
          <p:spPr>
            <a:xfrm flipV="1">
              <a:off x="5486393" y="1447800"/>
              <a:ext cx="0" cy="457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 name="Group 67"/>
          <p:cNvGrpSpPr>
            <a:grpSpLocks/>
          </p:cNvGrpSpPr>
          <p:nvPr/>
        </p:nvGrpSpPr>
        <p:grpSpPr bwMode="auto">
          <a:xfrm>
            <a:off x="3875088" y="1447800"/>
            <a:ext cx="1611312" cy="4572000"/>
            <a:chOff x="3875087" y="1447800"/>
            <a:chExt cx="1611313" cy="4572000"/>
          </a:xfrm>
        </p:grpSpPr>
        <p:grpSp>
          <p:nvGrpSpPr>
            <p:cNvPr id="68624" name="Group 57"/>
            <p:cNvGrpSpPr>
              <a:grpSpLocks/>
            </p:cNvGrpSpPr>
            <p:nvPr/>
          </p:nvGrpSpPr>
          <p:grpSpPr bwMode="auto">
            <a:xfrm>
              <a:off x="3918743" y="2286000"/>
              <a:ext cx="1524000" cy="1219200"/>
              <a:chOff x="228600" y="1981200"/>
              <a:chExt cx="3717925" cy="3060101"/>
            </a:xfrm>
          </p:grpSpPr>
          <p:pic>
            <p:nvPicPr>
              <p:cNvPr id="68629" name="Picture 205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981200"/>
                <a:ext cx="3717925" cy="306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9172" t="16260" r="34140"/>
              <a:stretch>
                <a:fillRect/>
              </a:stretch>
            </p:blipFill>
            <p:spPr bwMode="auto">
              <a:xfrm>
                <a:off x="754062" y="2437801"/>
                <a:ext cx="2667000" cy="189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p:cNvSpPr/>
            <p:nvPr/>
          </p:nvSpPr>
          <p:spPr>
            <a:xfrm>
              <a:off x="3875087" y="1447800"/>
              <a:ext cx="1611313" cy="738188"/>
            </a:xfrm>
            <a:prstGeom prst="rect">
              <a:avLst/>
            </a:prstGeom>
            <a:noFill/>
          </p:spPr>
          <p:txBody>
            <a:bodyPr>
              <a:spAutoFit/>
            </a:bodyPr>
            <a:lstStyle/>
            <a:p>
              <a:pPr algn="ctr">
                <a:defRPr/>
              </a:pPr>
              <a:r>
                <a:rPr lang="en-US" sz="1400" b="1" kern="0" dirty="0">
                  <a:solidFill>
                    <a:prstClr val="black"/>
                  </a:solidFill>
                  <a:cs typeface="Arial" pitchFamily="34" charset="0"/>
                  <a:sym typeface="Gotham" charset="0"/>
                </a:rPr>
                <a:t>Web Browser, Apple and Blackberry devices</a:t>
              </a:r>
              <a:endParaRPr lang="en-US" sz="1400" b="1" dirty="0">
                <a:solidFill>
                  <a:prstClr val="black"/>
                </a:solidFill>
                <a:cs typeface="Arial" pitchFamily="34" charset="0"/>
              </a:endParaRPr>
            </a:p>
          </p:txBody>
        </p:sp>
        <p:pic>
          <p:nvPicPr>
            <p:cNvPr id="68626" name="Picture 20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62425" y="4908550"/>
              <a:ext cx="10366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205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71168" y="3476625"/>
              <a:ext cx="8191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Straight Connector 61"/>
            <p:cNvCxnSpPr/>
            <p:nvPr/>
          </p:nvCxnSpPr>
          <p:spPr>
            <a:xfrm flipV="1">
              <a:off x="3886199" y="1447800"/>
              <a:ext cx="0" cy="457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7" name="Group 72"/>
          <p:cNvGrpSpPr>
            <a:grpSpLocks/>
          </p:cNvGrpSpPr>
          <p:nvPr/>
        </p:nvGrpSpPr>
        <p:grpSpPr bwMode="auto">
          <a:xfrm>
            <a:off x="5638800" y="3200400"/>
            <a:ext cx="3090863" cy="1185863"/>
            <a:chOff x="5642317" y="3249613"/>
            <a:chExt cx="3090203" cy="1186485"/>
          </a:xfrm>
        </p:grpSpPr>
        <p:sp>
          <p:nvSpPr>
            <p:cNvPr id="50" name="Isosceles Triangle 49"/>
            <p:cNvSpPr/>
            <p:nvPr/>
          </p:nvSpPr>
          <p:spPr>
            <a:xfrm rot="16200000" flipH="1">
              <a:off x="5496890" y="3987465"/>
              <a:ext cx="547974" cy="19363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 name="Rectangle 71"/>
            <p:cNvSpPr/>
            <p:nvPr/>
          </p:nvSpPr>
          <p:spPr>
            <a:xfrm flipH="1">
              <a:off x="5867694" y="3810295"/>
              <a:ext cx="1122123" cy="547974"/>
            </a:xfrm>
            <a:prstGeom prst="rect">
              <a:avLst/>
            </a:prstGeom>
            <a:gradFill flip="none" rotWithShape="1">
              <a:gsLst>
                <a:gs pos="0">
                  <a:schemeClr val="accent1"/>
                </a:gs>
                <a:gs pos="100000">
                  <a:schemeClr val="bg1"/>
                </a:gs>
              </a:gsLst>
              <a:lin ang="10800000" scaled="1"/>
              <a:tileRect/>
            </a:gradFill>
          </p:spPr>
          <p:txBody>
            <a:bodyPr>
              <a:spAutoFit/>
            </a:bodyPr>
            <a:lstStyle/>
            <a:p>
              <a:pPr algn="r">
                <a:defRPr/>
              </a:pPr>
              <a:endParaRPr lang="en-US" sz="1400" b="1" dirty="0">
                <a:solidFill>
                  <a:prstClr val="black"/>
                </a:solidFill>
                <a:cs typeface="Arial" pitchFamily="34" charset="0"/>
              </a:endParaRPr>
            </a:p>
          </p:txBody>
        </p:sp>
        <p:pic>
          <p:nvPicPr>
            <p:cNvPr id="40" name="Picture 2"/>
            <p:cNvPicPr>
              <a:picLocks noChangeAspect="1"/>
            </p:cNvPicPr>
            <p:nvPr/>
          </p:nvPicPr>
          <p:blipFill>
            <a:blip r:embed="rId10" cstate="print"/>
            <a:srcRect/>
            <a:stretch>
              <a:fillRect/>
            </a:stretch>
          </p:blipFill>
          <p:spPr bwMode="auto">
            <a:xfrm>
              <a:off x="7160895" y="3249613"/>
              <a:ext cx="1571625" cy="104775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8" name="Group 43"/>
            <p:cNvGrpSpPr/>
            <p:nvPr/>
          </p:nvGrpSpPr>
          <p:grpSpPr>
            <a:xfrm>
              <a:off x="5964702" y="3786910"/>
              <a:ext cx="528711" cy="649188"/>
              <a:chOff x="2651760" y="3318510"/>
              <a:chExt cx="624840" cy="649188"/>
            </a:xfrm>
            <a:noFill/>
          </p:grpSpPr>
          <p:sp>
            <p:nvSpPr>
              <p:cNvPr id="37" name="Oval 36"/>
              <p:cNvSpPr/>
              <p:nvPr/>
            </p:nvSpPr>
            <p:spPr bwMode="auto">
              <a:xfrm>
                <a:off x="3185160" y="3318510"/>
                <a:ext cx="91440" cy="649188"/>
              </a:xfrm>
              <a:prstGeom prst="ellipse">
                <a:avLst/>
              </a:prstGeom>
              <a:grpFill/>
              <a:ln w="12700"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en-US" sz="2400">
                  <a:solidFill>
                    <a:srgbClr val="CCCCCC"/>
                  </a:solidFill>
                  <a:ea typeface="Arial" pitchFamily="-111" charset="-52"/>
                  <a:cs typeface="Arial" pitchFamily="34" charset="0"/>
                </a:endParaRPr>
              </a:p>
            </p:txBody>
          </p:sp>
          <p:sp>
            <p:nvSpPr>
              <p:cNvPr id="38" name="Oval 37"/>
              <p:cNvSpPr/>
              <p:nvPr/>
            </p:nvSpPr>
            <p:spPr bwMode="auto">
              <a:xfrm>
                <a:off x="2918460" y="3318510"/>
                <a:ext cx="91440" cy="649188"/>
              </a:xfrm>
              <a:prstGeom prst="ellipse">
                <a:avLst/>
              </a:prstGeom>
              <a:grpFill/>
              <a:ln w="12700"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en-US" sz="2400">
                  <a:solidFill>
                    <a:srgbClr val="CCCCCC"/>
                  </a:solidFill>
                  <a:ea typeface="Arial" pitchFamily="-111" charset="-52"/>
                  <a:cs typeface="Arial" pitchFamily="34" charset="0"/>
                </a:endParaRPr>
              </a:p>
            </p:txBody>
          </p:sp>
          <p:sp>
            <p:nvSpPr>
              <p:cNvPr id="39" name="Oval 38"/>
              <p:cNvSpPr/>
              <p:nvPr/>
            </p:nvSpPr>
            <p:spPr bwMode="auto">
              <a:xfrm>
                <a:off x="2651760" y="3318510"/>
                <a:ext cx="91440" cy="649188"/>
              </a:xfrm>
              <a:prstGeom prst="ellipse">
                <a:avLst/>
              </a:prstGeom>
              <a:grpFill/>
              <a:ln w="12700"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en-US" sz="2400">
                  <a:solidFill>
                    <a:srgbClr val="CCCCCC"/>
                  </a:solidFill>
                  <a:ea typeface="Arial" pitchFamily="-111" charset="-52"/>
                  <a:cs typeface="Arial" pitchFamily="34" charset="0"/>
                </a:endParaRPr>
              </a:p>
            </p:txBody>
          </p:sp>
        </p:grpSp>
        <p:sp>
          <p:nvSpPr>
            <p:cNvPr id="47" name="Isosceles Triangle 46"/>
            <p:cNvSpPr/>
            <p:nvPr/>
          </p:nvSpPr>
          <p:spPr>
            <a:xfrm rot="5400000">
              <a:off x="6689641" y="3427578"/>
              <a:ext cx="549563" cy="19363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 name="Rectangle 48"/>
            <p:cNvSpPr/>
            <p:nvPr/>
          </p:nvSpPr>
          <p:spPr>
            <a:xfrm>
              <a:off x="5642317" y="3249613"/>
              <a:ext cx="1225288" cy="549563"/>
            </a:xfrm>
            <a:prstGeom prst="rect">
              <a:avLst/>
            </a:prstGeom>
            <a:gradFill flip="none" rotWithShape="1">
              <a:gsLst>
                <a:gs pos="0">
                  <a:schemeClr val="accent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Rectangle 43"/>
            <p:cNvSpPr/>
            <p:nvPr/>
          </p:nvSpPr>
          <p:spPr>
            <a:xfrm>
              <a:off x="5715326" y="3276615"/>
              <a:ext cx="1122123" cy="522561"/>
            </a:xfrm>
            <a:prstGeom prst="rect">
              <a:avLst/>
            </a:prstGeom>
          </p:spPr>
          <p:txBody>
            <a:bodyPr>
              <a:spAutoFit/>
            </a:bodyPr>
            <a:lstStyle/>
            <a:p>
              <a:pPr algn="r">
                <a:defRPr/>
              </a:pPr>
              <a:r>
                <a:rPr lang="en-US" sz="1400" b="1" kern="0" dirty="0">
                  <a:solidFill>
                    <a:prstClr val="black"/>
                  </a:solidFill>
                  <a:cs typeface="Arial" pitchFamily="34" charset="0"/>
                  <a:sym typeface="Gotham" charset="0"/>
                </a:rPr>
                <a:t>Video to Mother</a:t>
              </a:r>
              <a:endParaRPr lang="en-US" sz="1400" b="1" dirty="0">
                <a:solidFill>
                  <a:prstClr val="black"/>
                </a:solidFill>
                <a:cs typeface="Arial" pitchFamily="34" charset="0"/>
              </a:endParaRPr>
            </a:p>
          </p:txBody>
        </p:sp>
        <p:sp>
          <p:nvSpPr>
            <p:cNvPr id="43" name="Rectangle 42"/>
            <p:cNvSpPr/>
            <p:nvPr/>
          </p:nvSpPr>
          <p:spPr>
            <a:xfrm>
              <a:off x="5715326" y="3886535"/>
              <a:ext cx="1284014" cy="308137"/>
            </a:xfrm>
            <a:prstGeom prst="rect">
              <a:avLst/>
            </a:prstGeom>
          </p:spPr>
          <p:txBody>
            <a:bodyPr>
              <a:spAutoFit/>
            </a:bodyPr>
            <a:lstStyle/>
            <a:p>
              <a:pPr algn="ctr">
                <a:defRPr/>
              </a:pPr>
              <a:r>
                <a:rPr lang="en-US" sz="1400" b="1" kern="0" dirty="0">
                  <a:solidFill>
                    <a:prstClr val="black"/>
                  </a:solidFill>
                  <a:cs typeface="Arial" pitchFamily="34" charset="0"/>
                  <a:sym typeface="Gotham" charset="0"/>
                </a:rPr>
                <a:t>Audio to Crib</a:t>
              </a:r>
              <a:endParaRPr lang="en-US" sz="1400" b="1" dirty="0">
                <a:solidFill>
                  <a:prstClr val="black"/>
                </a:solidFill>
                <a:cs typeface="Arial" pitchFamily="34" charset="0"/>
              </a:endParaRPr>
            </a:p>
          </p:txBody>
        </p:sp>
      </p:grpSp>
    </p:spTree>
    <p:extLst>
      <p:ext uri="{BB962C8B-B14F-4D97-AF65-F5344CB8AC3E}">
        <p14:creationId xmlns:p14="http://schemas.microsoft.com/office/powerpoint/2010/main" val="326080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6809"/>
                                        </p:tgtEl>
                                        <p:attrNameLst>
                                          <p:attrName>style.visibility</p:attrName>
                                        </p:attrNameLst>
                                      </p:cBhvr>
                                      <p:to>
                                        <p:strVal val="visible"/>
                                      </p:to>
                                    </p:set>
                                    <p:animEffect transition="in" filter="fade">
                                      <p:cBhvr>
                                        <p:cTn id="7" dur="500"/>
                                        <p:tgtEl>
                                          <p:spTgt spid="768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cstate="print"/>
          <a:srcRect/>
          <a:stretch>
            <a:fillRect/>
          </a:stretch>
        </p:blipFill>
        <p:spPr bwMode="auto">
          <a:xfrm>
            <a:off x="0" y="1219200"/>
            <a:ext cx="9144000" cy="5638799"/>
          </a:xfrm>
          <a:prstGeom prst="rect">
            <a:avLst/>
          </a:prstGeom>
          <a:noFill/>
          <a:ln w="9525">
            <a:noFill/>
            <a:miter lim="800000"/>
            <a:headEnd/>
            <a:tailEnd/>
          </a:ln>
          <a:effectLst/>
        </p:spPr>
      </p:pic>
      <p:sp>
        <p:nvSpPr>
          <p:cNvPr id="5" name="Title 1"/>
          <p:cNvSpPr txBox="1">
            <a:spLocks/>
          </p:cNvSpPr>
          <p:nvPr/>
        </p:nvSpPr>
        <p:spPr bwMode="auto">
          <a:xfrm>
            <a:off x="460375" y="58737"/>
            <a:ext cx="6702425" cy="10080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fontAlgn="base">
              <a:spcBef>
                <a:spcPct val="0"/>
              </a:spcBef>
              <a:spcAft>
                <a:spcPct val="0"/>
              </a:spcAft>
              <a:defRPr/>
            </a:pPr>
            <a:r>
              <a:rPr lang="en-US" sz="3600" b="1" kern="0" dirty="0" smtClean="0">
                <a:solidFill>
                  <a:srgbClr val="4B4B4C"/>
                </a:solidFill>
                <a:ea typeface="+mj-ea"/>
                <a:cs typeface="+mj-cs"/>
              </a:rPr>
              <a:t>VTE Reduction</a:t>
            </a:r>
            <a:endParaRPr lang="en-US" sz="3600" b="1" kern="0" dirty="0">
              <a:solidFill>
                <a:srgbClr val="4B4B4C"/>
              </a:solidFill>
              <a:ea typeface="+mj-ea"/>
              <a:cs typeface="+mj-cs"/>
            </a:endParaRPr>
          </a:p>
        </p:txBody>
      </p:sp>
    </p:spTree>
    <p:extLst>
      <p:ext uri="{BB962C8B-B14F-4D97-AF65-F5344CB8AC3E}">
        <p14:creationId xmlns:p14="http://schemas.microsoft.com/office/powerpoint/2010/main" val="143493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534400" cy="5486400"/>
          </a:xfrm>
        </p:spPr>
        <p:txBody>
          <a:bodyPr/>
          <a:lstStyle/>
          <a:p>
            <a:pPr lvl="0"/>
            <a:r>
              <a:rPr lang="en-US" sz="1000" dirty="0" smtClean="0"/>
              <a:t>. </a:t>
            </a:r>
            <a:endParaRPr lang="en-US" sz="1000" dirty="0"/>
          </a:p>
          <a:p>
            <a:endParaRPr lang="en-US" sz="1000" dirty="0"/>
          </a:p>
        </p:txBody>
      </p:sp>
      <p:pic>
        <p:nvPicPr>
          <p:cNvPr id="131074"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35" y="846959"/>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641" y="3134710"/>
            <a:ext cx="59531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4"/>
          <p:cNvSpPr txBox="1">
            <a:spLocks noChangeArrowheads="1"/>
          </p:cNvSpPr>
          <p:nvPr/>
        </p:nvSpPr>
        <p:spPr bwMode="auto">
          <a:xfrm>
            <a:off x="655638" y="0"/>
            <a:ext cx="8145462" cy="812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rtl="0" fontAlgn="base">
              <a:spcBef>
                <a:spcPct val="0"/>
              </a:spcBef>
              <a:spcAft>
                <a:spcPct val="0"/>
              </a:spcAft>
              <a:defRPr sz="3600" b="1">
                <a:solidFill>
                  <a:srgbClr val="4B4B4C"/>
                </a:solidFill>
                <a:latin typeface="+mj-lt"/>
                <a:ea typeface="+mj-ea"/>
                <a:cs typeface="+mj-cs"/>
              </a:defRPr>
            </a:lvl1pPr>
            <a:lvl2pPr algn="l" rtl="0" fontAlgn="base">
              <a:spcBef>
                <a:spcPct val="0"/>
              </a:spcBef>
              <a:spcAft>
                <a:spcPct val="0"/>
              </a:spcAft>
              <a:defRPr sz="3600" b="1">
                <a:solidFill>
                  <a:srgbClr val="4B4B4C"/>
                </a:solidFill>
                <a:latin typeface="Arial" charset="0"/>
              </a:defRPr>
            </a:lvl2pPr>
            <a:lvl3pPr algn="l" rtl="0" fontAlgn="base">
              <a:spcBef>
                <a:spcPct val="0"/>
              </a:spcBef>
              <a:spcAft>
                <a:spcPct val="0"/>
              </a:spcAft>
              <a:defRPr sz="3600" b="1">
                <a:solidFill>
                  <a:srgbClr val="4B4B4C"/>
                </a:solidFill>
                <a:latin typeface="Arial" charset="0"/>
              </a:defRPr>
            </a:lvl3pPr>
            <a:lvl4pPr algn="l" rtl="0" fontAlgn="base">
              <a:spcBef>
                <a:spcPct val="0"/>
              </a:spcBef>
              <a:spcAft>
                <a:spcPct val="0"/>
              </a:spcAft>
              <a:defRPr sz="3600" b="1">
                <a:solidFill>
                  <a:srgbClr val="4B4B4C"/>
                </a:solidFill>
                <a:latin typeface="Arial" charset="0"/>
              </a:defRPr>
            </a:lvl4pPr>
            <a:lvl5pPr algn="l" rtl="0" fontAlgn="base">
              <a:spcBef>
                <a:spcPct val="0"/>
              </a:spcBef>
              <a:spcAft>
                <a:spcPct val="0"/>
              </a:spcAft>
              <a:defRPr sz="3600" b="1">
                <a:solidFill>
                  <a:srgbClr val="4B4B4C"/>
                </a:solidFill>
                <a:latin typeface="Arial" charset="0"/>
              </a:defRPr>
            </a:lvl5pPr>
            <a:lvl6pPr marL="457200" algn="l" rtl="0" fontAlgn="base">
              <a:spcBef>
                <a:spcPct val="0"/>
              </a:spcBef>
              <a:spcAft>
                <a:spcPct val="0"/>
              </a:spcAft>
              <a:defRPr sz="3600" b="1">
                <a:solidFill>
                  <a:srgbClr val="4B4B4C"/>
                </a:solidFill>
                <a:latin typeface="Arial" charset="0"/>
              </a:defRPr>
            </a:lvl6pPr>
            <a:lvl7pPr marL="914400" algn="l" rtl="0" fontAlgn="base">
              <a:spcBef>
                <a:spcPct val="0"/>
              </a:spcBef>
              <a:spcAft>
                <a:spcPct val="0"/>
              </a:spcAft>
              <a:defRPr sz="3600" b="1">
                <a:solidFill>
                  <a:srgbClr val="4B4B4C"/>
                </a:solidFill>
                <a:latin typeface="Arial" charset="0"/>
              </a:defRPr>
            </a:lvl7pPr>
            <a:lvl8pPr marL="1371600" algn="l" rtl="0" fontAlgn="base">
              <a:spcBef>
                <a:spcPct val="0"/>
              </a:spcBef>
              <a:spcAft>
                <a:spcPct val="0"/>
              </a:spcAft>
              <a:defRPr sz="3600" b="1">
                <a:solidFill>
                  <a:srgbClr val="4B4B4C"/>
                </a:solidFill>
                <a:latin typeface="Arial" charset="0"/>
              </a:defRPr>
            </a:lvl8pPr>
            <a:lvl9pPr marL="1828800" algn="l" rtl="0" fontAlgn="base">
              <a:spcBef>
                <a:spcPct val="0"/>
              </a:spcBef>
              <a:spcAft>
                <a:spcPct val="0"/>
              </a:spcAft>
              <a:defRPr sz="3600" b="1">
                <a:solidFill>
                  <a:srgbClr val="4B4B4C"/>
                </a:solidFill>
                <a:latin typeface="Arial" charset="0"/>
              </a:defRPr>
            </a:lvl9pPr>
          </a:lstStyle>
          <a:p>
            <a:r>
              <a:rPr lang="en-US" dirty="0" smtClean="0"/>
              <a:t>UTI Reductions</a:t>
            </a:r>
            <a:endParaRPr lang="en-US" i="1" dirty="0" smtClean="0"/>
          </a:p>
        </p:txBody>
      </p:sp>
    </p:spTree>
    <p:extLst>
      <p:ext uri="{BB962C8B-B14F-4D97-AF65-F5344CB8AC3E}">
        <p14:creationId xmlns:p14="http://schemas.microsoft.com/office/powerpoint/2010/main" val="344541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Increasing Patient Satisfaction</a:t>
            </a:r>
            <a:endParaRPr lang="en-US" dirty="0"/>
          </a:p>
        </p:txBody>
      </p:sp>
      <p:pic>
        <p:nvPicPr>
          <p:cNvPr id="130050" name="Picture 2" descr="C:\Users\MarxE\AppData\Local\Microsoft\Windows\Temporary Internet Files\Content.Outlook\QORPW4JO\DSC_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8328">
            <a:off x="5791200" y="2698017"/>
            <a:ext cx="2438400" cy="3669065"/>
          </a:xfrm>
          <a:prstGeom prst="rect">
            <a:avLst/>
          </a:prstGeom>
          <a:noFill/>
          <a:extLst>
            <a:ext uri="{909E8E84-426E-40DD-AFC4-6F175D3DCCD1}">
              <a14:hiddenFill xmlns:a14="http://schemas.microsoft.com/office/drawing/2010/main">
                <a:solidFill>
                  <a:srgbClr val="FFFFFF"/>
                </a:solidFill>
              </a14:hiddenFill>
            </a:ext>
          </a:extLst>
        </p:spPr>
      </p:pic>
      <p:pic>
        <p:nvPicPr>
          <p:cNvPr id="130051" name="Picture 3" descr="C:\Users\MarxE\AppData\Local\Microsoft\Windows\Temporary Internet Files\Content.Outlook\QORPW4JO\DSC_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08" y="2133600"/>
            <a:ext cx="48156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859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Winning with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a:p>
        </p:txBody>
      </p:sp>
    </p:spTree>
    <p:extLst>
      <p:ext uri="{BB962C8B-B14F-4D97-AF65-F5344CB8AC3E}">
        <p14:creationId xmlns:p14="http://schemas.microsoft.com/office/powerpoint/2010/main" val="2687406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97115" y="122237"/>
            <a:ext cx="7848600" cy="868363"/>
          </a:xfrm>
        </p:spPr>
        <p:txBody>
          <a:bodyPr/>
          <a:lstStyle/>
          <a:p>
            <a:pPr eaLnBrk="1" hangingPunct="1"/>
            <a:r>
              <a:rPr lang="en-US" b="1" dirty="0" smtClean="0"/>
              <a:t>Critical Success Factors</a:t>
            </a:r>
          </a:p>
        </p:txBody>
      </p:sp>
      <p:sp>
        <p:nvSpPr>
          <p:cNvPr id="80899" name="Content Placeholder 2"/>
          <p:cNvSpPr>
            <a:spLocks noGrp="1"/>
          </p:cNvSpPr>
          <p:nvPr>
            <p:ph idx="1"/>
          </p:nvPr>
        </p:nvSpPr>
        <p:spPr>
          <a:xfrm>
            <a:off x="380999" y="1130993"/>
            <a:ext cx="8001000" cy="5327863"/>
          </a:xfrm>
        </p:spPr>
        <p:txBody>
          <a:bodyPr>
            <a:normAutofit lnSpcReduction="10000"/>
          </a:bodyPr>
          <a:lstStyle/>
          <a:p>
            <a:pPr eaLnBrk="1" hangingPunct="1"/>
            <a:r>
              <a:rPr lang="en-US" sz="2800" b="1" dirty="0" smtClean="0"/>
              <a:t>Build &amp; Develop Business Relationships</a:t>
            </a:r>
          </a:p>
          <a:p>
            <a:pPr eaLnBrk="1" hangingPunct="1">
              <a:buNone/>
            </a:pPr>
            <a:r>
              <a:rPr lang="en-US" sz="2800" b="0" dirty="0" smtClean="0"/>
              <a:t>	</a:t>
            </a:r>
            <a:r>
              <a:rPr lang="en-US" sz="2000" b="0" dirty="0" smtClean="0"/>
              <a:t>o</a:t>
            </a:r>
            <a:r>
              <a:rPr lang="en-US" sz="2000" dirty="0" smtClean="0"/>
              <a:t> </a:t>
            </a:r>
            <a:r>
              <a:rPr lang="en-US" sz="2000" b="0" dirty="0" smtClean="0"/>
              <a:t>Speak their language; build trust and mutual respect</a:t>
            </a:r>
            <a:br>
              <a:rPr lang="en-US" sz="2000" b="0" dirty="0" smtClean="0"/>
            </a:br>
            <a:r>
              <a:rPr lang="en-US" sz="2000" b="0" dirty="0" smtClean="0"/>
              <a:t>o Credibility via leadership and execution</a:t>
            </a:r>
          </a:p>
          <a:p>
            <a:pPr eaLnBrk="1" hangingPunct="1">
              <a:buNone/>
            </a:pPr>
            <a:r>
              <a:rPr lang="en-US" sz="2000" b="0" dirty="0" smtClean="0"/>
              <a:t>	o Bring and deliver on solutions</a:t>
            </a:r>
            <a:endParaRPr lang="en-US" sz="2800" b="1" dirty="0" smtClean="0"/>
          </a:p>
          <a:p>
            <a:pPr eaLnBrk="1" hangingPunct="1"/>
            <a:r>
              <a:rPr lang="en-US" sz="2800" b="1" dirty="0" smtClean="0"/>
              <a:t>Encourage Innovation</a:t>
            </a:r>
            <a:br>
              <a:rPr lang="en-US" sz="2800" b="1" dirty="0" smtClean="0"/>
            </a:br>
            <a:r>
              <a:rPr lang="en-US" sz="2000" b="0" dirty="0" smtClean="0"/>
              <a:t>o</a:t>
            </a:r>
            <a:r>
              <a:rPr lang="en-US" sz="2800" dirty="0" smtClean="0"/>
              <a:t> </a:t>
            </a:r>
            <a:r>
              <a:rPr lang="en-US" sz="2000" b="0" dirty="0" smtClean="0"/>
              <a:t>Discuss innovation in every leadership message</a:t>
            </a:r>
            <a:br>
              <a:rPr lang="en-US" sz="2000" b="0" dirty="0" smtClean="0"/>
            </a:br>
            <a:r>
              <a:rPr lang="en-US" sz="2000" b="0" dirty="0" smtClean="0"/>
              <a:t>o Surround yourself with creative talent</a:t>
            </a:r>
            <a:endParaRPr lang="en-US" sz="2800" b="0" dirty="0" smtClean="0"/>
          </a:p>
          <a:p>
            <a:pPr eaLnBrk="1" hangingPunct="1"/>
            <a:r>
              <a:rPr lang="en-US" sz="2800" b="1" dirty="0" smtClean="0"/>
              <a:t>Change Culture</a:t>
            </a:r>
            <a:br>
              <a:rPr lang="en-US" sz="2800" b="1" dirty="0" smtClean="0"/>
            </a:br>
            <a:r>
              <a:rPr lang="en-US" sz="2000" b="0" dirty="0" smtClean="0"/>
              <a:t>o Allow non-conformity &amp; embrace self-expression</a:t>
            </a:r>
            <a:br>
              <a:rPr lang="en-US" sz="2000" b="0" dirty="0" smtClean="0"/>
            </a:br>
            <a:r>
              <a:rPr lang="en-US" sz="2000" b="0" dirty="0" smtClean="0"/>
              <a:t>o Expect/reward innovation from clinical &amp; business leaders</a:t>
            </a:r>
          </a:p>
          <a:p>
            <a:pPr eaLnBrk="1" hangingPunct="1"/>
            <a:r>
              <a:rPr lang="en-US" sz="2800" b="1" dirty="0" smtClean="0"/>
              <a:t>Embrace Failure (non-patient care)</a:t>
            </a:r>
            <a:br>
              <a:rPr lang="en-US" sz="2800" b="1" dirty="0" smtClean="0"/>
            </a:br>
            <a:r>
              <a:rPr lang="en-US" sz="2000" b="0" dirty="0" smtClean="0"/>
              <a:t>o Advocate merits of risk &amp; remove fear &amp; shame of failure</a:t>
            </a:r>
            <a:br>
              <a:rPr lang="en-US" sz="2000" b="0" dirty="0" smtClean="0"/>
            </a:br>
            <a:r>
              <a:rPr lang="en-US" sz="2000" b="0" dirty="0" smtClean="0"/>
              <a:t>o Expect and celebrate reasoned failure </a:t>
            </a:r>
            <a:r>
              <a:rPr lang="en-US" sz="2000" dirty="0" smtClean="0"/>
              <a:t/>
            </a:r>
            <a:br>
              <a:rPr lang="en-US" sz="2000" dirty="0" smtClean="0"/>
            </a:br>
            <a:endParaRPr lang="en-US" sz="2800" dirty="0" smtClean="0"/>
          </a:p>
          <a:p>
            <a:pPr eaLnBrk="1" hangingPunct="1"/>
            <a:endParaRPr lang="en-US" sz="2800" dirty="0" smtClean="0"/>
          </a:p>
        </p:txBody>
      </p:sp>
      <p:sp>
        <p:nvSpPr>
          <p:cNvPr id="5" name="TextBox 4"/>
          <p:cNvSpPr txBox="1">
            <a:spLocks noChangeArrowheads="1"/>
          </p:cNvSpPr>
          <p:nvPr/>
        </p:nvSpPr>
        <p:spPr bwMode="auto">
          <a:xfrm rot="-1793982">
            <a:off x="554787" y="3368418"/>
            <a:ext cx="7149073" cy="769441"/>
          </a:xfrm>
          <a:prstGeom prst="rect">
            <a:avLst/>
          </a:prstGeom>
          <a:solidFill>
            <a:schemeClr val="accent1"/>
          </a:solidFill>
          <a:ln w="9525">
            <a:solidFill>
              <a:schemeClr val="accent1"/>
            </a:solidFill>
            <a:miter lim="800000"/>
            <a:headEnd/>
            <a:tailEnd/>
          </a:ln>
        </p:spPr>
        <p:txBody>
          <a:bodyPr wrap="none">
            <a:spAutoFit/>
          </a:bodyPr>
          <a:lstStyle/>
          <a:p>
            <a:r>
              <a:rPr lang="en-US" sz="4400" dirty="0">
                <a:solidFill>
                  <a:srgbClr val="FF0000"/>
                </a:solidFill>
                <a:latin typeface="Calibri" pitchFamily="34" charset="0"/>
              </a:rPr>
              <a:t>l</a:t>
            </a:r>
            <a:r>
              <a:rPr lang="en-US" sz="4400" dirty="0" smtClean="0">
                <a:solidFill>
                  <a:srgbClr val="FF0000"/>
                </a:solidFill>
                <a:latin typeface="Calibri" pitchFamily="34" charset="0"/>
              </a:rPr>
              <a:t>ead </a:t>
            </a:r>
            <a:r>
              <a:rPr lang="en-US" sz="4400" dirty="0">
                <a:solidFill>
                  <a:srgbClr val="FF0000"/>
                </a:solidFill>
                <a:latin typeface="Calibri" pitchFamily="34" charset="0"/>
              </a:rPr>
              <a:t>by </a:t>
            </a:r>
            <a:r>
              <a:rPr lang="en-US" sz="4400" dirty="0" smtClean="0">
                <a:solidFill>
                  <a:srgbClr val="FF0000"/>
                </a:solidFill>
                <a:latin typeface="Calibri" pitchFamily="34" charset="0"/>
              </a:rPr>
              <a:t>example </a:t>
            </a:r>
            <a:r>
              <a:rPr lang="en-US" sz="4400" dirty="0">
                <a:solidFill>
                  <a:srgbClr val="FF0000"/>
                </a:solidFill>
                <a:latin typeface="Calibri" pitchFamily="34" charset="0"/>
              </a:rPr>
              <a:t>and </a:t>
            </a:r>
            <a:r>
              <a:rPr lang="en-US" sz="4400" i="1" dirty="0" smtClean="0">
                <a:solidFill>
                  <a:srgbClr val="CC3300"/>
                </a:solidFill>
              </a:rPr>
              <a:t>i</a:t>
            </a:r>
            <a:r>
              <a:rPr lang="en-US" sz="4400" i="1" dirty="0" smtClean="0">
                <a:solidFill>
                  <a:srgbClr val="FF0000"/>
                </a:solidFill>
              </a:rPr>
              <a:t>n</a:t>
            </a:r>
            <a:r>
              <a:rPr lang="en-US" sz="4400" i="1" dirty="0" smtClean="0">
                <a:solidFill>
                  <a:srgbClr val="FFFF00"/>
                </a:solidFill>
              </a:rPr>
              <a:t>n</a:t>
            </a:r>
            <a:r>
              <a:rPr lang="en-US" sz="4400" i="1" dirty="0" smtClean="0">
                <a:solidFill>
                  <a:prstClr val="black"/>
                </a:solidFill>
              </a:rPr>
              <a:t>o</a:t>
            </a:r>
            <a:r>
              <a:rPr lang="en-US" sz="4400" i="1" dirty="0" smtClean="0">
                <a:solidFill>
                  <a:srgbClr val="7D3C4A">
                    <a:lumMod val="50000"/>
                  </a:srgbClr>
                </a:solidFill>
              </a:rPr>
              <a:t>v</a:t>
            </a:r>
            <a:r>
              <a:rPr lang="en-US" sz="4400" i="1" dirty="0" smtClean="0">
                <a:solidFill>
                  <a:srgbClr val="2DA2BF">
                    <a:lumMod val="75000"/>
                  </a:srgbClr>
                </a:solidFill>
              </a:rPr>
              <a:t>a</a:t>
            </a:r>
            <a:r>
              <a:rPr lang="en-US" sz="4400" i="1" dirty="0" smtClean="0">
                <a:solidFill>
                  <a:srgbClr val="7030A0"/>
                </a:solidFill>
              </a:rPr>
              <a:t>t</a:t>
            </a:r>
            <a:r>
              <a:rPr lang="en-US" sz="4400" i="1" dirty="0" smtClean="0">
                <a:solidFill>
                  <a:prstClr val="white">
                    <a:lumMod val="85000"/>
                  </a:prstClr>
                </a:solidFill>
              </a:rPr>
              <a:t>e</a:t>
            </a:r>
            <a:r>
              <a:rPr lang="en-US" sz="4400" dirty="0" smtClean="0">
                <a:solidFill>
                  <a:srgbClr val="FF0000"/>
                </a:solidFill>
                <a:latin typeface="Calibri" pitchFamily="34" charset="0"/>
              </a:rPr>
              <a:t>!</a:t>
            </a:r>
            <a:endParaRPr lang="en-US" sz="4400" dirty="0">
              <a:solidFill>
                <a:srgbClr val="FF0000"/>
              </a:solidFill>
              <a:latin typeface="Calibri" pitchFamily="34" charset="0"/>
            </a:endParaRPr>
          </a:p>
        </p:txBody>
      </p:sp>
    </p:spTree>
    <p:extLst>
      <p:ext uri="{BB962C8B-B14F-4D97-AF65-F5344CB8AC3E}">
        <p14:creationId xmlns:p14="http://schemas.microsoft.com/office/powerpoint/2010/main" val="3207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t>Winning with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b="1" dirty="0"/>
          </a:p>
        </p:txBody>
      </p:sp>
      <p:sp>
        <p:nvSpPr>
          <p:cNvPr id="83971" name="Content Placeholder 2"/>
          <p:cNvSpPr>
            <a:spLocks noGrp="1"/>
          </p:cNvSpPr>
          <p:nvPr>
            <p:ph idx="1"/>
          </p:nvPr>
        </p:nvSpPr>
        <p:spPr>
          <a:xfrm>
            <a:off x="457200" y="1417638"/>
            <a:ext cx="8229600" cy="4525962"/>
          </a:xfrm>
        </p:spPr>
        <p:txBody>
          <a:bodyPr/>
          <a:lstStyle/>
          <a:p>
            <a:pPr eaLnBrk="1" fontAlgn="ctr" hangingPunct="1"/>
            <a:r>
              <a:rPr lang="en-US" dirty="0" smtClean="0"/>
              <a:t>Transform Healthcare </a:t>
            </a:r>
          </a:p>
          <a:p>
            <a:pPr eaLnBrk="1" fontAlgn="ctr" hangingPunct="1"/>
            <a:r>
              <a:rPr lang="en-US" dirty="0" smtClean="0"/>
              <a:t>Impact Clinical and Business Outcomes </a:t>
            </a:r>
          </a:p>
          <a:p>
            <a:pPr eaLnBrk="1" fontAlgn="ctr" hangingPunct="1"/>
            <a:r>
              <a:rPr lang="en-US" dirty="0" smtClean="0"/>
              <a:t>Display Courageous Leadership</a:t>
            </a:r>
          </a:p>
          <a:p>
            <a:pPr eaLnBrk="1" fontAlgn="ctr" hangingPunct="1"/>
            <a:r>
              <a:rPr lang="en-US" dirty="0" smtClean="0"/>
              <a:t>Bust Bureaucracy</a:t>
            </a:r>
          </a:p>
          <a:p>
            <a:pPr eaLnBrk="1" fontAlgn="ctr" hangingPunct="1"/>
            <a:r>
              <a:rPr lang="en-US" dirty="0" smtClean="0"/>
              <a:t>Train for a Marathon not a Sprint</a:t>
            </a:r>
          </a:p>
          <a:p>
            <a:pPr eaLnBrk="1" fontAlgn="ctr" hangingPunct="1"/>
            <a:r>
              <a:rPr lang="en-US" dirty="0" smtClean="0"/>
              <a:t>Don’t Surrender, it is not for Faint of Heart</a:t>
            </a:r>
          </a:p>
          <a:p>
            <a:pPr eaLnBrk="1" fontAlgn="ctr" hangingPunct="1"/>
            <a:r>
              <a:rPr lang="en-US" dirty="0" smtClean="0"/>
              <a:t>Operate with Humility</a:t>
            </a:r>
          </a:p>
          <a:p>
            <a:pPr eaLnBrk="1" hangingPunct="1"/>
            <a:endParaRPr lang="en-US" sz="2800" dirty="0" smtClean="0"/>
          </a:p>
        </p:txBody>
      </p:sp>
      <p:sp>
        <p:nvSpPr>
          <p:cNvPr id="7" name="TextBox 6"/>
          <p:cNvSpPr txBox="1">
            <a:spLocks noChangeArrowheads="1"/>
          </p:cNvSpPr>
          <p:nvPr/>
        </p:nvSpPr>
        <p:spPr bwMode="auto">
          <a:xfrm rot="19404226">
            <a:off x="-465866" y="3175316"/>
            <a:ext cx="10361683" cy="769441"/>
          </a:xfrm>
          <a:prstGeom prst="rect">
            <a:avLst/>
          </a:prstGeom>
          <a:solidFill>
            <a:schemeClr val="accent1">
              <a:lumMod val="90000"/>
            </a:schemeClr>
          </a:solidFill>
          <a:ln w="9525">
            <a:noFill/>
            <a:miter lim="800000"/>
            <a:headEnd/>
            <a:tailEnd/>
          </a:ln>
        </p:spPr>
        <p:txBody>
          <a:bodyPr wrap="none">
            <a:spAutoFit/>
          </a:bodyPr>
          <a:lstStyle/>
          <a:p>
            <a:r>
              <a:rPr lang="en-US" sz="4400" dirty="0">
                <a:solidFill>
                  <a:srgbClr val="FF0000"/>
                </a:solidFill>
                <a:latin typeface="Calibri" pitchFamily="34" charset="0"/>
              </a:rPr>
              <a:t>h</a:t>
            </a:r>
            <a:r>
              <a:rPr lang="en-US" sz="4400" dirty="0" smtClean="0">
                <a:solidFill>
                  <a:srgbClr val="FF0000"/>
                </a:solidFill>
                <a:latin typeface="Calibri" pitchFamily="34" charset="0"/>
              </a:rPr>
              <a:t>ow will you </a:t>
            </a:r>
            <a:r>
              <a:rPr lang="en-US" sz="4400" i="1" dirty="0" smtClean="0">
                <a:solidFill>
                  <a:srgbClr val="CC3300"/>
                </a:solidFill>
              </a:rPr>
              <a:t>i</a:t>
            </a:r>
            <a:r>
              <a:rPr lang="en-US" sz="4400" i="1" dirty="0" smtClean="0">
                <a:solidFill>
                  <a:srgbClr val="FF0000"/>
                </a:solidFill>
              </a:rPr>
              <a:t>n</a:t>
            </a:r>
            <a:r>
              <a:rPr lang="en-US" sz="4400" i="1" dirty="0" smtClean="0">
                <a:solidFill>
                  <a:srgbClr val="993300"/>
                </a:solidFill>
              </a:rPr>
              <a:t>n</a:t>
            </a:r>
            <a:r>
              <a:rPr lang="en-US" sz="4400" i="1" dirty="0" smtClean="0">
                <a:solidFill>
                  <a:prstClr val="black"/>
                </a:solidFill>
              </a:rPr>
              <a:t>o</a:t>
            </a:r>
            <a:r>
              <a:rPr lang="en-US" sz="4400" i="1" dirty="0" smtClean="0">
                <a:solidFill>
                  <a:srgbClr val="7D3C4A">
                    <a:lumMod val="50000"/>
                  </a:srgbClr>
                </a:solidFill>
              </a:rPr>
              <a:t>v</a:t>
            </a:r>
            <a:r>
              <a:rPr lang="en-US" sz="4400" i="1" dirty="0" smtClean="0">
                <a:solidFill>
                  <a:srgbClr val="2DA2BF">
                    <a:lumMod val="75000"/>
                  </a:srgbClr>
                </a:solidFill>
              </a:rPr>
              <a:t>a</a:t>
            </a:r>
            <a:r>
              <a:rPr lang="en-US" sz="4400" i="1" dirty="0" smtClean="0">
                <a:solidFill>
                  <a:srgbClr val="7030A0"/>
                </a:solidFill>
              </a:rPr>
              <a:t>t</a:t>
            </a:r>
            <a:r>
              <a:rPr lang="en-US" sz="4400" i="1" dirty="0" smtClean="0">
                <a:solidFill>
                  <a:prstClr val="white">
                    <a:lumMod val="85000"/>
                  </a:prstClr>
                </a:solidFill>
              </a:rPr>
              <a:t>e</a:t>
            </a:r>
            <a:r>
              <a:rPr lang="en-US" sz="4400" dirty="0" smtClean="0">
                <a:solidFill>
                  <a:srgbClr val="FF0000"/>
                </a:solidFill>
                <a:latin typeface="Calibri" pitchFamily="34" charset="0"/>
              </a:rPr>
              <a:t> &amp; transform your org?</a:t>
            </a:r>
            <a:endParaRPr lang="en-US" sz="4400" dirty="0">
              <a:solidFill>
                <a:srgbClr val="FF0000"/>
              </a:solidFill>
              <a:latin typeface="Calibri" pitchFamily="34" charset="0"/>
            </a:endParaRPr>
          </a:p>
        </p:txBody>
      </p:sp>
      <p:pic>
        <p:nvPicPr>
          <p:cNvPr id="77827" name="Picture 3" descr="C:\Users\marxe\Desktop\innovation danger.bmp"/>
          <p:cNvPicPr>
            <a:picLocks noChangeAspect="1" noChangeArrowheads="1"/>
          </p:cNvPicPr>
          <p:nvPr/>
        </p:nvPicPr>
        <p:blipFill>
          <a:blip r:embed="rId2" cstate="print"/>
          <a:srcRect/>
          <a:stretch>
            <a:fillRect/>
          </a:stretch>
        </p:blipFill>
        <p:spPr bwMode="auto">
          <a:xfrm>
            <a:off x="6858000" y="5162550"/>
            <a:ext cx="2286000" cy="1714500"/>
          </a:xfrm>
          <a:prstGeom prst="rect">
            <a:avLst/>
          </a:prstGeom>
          <a:noFill/>
        </p:spPr>
      </p:pic>
    </p:spTree>
    <p:extLst>
      <p:ext uri="{BB962C8B-B14F-4D97-AF65-F5344CB8AC3E}">
        <p14:creationId xmlns:p14="http://schemas.microsoft.com/office/powerpoint/2010/main" val="204980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rialx.com/curetalk/wp-content/blogs.dir/7/files/2011/05/diseases/Open_Heart_Surge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912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health-local.com/images/editorials/1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9230025" cy="61912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nhs.uk/Conditions/coma/PublishingImages/coma_342x198_B6DW8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13274" cy="6172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blackmediascoop.com/wp-content/uploads/2013/03/Screen-shot-2013-03-14-at-7.21.05-P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9524"/>
            <a:ext cx="9323886" cy="616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4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marxe\Desktop\Kilimanjaro Pics\schiphol airpor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http://2.bp.blogspot.com/_e_e1W8RlFC4/SbUx9aOhBAI/AAAAAAAABNc/gp3H7IWQXx4/s400/a-fly-at-schiphol-airport.jpg"/>
          <p:cNvPicPr>
            <a:picLocks noChangeAspect="1" noChangeArrowheads="1"/>
          </p:cNvPicPr>
          <p:nvPr/>
        </p:nvPicPr>
        <p:blipFill>
          <a:blip r:embed="rId3" cstate="print"/>
          <a:srcRect/>
          <a:stretch>
            <a:fillRect/>
          </a:stretch>
        </p:blipFill>
        <p:spPr bwMode="auto">
          <a:xfrm>
            <a:off x="1509485" y="892628"/>
            <a:ext cx="6096000" cy="5486400"/>
          </a:xfrm>
          <a:prstGeom prst="rect">
            <a:avLst/>
          </a:prstGeom>
          <a:noFill/>
          <a:ln w="9525">
            <a:noFill/>
            <a:miter lim="800000"/>
            <a:headEnd/>
            <a:tailEnd/>
          </a:ln>
        </p:spPr>
      </p:pic>
    </p:spTree>
    <p:extLst>
      <p:ext uri="{BB962C8B-B14F-4D97-AF65-F5344CB8AC3E}">
        <p14:creationId xmlns:p14="http://schemas.microsoft.com/office/powerpoint/2010/main" val="148157861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1143000"/>
          </a:xfrm>
        </p:spPr>
        <p:txBody>
          <a:bodyPr/>
          <a:lstStyle/>
          <a:p>
            <a:r>
              <a:rPr lang="en-US" dirty="0" smtClean="0"/>
              <a:t>Open Arms Clinic…</a:t>
            </a:r>
            <a:r>
              <a:rPr lang="en-US" i="1" dirty="0" smtClean="0">
                <a:solidFill>
                  <a:srgbClr val="CC3300"/>
                </a:solidFill>
              </a:rPr>
              <a:t>i</a:t>
            </a:r>
            <a:r>
              <a:rPr lang="en-US" i="1" dirty="0" smtClean="0">
                <a:solidFill>
                  <a:srgbClr val="FF0000"/>
                </a:solidFill>
              </a:rPr>
              <a:t>n</a:t>
            </a:r>
            <a:r>
              <a:rPr lang="en-US" i="1" dirty="0" smtClean="0">
                <a:solidFill>
                  <a:srgbClr val="9933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a:p>
        </p:txBody>
      </p:sp>
      <p:pic>
        <p:nvPicPr>
          <p:cNvPr id="52226" name="Picture 2" descr="C:\Users\marxe\Desktop\Kilimanjaro Pics\Kili Open Arms Team.jpg"/>
          <p:cNvPicPr>
            <a:picLocks noChangeAspect="1" noChangeArrowheads="1"/>
          </p:cNvPicPr>
          <p:nvPr/>
        </p:nvPicPr>
        <p:blipFill>
          <a:blip r:embed="rId2" cstate="print"/>
          <a:srcRect/>
          <a:stretch>
            <a:fillRect/>
          </a:stretch>
        </p:blipFill>
        <p:spPr bwMode="auto">
          <a:xfrm>
            <a:off x="533400" y="1328057"/>
            <a:ext cx="8153400" cy="4844143"/>
          </a:xfrm>
          <a:prstGeom prst="rect">
            <a:avLst/>
          </a:prstGeom>
          <a:noFill/>
        </p:spPr>
      </p:pic>
      <p:pic>
        <p:nvPicPr>
          <p:cNvPr id="52227" name="Picture 3" descr="C:\Users\marxe\Desktop\Kilimanjaro Pics\miao baby.jpg"/>
          <p:cNvPicPr>
            <a:picLocks noChangeAspect="1" noChangeArrowheads="1"/>
          </p:cNvPicPr>
          <p:nvPr/>
        </p:nvPicPr>
        <p:blipFill>
          <a:blip r:embed="rId3" cstate="print"/>
          <a:srcRect/>
          <a:stretch>
            <a:fillRect/>
          </a:stretch>
        </p:blipFill>
        <p:spPr bwMode="auto">
          <a:xfrm rot="639852">
            <a:off x="1600200" y="1447800"/>
            <a:ext cx="6248400" cy="4686300"/>
          </a:xfrm>
          <a:prstGeom prst="rect">
            <a:avLst/>
          </a:prstGeom>
          <a:noFill/>
        </p:spPr>
      </p:pic>
    </p:spTree>
    <p:extLst>
      <p:ext uri="{BB962C8B-B14F-4D97-AF65-F5344CB8AC3E}">
        <p14:creationId xmlns:p14="http://schemas.microsoft.com/office/powerpoint/2010/main" val="18896470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2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283" y="28044"/>
            <a:ext cx="9293421" cy="6889596"/>
            <a:chOff x="-36283" y="28044"/>
            <a:chExt cx="9293421" cy="6889596"/>
          </a:xfrm>
        </p:grpSpPr>
        <p:pic>
          <p:nvPicPr>
            <p:cNvPr id="56" name="Picture 121" descr="cio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3" y="3764203"/>
              <a:ext cx="21336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7"/>
            <p:cNvGrpSpPr>
              <a:grpSpLocks/>
            </p:cNvGrpSpPr>
            <p:nvPr/>
          </p:nvGrpSpPr>
          <p:grpSpPr bwMode="auto">
            <a:xfrm>
              <a:off x="124920" y="2622935"/>
              <a:ext cx="1944688" cy="1033195"/>
              <a:chOff x="3694113" y="5562600"/>
              <a:chExt cx="1944687" cy="1033195"/>
            </a:xfrm>
          </p:grpSpPr>
          <p:pic>
            <p:nvPicPr>
              <p:cNvPr id="58" name="Picture 9" descr="ceo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5562600"/>
                <a:ext cx="17700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26"/>
              <p:cNvSpPr txBox="1">
                <a:spLocks noChangeArrowheads="1"/>
              </p:cNvSpPr>
              <p:nvPr/>
            </p:nvSpPr>
            <p:spPr bwMode="auto">
              <a:xfrm>
                <a:off x="3694113" y="6319570"/>
                <a:ext cx="194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a:solidFill>
                      <a:srgbClr val="009966"/>
                    </a:solidFill>
                  </a:rPr>
                  <a:t>Doug Hawthorne – 2008</a:t>
                </a:r>
              </a:p>
            </p:txBody>
          </p:sp>
        </p:grpSp>
        <p:grpSp>
          <p:nvGrpSpPr>
            <p:cNvPr id="60" name="Group 8"/>
            <p:cNvGrpSpPr>
              <a:grpSpLocks/>
            </p:cNvGrpSpPr>
            <p:nvPr/>
          </p:nvGrpSpPr>
          <p:grpSpPr bwMode="auto">
            <a:xfrm>
              <a:off x="5502275" y="5728206"/>
              <a:ext cx="1584325" cy="1074738"/>
              <a:chOff x="579438" y="5602288"/>
              <a:chExt cx="1585912" cy="1074737"/>
            </a:xfrm>
          </p:grpSpPr>
          <p:pic>
            <p:nvPicPr>
              <p:cNvPr id="61"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38" y="5602288"/>
                <a:ext cx="158591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27"/>
              <p:cNvSpPr txBox="1">
                <a:spLocks noChangeArrowheads="1"/>
              </p:cNvSpPr>
              <p:nvPr/>
            </p:nvSpPr>
            <p:spPr bwMode="auto">
              <a:xfrm>
                <a:off x="850881" y="64008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a:solidFill>
                      <a:srgbClr val="009966"/>
                    </a:solidFill>
                  </a:rPr>
                  <a:t>1</a:t>
                </a:r>
                <a:r>
                  <a:rPr lang="en-US" altLang="en-US" sz="1200" b="1" baseline="30000" dirty="0">
                    <a:solidFill>
                      <a:srgbClr val="009966"/>
                    </a:solidFill>
                  </a:rPr>
                  <a:t>st</a:t>
                </a:r>
                <a:r>
                  <a:rPr lang="en-US" altLang="en-US" sz="1200" b="1" dirty="0">
                    <a:solidFill>
                      <a:srgbClr val="009966"/>
                    </a:solidFill>
                  </a:rPr>
                  <a:t> &amp; 2</a:t>
                </a:r>
                <a:r>
                  <a:rPr lang="en-US" altLang="en-US" sz="1200" b="1" baseline="30000" dirty="0">
                    <a:solidFill>
                      <a:srgbClr val="009966"/>
                    </a:solidFill>
                  </a:rPr>
                  <a:t>nd</a:t>
                </a:r>
                <a:r>
                  <a:rPr lang="en-US" altLang="en-US" sz="1200" b="1" dirty="0">
                    <a:solidFill>
                      <a:srgbClr val="009966"/>
                    </a:solidFill>
                  </a:rPr>
                  <a:t> place </a:t>
                </a:r>
              </a:p>
            </p:txBody>
          </p:sp>
        </p:grpSp>
        <p:grpSp>
          <p:nvGrpSpPr>
            <p:cNvPr id="63" name="Group 3"/>
            <p:cNvGrpSpPr>
              <a:grpSpLocks/>
            </p:cNvGrpSpPr>
            <p:nvPr/>
          </p:nvGrpSpPr>
          <p:grpSpPr bwMode="auto">
            <a:xfrm>
              <a:off x="4237559" y="3625458"/>
              <a:ext cx="1194414" cy="1381899"/>
              <a:chOff x="4086815" y="142875"/>
              <a:chExt cx="1194414" cy="1381899"/>
            </a:xfrm>
          </p:grpSpPr>
          <p:pic>
            <p:nvPicPr>
              <p:cNvPr id="6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313" y="142875"/>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22"/>
              <p:cNvSpPr txBox="1">
                <a:spLocks noChangeArrowheads="1"/>
              </p:cNvSpPr>
              <p:nvPr/>
            </p:nvSpPr>
            <p:spPr bwMode="auto">
              <a:xfrm>
                <a:off x="4086815" y="1247775"/>
                <a:ext cx="1194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smtClean="0">
                    <a:solidFill>
                      <a:srgbClr val="009966"/>
                    </a:solidFill>
                  </a:rPr>
                  <a:t>Edward </a:t>
                </a:r>
                <a:r>
                  <a:rPr lang="en-US" altLang="en-US" sz="1200" b="1" dirty="0">
                    <a:solidFill>
                      <a:srgbClr val="009966"/>
                    </a:solidFill>
                  </a:rPr>
                  <a:t>Marx</a:t>
                </a:r>
              </a:p>
            </p:txBody>
          </p:sp>
        </p:grpSp>
        <p:grpSp>
          <p:nvGrpSpPr>
            <p:cNvPr id="66" name="Group 5"/>
            <p:cNvGrpSpPr>
              <a:grpSpLocks/>
            </p:cNvGrpSpPr>
            <p:nvPr/>
          </p:nvGrpSpPr>
          <p:grpSpPr bwMode="auto">
            <a:xfrm>
              <a:off x="7425471" y="5409515"/>
              <a:ext cx="1773403" cy="1508125"/>
              <a:chOff x="3884613" y="2001838"/>
              <a:chExt cx="1830387" cy="1508125"/>
            </a:xfrm>
          </p:grpSpPr>
          <p:sp>
            <p:nvSpPr>
              <p:cNvPr id="67" name="TextBox 22"/>
              <p:cNvSpPr txBox="1">
                <a:spLocks noChangeArrowheads="1"/>
              </p:cNvSpPr>
              <p:nvPr/>
            </p:nvSpPr>
            <p:spPr bwMode="auto">
              <a:xfrm>
                <a:off x="3884613" y="3048000"/>
                <a:ext cx="1830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a:solidFill>
                      <a:srgbClr val="009966"/>
                    </a:solidFill>
                  </a:rPr>
                  <a:t>Nanda Lahoud – 2011</a:t>
                </a:r>
              </a:p>
              <a:p>
                <a:pPr eaLnBrk="1" hangingPunct="1"/>
                <a:r>
                  <a:rPr lang="en-US" altLang="en-US" sz="1200" b="1" dirty="0">
                    <a:solidFill>
                      <a:srgbClr val="009966"/>
                    </a:solidFill>
                  </a:rPr>
                  <a:t>Debbie Jowers – 2009 </a:t>
                </a:r>
              </a:p>
            </p:txBody>
          </p:sp>
          <p:pic>
            <p:nvPicPr>
              <p:cNvPr id="68"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2413" y="2001838"/>
                <a:ext cx="1347787"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 name="Picture 6" descr="http://www.cisurveys.com/besthospitals/img/BestHospToWkHIT_log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28" y="883829"/>
              <a:ext cx="13636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oup 18"/>
            <p:cNvGrpSpPr>
              <a:grpSpLocks/>
            </p:cNvGrpSpPr>
            <p:nvPr/>
          </p:nvGrpSpPr>
          <p:grpSpPr bwMode="auto">
            <a:xfrm>
              <a:off x="5776265" y="4319476"/>
              <a:ext cx="1219200" cy="1268413"/>
              <a:chOff x="1981200" y="2819773"/>
              <a:chExt cx="1219200" cy="1268040"/>
            </a:xfrm>
          </p:grpSpPr>
          <p:pic>
            <p:nvPicPr>
              <p:cNvPr id="71" name="Picture 9" descr="http://www.healthcare-informatics.com/sites/healthcare-informatics.com/files/Innovator%20Award%20Seal%202012_web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9137" y="2819773"/>
                <a:ext cx="1136307" cy="10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10"/>
              <p:cNvSpPr>
                <a:spLocks noChangeArrowheads="1"/>
              </p:cNvSpPr>
              <p:nvPr/>
            </p:nvSpPr>
            <p:spPr bwMode="auto">
              <a:xfrm>
                <a:off x="1981200" y="3810000"/>
                <a:ext cx="1219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Semi Finalist</a:t>
                </a:r>
              </a:p>
            </p:txBody>
          </p:sp>
        </p:grpSp>
        <p:grpSp>
          <p:nvGrpSpPr>
            <p:cNvPr id="73" name="Group 16"/>
            <p:cNvGrpSpPr>
              <a:grpSpLocks/>
            </p:cNvGrpSpPr>
            <p:nvPr/>
          </p:nvGrpSpPr>
          <p:grpSpPr bwMode="auto">
            <a:xfrm>
              <a:off x="96357" y="4617438"/>
              <a:ext cx="2678113" cy="692135"/>
              <a:chOff x="65240" y="4358187"/>
              <a:chExt cx="2677960" cy="899613"/>
            </a:xfrm>
          </p:grpSpPr>
          <p:pic>
            <p:nvPicPr>
              <p:cNvPr id="7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40" y="4358187"/>
                <a:ext cx="2677960" cy="43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Rectangle 4"/>
              <p:cNvSpPr>
                <a:spLocks noChangeArrowheads="1"/>
              </p:cNvSpPr>
              <p:nvPr/>
            </p:nvSpPr>
            <p:spPr bwMode="auto">
              <a:xfrm>
                <a:off x="506563" y="4797425"/>
                <a:ext cx="1662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THAM, THD, THFW THP, &amp; THSW</a:t>
                </a:r>
              </a:p>
            </p:txBody>
          </p:sp>
        </p:grpSp>
        <p:grpSp>
          <p:nvGrpSpPr>
            <p:cNvPr id="76" name="Group 15"/>
            <p:cNvGrpSpPr>
              <a:grpSpLocks/>
            </p:cNvGrpSpPr>
            <p:nvPr/>
          </p:nvGrpSpPr>
          <p:grpSpPr bwMode="auto">
            <a:xfrm>
              <a:off x="3217635" y="764966"/>
              <a:ext cx="2184400" cy="1658143"/>
              <a:chOff x="3271863" y="1603332"/>
              <a:chExt cx="2184400" cy="1658601"/>
            </a:xfrm>
          </p:grpSpPr>
          <p:pic>
            <p:nvPicPr>
              <p:cNvPr id="7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8969" y="1603332"/>
                <a:ext cx="1370244" cy="12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8"/>
              <p:cNvSpPr>
                <a:spLocks noChangeArrowheads="1"/>
              </p:cNvSpPr>
              <p:nvPr/>
            </p:nvSpPr>
            <p:spPr bwMode="auto">
              <a:xfrm>
                <a:off x="3271863" y="2799970"/>
                <a:ext cx="218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HIMSS EMRAM Stage 6 designation at all hospitals</a:t>
                </a:r>
              </a:p>
            </p:txBody>
          </p:sp>
        </p:grpSp>
        <p:grpSp>
          <p:nvGrpSpPr>
            <p:cNvPr id="79" name="Group 14"/>
            <p:cNvGrpSpPr>
              <a:grpSpLocks/>
            </p:cNvGrpSpPr>
            <p:nvPr/>
          </p:nvGrpSpPr>
          <p:grpSpPr bwMode="auto">
            <a:xfrm>
              <a:off x="7425471" y="1406458"/>
              <a:ext cx="1676400" cy="1294871"/>
              <a:chOff x="6741193" y="1710896"/>
              <a:chExt cx="1676400" cy="1295273"/>
            </a:xfrm>
          </p:grpSpPr>
          <p:pic>
            <p:nvPicPr>
              <p:cNvPr id="80" name="Picture 2" descr="http://www.crmchospital.com/sites/www/Uploads/About%20Us/2012%20Most%20Wired%20Innovator%20Logo-WEB_thum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0665" y="1710896"/>
                <a:ext cx="1636928"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1"/>
              <p:cNvSpPr>
                <a:spLocks noChangeArrowheads="1"/>
              </p:cNvSpPr>
              <p:nvPr/>
            </p:nvSpPr>
            <p:spPr bwMode="auto">
              <a:xfrm>
                <a:off x="6741193" y="2728356"/>
                <a:ext cx="1676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a:solidFill>
                      <a:srgbClr val="009966"/>
                    </a:solidFill>
                  </a:rPr>
                  <a:t>2</a:t>
                </a:r>
                <a:r>
                  <a:rPr lang="en-US" altLang="en-US" sz="1200" b="1" baseline="30000" dirty="0">
                    <a:solidFill>
                      <a:srgbClr val="009966"/>
                    </a:solidFill>
                  </a:rPr>
                  <a:t>nd</a:t>
                </a:r>
                <a:r>
                  <a:rPr lang="en-US" altLang="en-US" sz="1200" b="1" dirty="0">
                    <a:solidFill>
                      <a:srgbClr val="009966"/>
                    </a:solidFill>
                  </a:rPr>
                  <a:t> consecutive year</a:t>
                </a:r>
              </a:p>
            </p:txBody>
          </p:sp>
        </p:grpSp>
        <p:grpSp>
          <p:nvGrpSpPr>
            <p:cNvPr id="82" name="Group 2"/>
            <p:cNvGrpSpPr>
              <a:grpSpLocks/>
            </p:cNvGrpSpPr>
            <p:nvPr/>
          </p:nvGrpSpPr>
          <p:grpSpPr bwMode="auto">
            <a:xfrm>
              <a:off x="5796712" y="1089854"/>
              <a:ext cx="1752600" cy="1662095"/>
              <a:chOff x="3733800" y="3063088"/>
              <a:chExt cx="1752600" cy="1662891"/>
            </a:xfrm>
          </p:grpSpPr>
          <p:pic>
            <p:nvPicPr>
              <p:cNvPr id="83"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74001" y="3063088"/>
                <a:ext cx="872197"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
              <p:cNvSpPr>
                <a:spLocks noChangeArrowheads="1"/>
              </p:cNvSpPr>
              <p:nvPr/>
            </p:nvSpPr>
            <p:spPr bwMode="auto">
              <a:xfrm>
                <a:off x="3733800" y="4217905"/>
                <a:ext cx="1752600" cy="5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b="1" dirty="0">
                    <a:solidFill>
                      <a:srgbClr val="009966"/>
                    </a:solidFill>
                  </a:rPr>
                  <a:t>THA, THAL, THAZ, THC, THDN, THFW, THSH, THS, THSW, </a:t>
                </a:r>
                <a:r>
                  <a:rPr lang="en-US" altLang="en-US" sz="900" b="1" dirty="0" smtClean="0">
                    <a:solidFill>
                      <a:srgbClr val="009966"/>
                    </a:solidFill>
                  </a:rPr>
                  <a:t>THK</a:t>
                </a:r>
                <a:endParaRPr lang="en-US" altLang="en-US" sz="900" b="1" dirty="0">
                  <a:solidFill>
                    <a:srgbClr val="009966"/>
                  </a:solidFill>
                </a:endParaRPr>
              </a:p>
            </p:txBody>
          </p:sp>
        </p:grpSp>
        <p:grpSp>
          <p:nvGrpSpPr>
            <p:cNvPr id="85" name="Group 4"/>
            <p:cNvGrpSpPr>
              <a:grpSpLocks/>
            </p:cNvGrpSpPr>
            <p:nvPr/>
          </p:nvGrpSpPr>
          <p:grpSpPr bwMode="auto">
            <a:xfrm>
              <a:off x="5036820" y="76200"/>
              <a:ext cx="1143000" cy="1566862"/>
              <a:chOff x="7543800" y="33004"/>
              <a:chExt cx="1143000" cy="1567196"/>
            </a:xfrm>
          </p:grpSpPr>
          <p:sp>
            <p:nvSpPr>
              <p:cNvPr id="86" name="TextBox 23"/>
              <p:cNvSpPr txBox="1">
                <a:spLocks noChangeArrowheads="1"/>
              </p:cNvSpPr>
              <p:nvPr/>
            </p:nvSpPr>
            <p:spPr bwMode="auto">
              <a:xfrm>
                <a:off x="7543800" y="1323201"/>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Ranked 31</a:t>
                </a:r>
              </a:p>
            </p:txBody>
          </p:sp>
          <p:pic>
            <p:nvPicPr>
              <p:cNvPr id="87"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33004"/>
                <a:ext cx="806144"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2"/>
            <p:cNvGrpSpPr>
              <a:grpSpLocks/>
            </p:cNvGrpSpPr>
            <p:nvPr/>
          </p:nvGrpSpPr>
          <p:grpSpPr bwMode="auto">
            <a:xfrm>
              <a:off x="1453938" y="1003585"/>
              <a:ext cx="1892300" cy="1419225"/>
              <a:chOff x="287183" y="28336"/>
              <a:chExt cx="1892302" cy="1419464"/>
            </a:xfrm>
          </p:grpSpPr>
          <p:sp>
            <p:nvSpPr>
              <p:cNvPr id="89" name="TextBox 18"/>
              <p:cNvSpPr txBox="1">
                <a:spLocks noChangeArrowheads="1"/>
              </p:cNvSpPr>
              <p:nvPr/>
            </p:nvSpPr>
            <p:spPr bwMode="auto">
              <a:xfrm>
                <a:off x="287183" y="1170944"/>
                <a:ext cx="1892302" cy="27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a:solidFill>
                      <a:srgbClr val="009966"/>
                    </a:solidFill>
                  </a:rPr>
                  <a:t>13 of the past 14 years</a:t>
                </a:r>
              </a:p>
            </p:txBody>
          </p:sp>
          <p:pic>
            <p:nvPicPr>
              <p:cNvPr id="90" name="Picture 1"/>
              <p:cNvPicPr>
                <a:picLocks noChangeAspect="1"/>
              </p:cNvPicPr>
              <p:nvPr/>
            </p:nvPicPr>
            <p:blipFill>
              <a:blip r:embed="rId15" cstate="print">
                <a:extLst>
                  <a:ext uri="{28A0092B-C50C-407E-A947-70E740481C1C}">
                    <a14:useLocalDpi xmlns:a14="http://schemas.microsoft.com/office/drawing/2010/main" val="0"/>
                  </a:ext>
                </a:extLst>
              </a:blip>
              <a:srcRect b="15485"/>
              <a:stretch>
                <a:fillRect/>
              </a:stretch>
            </p:blipFill>
            <p:spPr bwMode="auto">
              <a:xfrm>
                <a:off x="567646" y="28336"/>
                <a:ext cx="133137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90"/>
            <p:cNvGrpSpPr/>
            <p:nvPr/>
          </p:nvGrpSpPr>
          <p:grpSpPr>
            <a:xfrm>
              <a:off x="6285338" y="111092"/>
              <a:ext cx="2971800" cy="946923"/>
              <a:chOff x="6019800" y="111092"/>
              <a:chExt cx="2971800" cy="946923"/>
            </a:xfrm>
          </p:grpSpPr>
          <p:sp>
            <p:nvSpPr>
              <p:cNvPr id="92" name="TextBox 25"/>
              <p:cNvSpPr txBox="1">
                <a:spLocks noChangeArrowheads="1"/>
              </p:cNvSpPr>
              <p:nvPr/>
            </p:nvSpPr>
            <p:spPr bwMode="auto">
              <a:xfrm>
                <a:off x="6019800" y="595726"/>
                <a:ext cx="2971800"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Top Technological Innovators across America for the </a:t>
                </a:r>
                <a:r>
                  <a:rPr lang="en-US" altLang="en-US" sz="1200" b="1" dirty="0" smtClean="0">
                    <a:solidFill>
                      <a:srgbClr val="009966"/>
                    </a:solidFill>
                  </a:rPr>
                  <a:t>13th </a:t>
                </a:r>
                <a:r>
                  <a:rPr lang="en-US" altLang="en-US" sz="1200" b="1" dirty="0">
                    <a:solidFill>
                      <a:srgbClr val="009966"/>
                    </a:solidFill>
                  </a:rPr>
                  <a:t>consecutive year</a:t>
                </a:r>
              </a:p>
            </p:txBody>
          </p:sp>
          <p:pic>
            <p:nvPicPr>
              <p:cNvPr id="93"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9820" y="111092"/>
                <a:ext cx="2651760" cy="51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4" name="Group 93"/>
            <p:cNvGrpSpPr/>
            <p:nvPr/>
          </p:nvGrpSpPr>
          <p:grpSpPr>
            <a:xfrm>
              <a:off x="7156545" y="3000570"/>
              <a:ext cx="2019300" cy="1143000"/>
              <a:chOff x="6934200" y="4800600"/>
              <a:chExt cx="2019300" cy="1362073"/>
            </a:xfrm>
          </p:grpSpPr>
          <p:pic>
            <p:nvPicPr>
              <p:cNvPr id="95" name="Picture 94"/>
              <p:cNvPicPr>
                <a:picLocks noChangeAspect="1" noChangeArrowheads="1"/>
              </p:cNvPicPr>
              <p:nvPr/>
            </p:nvPicPr>
            <p:blipFill>
              <a:blip r:embed="rId17" cstate="print"/>
              <a:srcRect/>
              <a:stretch>
                <a:fillRect/>
              </a:stretch>
            </p:blipFill>
            <p:spPr bwMode="auto">
              <a:xfrm>
                <a:off x="6934200" y="4800600"/>
                <a:ext cx="1981200" cy="900113"/>
              </a:xfrm>
              <a:prstGeom prst="rect">
                <a:avLst/>
              </a:prstGeom>
              <a:noFill/>
              <a:ln w="9525">
                <a:noFill/>
                <a:miter lim="800000"/>
                <a:headEnd/>
                <a:tailEnd/>
              </a:ln>
            </p:spPr>
          </p:pic>
          <p:sp>
            <p:nvSpPr>
              <p:cNvPr id="96" name="TextBox 21"/>
              <p:cNvSpPr txBox="1">
                <a:spLocks noChangeArrowheads="1"/>
              </p:cNvSpPr>
              <p:nvPr/>
            </p:nvSpPr>
            <p:spPr bwMode="auto">
              <a:xfrm>
                <a:off x="7200900" y="5700711"/>
                <a:ext cx="1752600" cy="461962"/>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4400" b="1" kern="1200">
                    <a:solidFill>
                      <a:schemeClr val="tx2"/>
                    </a:solidFill>
                    <a:latin typeface="Arial" charset="0"/>
                    <a:ea typeface="+mn-ea"/>
                    <a:cs typeface="+mn-cs"/>
                  </a:defRPr>
                </a:lvl1pPr>
                <a:lvl2pPr marL="457200" algn="l" rtl="0" fontAlgn="base">
                  <a:spcBef>
                    <a:spcPct val="0"/>
                  </a:spcBef>
                  <a:spcAft>
                    <a:spcPct val="0"/>
                  </a:spcAft>
                  <a:defRPr sz="4400" b="1" kern="1200">
                    <a:solidFill>
                      <a:schemeClr val="tx2"/>
                    </a:solidFill>
                    <a:latin typeface="Arial" charset="0"/>
                    <a:ea typeface="+mn-ea"/>
                    <a:cs typeface="+mn-cs"/>
                  </a:defRPr>
                </a:lvl2pPr>
                <a:lvl3pPr marL="914400" algn="l" rtl="0" fontAlgn="base">
                  <a:spcBef>
                    <a:spcPct val="0"/>
                  </a:spcBef>
                  <a:spcAft>
                    <a:spcPct val="0"/>
                  </a:spcAft>
                  <a:defRPr sz="4400" b="1" kern="1200">
                    <a:solidFill>
                      <a:schemeClr val="tx2"/>
                    </a:solidFill>
                    <a:latin typeface="Arial" charset="0"/>
                    <a:ea typeface="+mn-ea"/>
                    <a:cs typeface="+mn-cs"/>
                  </a:defRPr>
                </a:lvl3pPr>
                <a:lvl4pPr marL="1371600" algn="l" rtl="0" fontAlgn="base">
                  <a:spcBef>
                    <a:spcPct val="0"/>
                  </a:spcBef>
                  <a:spcAft>
                    <a:spcPct val="0"/>
                  </a:spcAft>
                  <a:defRPr sz="4400" b="1" kern="1200">
                    <a:solidFill>
                      <a:schemeClr val="tx2"/>
                    </a:solidFill>
                    <a:latin typeface="Arial" charset="0"/>
                    <a:ea typeface="+mn-ea"/>
                    <a:cs typeface="+mn-cs"/>
                  </a:defRPr>
                </a:lvl4pPr>
                <a:lvl5pPr marL="1828800" algn="l" rtl="0" fontAlgn="base">
                  <a:spcBef>
                    <a:spcPct val="0"/>
                  </a:spcBef>
                  <a:spcAft>
                    <a:spcPct val="0"/>
                  </a:spcAft>
                  <a:defRPr sz="4400" b="1" kern="1200">
                    <a:solidFill>
                      <a:schemeClr val="tx2"/>
                    </a:solidFill>
                    <a:latin typeface="Arial" charset="0"/>
                    <a:ea typeface="+mn-ea"/>
                    <a:cs typeface="+mn-cs"/>
                  </a:defRPr>
                </a:lvl5pPr>
                <a:lvl6pPr marL="2286000" algn="l" defTabSz="914400" rtl="0" eaLnBrk="1" latinLnBrk="0" hangingPunct="1">
                  <a:defRPr sz="4400" b="1" kern="1200">
                    <a:solidFill>
                      <a:schemeClr val="tx2"/>
                    </a:solidFill>
                    <a:latin typeface="Arial" charset="0"/>
                    <a:ea typeface="+mn-ea"/>
                    <a:cs typeface="+mn-cs"/>
                  </a:defRPr>
                </a:lvl6pPr>
                <a:lvl7pPr marL="2743200" algn="l" defTabSz="914400" rtl="0" eaLnBrk="1" latinLnBrk="0" hangingPunct="1">
                  <a:defRPr sz="4400" b="1" kern="1200">
                    <a:solidFill>
                      <a:schemeClr val="tx2"/>
                    </a:solidFill>
                    <a:latin typeface="Arial" charset="0"/>
                    <a:ea typeface="+mn-ea"/>
                    <a:cs typeface="+mn-cs"/>
                  </a:defRPr>
                </a:lvl7pPr>
                <a:lvl8pPr marL="3200400" algn="l" defTabSz="914400" rtl="0" eaLnBrk="1" latinLnBrk="0" hangingPunct="1">
                  <a:defRPr sz="4400" b="1" kern="1200">
                    <a:solidFill>
                      <a:schemeClr val="tx2"/>
                    </a:solidFill>
                    <a:latin typeface="Arial" charset="0"/>
                    <a:ea typeface="+mn-ea"/>
                    <a:cs typeface="+mn-cs"/>
                  </a:defRPr>
                </a:lvl8pPr>
                <a:lvl9pPr marL="3657600" algn="l" defTabSz="914400" rtl="0" eaLnBrk="1" latinLnBrk="0" hangingPunct="1">
                  <a:defRPr sz="4400" b="1" kern="1200">
                    <a:solidFill>
                      <a:schemeClr val="tx2"/>
                    </a:solidFill>
                    <a:latin typeface="Arial" charset="0"/>
                    <a:ea typeface="+mn-ea"/>
                    <a:cs typeface="+mn-cs"/>
                  </a:defRPr>
                </a:lvl9pPr>
              </a:lstStyle>
              <a:p>
                <a:pPr algn="ctr"/>
                <a:r>
                  <a:rPr lang="en-US" sz="1200" dirty="0">
                    <a:solidFill>
                      <a:srgbClr val="009966"/>
                    </a:solidFill>
                  </a:rPr>
                  <a:t>2008 Healthcare SIG Project of the Year </a:t>
                </a:r>
              </a:p>
            </p:txBody>
          </p:sp>
        </p:grpSp>
        <p:grpSp>
          <p:nvGrpSpPr>
            <p:cNvPr id="97" name="Group 96"/>
            <p:cNvGrpSpPr/>
            <p:nvPr/>
          </p:nvGrpSpPr>
          <p:grpSpPr>
            <a:xfrm>
              <a:off x="16028" y="28044"/>
              <a:ext cx="4245053" cy="798827"/>
              <a:chOff x="0" y="196333"/>
              <a:chExt cx="4522787" cy="999176"/>
            </a:xfrm>
          </p:grpSpPr>
          <p:pic>
            <p:nvPicPr>
              <p:cNvPr id="98"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96333"/>
                <a:ext cx="4522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Rectangle 8"/>
              <p:cNvSpPr>
                <a:spLocks noChangeArrowheads="1"/>
              </p:cNvSpPr>
              <p:nvPr/>
            </p:nvSpPr>
            <p:spPr bwMode="auto">
              <a:xfrm>
                <a:off x="560127" y="918510"/>
                <a:ext cx="34784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2013 </a:t>
                </a:r>
                <a:r>
                  <a:rPr lang="en-US" altLang="en-US" sz="1200" b="1" dirty="0" smtClean="0">
                    <a:solidFill>
                      <a:srgbClr val="009966"/>
                    </a:solidFill>
                  </a:rPr>
                  <a:t>Enterprise Award</a:t>
                </a:r>
                <a:endParaRPr lang="en-US" altLang="en-US" sz="1200" b="1" dirty="0">
                  <a:solidFill>
                    <a:srgbClr val="009966"/>
                  </a:solidFill>
                </a:endParaRPr>
              </a:p>
            </p:txBody>
          </p:sp>
        </p:grpSp>
        <p:grpSp>
          <p:nvGrpSpPr>
            <p:cNvPr id="100" name="Group 99"/>
            <p:cNvGrpSpPr/>
            <p:nvPr/>
          </p:nvGrpSpPr>
          <p:grpSpPr>
            <a:xfrm>
              <a:off x="7295945" y="4361098"/>
              <a:ext cx="1826398" cy="1127757"/>
              <a:chOff x="7250371" y="3905908"/>
              <a:chExt cx="1826398" cy="1127757"/>
            </a:xfrm>
          </p:grpSpPr>
          <p:sp>
            <p:nvSpPr>
              <p:cNvPr id="101" name="Text Box 114"/>
              <p:cNvSpPr txBox="1">
                <a:spLocks noChangeArrowheads="1"/>
              </p:cNvSpPr>
              <p:nvPr/>
            </p:nvSpPr>
            <p:spPr bwMode="auto">
              <a:xfrm>
                <a:off x="7250371" y="4572000"/>
                <a:ext cx="1826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smtClean="0">
                    <a:solidFill>
                      <a:srgbClr val="009966"/>
                    </a:solidFill>
                    <a:latin typeface="Arial" panose="020B0604020202020204" pitchFamily="34" charset="0"/>
                    <a:cs typeface="Arial" panose="020B0604020202020204" pitchFamily="34" charset="0"/>
                  </a:rPr>
                  <a:t>Innovator</a:t>
                </a:r>
              </a:p>
              <a:p>
                <a:pPr algn="ctr" eaLnBrk="1" hangingPunct="1"/>
                <a:r>
                  <a:rPr lang="en-US" sz="1200" b="1" dirty="0">
                    <a:solidFill>
                      <a:srgbClr val="009966"/>
                    </a:solidFill>
                    <a:latin typeface="Arial" panose="020B0604020202020204" pitchFamily="34" charset="0"/>
                    <a:cs typeface="Arial" panose="020B0604020202020204" pitchFamily="34" charset="0"/>
                  </a:rPr>
                  <a:t>State Advocacy </a:t>
                </a:r>
                <a:r>
                  <a:rPr lang="en-US" sz="1200" b="1" dirty="0" smtClean="0">
                    <a:solidFill>
                      <a:srgbClr val="009966"/>
                    </a:solidFill>
                    <a:latin typeface="Arial" panose="020B0604020202020204" pitchFamily="34" charset="0"/>
                    <a:cs typeface="Arial" panose="020B0604020202020204" pitchFamily="34" charset="0"/>
                  </a:rPr>
                  <a:t>Award</a:t>
                </a:r>
                <a:endParaRPr lang="en-US" altLang="en-US" sz="1200" b="1" dirty="0">
                  <a:solidFill>
                    <a:srgbClr val="009966"/>
                  </a:solidFill>
                  <a:latin typeface="Arial" panose="020B0604020202020204" pitchFamily="34" charset="0"/>
                  <a:cs typeface="Arial" panose="020B0604020202020204" pitchFamily="34" charset="0"/>
                </a:endParaRPr>
              </a:p>
            </p:txBody>
          </p:sp>
          <p:pic>
            <p:nvPicPr>
              <p:cNvPr id="102" name="Picture 1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905908"/>
                <a:ext cx="1755430" cy="7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54659" y="2527418"/>
              <a:ext cx="124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39194" y="2838171"/>
              <a:ext cx="1595437" cy="134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87905" y="6193345"/>
              <a:ext cx="208708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4" descr="https://encrypted-tbn1.gstatic.com/images?q=tbn:ANd9GcTYAievoD-PdAm0ubtuy_8qwq1iLz9ruY3_AShpcG0CKc8oGb0wMYvTSc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03324" y="2490853"/>
              <a:ext cx="904875" cy="1952626"/>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p:cNvGrpSpPr/>
            <p:nvPr/>
          </p:nvGrpSpPr>
          <p:grpSpPr>
            <a:xfrm>
              <a:off x="2735416" y="5105400"/>
              <a:ext cx="3055784" cy="768201"/>
              <a:chOff x="0" y="5998014"/>
              <a:chExt cx="2974855" cy="868738"/>
            </a:xfrm>
          </p:grpSpPr>
          <p:pic>
            <p:nvPicPr>
              <p:cNvPr id="108"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2744" y="5998014"/>
                <a:ext cx="1666864" cy="46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27"/>
              <p:cNvSpPr txBox="1">
                <a:spLocks noChangeArrowheads="1"/>
              </p:cNvSpPr>
              <p:nvPr/>
            </p:nvSpPr>
            <p:spPr bwMode="auto">
              <a:xfrm>
                <a:off x="0" y="6405087"/>
                <a:ext cx="2974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9966"/>
                    </a:solidFill>
                  </a:rPr>
                  <a:t>John E. Gall Jr. CIO of the Year </a:t>
                </a:r>
                <a:r>
                  <a:rPr lang="en-US" altLang="en-US" sz="1200" b="1" dirty="0" smtClean="0">
                    <a:solidFill>
                      <a:srgbClr val="009966"/>
                    </a:solidFill>
                  </a:rPr>
                  <a:t>Award</a:t>
                </a:r>
                <a:br>
                  <a:rPr lang="en-US" altLang="en-US" sz="1200" b="1" dirty="0" smtClean="0">
                    <a:solidFill>
                      <a:srgbClr val="009966"/>
                    </a:solidFill>
                  </a:rPr>
                </a:br>
                <a:r>
                  <a:rPr lang="en-US" altLang="en-US" sz="1200" b="1" dirty="0" smtClean="0">
                    <a:solidFill>
                      <a:srgbClr val="009966"/>
                    </a:solidFill>
                  </a:rPr>
                  <a:t>Edward Marx </a:t>
                </a:r>
                <a:endParaRPr lang="en-US" altLang="en-US" sz="1200" b="1" dirty="0">
                  <a:solidFill>
                    <a:srgbClr val="009966"/>
                  </a:solidFill>
                </a:endParaRPr>
              </a:p>
            </p:txBody>
          </p:sp>
        </p:grpSp>
        <p:grpSp>
          <p:nvGrpSpPr>
            <p:cNvPr id="110" name="Group 109"/>
            <p:cNvGrpSpPr/>
            <p:nvPr/>
          </p:nvGrpSpPr>
          <p:grpSpPr>
            <a:xfrm>
              <a:off x="132195" y="5409515"/>
              <a:ext cx="2360624" cy="1496884"/>
              <a:chOff x="132195" y="5409515"/>
              <a:chExt cx="2360624" cy="1496884"/>
            </a:xfrm>
          </p:grpSpPr>
          <p:pic>
            <p:nvPicPr>
              <p:cNvPr id="111" name="Picture 11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2195" y="5409515"/>
                <a:ext cx="2360624" cy="1359719"/>
              </a:xfrm>
              <a:prstGeom prst="rect">
                <a:avLst/>
              </a:prstGeom>
            </p:spPr>
          </p:pic>
          <p:sp>
            <p:nvSpPr>
              <p:cNvPr id="112" name="TextBox 22"/>
              <p:cNvSpPr txBox="1">
                <a:spLocks noChangeArrowheads="1"/>
              </p:cNvSpPr>
              <p:nvPr/>
            </p:nvSpPr>
            <p:spPr bwMode="auto">
              <a:xfrm>
                <a:off x="710586" y="6629400"/>
                <a:ext cx="1194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dirty="0" smtClean="0">
                    <a:solidFill>
                      <a:srgbClr val="009966"/>
                    </a:solidFill>
                  </a:rPr>
                  <a:t>Edward </a:t>
                </a:r>
                <a:r>
                  <a:rPr lang="en-US" altLang="en-US" sz="1200" b="1" dirty="0">
                    <a:solidFill>
                      <a:srgbClr val="009966"/>
                    </a:solidFill>
                  </a:rPr>
                  <a:t>Marx</a:t>
                </a:r>
              </a:p>
            </p:txBody>
          </p:sp>
        </p:grpSp>
      </p:grpSp>
    </p:spTree>
    <p:extLst>
      <p:ext uri="{BB962C8B-B14F-4D97-AF65-F5344CB8AC3E}">
        <p14:creationId xmlns:p14="http://schemas.microsoft.com/office/powerpoint/2010/main" val="4115569974"/>
      </p:ext>
    </p:extLst>
  </p:cSld>
  <p:clrMapOvr>
    <a:masterClrMapping/>
  </p:clrMapOvr>
  <p:transition spd="med" advClick="0"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AA73AEB-4126-437C-BCDA-F9D30B5ABC9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252245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b="1" dirty="0" smtClean="0"/>
              <a:t>Marx Contact</a:t>
            </a:r>
          </a:p>
        </p:txBody>
      </p:sp>
      <p:sp>
        <p:nvSpPr>
          <p:cNvPr id="71683" name="Content Placeholder 2"/>
          <p:cNvSpPr>
            <a:spLocks noGrp="1"/>
          </p:cNvSpPr>
          <p:nvPr>
            <p:ph idx="1"/>
          </p:nvPr>
        </p:nvSpPr>
        <p:spPr>
          <a:xfrm>
            <a:off x="0" y="1600200"/>
            <a:ext cx="9448800" cy="4221163"/>
          </a:xfrm>
        </p:spPr>
        <p:txBody>
          <a:bodyPr/>
          <a:lstStyle/>
          <a:p>
            <a:r>
              <a:rPr lang="en-US" sz="2400" dirty="0" smtClean="0"/>
              <a:t>Blog 		</a:t>
            </a:r>
            <a:r>
              <a:rPr lang="en-US" sz="2400" dirty="0" smtClean="0">
                <a:hlinkClick r:id="rId3"/>
              </a:rPr>
              <a:t>http://histalk2.com/category/ed-marx/</a:t>
            </a:r>
            <a:endParaRPr lang="en-US" sz="2400" dirty="0" smtClean="0"/>
          </a:p>
          <a:p>
            <a:r>
              <a:rPr lang="en-US" sz="2400" dirty="0" smtClean="0"/>
              <a:t>Twitter 		</a:t>
            </a:r>
            <a:r>
              <a:rPr lang="en-US" sz="2400" dirty="0" smtClean="0">
                <a:hlinkClick r:id="rId4"/>
              </a:rPr>
              <a:t>http://twitter.com/marxists</a:t>
            </a:r>
            <a:endParaRPr lang="en-US" sz="2400" dirty="0" smtClean="0"/>
          </a:p>
          <a:p>
            <a:r>
              <a:rPr lang="en-US" sz="2400" dirty="0" smtClean="0"/>
              <a:t>LinkedIn		</a:t>
            </a:r>
            <a:r>
              <a:rPr lang="en-US" sz="2400" dirty="0" smtClean="0">
                <a:hlinkClick r:id="rId5"/>
              </a:rPr>
              <a:t>www.linkedin.com/in/edwardmarx</a:t>
            </a:r>
            <a:endParaRPr lang="en-US" sz="2400" dirty="0" smtClean="0"/>
          </a:p>
          <a:p>
            <a:r>
              <a:rPr lang="en-US" sz="2400" dirty="0" smtClean="0"/>
              <a:t>FaceBook		</a:t>
            </a:r>
            <a:r>
              <a:rPr lang="en-US" sz="2400" dirty="0" smtClean="0">
                <a:hlinkClick r:id="rId6"/>
              </a:rPr>
              <a:t>www.facebook.com/edwardmarx</a:t>
            </a:r>
            <a:endParaRPr lang="en-US" sz="2400" dirty="0" smtClean="0"/>
          </a:p>
          <a:p>
            <a:r>
              <a:rPr lang="en-US" sz="2400" dirty="0" smtClean="0"/>
              <a:t>Email  </a:t>
            </a:r>
            <a:r>
              <a:rPr lang="en-US" sz="2000" dirty="0" smtClean="0"/>
              <a:t>		</a:t>
            </a:r>
            <a:r>
              <a:rPr lang="en-US" sz="2400" dirty="0" smtClean="0">
                <a:hlinkClick r:id="rId7"/>
              </a:rPr>
              <a:t>edwardmarx@texashealth.org</a:t>
            </a:r>
            <a:endParaRPr lang="en-US" sz="2000" dirty="0" smtClean="0"/>
          </a:p>
          <a:p>
            <a:endParaRPr lang="en-US" sz="2400" dirty="0" smtClean="0"/>
          </a:p>
          <a:p>
            <a:endParaRPr lang="en-US" sz="2400" dirty="0" smtClean="0"/>
          </a:p>
          <a:p>
            <a:endParaRPr lang="en-US" sz="2800" dirty="0" smtClean="0"/>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227234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prstClr val="black"/>
              </a:solidFill>
              <a:latin typeface="Calibri" pitchFamily="34" charset="0"/>
            </a:endParaRPr>
          </a:p>
        </p:txBody>
      </p:sp>
      <p:pic>
        <p:nvPicPr>
          <p:cNvPr id="62467" name="Picture 3"/>
          <p:cNvPicPr>
            <a:picLocks noChangeAspect="1" noChangeArrowheads="1"/>
          </p:cNvPicPr>
          <p:nvPr/>
        </p:nvPicPr>
        <p:blipFill>
          <a:blip r:embed="rId3" cstate="print"/>
          <a:srcRect/>
          <a:stretch>
            <a:fillRect/>
          </a:stretch>
        </p:blipFill>
        <p:spPr bwMode="auto">
          <a:xfrm>
            <a:off x="1909763" y="1387475"/>
            <a:ext cx="5322887" cy="4090988"/>
          </a:xfrm>
          <a:prstGeom prst="rect">
            <a:avLst/>
          </a:prstGeom>
          <a:noFill/>
          <a:ln w="9525" algn="ctr">
            <a:noFill/>
            <a:miter lim="800000"/>
            <a:headEnd/>
            <a:tailEnd/>
          </a:ln>
        </p:spPr>
      </p:pic>
    </p:spTree>
    <p:extLst>
      <p:ext uri="{BB962C8B-B14F-4D97-AF65-F5344CB8AC3E}">
        <p14:creationId xmlns:p14="http://schemas.microsoft.com/office/powerpoint/2010/main" val="21741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3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381000" y="1417638"/>
            <a:ext cx="8610600" cy="4830762"/>
          </a:xfrm>
        </p:spPr>
        <p:txBody>
          <a:bodyPr rtlCol="0">
            <a:normAutofit/>
          </a:bodyPr>
          <a:lstStyle/>
          <a:p>
            <a:pPr eaLnBrk="1" fontAlgn="auto" hangingPunct="1">
              <a:spcAft>
                <a:spcPts val="0"/>
              </a:spcAft>
              <a:buFont typeface="Arial" pitchFamily="34" charset="0"/>
              <a:buChar char="•"/>
              <a:defRPr/>
            </a:pPr>
            <a:r>
              <a:rPr lang="en-US" dirty="0" smtClean="0"/>
              <a:t>Defining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dirty="0" smtClean="0"/>
          </a:p>
          <a:p>
            <a:pPr eaLnBrk="1" fontAlgn="auto" hangingPunct="1">
              <a:spcAft>
                <a:spcPts val="0"/>
              </a:spcAft>
              <a:buFont typeface="Arial" pitchFamily="34" charset="0"/>
              <a:buChar char="•"/>
              <a:defRPr/>
            </a:pPr>
            <a:r>
              <a:rPr lang="en-US" dirty="0" smtClean="0"/>
              <a:t>Creating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dirty="0" smtClean="0"/>
          </a:p>
          <a:p>
            <a:pPr fontAlgn="auto">
              <a:spcAft>
                <a:spcPts val="0"/>
              </a:spcAft>
              <a:buFont typeface="Arial" pitchFamily="34" charset="0"/>
              <a:buChar char="•"/>
              <a:defRPr/>
            </a:pP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 </a:t>
            </a:r>
            <a:r>
              <a:rPr lang="en-US" dirty="0" smtClean="0"/>
              <a:t>design process</a:t>
            </a:r>
          </a:p>
          <a:p>
            <a:pPr eaLnBrk="1" fontAlgn="auto" hangingPunct="1">
              <a:spcAft>
                <a:spcPts val="0"/>
              </a:spcAft>
              <a:buFont typeface="Arial" pitchFamily="34" charset="0"/>
              <a:buChar char="•"/>
              <a:defRPr/>
            </a:pPr>
            <a:r>
              <a:rPr lang="en-US" dirty="0" smtClean="0"/>
              <a:t>Sustaining </a:t>
            </a: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p>
          <a:p>
            <a:pPr fontAlgn="auto">
              <a:spcAft>
                <a:spcPts val="0"/>
              </a:spcAft>
              <a:buFont typeface="Arial" pitchFamily="34" charset="0"/>
              <a:buChar char="•"/>
              <a:defRPr/>
            </a:pPr>
            <a:r>
              <a:rPr lang="en-US" b="1" i="1" dirty="0" smtClean="0">
                <a:solidFill>
                  <a:srgbClr val="CC3300"/>
                </a:solidFill>
              </a:rPr>
              <a:t>I</a:t>
            </a:r>
            <a:r>
              <a:rPr lang="en-US" b="1" i="1" dirty="0" smtClean="0">
                <a:solidFill>
                  <a:srgbClr val="FF0000"/>
                </a:solidFill>
              </a:rPr>
              <a:t>n</a:t>
            </a:r>
            <a:r>
              <a:rPr lang="en-US" b="1" i="1" dirty="0" smtClean="0">
                <a:solidFill>
                  <a:srgbClr val="9933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 </a:t>
            </a:r>
            <a:r>
              <a:rPr lang="en-US" dirty="0" smtClean="0"/>
              <a:t>case studies</a:t>
            </a:r>
          </a:p>
          <a:p>
            <a:pPr eaLnBrk="1" fontAlgn="auto" hangingPunct="1">
              <a:spcAft>
                <a:spcPts val="0"/>
              </a:spcAft>
              <a:buFont typeface="Arial" pitchFamily="34" charset="0"/>
              <a:buChar char="•"/>
              <a:defRPr/>
            </a:pPr>
            <a:r>
              <a:rPr lang="en-US" dirty="0" smtClean="0"/>
              <a:t>Winning with </a:t>
            </a: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endParaRPr lang="en-US" dirty="0" smtClean="0"/>
          </a:p>
          <a:p>
            <a:pPr eaLnBrk="1" fontAlgn="auto" hangingPunct="1">
              <a:spcAft>
                <a:spcPts val="0"/>
              </a:spcAft>
              <a:buFont typeface="Arial" pitchFamily="34" charset="0"/>
              <a:buChar char="•"/>
              <a:defRPr/>
            </a:pPr>
            <a:r>
              <a:rPr lang="en-US" dirty="0" smtClean="0"/>
              <a:t>Discussion</a:t>
            </a:r>
          </a:p>
          <a:p>
            <a:pPr eaLnBrk="1" fontAlgn="auto" hangingPunct="1">
              <a:spcAft>
                <a:spcPts val="0"/>
              </a:spcAft>
              <a:buFont typeface="Arial" pitchFamily="34" charset="0"/>
              <a:buChar char="•"/>
              <a:defRPr/>
            </a:pPr>
            <a:endParaRPr lang="en-US" dirty="0" smtClean="0"/>
          </a:p>
        </p:txBody>
      </p:sp>
      <p:sp>
        <p:nvSpPr>
          <p:cNvPr id="4" name="TextBox 3"/>
          <p:cNvSpPr txBox="1"/>
          <p:nvPr/>
        </p:nvSpPr>
        <p:spPr>
          <a:xfrm rot="19446095">
            <a:off x="152003" y="2637060"/>
            <a:ext cx="8903719" cy="1323439"/>
          </a:xfrm>
          <a:prstGeom prst="rect">
            <a:avLst/>
          </a:prstGeom>
          <a:solidFill>
            <a:schemeClr val="accent1">
              <a:lumMod val="90000"/>
            </a:schemeClr>
          </a:solidFill>
        </p:spPr>
        <p:txBody>
          <a:bodyPr wrap="none">
            <a:spAutoFit/>
          </a:bodyPr>
          <a:lstStyle/>
          <a:p>
            <a:pPr fontAlgn="auto">
              <a:spcBef>
                <a:spcPts val="0"/>
              </a:spcBef>
              <a:spcAft>
                <a:spcPts val="0"/>
              </a:spcAft>
              <a:defRPr/>
            </a:pPr>
            <a:r>
              <a:rPr lang="en-US" sz="4000" i="1" dirty="0">
                <a:solidFill>
                  <a:srgbClr val="FF0000"/>
                </a:solidFill>
                <a:latin typeface="Arial" pitchFamily="34" charset="0"/>
                <a:cs typeface="+mn-cs"/>
              </a:rPr>
              <a:t>“The future is already here, it’s just not</a:t>
            </a:r>
          </a:p>
          <a:p>
            <a:pPr fontAlgn="auto">
              <a:spcBef>
                <a:spcPts val="0"/>
              </a:spcBef>
              <a:spcAft>
                <a:spcPts val="0"/>
              </a:spcAft>
              <a:defRPr/>
            </a:pPr>
            <a:r>
              <a:rPr lang="en-US" sz="4000" i="1" dirty="0">
                <a:solidFill>
                  <a:srgbClr val="FF0000"/>
                </a:solidFill>
                <a:latin typeface="Arial" pitchFamily="34" charset="0"/>
                <a:cs typeface="+mn-cs"/>
              </a:rPr>
              <a:t>evenly distributed” </a:t>
            </a:r>
            <a:r>
              <a:rPr lang="en-US" sz="4000" dirty="0" smtClean="0">
                <a:solidFill>
                  <a:srgbClr val="FF0000"/>
                </a:solidFill>
                <a:latin typeface="Arial" pitchFamily="34" charset="0"/>
                <a:cs typeface="+mn-cs"/>
              </a:rPr>
              <a:t>		</a:t>
            </a:r>
            <a:r>
              <a:rPr lang="en-US" sz="2800" dirty="0" smtClean="0">
                <a:solidFill>
                  <a:srgbClr val="4B4B4C"/>
                </a:solidFill>
                <a:latin typeface="Arial" pitchFamily="34" charset="0"/>
                <a:cs typeface="+mn-cs"/>
              </a:rPr>
              <a:t>~</a:t>
            </a:r>
            <a:r>
              <a:rPr lang="en-US" sz="2800" dirty="0">
                <a:solidFill>
                  <a:srgbClr val="4B4B4C"/>
                </a:solidFill>
                <a:latin typeface="Arial" pitchFamily="34" charset="0"/>
                <a:cs typeface="+mn-cs"/>
              </a:rPr>
              <a:t>Gibson, Author</a:t>
            </a:r>
            <a:endParaRPr lang="en-US" sz="4000" dirty="0">
              <a:solidFill>
                <a:srgbClr val="4B4B4C"/>
              </a:solidFill>
              <a:latin typeface="Arial" pitchFamily="34" charset="0"/>
              <a:cs typeface="+mn-cs"/>
            </a:endParaRPr>
          </a:p>
        </p:txBody>
      </p:sp>
      <p:sp>
        <p:nvSpPr>
          <p:cNvPr id="5" name="Rectangle 2"/>
          <p:cNvSpPr>
            <a:spLocks noGrp="1" noChangeArrowheads="1"/>
          </p:cNvSpPr>
          <p:nvPr>
            <p:ph type="title"/>
          </p:nvPr>
        </p:nvSpPr>
        <p:spPr>
          <a:xfrm>
            <a:off x="685800" y="76200"/>
            <a:ext cx="7848600" cy="868362"/>
          </a:xfrm>
        </p:spPr>
        <p:txBody>
          <a:bodyPr/>
          <a:lstStyle/>
          <a:p>
            <a:pPr eaLnBrk="1" hangingPunct="1"/>
            <a:r>
              <a:rPr lang="en-US" dirty="0" smtClean="0"/>
              <a:t>Learning Objectives</a:t>
            </a:r>
          </a:p>
        </p:txBody>
      </p:sp>
    </p:spTree>
    <p:extLst>
      <p:ext uri="{BB962C8B-B14F-4D97-AF65-F5344CB8AC3E}">
        <p14:creationId xmlns:p14="http://schemas.microsoft.com/office/powerpoint/2010/main" val="31159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Defining </a:t>
            </a:r>
            <a:r>
              <a:rPr lang="en-US" i="1" dirty="0" smtClean="0">
                <a:solidFill>
                  <a:srgbClr val="CC3300"/>
                </a:solidFill>
              </a:rPr>
              <a:t>i</a:t>
            </a:r>
            <a:r>
              <a:rPr lang="en-US" i="1" dirty="0" smtClean="0">
                <a:solidFill>
                  <a:srgbClr val="FF0000"/>
                </a:solidFill>
              </a:rPr>
              <a:t>n</a:t>
            </a:r>
            <a:r>
              <a:rPr lang="en-US" i="1" dirty="0" smtClean="0">
                <a:solidFill>
                  <a:srgbClr val="FFFF00"/>
                </a:solidFill>
              </a:rPr>
              <a:t>n</a:t>
            </a:r>
            <a:r>
              <a:rPr lang="en-US" i="1" dirty="0" smtClean="0"/>
              <a:t>o</a:t>
            </a:r>
            <a:r>
              <a:rPr lang="en-US" i="1" dirty="0" smtClean="0">
                <a:solidFill>
                  <a:schemeClr val="accent6">
                    <a:lumMod val="50000"/>
                  </a:schemeClr>
                </a:solidFill>
              </a:rPr>
              <a:t>v</a:t>
            </a:r>
            <a:r>
              <a:rPr lang="en-US" i="1" dirty="0" smtClean="0">
                <a:solidFill>
                  <a:schemeClr val="accent1">
                    <a:lumMod val="75000"/>
                  </a:schemeClr>
                </a:solidFill>
              </a:rPr>
              <a:t>a</a:t>
            </a:r>
            <a:r>
              <a:rPr lang="en-US" i="1" dirty="0" smtClean="0">
                <a:solidFill>
                  <a:srgbClr val="7030A0"/>
                </a:solidFill>
              </a:rPr>
              <a:t>t</a:t>
            </a:r>
            <a:r>
              <a:rPr lang="en-US" i="1" dirty="0" smtClean="0">
                <a:solidFill>
                  <a:schemeClr val="bg1">
                    <a:lumMod val="85000"/>
                  </a:schemeClr>
                </a:solidFill>
              </a:rPr>
              <a:t>i</a:t>
            </a:r>
            <a:r>
              <a:rPr lang="en-US" i="1" dirty="0" smtClean="0">
                <a:solidFill>
                  <a:schemeClr val="tx1">
                    <a:lumMod val="85000"/>
                    <a:lumOff val="15000"/>
                  </a:schemeClr>
                </a:solidFill>
              </a:rPr>
              <a:t>o</a:t>
            </a:r>
            <a:r>
              <a:rPr lang="en-US" i="1" dirty="0" smtClean="0">
                <a:solidFill>
                  <a:srgbClr val="FFC000"/>
                </a:solidFill>
              </a:rPr>
              <a:t>n</a:t>
            </a:r>
            <a:endParaRPr lang="en-US" dirty="0"/>
          </a:p>
        </p:txBody>
      </p:sp>
    </p:spTree>
    <p:extLst>
      <p:ext uri="{BB962C8B-B14F-4D97-AF65-F5344CB8AC3E}">
        <p14:creationId xmlns:p14="http://schemas.microsoft.com/office/powerpoint/2010/main" val="2697259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43000"/>
          </a:xfrm>
        </p:spPr>
        <p:txBody>
          <a:bodyPr rtlCol="0">
            <a:normAutofit/>
          </a:bodyPr>
          <a:lstStyle/>
          <a:p>
            <a:pPr eaLnBrk="1" fontAlgn="auto" hangingPunct="1">
              <a:spcAft>
                <a:spcPts val="0"/>
              </a:spcAft>
              <a:defRPr/>
            </a:pP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chemeClr val="bg1">
                    <a:lumMod val="85000"/>
                  </a:schemeClr>
                </a:solidFill>
              </a:rPr>
              <a:t>i</a:t>
            </a:r>
            <a:r>
              <a:rPr lang="en-US" b="1" i="1" dirty="0" smtClean="0">
                <a:solidFill>
                  <a:schemeClr val="tx1">
                    <a:lumMod val="85000"/>
                    <a:lumOff val="15000"/>
                  </a:schemeClr>
                </a:solidFill>
              </a:rPr>
              <a:t>o</a:t>
            </a:r>
            <a:r>
              <a:rPr lang="en-US" b="1" i="1" dirty="0" smtClean="0">
                <a:solidFill>
                  <a:srgbClr val="FFC000"/>
                </a:solidFill>
              </a:rPr>
              <a:t>n</a:t>
            </a:r>
            <a:r>
              <a:rPr lang="en-US" b="1" dirty="0" smtClean="0"/>
              <a:t> is…</a:t>
            </a:r>
          </a:p>
        </p:txBody>
      </p:sp>
      <p:sp>
        <p:nvSpPr>
          <p:cNvPr id="7171" name="Rectangle 3"/>
          <p:cNvSpPr>
            <a:spLocks noGrp="1" noChangeArrowheads="1"/>
          </p:cNvSpPr>
          <p:nvPr>
            <p:ph type="body" idx="1"/>
          </p:nvPr>
        </p:nvSpPr>
        <p:spPr>
          <a:xfrm>
            <a:off x="381000" y="1752600"/>
            <a:ext cx="8382000" cy="4219575"/>
          </a:xfrm>
        </p:spPr>
        <p:txBody>
          <a:bodyPr rtlCol="0">
            <a:normAutofit fontScale="92500" lnSpcReduction="10000"/>
          </a:bodyPr>
          <a:lstStyle/>
          <a:p>
            <a:pPr eaLnBrk="1" fontAlgn="auto" hangingPunct="1">
              <a:spcAft>
                <a:spcPts val="0"/>
              </a:spcAft>
              <a:buFontTx/>
              <a:buNone/>
              <a:defRPr/>
            </a:pPr>
            <a:r>
              <a:rPr lang="en-US" sz="2800" b="1" i="1" dirty="0" smtClean="0">
                <a:solidFill>
                  <a:srgbClr val="CC3300"/>
                </a:solidFill>
              </a:rPr>
              <a:t>i</a:t>
            </a:r>
            <a:r>
              <a:rPr lang="en-US" sz="2800" b="1" i="1" dirty="0" smtClean="0">
                <a:solidFill>
                  <a:srgbClr val="FF0000"/>
                </a:solidFill>
              </a:rPr>
              <a:t>n</a:t>
            </a:r>
            <a:r>
              <a:rPr lang="en-US" sz="2800" b="1" i="1" dirty="0" smtClean="0">
                <a:solidFill>
                  <a:srgbClr val="FFFF00"/>
                </a:solidFill>
              </a:rPr>
              <a:t>n</a:t>
            </a:r>
            <a:r>
              <a:rPr lang="en-US" sz="2800" b="1" i="1" dirty="0" smtClean="0"/>
              <a:t>o</a:t>
            </a:r>
            <a:r>
              <a:rPr lang="en-US" sz="2800" b="1" i="1" dirty="0" smtClean="0">
                <a:solidFill>
                  <a:schemeClr val="accent6">
                    <a:lumMod val="50000"/>
                  </a:schemeClr>
                </a:solidFill>
              </a:rPr>
              <a:t>v</a:t>
            </a:r>
            <a:r>
              <a:rPr lang="en-US" sz="2800" b="1" i="1" dirty="0" smtClean="0">
                <a:solidFill>
                  <a:schemeClr val="accent1">
                    <a:lumMod val="75000"/>
                  </a:schemeClr>
                </a:solidFill>
              </a:rPr>
              <a:t>a</a:t>
            </a:r>
            <a:r>
              <a:rPr lang="en-US" sz="2800" b="1" i="1" dirty="0" smtClean="0">
                <a:solidFill>
                  <a:srgbClr val="7030A0"/>
                </a:solidFill>
              </a:rPr>
              <a:t>t</a:t>
            </a:r>
            <a:r>
              <a:rPr lang="en-US" sz="2800" b="1" i="1" dirty="0" smtClean="0">
                <a:solidFill>
                  <a:schemeClr val="bg1">
                    <a:lumMod val="85000"/>
                  </a:schemeClr>
                </a:solidFill>
              </a:rPr>
              <a:t>i</a:t>
            </a:r>
            <a:r>
              <a:rPr lang="en-US" sz="2800" b="1" i="1" dirty="0" smtClean="0">
                <a:solidFill>
                  <a:schemeClr val="tx1">
                    <a:lumMod val="85000"/>
                    <a:lumOff val="15000"/>
                  </a:schemeClr>
                </a:solidFill>
              </a:rPr>
              <a:t>o</a:t>
            </a:r>
            <a:r>
              <a:rPr lang="en-US" sz="2800" b="1" i="1" dirty="0" smtClean="0">
                <a:solidFill>
                  <a:srgbClr val="FFC000"/>
                </a:solidFill>
              </a:rPr>
              <a:t>n</a:t>
            </a:r>
            <a:r>
              <a:rPr lang="en-US" sz="2800" dirty="0" smtClean="0"/>
              <a:t>…a change in method or technology; a positive, useful departure from previous ways of doing things</a:t>
            </a:r>
            <a:r>
              <a:rPr lang="en-US" sz="2800" b="1" i="1" dirty="0" smtClean="0">
                <a:solidFill>
                  <a:srgbClr val="FFC000"/>
                </a:solidFill>
              </a:rPr>
              <a:t> </a:t>
            </a:r>
            <a:endParaRPr lang="en-US" sz="2800" b="1" i="1" dirty="0" smtClean="0">
              <a:solidFill>
                <a:srgbClr val="CC3300"/>
              </a:solidFill>
            </a:endParaRPr>
          </a:p>
          <a:p>
            <a:pPr eaLnBrk="1" fontAlgn="auto" hangingPunct="1">
              <a:spcAft>
                <a:spcPts val="0"/>
              </a:spcAft>
              <a:buFontTx/>
              <a:buNone/>
              <a:defRPr/>
            </a:pPr>
            <a:endParaRPr lang="en-US" sz="2800" b="1" i="1" dirty="0" smtClean="0">
              <a:solidFill>
                <a:srgbClr val="CC3300"/>
              </a:solidFill>
            </a:endParaRPr>
          </a:p>
          <a:p>
            <a:pPr eaLnBrk="1" fontAlgn="auto" hangingPunct="1">
              <a:spcAft>
                <a:spcPts val="0"/>
              </a:spcAft>
              <a:buFontTx/>
              <a:buNone/>
              <a:defRPr/>
            </a:pPr>
            <a:r>
              <a:rPr lang="en-US" sz="2800" b="1" i="1" dirty="0" smtClean="0">
                <a:solidFill>
                  <a:srgbClr val="CC3300"/>
                </a:solidFill>
              </a:rPr>
              <a:t>i</a:t>
            </a:r>
            <a:r>
              <a:rPr lang="en-US" sz="2800" b="1" i="1" dirty="0" smtClean="0">
                <a:solidFill>
                  <a:srgbClr val="FF0000"/>
                </a:solidFill>
              </a:rPr>
              <a:t>n</a:t>
            </a:r>
            <a:r>
              <a:rPr lang="en-US" sz="2800" b="1" i="1" dirty="0" smtClean="0">
                <a:solidFill>
                  <a:srgbClr val="FFFF00"/>
                </a:solidFill>
              </a:rPr>
              <a:t>n</a:t>
            </a:r>
            <a:r>
              <a:rPr lang="en-US" sz="2800" b="1" i="1" dirty="0" smtClean="0"/>
              <a:t>o</a:t>
            </a:r>
            <a:r>
              <a:rPr lang="en-US" sz="2800" b="1" i="1" dirty="0" smtClean="0">
                <a:solidFill>
                  <a:schemeClr val="accent6">
                    <a:lumMod val="50000"/>
                  </a:schemeClr>
                </a:solidFill>
              </a:rPr>
              <a:t>v</a:t>
            </a:r>
            <a:r>
              <a:rPr lang="en-US" sz="2800" b="1" i="1" dirty="0" smtClean="0">
                <a:solidFill>
                  <a:schemeClr val="accent1">
                    <a:lumMod val="75000"/>
                  </a:schemeClr>
                </a:solidFill>
              </a:rPr>
              <a:t>a</a:t>
            </a:r>
            <a:r>
              <a:rPr lang="en-US" sz="2800" b="1" i="1" dirty="0" smtClean="0">
                <a:solidFill>
                  <a:srgbClr val="7030A0"/>
                </a:solidFill>
              </a:rPr>
              <a:t>t</a:t>
            </a:r>
            <a:r>
              <a:rPr lang="en-US" sz="2800" b="1" i="1" dirty="0" smtClean="0">
                <a:solidFill>
                  <a:schemeClr val="bg1">
                    <a:lumMod val="85000"/>
                  </a:schemeClr>
                </a:solidFill>
              </a:rPr>
              <a:t>i</a:t>
            </a:r>
            <a:r>
              <a:rPr lang="en-US" sz="2800" b="1" i="1" dirty="0" smtClean="0">
                <a:solidFill>
                  <a:schemeClr val="tx1">
                    <a:lumMod val="85000"/>
                    <a:lumOff val="15000"/>
                  </a:schemeClr>
                </a:solidFill>
              </a:rPr>
              <a:t>o</a:t>
            </a:r>
            <a:r>
              <a:rPr lang="en-US" sz="2800" b="1" i="1" dirty="0" smtClean="0">
                <a:solidFill>
                  <a:srgbClr val="FFC000"/>
                </a:solidFill>
              </a:rPr>
              <a:t>n</a:t>
            </a:r>
            <a:r>
              <a:rPr lang="en-US" sz="2800" b="1" dirty="0" smtClean="0"/>
              <a:t> </a:t>
            </a:r>
            <a:r>
              <a:rPr lang="en-US" sz="2800" dirty="0" smtClean="0"/>
              <a:t>Characteristics:</a:t>
            </a:r>
          </a:p>
          <a:p>
            <a:pPr lvl="1" eaLnBrk="1" fontAlgn="auto" hangingPunct="1">
              <a:spcAft>
                <a:spcPts val="0"/>
              </a:spcAft>
              <a:buFont typeface="Arial" pitchFamily="34" charset="0"/>
              <a:buChar char="–"/>
              <a:defRPr/>
            </a:pPr>
            <a:r>
              <a:rPr lang="en-US" sz="2400" dirty="0" smtClean="0"/>
              <a:t>Innovation is </a:t>
            </a:r>
            <a:r>
              <a:rPr lang="en-US" sz="2400" u="sng" dirty="0" smtClean="0"/>
              <a:t>new</a:t>
            </a:r>
            <a:r>
              <a:rPr lang="en-US" sz="2400" dirty="0" smtClean="0"/>
              <a:t> – new technologies, products, services, processes, business models, etc.</a:t>
            </a:r>
          </a:p>
          <a:p>
            <a:pPr lvl="1" eaLnBrk="1" fontAlgn="auto" hangingPunct="1">
              <a:spcAft>
                <a:spcPts val="0"/>
              </a:spcAft>
              <a:buFont typeface="Arial" pitchFamily="34" charset="0"/>
              <a:buChar char="–"/>
              <a:defRPr/>
            </a:pPr>
            <a:r>
              <a:rPr lang="en-US" sz="2400" dirty="0" smtClean="0"/>
              <a:t>Innovation is a process that generates new sources of </a:t>
            </a:r>
            <a:r>
              <a:rPr lang="en-US" sz="2400" u="sng" dirty="0" smtClean="0"/>
              <a:t>value</a:t>
            </a:r>
            <a:r>
              <a:rPr lang="en-US" sz="2400" dirty="0" smtClean="0"/>
              <a:t> and growth for the organization</a:t>
            </a:r>
          </a:p>
          <a:p>
            <a:pPr lvl="1" eaLnBrk="1" fontAlgn="auto" hangingPunct="1">
              <a:spcAft>
                <a:spcPts val="0"/>
              </a:spcAft>
              <a:buFont typeface="Arial" pitchFamily="34" charset="0"/>
              <a:buChar char="–"/>
              <a:defRPr/>
            </a:pPr>
            <a:r>
              <a:rPr lang="en-US" sz="2400" dirty="0" smtClean="0"/>
              <a:t>Innovation can dramatically </a:t>
            </a:r>
            <a:r>
              <a:rPr lang="en-US" sz="2400" u="sng" dirty="0" smtClean="0"/>
              <a:t>change the basis of competition</a:t>
            </a:r>
            <a:r>
              <a:rPr lang="en-US" sz="2400" dirty="0" smtClean="0"/>
              <a:t> in an industry</a:t>
            </a:r>
          </a:p>
          <a:p>
            <a:pPr lvl="1" eaLnBrk="1" fontAlgn="auto" hangingPunct="1">
              <a:spcAft>
                <a:spcPts val="0"/>
              </a:spcAft>
              <a:buFont typeface="Arial" pitchFamily="34" charset="0"/>
              <a:buChar char="–"/>
              <a:defRPr/>
            </a:pPr>
            <a:endParaRPr lang="en-US" sz="2400" dirty="0" smtClean="0"/>
          </a:p>
        </p:txBody>
      </p:sp>
      <p:sp>
        <p:nvSpPr>
          <p:cNvPr id="4" name="TextBox 3"/>
          <p:cNvSpPr txBox="1"/>
          <p:nvPr/>
        </p:nvSpPr>
        <p:spPr>
          <a:xfrm rot="19446095">
            <a:off x="196850" y="3302000"/>
            <a:ext cx="8818563" cy="769938"/>
          </a:xfrm>
          <a:prstGeom prst="rect">
            <a:avLst/>
          </a:prstGeom>
          <a:solidFill>
            <a:schemeClr val="accent1"/>
          </a:solidFill>
        </p:spPr>
        <p:txBody>
          <a:bodyPr wrap="none">
            <a:spAutoFit/>
          </a:bodyPr>
          <a:lstStyle/>
          <a:p>
            <a:pPr fontAlgn="auto">
              <a:spcBef>
                <a:spcPts val="0"/>
              </a:spcBef>
              <a:spcAft>
                <a:spcPts val="0"/>
              </a:spcAft>
              <a:defRPr/>
            </a:pPr>
            <a:r>
              <a:rPr lang="en-US" sz="4400" i="1" dirty="0">
                <a:solidFill>
                  <a:srgbClr val="CC3300"/>
                </a:solidFill>
                <a:latin typeface="Arial" pitchFamily="34" charset="0"/>
                <a:cs typeface="+mn-cs"/>
              </a:rPr>
              <a:t>i</a:t>
            </a:r>
            <a:r>
              <a:rPr lang="en-US" sz="4400" i="1" dirty="0">
                <a:solidFill>
                  <a:srgbClr val="FF0000"/>
                </a:solidFill>
                <a:latin typeface="Arial" pitchFamily="34" charset="0"/>
                <a:cs typeface="+mn-cs"/>
              </a:rPr>
              <a:t>n</a:t>
            </a:r>
            <a:r>
              <a:rPr lang="en-US" sz="4400" i="1" dirty="0">
                <a:solidFill>
                  <a:srgbClr val="FFFF00"/>
                </a:solidFill>
                <a:latin typeface="Arial" pitchFamily="34" charset="0"/>
                <a:cs typeface="+mn-cs"/>
              </a:rPr>
              <a:t>n</a:t>
            </a:r>
            <a:r>
              <a:rPr lang="en-US" sz="4400" i="1" dirty="0">
                <a:latin typeface="Arial" pitchFamily="34" charset="0"/>
                <a:cs typeface="+mn-cs"/>
              </a:rPr>
              <a:t>o</a:t>
            </a:r>
            <a:r>
              <a:rPr lang="en-US" sz="4400" i="1" dirty="0">
                <a:solidFill>
                  <a:schemeClr val="accent6">
                    <a:lumMod val="50000"/>
                  </a:schemeClr>
                </a:solidFill>
                <a:latin typeface="Arial" pitchFamily="34" charset="0"/>
                <a:cs typeface="+mn-cs"/>
              </a:rPr>
              <a:t>v</a:t>
            </a:r>
            <a:r>
              <a:rPr lang="en-US" sz="4400" i="1" dirty="0">
                <a:solidFill>
                  <a:schemeClr val="accent1">
                    <a:lumMod val="75000"/>
                  </a:schemeClr>
                </a:solidFill>
                <a:latin typeface="Arial" pitchFamily="34" charset="0"/>
                <a:cs typeface="+mn-cs"/>
              </a:rPr>
              <a:t>a</a:t>
            </a:r>
            <a:r>
              <a:rPr lang="en-US" sz="4400" i="1" dirty="0">
                <a:solidFill>
                  <a:srgbClr val="7030A0"/>
                </a:solidFill>
                <a:latin typeface="Arial" pitchFamily="34" charset="0"/>
                <a:cs typeface="+mn-cs"/>
              </a:rPr>
              <a:t>t</a:t>
            </a:r>
            <a:r>
              <a:rPr lang="en-US" sz="4400" i="1" dirty="0">
                <a:solidFill>
                  <a:schemeClr val="bg1">
                    <a:lumMod val="85000"/>
                  </a:schemeClr>
                </a:solidFill>
                <a:latin typeface="Arial" pitchFamily="34" charset="0"/>
                <a:cs typeface="+mn-cs"/>
              </a:rPr>
              <a:t>i</a:t>
            </a:r>
            <a:r>
              <a:rPr lang="en-US" sz="4400" i="1" dirty="0">
                <a:solidFill>
                  <a:schemeClr val="tx1">
                    <a:lumMod val="85000"/>
                    <a:lumOff val="15000"/>
                  </a:schemeClr>
                </a:solidFill>
                <a:latin typeface="Arial" pitchFamily="34" charset="0"/>
                <a:cs typeface="+mn-cs"/>
              </a:rPr>
              <a:t>o</a:t>
            </a:r>
            <a:r>
              <a:rPr lang="en-US" sz="4400" i="1" dirty="0">
                <a:solidFill>
                  <a:srgbClr val="FFC000"/>
                </a:solidFill>
                <a:latin typeface="Arial" pitchFamily="34" charset="0"/>
                <a:cs typeface="+mn-cs"/>
              </a:rPr>
              <a:t>n</a:t>
            </a:r>
            <a:r>
              <a:rPr lang="en-US" sz="4400" dirty="0">
                <a:latin typeface="Arial" pitchFamily="34" charset="0"/>
                <a:cs typeface="+mn-cs"/>
              </a:rPr>
              <a:t> = </a:t>
            </a:r>
            <a:r>
              <a:rPr lang="en-US" sz="4400" dirty="0">
                <a:solidFill>
                  <a:srgbClr val="FF0000"/>
                </a:solidFill>
                <a:latin typeface="Arial" pitchFamily="34" charset="0"/>
                <a:cs typeface="+mn-cs"/>
              </a:rPr>
              <a:t>Invention + Execution</a:t>
            </a:r>
          </a:p>
        </p:txBody>
      </p:sp>
    </p:spTree>
    <p:extLst>
      <p:ext uri="{BB962C8B-B14F-4D97-AF65-F5344CB8AC3E}">
        <p14:creationId xmlns:p14="http://schemas.microsoft.com/office/powerpoint/2010/main" val="14658092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53112" y="2502"/>
            <a:ext cx="7848600" cy="868362"/>
          </a:xfrm>
        </p:spPr>
        <p:txBody>
          <a:bodyPr rtlCol="0">
            <a:noAutofit/>
          </a:bodyPr>
          <a:lstStyle/>
          <a:p>
            <a:pPr algn="l">
              <a:defRPr/>
            </a:pPr>
            <a:r>
              <a:rPr lang="en-US" b="1" dirty="0" smtClean="0"/>
              <a:t>           </a:t>
            </a:r>
            <a:r>
              <a:rPr lang="en-US" b="1" i="1" dirty="0" smtClean="0">
                <a:solidFill>
                  <a:srgbClr val="CC3300"/>
                </a:solidFill>
              </a:rPr>
              <a:t>i</a:t>
            </a:r>
            <a:r>
              <a:rPr lang="en-US" b="1" i="1" dirty="0" smtClean="0">
                <a:solidFill>
                  <a:srgbClr val="FF0000"/>
                </a:solidFill>
              </a:rPr>
              <a:t>n</a:t>
            </a:r>
            <a:r>
              <a:rPr lang="en-US" b="1" i="1" dirty="0" smtClean="0">
                <a:solidFill>
                  <a:srgbClr val="FFFF00"/>
                </a:solidFill>
              </a:rPr>
              <a:t>n</a:t>
            </a:r>
            <a:r>
              <a:rPr lang="en-US" b="1" i="1" dirty="0" smtClean="0"/>
              <a:t>o</a:t>
            </a:r>
            <a:r>
              <a:rPr lang="en-US" b="1" i="1" dirty="0" smtClean="0">
                <a:solidFill>
                  <a:schemeClr val="accent6">
                    <a:lumMod val="50000"/>
                  </a:schemeClr>
                </a:solidFill>
              </a:rPr>
              <a:t>v</a:t>
            </a:r>
            <a:r>
              <a:rPr lang="en-US" b="1" i="1" dirty="0" smtClean="0">
                <a:solidFill>
                  <a:schemeClr val="accent1">
                    <a:lumMod val="75000"/>
                  </a:schemeClr>
                </a:solidFill>
              </a:rPr>
              <a:t>a</a:t>
            </a:r>
            <a:r>
              <a:rPr lang="en-US" b="1" i="1" dirty="0" smtClean="0">
                <a:solidFill>
                  <a:srgbClr val="7030A0"/>
                </a:solidFill>
              </a:rPr>
              <a:t>t</a:t>
            </a:r>
            <a:r>
              <a:rPr lang="en-US" b="1" i="1" dirty="0" smtClean="0">
                <a:solidFill>
                  <a:srgbClr val="00B050"/>
                </a:solidFill>
              </a:rPr>
              <a:t>i</a:t>
            </a:r>
            <a:r>
              <a:rPr lang="en-US" b="1" i="1" dirty="0" smtClean="0">
                <a:solidFill>
                  <a:schemeClr val="tx1">
                    <a:lumMod val="85000"/>
                    <a:lumOff val="15000"/>
                  </a:schemeClr>
                </a:solidFill>
              </a:rPr>
              <a:t>o</a:t>
            </a:r>
            <a:r>
              <a:rPr lang="en-US" b="1" i="1" dirty="0" smtClean="0">
                <a:solidFill>
                  <a:srgbClr val="FFC000"/>
                </a:solidFill>
              </a:rPr>
              <a:t>n </a:t>
            </a:r>
            <a:r>
              <a:rPr lang="en-US" b="1" dirty="0" smtClean="0"/>
              <a:t>is Everywhere…</a:t>
            </a:r>
          </a:p>
        </p:txBody>
      </p:sp>
      <p:pic>
        <p:nvPicPr>
          <p:cNvPr id="29699" name="Picture 3" descr="Business Week Cover"/>
          <p:cNvPicPr>
            <a:picLocks noChangeAspect="1" noChangeArrowheads="1"/>
          </p:cNvPicPr>
          <p:nvPr/>
        </p:nvPicPr>
        <p:blipFill>
          <a:blip r:embed="rId3" cstate="print"/>
          <a:srcRect/>
          <a:stretch>
            <a:fillRect/>
          </a:stretch>
        </p:blipFill>
        <p:spPr bwMode="auto">
          <a:xfrm>
            <a:off x="341313" y="1892300"/>
            <a:ext cx="3373437" cy="4492625"/>
          </a:xfrm>
          <a:prstGeom prst="rect">
            <a:avLst/>
          </a:prstGeom>
          <a:noFill/>
          <a:ln w="9525">
            <a:noFill/>
            <a:miter lim="800000"/>
            <a:headEnd/>
            <a:tailEnd/>
          </a:ln>
        </p:spPr>
      </p:pic>
      <p:pic>
        <p:nvPicPr>
          <p:cNvPr id="29700" name="Picture 6" descr="Business Week Cover"/>
          <p:cNvPicPr>
            <a:picLocks noChangeAspect="1" noChangeArrowheads="1"/>
          </p:cNvPicPr>
          <p:nvPr/>
        </p:nvPicPr>
        <p:blipFill>
          <a:blip r:embed="rId4" cstate="print"/>
          <a:srcRect/>
          <a:stretch>
            <a:fillRect/>
          </a:stretch>
        </p:blipFill>
        <p:spPr bwMode="auto">
          <a:xfrm>
            <a:off x="4891088" y="1978025"/>
            <a:ext cx="3490912" cy="4641850"/>
          </a:xfrm>
          <a:prstGeom prst="rect">
            <a:avLst/>
          </a:prstGeom>
          <a:noFill/>
          <a:ln w="9525">
            <a:noFill/>
            <a:miter lim="800000"/>
            <a:headEnd/>
            <a:tailEnd/>
          </a:ln>
        </p:spPr>
      </p:pic>
      <p:pic>
        <p:nvPicPr>
          <p:cNvPr id="29701" name="Picture 26" descr="http://s44.radikal.ru/i104/0905/05/c6609a9e3ea9.jpg"/>
          <p:cNvPicPr>
            <a:picLocks noChangeAspect="1" noChangeArrowheads="1"/>
          </p:cNvPicPr>
          <p:nvPr/>
        </p:nvPicPr>
        <p:blipFill>
          <a:blip r:embed="rId5" cstate="print"/>
          <a:srcRect/>
          <a:stretch>
            <a:fillRect/>
          </a:stretch>
        </p:blipFill>
        <p:spPr bwMode="auto">
          <a:xfrm rot="679421">
            <a:off x="6215063" y="2984500"/>
            <a:ext cx="2887662" cy="3802063"/>
          </a:xfrm>
          <a:prstGeom prst="rect">
            <a:avLst/>
          </a:prstGeom>
          <a:noFill/>
          <a:ln w="9525">
            <a:noFill/>
            <a:miter lim="800000"/>
            <a:headEnd/>
            <a:tailEnd/>
          </a:ln>
        </p:spPr>
      </p:pic>
      <p:pic>
        <p:nvPicPr>
          <p:cNvPr id="29702" name="Picture 16" descr="http://agoodson.com/illustration-agency/wp-content/uploads/2009/04/hbr_layout_april09.jpg"/>
          <p:cNvPicPr>
            <a:picLocks noChangeAspect="1" noChangeArrowheads="1"/>
          </p:cNvPicPr>
          <p:nvPr/>
        </p:nvPicPr>
        <p:blipFill>
          <a:blip r:embed="rId6" cstate="print"/>
          <a:srcRect/>
          <a:stretch>
            <a:fillRect/>
          </a:stretch>
        </p:blipFill>
        <p:spPr bwMode="auto">
          <a:xfrm rot="-2600014">
            <a:off x="2939473" y="2656061"/>
            <a:ext cx="2887662" cy="3717925"/>
          </a:xfrm>
          <a:prstGeom prst="rect">
            <a:avLst/>
          </a:prstGeom>
          <a:noFill/>
          <a:ln w="9525">
            <a:noFill/>
            <a:miter lim="800000"/>
            <a:headEnd/>
            <a:tailEnd/>
          </a:ln>
        </p:spPr>
      </p:pic>
      <p:pic>
        <p:nvPicPr>
          <p:cNvPr id="29703" name="Picture 1" descr="This Week's Issue"/>
          <p:cNvPicPr>
            <a:picLocks noChangeAspect="1" noChangeArrowheads="1"/>
          </p:cNvPicPr>
          <p:nvPr/>
        </p:nvPicPr>
        <p:blipFill>
          <a:blip r:embed="rId7" cstate="print"/>
          <a:srcRect/>
          <a:stretch>
            <a:fillRect/>
          </a:stretch>
        </p:blipFill>
        <p:spPr bwMode="auto">
          <a:xfrm rot="-482266">
            <a:off x="4894679" y="3260711"/>
            <a:ext cx="2154238" cy="2870200"/>
          </a:xfrm>
          <a:prstGeom prst="rect">
            <a:avLst/>
          </a:prstGeom>
          <a:noFill/>
          <a:ln w="9525">
            <a:noFill/>
            <a:miter lim="800000"/>
            <a:headEnd/>
            <a:tailEnd/>
          </a:ln>
        </p:spPr>
      </p:pic>
      <p:pic>
        <p:nvPicPr>
          <p:cNvPr id="29704" name="Picture 12" descr="http://i.cmpnet.com/smartenterprisemag/2010winter/cover_100.gif"/>
          <p:cNvPicPr>
            <a:picLocks noChangeAspect="1" noChangeArrowheads="1"/>
          </p:cNvPicPr>
          <p:nvPr/>
        </p:nvPicPr>
        <p:blipFill>
          <a:blip r:embed="rId8" cstate="print"/>
          <a:srcRect/>
          <a:stretch>
            <a:fillRect/>
          </a:stretch>
        </p:blipFill>
        <p:spPr bwMode="auto">
          <a:xfrm>
            <a:off x="203200" y="4581525"/>
            <a:ext cx="2006600" cy="2508250"/>
          </a:xfrm>
          <a:prstGeom prst="rect">
            <a:avLst/>
          </a:prstGeom>
          <a:noFill/>
          <a:ln w="9525">
            <a:noFill/>
            <a:miter lim="800000"/>
            <a:headEnd/>
            <a:tailEnd/>
          </a:ln>
        </p:spPr>
      </p:pic>
      <p:pic>
        <p:nvPicPr>
          <p:cNvPr id="29705" name="Picture 5"/>
          <p:cNvPicPr>
            <a:picLocks noChangeAspect="1" noChangeArrowheads="1"/>
          </p:cNvPicPr>
          <p:nvPr/>
        </p:nvPicPr>
        <p:blipFill>
          <a:blip r:embed="rId9" cstate="print"/>
          <a:srcRect l="11540" r="11540"/>
          <a:stretch>
            <a:fillRect/>
          </a:stretch>
        </p:blipFill>
        <p:spPr bwMode="auto">
          <a:xfrm>
            <a:off x="149225" y="1066800"/>
            <a:ext cx="1466850" cy="1660525"/>
          </a:xfrm>
          <a:prstGeom prst="rect">
            <a:avLst/>
          </a:prstGeom>
          <a:noFill/>
          <a:ln w="9525" algn="ctr">
            <a:noFill/>
            <a:miter lim="800000"/>
            <a:headEnd/>
            <a:tailEnd/>
          </a:ln>
        </p:spPr>
      </p:pic>
      <p:pic>
        <p:nvPicPr>
          <p:cNvPr id="15362" name="Picture 2" descr="http://www.formfollowsfunction.co.uk/wp-content/uploads/2006/04/isda_innovation_front2.gif"/>
          <p:cNvPicPr>
            <a:picLocks noChangeAspect="1" noChangeArrowheads="1"/>
          </p:cNvPicPr>
          <p:nvPr/>
        </p:nvPicPr>
        <p:blipFill>
          <a:blip r:embed="rId10" cstate="print"/>
          <a:srcRect/>
          <a:stretch>
            <a:fillRect/>
          </a:stretch>
        </p:blipFill>
        <p:spPr bwMode="auto">
          <a:xfrm rot="1135871">
            <a:off x="1566992" y="1914062"/>
            <a:ext cx="2438400" cy="3020292"/>
          </a:xfrm>
          <a:prstGeom prst="rect">
            <a:avLst/>
          </a:prstGeom>
          <a:noFill/>
        </p:spPr>
      </p:pic>
      <p:pic>
        <p:nvPicPr>
          <p:cNvPr id="15364" name="Picture 4" descr="http://images.businessweek.com/mz/06/25/0625covdc.gif"/>
          <p:cNvPicPr>
            <a:picLocks noChangeAspect="1" noChangeArrowheads="1"/>
          </p:cNvPicPr>
          <p:nvPr/>
        </p:nvPicPr>
        <p:blipFill>
          <a:blip r:embed="rId11" cstate="print"/>
          <a:srcRect/>
          <a:stretch>
            <a:fillRect/>
          </a:stretch>
        </p:blipFill>
        <p:spPr bwMode="auto">
          <a:xfrm rot="20380897">
            <a:off x="2119345" y="3390341"/>
            <a:ext cx="2590800" cy="3454400"/>
          </a:xfrm>
          <a:prstGeom prst="rect">
            <a:avLst/>
          </a:prstGeom>
          <a:noFill/>
        </p:spPr>
      </p:pic>
      <p:pic>
        <p:nvPicPr>
          <p:cNvPr id="15366" name="Picture 6" descr="http://www.mindwerx.com.au/files/imagecache/node-view/hbr_Innovation.png"/>
          <p:cNvPicPr>
            <a:picLocks noChangeAspect="1" noChangeArrowheads="1"/>
          </p:cNvPicPr>
          <p:nvPr/>
        </p:nvPicPr>
        <p:blipFill>
          <a:blip r:embed="rId12" cstate="print"/>
          <a:srcRect/>
          <a:stretch>
            <a:fillRect/>
          </a:stretch>
        </p:blipFill>
        <p:spPr bwMode="auto">
          <a:xfrm>
            <a:off x="840322" y="1514474"/>
            <a:ext cx="1826678" cy="2295526"/>
          </a:xfrm>
          <a:prstGeom prst="rect">
            <a:avLst/>
          </a:prstGeom>
          <a:noFill/>
        </p:spPr>
      </p:pic>
      <p:pic>
        <p:nvPicPr>
          <p:cNvPr id="15368" name="Picture 8" descr="http://www.ideaconnection.com/images/books/harvard-business-review-on-inspiring-executing-innovation.jpg"/>
          <p:cNvPicPr>
            <a:picLocks noChangeAspect="1" noChangeArrowheads="1"/>
          </p:cNvPicPr>
          <p:nvPr/>
        </p:nvPicPr>
        <p:blipFill>
          <a:blip r:embed="rId13" cstate="print"/>
          <a:srcRect/>
          <a:stretch>
            <a:fillRect/>
          </a:stretch>
        </p:blipFill>
        <p:spPr bwMode="auto">
          <a:xfrm>
            <a:off x="4495800" y="5495925"/>
            <a:ext cx="904875" cy="1362075"/>
          </a:xfrm>
          <a:prstGeom prst="rect">
            <a:avLst/>
          </a:prstGeom>
          <a:noFill/>
        </p:spPr>
      </p:pic>
      <p:pic>
        <p:nvPicPr>
          <p:cNvPr id="15370" name="Picture 10" descr="http://ww2.med.miami.edu/images/Miller/Medical-Innovation-magazine_medium.gif"/>
          <p:cNvPicPr>
            <a:picLocks noChangeAspect="1" noChangeArrowheads="1"/>
          </p:cNvPicPr>
          <p:nvPr/>
        </p:nvPicPr>
        <p:blipFill>
          <a:blip r:embed="rId14" cstate="print"/>
          <a:srcRect/>
          <a:stretch>
            <a:fillRect/>
          </a:stretch>
        </p:blipFill>
        <p:spPr bwMode="auto">
          <a:xfrm>
            <a:off x="7686675" y="798270"/>
            <a:ext cx="1457325" cy="1781176"/>
          </a:xfrm>
          <a:prstGeom prst="rect">
            <a:avLst/>
          </a:prstGeom>
          <a:noFill/>
        </p:spPr>
      </p:pic>
      <p:pic>
        <p:nvPicPr>
          <p:cNvPr id="15372" name="Picture 12" descr="http://www.innovationgrowth.co.uk/images/temp/think-innovation.jpg"/>
          <p:cNvPicPr>
            <a:picLocks noChangeAspect="1" noChangeArrowheads="1"/>
          </p:cNvPicPr>
          <p:nvPr/>
        </p:nvPicPr>
        <p:blipFill>
          <a:blip r:embed="rId15" cstate="print"/>
          <a:srcRect/>
          <a:stretch>
            <a:fillRect/>
          </a:stretch>
        </p:blipFill>
        <p:spPr bwMode="auto">
          <a:xfrm rot="19089780">
            <a:off x="491881" y="4554605"/>
            <a:ext cx="1524000" cy="2057400"/>
          </a:xfrm>
          <a:prstGeom prst="rect">
            <a:avLst/>
          </a:prstGeom>
          <a:noFill/>
        </p:spPr>
      </p:pic>
      <p:pic>
        <p:nvPicPr>
          <p:cNvPr id="15374" name="Picture 14" descr="http://www.lysaght.com/images/StandardImage/innovations-issue-15-cover-med.jpg"/>
          <p:cNvPicPr>
            <a:picLocks noChangeAspect="1" noChangeArrowheads="1"/>
          </p:cNvPicPr>
          <p:nvPr/>
        </p:nvPicPr>
        <p:blipFill>
          <a:blip r:embed="rId16" cstate="print"/>
          <a:srcRect/>
          <a:stretch>
            <a:fillRect/>
          </a:stretch>
        </p:blipFill>
        <p:spPr bwMode="auto">
          <a:xfrm rot="19181347">
            <a:off x="7274601" y="1520156"/>
            <a:ext cx="1408043" cy="1943100"/>
          </a:xfrm>
          <a:prstGeom prst="rect">
            <a:avLst/>
          </a:prstGeom>
          <a:noFill/>
        </p:spPr>
      </p:pic>
      <p:pic>
        <p:nvPicPr>
          <p:cNvPr id="15376" name="Picture 16" descr="http://www.proteusdesign.com/images/news/onetouch/cover.jpg"/>
          <p:cNvPicPr>
            <a:picLocks noChangeAspect="1" noChangeArrowheads="1"/>
          </p:cNvPicPr>
          <p:nvPr/>
        </p:nvPicPr>
        <p:blipFill>
          <a:blip r:embed="rId17" cstate="print"/>
          <a:srcRect/>
          <a:stretch>
            <a:fillRect/>
          </a:stretch>
        </p:blipFill>
        <p:spPr bwMode="auto">
          <a:xfrm>
            <a:off x="3962400" y="2590800"/>
            <a:ext cx="1190625" cy="1190625"/>
          </a:xfrm>
          <a:prstGeom prst="rect">
            <a:avLst/>
          </a:prstGeom>
          <a:noFill/>
        </p:spPr>
      </p:pic>
      <p:pic>
        <p:nvPicPr>
          <p:cNvPr id="15378" name="Picture 18" descr="http://square1pd.com/blogImages/magazine1lowres.jpg"/>
          <p:cNvPicPr>
            <a:picLocks noChangeAspect="1" noChangeArrowheads="1"/>
          </p:cNvPicPr>
          <p:nvPr/>
        </p:nvPicPr>
        <p:blipFill>
          <a:blip r:embed="rId18" cstate="print"/>
          <a:srcRect/>
          <a:stretch>
            <a:fillRect/>
          </a:stretch>
        </p:blipFill>
        <p:spPr bwMode="auto">
          <a:xfrm>
            <a:off x="7086600" y="3886200"/>
            <a:ext cx="2202584" cy="2971800"/>
          </a:xfrm>
          <a:prstGeom prst="rect">
            <a:avLst/>
          </a:prstGeom>
          <a:noFill/>
        </p:spPr>
      </p:pic>
      <p:pic>
        <p:nvPicPr>
          <p:cNvPr id="2" name="Picture 4" descr="http://thinksmart.typepad.com/photos/uncategorized/medici_effect.jpg"/>
          <p:cNvPicPr>
            <a:picLocks noChangeAspect="1" noChangeArrowheads="1"/>
          </p:cNvPicPr>
          <p:nvPr/>
        </p:nvPicPr>
        <p:blipFill>
          <a:blip r:embed="rId19" cstate="print"/>
          <a:srcRect/>
          <a:stretch>
            <a:fillRect/>
          </a:stretch>
        </p:blipFill>
        <p:spPr bwMode="auto">
          <a:xfrm rot="1526535">
            <a:off x="5493418" y="4627146"/>
            <a:ext cx="1447800" cy="2133243"/>
          </a:xfrm>
          <a:prstGeom prst="rect">
            <a:avLst/>
          </a:prstGeom>
          <a:noFill/>
        </p:spPr>
      </p:pic>
      <p:pic>
        <p:nvPicPr>
          <p:cNvPr id="3074" name="Picture 2" descr="C:\Users\marxe\AppData\Local\Microsoft\Windows\Temporary Internet Files\Content.Outlook\RSV2PUVD\infoweek march2011.JPG"/>
          <p:cNvPicPr>
            <a:picLocks noChangeAspect="1" noChangeArrowheads="1"/>
          </p:cNvPicPr>
          <p:nvPr/>
        </p:nvPicPr>
        <p:blipFill>
          <a:blip r:embed="rId20" cstate="print"/>
          <a:srcRect/>
          <a:stretch>
            <a:fillRect/>
          </a:stretch>
        </p:blipFill>
        <p:spPr bwMode="auto">
          <a:xfrm rot="302610">
            <a:off x="8004442" y="1981200"/>
            <a:ext cx="1139558" cy="1524000"/>
          </a:xfrm>
          <a:prstGeom prst="rect">
            <a:avLst/>
          </a:prstGeom>
          <a:noFill/>
        </p:spPr>
      </p:pic>
      <p:pic>
        <p:nvPicPr>
          <p:cNvPr id="21" name="Picture 2"/>
          <p:cNvPicPr>
            <a:picLocks noChangeAspect="1" noChangeArrowheads="1"/>
          </p:cNvPicPr>
          <p:nvPr/>
        </p:nvPicPr>
        <p:blipFill>
          <a:blip r:embed="rId21" cstate="print"/>
          <a:srcRect/>
          <a:stretch>
            <a:fillRect/>
          </a:stretch>
        </p:blipFill>
        <p:spPr bwMode="auto">
          <a:xfrm rot="19859743">
            <a:off x="7364112" y="3411672"/>
            <a:ext cx="914400" cy="1381192"/>
          </a:xfrm>
          <a:prstGeom prst="rect">
            <a:avLst/>
          </a:prstGeom>
          <a:noFill/>
          <a:ln w="9525">
            <a:solidFill>
              <a:schemeClr val="bg2"/>
            </a:solidFill>
            <a:miter lim="800000"/>
            <a:headEnd/>
            <a:tailEnd/>
          </a:ln>
          <a:effectLst/>
        </p:spPr>
      </p:pic>
      <p:pic>
        <p:nvPicPr>
          <p:cNvPr id="1026" name="Picture 2" descr="C:\Users\marxe\AppData\Local\Microsoft\Windows\Temporary Internet Files\Content.Outlook\RSV2PUVD\innovators dna.jpg"/>
          <p:cNvPicPr>
            <a:picLocks noChangeAspect="1" noChangeArrowheads="1"/>
          </p:cNvPicPr>
          <p:nvPr/>
        </p:nvPicPr>
        <p:blipFill>
          <a:blip r:embed="rId22" cstate="print"/>
          <a:srcRect/>
          <a:stretch>
            <a:fillRect/>
          </a:stretch>
        </p:blipFill>
        <p:spPr bwMode="auto">
          <a:xfrm>
            <a:off x="7780374" y="4800600"/>
            <a:ext cx="1363626" cy="2057400"/>
          </a:xfrm>
          <a:prstGeom prst="rect">
            <a:avLst/>
          </a:prstGeom>
          <a:noFill/>
        </p:spPr>
      </p:pic>
    </p:spTree>
    <p:extLst>
      <p:ext uri="{BB962C8B-B14F-4D97-AF65-F5344CB8AC3E}">
        <p14:creationId xmlns:p14="http://schemas.microsoft.com/office/powerpoint/2010/main" val="11001102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5993</TotalTime>
  <Words>2120</Words>
  <Application>Microsoft Office PowerPoint</Application>
  <PresentationFormat>On-screen Show (4:3)</PresentationFormat>
  <Paragraphs>460</Paragraphs>
  <Slides>54</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Concourse</vt:lpstr>
      <vt:lpstr>Worksheet</vt:lpstr>
      <vt:lpstr>PowerPoint Presentation</vt:lpstr>
      <vt:lpstr>Conflict of Interest Disclosure </vt:lpstr>
      <vt:lpstr>PowerPoint Presentation</vt:lpstr>
      <vt:lpstr>PowerPoint Presentation</vt:lpstr>
      <vt:lpstr>PowerPoint Presentation</vt:lpstr>
      <vt:lpstr>Learning Objectives</vt:lpstr>
      <vt:lpstr>Defining innovation</vt:lpstr>
      <vt:lpstr>innovation is…</vt:lpstr>
      <vt:lpstr>           innovation is Everywhere…</vt:lpstr>
      <vt:lpstr>PowerPoint Presentation</vt:lpstr>
      <vt:lpstr>innovation Ranking in Priority </vt:lpstr>
      <vt:lpstr>Leveraging Tech innovation *</vt:lpstr>
      <vt:lpstr>innovation Evolution</vt:lpstr>
      <vt:lpstr>innovation &amp; Healthcare</vt:lpstr>
      <vt:lpstr>Why innovation Lags</vt:lpstr>
      <vt:lpstr>Creating innovation</vt:lpstr>
      <vt:lpstr>Creating innovation Culture</vt:lpstr>
      <vt:lpstr>Creating innovation Culture</vt:lpstr>
      <vt:lpstr>Access External innovation</vt:lpstr>
      <vt:lpstr>PowerPoint Presentation</vt:lpstr>
      <vt:lpstr>Book Studies…</vt:lpstr>
      <vt:lpstr>Protean Organization*</vt:lpstr>
      <vt:lpstr>Yammer &amp; MySites</vt:lpstr>
      <vt:lpstr>PowerPoint Presentation</vt:lpstr>
      <vt:lpstr>Connections &amp; Team Building</vt:lpstr>
      <vt:lpstr>Creating innovation…Process</vt:lpstr>
      <vt:lpstr>innovation Portal </vt:lpstr>
      <vt:lpstr>Idea Source &amp; Success </vt:lpstr>
      <vt:lpstr>Business &amp; IT Convergence</vt:lpstr>
      <vt:lpstr>Sustaining innovation</vt:lpstr>
      <vt:lpstr>Sustaining innovation…</vt:lpstr>
      <vt:lpstr>Accelerating innovation…</vt:lpstr>
      <vt:lpstr>Innovation  case studies/tools</vt:lpstr>
      <vt:lpstr>PowerPoint Presentation</vt:lpstr>
      <vt:lpstr>PowerPoint Presentation</vt:lpstr>
      <vt:lpstr>PowerPoint Presentation</vt:lpstr>
      <vt:lpstr>Hyper Mobility Deployment </vt:lpstr>
      <vt:lpstr>PowerPoint Presentation</vt:lpstr>
      <vt:lpstr>Electronic Health Record</vt:lpstr>
      <vt:lpstr>Personal Health Devices</vt:lpstr>
      <vt:lpstr>Training &amp; Satisfaction</vt:lpstr>
      <vt:lpstr>Peek A Boo</vt:lpstr>
      <vt:lpstr>PowerPoint Presentation</vt:lpstr>
      <vt:lpstr>PowerPoint Presentation</vt:lpstr>
      <vt:lpstr>Increasing Patient Satisfaction</vt:lpstr>
      <vt:lpstr>Winning with innovation</vt:lpstr>
      <vt:lpstr>Critical Success Factors</vt:lpstr>
      <vt:lpstr>Winning with innovation</vt:lpstr>
      <vt:lpstr>PowerPoint Presentation</vt:lpstr>
      <vt:lpstr>Open Arms Clinic…innovation</vt:lpstr>
      <vt:lpstr>PowerPoint Presentation</vt:lpstr>
      <vt:lpstr>PowerPoint Presentation</vt:lpstr>
      <vt:lpstr>Marx Contact</vt:lpstr>
      <vt:lpstr>PowerPoint Presentation</vt:lpstr>
    </vt:vector>
  </TitlesOfParts>
  <Company>Tenet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Informatics:  It’s Our Time!</dc:title>
  <dc:creator>DuSold, Dorothy</dc:creator>
  <cp:lastModifiedBy>Mitchell, Mary Beth</cp:lastModifiedBy>
  <cp:revision>16</cp:revision>
  <dcterms:created xsi:type="dcterms:W3CDTF">2014-08-13T16:42:57Z</dcterms:created>
  <dcterms:modified xsi:type="dcterms:W3CDTF">2014-10-19T02:01:07Z</dcterms:modified>
</cp:coreProperties>
</file>