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8" r:id="rId23"/>
    <p:sldId id="289" r:id="rId24"/>
    <p:sldId id="282" r:id="rId25"/>
    <p:sldId id="283" r:id="rId26"/>
    <p:sldId id="290" r:id="rId27"/>
    <p:sldId id="284" r:id="rId28"/>
    <p:sldId id="285" r:id="rId29"/>
    <p:sldId id="286" r:id="rId30"/>
    <p:sldId id="287" r:id="rId31"/>
    <p:sldId id="258" r:id="rId32"/>
    <p:sldId id="260"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8BF0F-7974-4F9F-A416-75E08E2B71CE}" type="doc">
      <dgm:prSet loTypeId="urn:microsoft.com/office/officeart/2005/8/layout/hList7" loCatId="list" qsTypeId="urn:microsoft.com/office/officeart/2005/8/quickstyle/simple1" qsCatId="simple" csTypeId="urn:microsoft.com/office/officeart/2005/8/colors/accent1_2" csCatId="accent1" phldr="1"/>
      <dgm:spPr/>
    </dgm:pt>
    <dgm:pt modelId="{4FF0F8C7-34FD-42BA-B150-C7FC04FB306C}">
      <dgm:prSet phldrT="[Text]"/>
      <dgm:spPr/>
      <dgm:t>
        <a:bodyPr/>
        <a:lstStyle/>
        <a:p>
          <a:r>
            <a:rPr lang="en-US" dirty="0" smtClean="0"/>
            <a:t>Cerner Domain in Simulation Center of ambulatory EHR &amp; Acute Care</a:t>
          </a:r>
        </a:p>
        <a:p>
          <a:r>
            <a:rPr lang="en-US" dirty="0" smtClean="0"/>
            <a:t>Mirror Image of Clinical Setting</a:t>
          </a:r>
          <a:endParaRPr lang="en-US" dirty="0"/>
        </a:p>
      </dgm:t>
    </dgm:pt>
    <dgm:pt modelId="{7256A0B7-9180-476E-BC27-32829F003EF9}" type="parTrans" cxnId="{D3FD7BF8-B95E-4E11-B5FE-A7CDA3E94A26}">
      <dgm:prSet/>
      <dgm:spPr/>
      <dgm:t>
        <a:bodyPr/>
        <a:lstStyle/>
        <a:p>
          <a:endParaRPr lang="en-US"/>
        </a:p>
      </dgm:t>
    </dgm:pt>
    <dgm:pt modelId="{6040F34E-95A7-4D4D-BA48-8216C5F239A7}" type="sibTrans" cxnId="{D3FD7BF8-B95E-4E11-B5FE-A7CDA3E94A26}">
      <dgm:prSet/>
      <dgm:spPr/>
      <dgm:t>
        <a:bodyPr/>
        <a:lstStyle/>
        <a:p>
          <a:endParaRPr lang="en-US"/>
        </a:p>
      </dgm:t>
    </dgm:pt>
    <dgm:pt modelId="{18B51129-9690-4931-AC28-237EC6BB36DC}">
      <dgm:prSet phldrT="[Text]"/>
      <dgm:spPr/>
      <dgm:t>
        <a:bodyPr/>
        <a:lstStyle/>
        <a:p>
          <a:r>
            <a:rPr lang="en-US" dirty="0" smtClean="0"/>
            <a:t>Clinical Research Repository</a:t>
          </a:r>
        </a:p>
        <a:p>
          <a:r>
            <a:rPr lang="en-US" dirty="0" smtClean="0"/>
            <a:t>De-identify Sample Clinical Data Set</a:t>
          </a:r>
          <a:endParaRPr lang="en-US" dirty="0"/>
        </a:p>
      </dgm:t>
    </dgm:pt>
    <dgm:pt modelId="{70DF9D4C-D424-42AC-9CC7-215BDCA25F02}" type="parTrans" cxnId="{FF934E99-750D-41D5-8C7F-32A629FCB888}">
      <dgm:prSet/>
      <dgm:spPr/>
      <dgm:t>
        <a:bodyPr/>
        <a:lstStyle/>
        <a:p>
          <a:endParaRPr lang="en-US"/>
        </a:p>
      </dgm:t>
    </dgm:pt>
    <dgm:pt modelId="{79D74BCC-D7CB-4374-B72E-17824EBEC184}" type="sibTrans" cxnId="{FF934E99-750D-41D5-8C7F-32A629FCB888}">
      <dgm:prSet/>
      <dgm:spPr/>
      <dgm:t>
        <a:bodyPr/>
        <a:lstStyle/>
        <a:p>
          <a:endParaRPr lang="en-US"/>
        </a:p>
      </dgm:t>
    </dgm:pt>
    <dgm:pt modelId="{8C9AAF4B-B01C-410D-85B8-7D290AEEB498}">
      <dgm:prSet phldrT="[Text]"/>
      <dgm:spPr/>
      <dgm:t>
        <a:bodyPr/>
        <a:lstStyle/>
        <a:p>
          <a:r>
            <a:rPr lang="en-US" dirty="0" smtClean="0"/>
            <a:t>Analytics Sandbox expanded to include Clinical de-identified data to teach advanced data management &amp; analytics</a:t>
          </a:r>
          <a:endParaRPr lang="en-US" dirty="0"/>
        </a:p>
      </dgm:t>
    </dgm:pt>
    <dgm:pt modelId="{24990D4B-4519-4DAA-A30E-7E0A1A876F6C}" type="parTrans" cxnId="{B59A73C5-BC4E-4190-B32E-804B5B0E013E}">
      <dgm:prSet/>
      <dgm:spPr/>
      <dgm:t>
        <a:bodyPr/>
        <a:lstStyle/>
        <a:p>
          <a:endParaRPr lang="en-US"/>
        </a:p>
      </dgm:t>
    </dgm:pt>
    <dgm:pt modelId="{EFF9CF13-9CD5-4C21-9750-D81EA67FA686}" type="sibTrans" cxnId="{B59A73C5-BC4E-4190-B32E-804B5B0E013E}">
      <dgm:prSet/>
      <dgm:spPr/>
      <dgm:t>
        <a:bodyPr/>
        <a:lstStyle/>
        <a:p>
          <a:endParaRPr lang="en-US"/>
        </a:p>
      </dgm:t>
    </dgm:pt>
    <dgm:pt modelId="{74ACC7E9-F7BD-4BB6-8E87-C095A9CB8EA8}" type="pres">
      <dgm:prSet presAssocID="{D018BF0F-7974-4F9F-A416-75E08E2B71CE}" presName="Name0" presStyleCnt="0">
        <dgm:presLayoutVars>
          <dgm:dir/>
          <dgm:resizeHandles val="exact"/>
        </dgm:presLayoutVars>
      </dgm:prSet>
      <dgm:spPr/>
    </dgm:pt>
    <dgm:pt modelId="{BFB81396-B65A-4F67-9B84-0FB37CD800B4}" type="pres">
      <dgm:prSet presAssocID="{D018BF0F-7974-4F9F-A416-75E08E2B71CE}" presName="fgShape" presStyleLbl="fgShp" presStyleIdx="0" presStyleCnt="1"/>
      <dgm:spPr/>
    </dgm:pt>
    <dgm:pt modelId="{DCED838F-B8E5-45F3-80D9-5701BC313F2A}" type="pres">
      <dgm:prSet presAssocID="{D018BF0F-7974-4F9F-A416-75E08E2B71CE}" presName="linComp" presStyleCnt="0"/>
      <dgm:spPr/>
    </dgm:pt>
    <dgm:pt modelId="{1D9A9E46-E670-4371-AA4B-84D21B5101BC}" type="pres">
      <dgm:prSet presAssocID="{4FF0F8C7-34FD-42BA-B150-C7FC04FB306C}" presName="compNode" presStyleCnt="0"/>
      <dgm:spPr/>
    </dgm:pt>
    <dgm:pt modelId="{7B9C6784-7334-4ED5-866B-67DD2C61A5D7}" type="pres">
      <dgm:prSet presAssocID="{4FF0F8C7-34FD-42BA-B150-C7FC04FB306C}" presName="bkgdShape" presStyleLbl="node1" presStyleIdx="0" presStyleCnt="3"/>
      <dgm:spPr/>
      <dgm:t>
        <a:bodyPr/>
        <a:lstStyle/>
        <a:p>
          <a:endParaRPr lang="en-US"/>
        </a:p>
      </dgm:t>
    </dgm:pt>
    <dgm:pt modelId="{26E00650-6EDC-4CA1-95AD-FD097DF9E2C9}" type="pres">
      <dgm:prSet presAssocID="{4FF0F8C7-34FD-42BA-B150-C7FC04FB306C}" presName="nodeTx" presStyleLbl="node1" presStyleIdx="0" presStyleCnt="3">
        <dgm:presLayoutVars>
          <dgm:bulletEnabled val="1"/>
        </dgm:presLayoutVars>
      </dgm:prSet>
      <dgm:spPr/>
      <dgm:t>
        <a:bodyPr/>
        <a:lstStyle/>
        <a:p>
          <a:endParaRPr lang="en-US"/>
        </a:p>
      </dgm:t>
    </dgm:pt>
    <dgm:pt modelId="{A314DBA9-FA0C-44F9-A0E3-FC60E70F5855}" type="pres">
      <dgm:prSet presAssocID="{4FF0F8C7-34FD-42BA-B150-C7FC04FB306C}" presName="invisiNode" presStyleLbl="node1" presStyleIdx="0" presStyleCnt="3"/>
      <dgm:spPr/>
    </dgm:pt>
    <dgm:pt modelId="{C40CEDD1-682F-4660-891D-1E53C17FCA2B}" type="pres">
      <dgm:prSet presAssocID="{4FF0F8C7-34FD-42BA-B150-C7FC04FB306C}"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ED3B10B9-63DB-48B0-828F-514A8CBEBA00}" type="pres">
      <dgm:prSet presAssocID="{6040F34E-95A7-4D4D-BA48-8216C5F239A7}" presName="sibTrans" presStyleLbl="sibTrans2D1" presStyleIdx="0" presStyleCnt="0"/>
      <dgm:spPr/>
      <dgm:t>
        <a:bodyPr/>
        <a:lstStyle/>
        <a:p>
          <a:endParaRPr lang="en-US"/>
        </a:p>
      </dgm:t>
    </dgm:pt>
    <dgm:pt modelId="{6449AB0C-466B-4A15-927B-AED51F72456E}" type="pres">
      <dgm:prSet presAssocID="{18B51129-9690-4931-AC28-237EC6BB36DC}" presName="compNode" presStyleCnt="0"/>
      <dgm:spPr/>
    </dgm:pt>
    <dgm:pt modelId="{67AD576A-DAD8-4C0E-8BAE-61926EDDF0C2}" type="pres">
      <dgm:prSet presAssocID="{18B51129-9690-4931-AC28-237EC6BB36DC}" presName="bkgdShape" presStyleLbl="node1" presStyleIdx="1" presStyleCnt="3" custLinFactNeighborX="638" custLinFactNeighborY="-615"/>
      <dgm:spPr/>
      <dgm:t>
        <a:bodyPr/>
        <a:lstStyle/>
        <a:p>
          <a:endParaRPr lang="en-US"/>
        </a:p>
      </dgm:t>
    </dgm:pt>
    <dgm:pt modelId="{0AEBEA32-2BD2-494C-A93F-EF87B4873592}" type="pres">
      <dgm:prSet presAssocID="{18B51129-9690-4931-AC28-237EC6BB36DC}" presName="nodeTx" presStyleLbl="node1" presStyleIdx="1" presStyleCnt="3">
        <dgm:presLayoutVars>
          <dgm:bulletEnabled val="1"/>
        </dgm:presLayoutVars>
      </dgm:prSet>
      <dgm:spPr/>
      <dgm:t>
        <a:bodyPr/>
        <a:lstStyle/>
        <a:p>
          <a:endParaRPr lang="en-US"/>
        </a:p>
      </dgm:t>
    </dgm:pt>
    <dgm:pt modelId="{73317A37-4C0E-4332-8955-31E676778012}" type="pres">
      <dgm:prSet presAssocID="{18B51129-9690-4931-AC28-237EC6BB36DC}" presName="invisiNode" presStyleLbl="node1" presStyleIdx="1" presStyleCnt="3"/>
      <dgm:spPr/>
    </dgm:pt>
    <dgm:pt modelId="{F79C30B7-CBFF-40BF-B2CC-2FB4396FCF20}" type="pres">
      <dgm:prSet presAssocID="{18B51129-9690-4931-AC28-237EC6BB36DC}" presName="imagNode" presStyleLbl="fgImgPlace1" presStyleIdx="1" presStyleCnt="3"/>
      <dgm:spPr/>
    </dgm:pt>
    <dgm:pt modelId="{6733B2A9-8CF3-4992-95B2-E168C5F21F0A}" type="pres">
      <dgm:prSet presAssocID="{79D74BCC-D7CB-4374-B72E-17824EBEC184}" presName="sibTrans" presStyleLbl="sibTrans2D1" presStyleIdx="0" presStyleCnt="0"/>
      <dgm:spPr/>
      <dgm:t>
        <a:bodyPr/>
        <a:lstStyle/>
        <a:p>
          <a:endParaRPr lang="en-US"/>
        </a:p>
      </dgm:t>
    </dgm:pt>
    <dgm:pt modelId="{89195130-0B6F-449A-A2C2-58E1DB9474E5}" type="pres">
      <dgm:prSet presAssocID="{8C9AAF4B-B01C-410D-85B8-7D290AEEB498}" presName="compNode" presStyleCnt="0"/>
      <dgm:spPr/>
    </dgm:pt>
    <dgm:pt modelId="{D38820EC-622D-47F0-B388-3AA69E975DAD}" type="pres">
      <dgm:prSet presAssocID="{8C9AAF4B-B01C-410D-85B8-7D290AEEB498}" presName="bkgdShape" presStyleLbl="node1" presStyleIdx="2" presStyleCnt="3"/>
      <dgm:spPr/>
      <dgm:t>
        <a:bodyPr/>
        <a:lstStyle/>
        <a:p>
          <a:endParaRPr lang="en-US"/>
        </a:p>
      </dgm:t>
    </dgm:pt>
    <dgm:pt modelId="{8CB5DA07-A73D-459C-B038-6924B583BB2A}" type="pres">
      <dgm:prSet presAssocID="{8C9AAF4B-B01C-410D-85B8-7D290AEEB498}" presName="nodeTx" presStyleLbl="node1" presStyleIdx="2" presStyleCnt="3">
        <dgm:presLayoutVars>
          <dgm:bulletEnabled val="1"/>
        </dgm:presLayoutVars>
      </dgm:prSet>
      <dgm:spPr/>
      <dgm:t>
        <a:bodyPr/>
        <a:lstStyle/>
        <a:p>
          <a:endParaRPr lang="en-US"/>
        </a:p>
      </dgm:t>
    </dgm:pt>
    <dgm:pt modelId="{2217A4F6-5E8E-4ECB-B553-DC152F1CB720}" type="pres">
      <dgm:prSet presAssocID="{8C9AAF4B-B01C-410D-85B8-7D290AEEB498}" presName="invisiNode" presStyleLbl="node1" presStyleIdx="2" presStyleCnt="3"/>
      <dgm:spPr/>
    </dgm:pt>
    <dgm:pt modelId="{00B25B49-5073-4350-9F3B-8A45ACCAAF08}" type="pres">
      <dgm:prSet presAssocID="{8C9AAF4B-B01C-410D-85B8-7D290AEEB498}" presName="imagNode" presStyleLbl="fgImgPlace1" presStyleIdx="2" presStyleCnt="3"/>
      <dgm:spPr>
        <a:blipFill rotWithShape="1">
          <a:blip xmlns:r="http://schemas.openxmlformats.org/officeDocument/2006/relationships" r:embed="rId2"/>
          <a:stretch>
            <a:fillRect/>
          </a:stretch>
        </a:blipFill>
      </dgm:spPr>
    </dgm:pt>
  </dgm:ptLst>
  <dgm:cxnLst>
    <dgm:cxn modelId="{A02ECAD7-57E9-4AA0-B9B6-941EA7C08975}" type="presOf" srcId="{D018BF0F-7974-4F9F-A416-75E08E2B71CE}" destId="{74ACC7E9-F7BD-4BB6-8E87-C095A9CB8EA8}" srcOrd="0" destOrd="0" presId="urn:microsoft.com/office/officeart/2005/8/layout/hList7"/>
    <dgm:cxn modelId="{FF934E99-750D-41D5-8C7F-32A629FCB888}" srcId="{D018BF0F-7974-4F9F-A416-75E08E2B71CE}" destId="{18B51129-9690-4931-AC28-237EC6BB36DC}" srcOrd="1" destOrd="0" parTransId="{70DF9D4C-D424-42AC-9CC7-215BDCA25F02}" sibTransId="{79D74BCC-D7CB-4374-B72E-17824EBEC184}"/>
    <dgm:cxn modelId="{ECE25A0B-A5B0-4B3D-B815-33DB69DC479B}" type="presOf" srcId="{8C9AAF4B-B01C-410D-85B8-7D290AEEB498}" destId="{8CB5DA07-A73D-459C-B038-6924B583BB2A}" srcOrd="1" destOrd="0" presId="urn:microsoft.com/office/officeart/2005/8/layout/hList7"/>
    <dgm:cxn modelId="{794DFA5D-8CAD-48B0-904D-59820BE836BF}" type="presOf" srcId="{18B51129-9690-4931-AC28-237EC6BB36DC}" destId="{67AD576A-DAD8-4C0E-8BAE-61926EDDF0C2}" srcOrd="0" destOrd="0" presId="urn:microsoft.com/office/officeart/2005/8/layout/hList7"/>
    <dgm:cxn modelId="{4ABE9A95-EC5D-4934-8CBC-D940F87AF0D1}" type="presOf" srcId="{6040F34E-95A7-4D4D-BA48-8216C5F239A7}" destId="{ED3B10B9-63DB-48B0-828F-514A8CBEBA00}" srcOrd="0" destOrd="0" presId="urn:microsoft.com/office/officeart/2005/8/layout/hList7"/>
    <dgm:cxn modelId="{F1AFFCC5-49EF-4841-B778-598F00D05DF7}" type="presOf" srcId="{8C9AAF4B-B01C-410D-85B8-7D290AEEB498}" destId="{D38820EC-622D-47F0-B388-3AA69E975DAD}" srcOrd="0" destOrd="0" presId="urn:microsoft.com/office/officeart/2005/8/layout/hList7"/>
    <dgm:cxn modelId="{E9E7F94C-0497-43E8-8589-00A80FBD7899}" type="presOf" srcId="{79D74BCC-D7CB-4374-B72E-17824EBEC184}" destId="{6733B2A9-8CF3-4992-95B2-E168C5F21F0A}" srcOrd="0" destOrd="0" presId="urn:microsoft.com/office/officeart/2005/8/layout/hList7"/>
    <dgm:cxn modelId="{D3FD7BF8-B95E-4E11-B5FE-A7CDA3E94A26}" srcId="{D018BF0F-7974-4F9F-A416-75E08E2B71CE}" destId="{4FF0F8C7-34FD-42BA-B150-C7FC04FB306C}" srcOrd="0" destOrd="0" parTransId="{7256A0B7-9180-476E-BC27-32829F003EF9}" sibTransId="{6040F34E-95A7-4D4D-BA48-8216C5F239A7}"/>
    <dgm:cxn modelId="{3BC1920C-A98B-4C4B-8596-B9E6385CFDEB}" type="presOf" srcId="{4FF0F8C7-34FD-42BA-B150-C7FC04FB306C}" destId="{7B9C6784-7334-4ED5-866B-67DD2C61A5D7}" srcOrd="0" destOrd="0" presId="urn:microsoft.com/office/officeart/2005/8/layout/hList7"/>
    <dgm:cxn modelId="{924D5B76-6E17-4D23-81DA-54A243D2EA57}" type="presOf" srcId="{18B51129-9690-4931-AC28-237EC6BB36DC}" destId="{0AEBEA32-2BD2-494C-A93F-EF87B4873592}" srcOrd="1" destOrd="0" presId="urn:microsoft.com/office/officeart/2005/8/layout/hList7"/>
    <dgm:cxn modelId="{7A94E300-06BB-45BD-A97F-7B73ADA8693B}" type="presOf" srcId="{4FF0F8C7-34FD-42BA-B150-C7FC04FB306C}" destId="{26E00650-6EDC-4CA1-95AD-FD097DF9E2C9}" srcOrd="1" destOrd="0" presId="urn:microsoft.com/office/officeart/2005/8/layout/hList7"/>
    <dgm:cxn modelId="{B59A73C5-BC4E-4190-B32E-804B5B0E013E}" srcId="{D018BF0F-7974-4F9F-A416-75E08E2B71CE}" destId="{8C9AAF4B-B01C-410D-85B8-7D290AEEB498}" srcOrd="2" destOrd="0" parTransId="{24990D4B-4519-4DAA-A30E-7E0A1A876F6C}" sibTransId="{EFF9CF13-9CD5-4C21-9750-D81EA67FA686}"/>
    <dgm:cxn modelId="{99044121-7BAE-40C9-ACEF-AC30EFEAC3EF}" type="presParOf" srcId="{74ACC7E9-F7BD-4BB6-8E87-C095A9CB8EA8}" destId="{BFB81396-B65A-4F67-9B84-0FB37CD800B4}" srcOrd="0" destOrd="0" presId="urn:microsoft.com/office/officeart/2005/8/layout/hList7"/>
    <dgm:cxn modelId="{54BF3638-2141-412B-AA61-F4DA4FC0B7EE}" type="presParOf" srcId="{74ACC7E9-F7BD-4BB6-8E87-C095A9CB8EA8}" destId="{DCED838F-B8E5-45F3-80D9-5701BC313F2A}" srcOrd="1" destOrd="0" presId="urn:microsoft.com/office/officeart/2005/8/layout/hList7"/>
    <dgm:cxn modelId="{0EC55000-F6FD-4A2F-A26B-F15BB0E2E2E0}" type="presParOf" srcId="{DCED838F-B8E5-45F3-80D9-5701BC313F2A}" destId="{1D9A9E46-E670-4371-AA4B-84D21B5101BC}" srcOrd="0" destOrd="0" presId="urn:microsoft.com/office/officeart/2005/8/layout/hList7"/>
    <dgm:cxn modelId="{87BFC4E5-007B-4394-A35C-3E73CB060157}" type="presParOf" srcId="{1D9A9E46-E670-4371-AA4B-84D21B5101BC}" destId="{7B9C6784-7334-4ED5-866B-67DD2C61A5D7}" srcOrd="0" destOrd="0" presId="urn:microsoft.com/office/officeart/2005/8/layout/hList7"/>
    <dgm:cxn modelId="{E4772769-6D33-4481-AE46-732282E8334B}" type="presParOf" srcId="{1D9A9E46-E670-4371-AA4B-84D21B5101BC}" destId="{26E00650-6EDC-4CA1-95AD-FD097DF9E2C9}" srcOrd="1" destOrd="0" presId="urn:microsoft.com/office/officeart/2005/8/layout/hList7"/>
    <dgm:cxn modelId="{5867366C-5AD1-4532-99B0-E149FC79035B}" type="presParOf" srcId="{1D9A9E46-E670-4371-AA4B-84D21B5101BC}" destId="{A314DBA9-FA0C-44F9-A0E3-FC60E70F5855}" srcOrd="2" destOrd="0" presId="urn:microsoft.com/office/officeart/2005/8/layout/hList7"/>
    <dgm:cxn modelId="{014BE0F7-9ECF-42CF-A0CF-0BB2B7FD077B}" type="presParOf" srcId="{1D9A9E46-E670-4371-AA4B-84D21B5101BC}" destId="{C40CEDD1-682F-4660-891D-1E53C17FCA2B}" srcOrd="3" destOrd="0" presId="urn:microsoft.com/office/officeart/2005/8/layout/hList7"/>
    <dgm:cxn modelId="{2DE3A214-6441-410C-B418-4B9B341FA29D}" type="presParOf" srcId="{DCED838F-B8E5-45F3-80D9-5701BC313F2A}" destId="{ED3B10B9-63DB-48B0-828F-514A8CBEBA00}" srcOrd="1" destOrd="0" presId="urn:microsoft.com/office/officeart/2005/8/layout/hList7"/>
    <dgm:cxn modelId="{1B99B0A9-A7F1-42C0-BB98-9AD5CA32B732}" type="presParOf" srcId="{DCED838F-B8E5-45F3-80D9-5701BC313F2A}" destId="{6449AB0C-466B-4A15-927B-AED51F72456E}" srcOrd="2" destOrd="0" presId="urn:microsoft.com/office/officeart/2005/8/layout/hList7"/>
    <dgm:cxn modelId="{86C5EC29-4E55-4F56-8625-36889E4BC1A1}" type="presParOf" srcId="{6449AB0C-466B-4A15-927B-AED51F72456E}" destId="{67AD576A-DAD8-4C0E-8BAE-61926EDDF0C2}" srcOrd="0" destOrd="0" presId="urn:microsoft.com/office/officeart/2005/8/layout/hList7"/>
    <dgm:cxn modelId="{23950760-D890-4E89-8ABE-4ED4EDB653BC}" type="presParOf" srcId="{6449AB0C-466B-4A15-927B-AED51F72456E}" destId="{0AEBEA32-2BD2-494C-A93F-EF87B4873592}" srcOrd="1" destOrd="0" presId="urn:microsoft.com/office/officeart/2005/8/layout/hList7"/>
    <dgm:cxn modelId="{6219B294-3342-436E-BEDA-9ED3FECA386E}" type="presParOf" srcId="{6449AB0C-466B-4A15-927B-AED51F72456E}" destId="{73317A37-4C0E-4332-8955-31E676778012}" srcOrd="2" destOrd="0" presId="urn:microsoft.com/office/officeart/2005/8/layout/hList7"/>
    <dgm:cxn modelId="{ADDC1A38-2502-47F4-AD94-2062AAAF5728}" type="presParOf" srcId="{6449AB0C-466B-4A15-927B-AED51F72456E}" destId="{F79C30B7-CBFF-40BF-B2CC-2FB4396FCF20}" srcOrd="3" destOrd="0" presId="urn:microsoft.com/office/officeart/2005/8/layout/hList7"/>
    <dgm:cxn modelId="{8228FF04-FD04-48CE-BB66-2D47053364EA}" type="presParOf" srcId="{DCED838F-B8E5-45F3-80D9-5701BC313F2A}" destId="{6733B2A9-8CF3-4992-95B2-E168C5F21F0A}" srcOrd="3" destOrd="0" presId="urn:microsoft.com/office/officeart/2005/8/layout/hList7"/>
    <dgm:cxn modelId="{52499147-BFA6-4E75-B1DC-4459967E2BF9}" type="presParOf" srcId="{DCED838F-B8E5-45F3-80D9-5701BC313F2A}" destId="{89195130-0B6F-449A-A2C2-58E1DB9474E5}" srcOrd="4" destOrd="0" presId="urn:microsoft.com/office/officeart/2005/8/layout/hList7"/>
    <dgm:cxn modelId="{5ED2C9D5-E387-42ED-B7CE-D1F019BD74B8}" type="presParOf" srcId="{89195130-0B6F-449A-A2C2-58E1DB9474E5}" destId="{D38820EC-622D-47F0-B388-3AA69E975DAD}" srcOrd="0" destOrd="0" presId="urn:microsoft.com/office/officeart/2005/8/layout/hList7"/>
    <dgm:cxn modelId="{28BC34E7-15A3-4DCD-A9D2-D2DA3F9A2A94}" type="presParOf" srcId="{89195130-0B6F-449A-A2C2-58E1DB9474E5}" destId="{8CB5DA07-A73D-459C-B038-6924B583BB2A}" srcOrd="1" destOrd="0" presId="urn:microsoft.com/office/officeart/2005/8/layout/hList7"/>
    <dgm:cxn modelId="{B48B321A-D539-4995-A112-10717943A3CE}" type="presParOf" srcId="{89195130-0B6F-449A-A2C2-58E1DB9474E5}" destId="{2217A4F6-5E8E-4ECB-B553-DC152F1CB720}" srcOrd="2" destOrd="0" presId="urn:microsoft.com/office/officeart/2005/8/layout/hList7"/>
    <dgm:cxn modelId="{46670AF4-3B63-4E85-BA90-48AA060D112F}" type="presParOf" srcId="{89195130-0B6F-449A-A2C2-58E1DB9474E5}" destId="{00B25B49-5073-4350-9F3B-8A45ACCAAF0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6F3EE-3102-4212-9CF6-2DE5C7546DA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5C830CC-DFAE-4EF0-B679-B2EC4B4AED04}">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 EHR documentation and inconsistencies, literature on informatics competencies inform instrument design and education module</a:t>
          </a:r>
          <a:endParaRPr lang="en-US" dirty="0">
            <a:solidFill>
              <a:schemeClr val="tx1"/>
            </a:solidFill>
            <a:latin typeface="Georgia" panose="02040502050405020303" pitchFamily="18" charset="0"/>
          </a:endParaRPr>
        </a:p>
      </dgm:t>
    </dgm:pt>
    <dgm:pt modelId="{96975CDC-FAD3-41C0-8D9D-30E5235D4BB5}" type="parTrans" cxnId="{C0B48C90-8A5A-47E8-9C7C-3E4D3623D447}">
      <dgm:prSet/>
      <dgm:spPr/>
      <dgm:t>
        <a:bodyPr/>
        <a:lstStyle/>
        <a:p>
          <a:endParaRPr lang="en-US"/>
        </a:p>
      </dgm:t>
    </dgm:pt>
    <dgm:pt modelId="{2B338E6C-43F6-4DDC-856A-AF9BD6201A23}" type="sibTrans" cxnId="{C0B48C90-8A5A-47E8-9C7C-3E4D3623D447}">
      <dgm:prSet/>
      <dgm:spPr/>
      <dgm:t>
        <a:bodyPr/>
        <a:lstStyle/>
        <a:p>
          <a:endParaRPr lang="en-US"/>
        </a:p>
      </dgm:t>
    </dgm:pt>
    <dgm:pt modelId="{B91B752B-0CEC-410A-A0F8-B9388D34D4ED}">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EHR-ESP Informatics Competencies Tools</a:t>
          </a:r>
        </a:p>
        <a:p>
          <a:r>
            <a:rPr lang="en-US" dirty="0" smtClean="0">
              <a:solidFill>
                <a:schemeClr val="tx1"/>
              </a:solidFill>
              <a:latin typeface="Georgia" panose="02040502050405020303" pitchFamily="18" charset="0"/>
            </a:rPr>
            <a:t>Sent to content experts </a:t>
          </a:r>
        </a:p>
        <a:p>
          <a:r>
            <a:rPr lang="en-US" dirty="0" smtClean="0">
              <a:solidFill>
                <a:schemeClr val="tx1"/>
              </a:solidFill>
              <a:latin typeface="Georgia" panose="02040502050405020303" pitchFamily="18" charset="0"/>
            </a:rPr>
            <a:t>Delphi Technique round #1</a:t>
          </a:r>
          <a:endParaRPr lang="en-US" dirty="0">
            <a:solidFill>
              <a:schemeClr val="tx1"/>
            </a:solidFill>
            <a:latin typeface="Georgia" panose="02040502050405020303" pitchFamily="18" charset="0"/>
          </a:endParaRPr>
        </a:p>
      </dgm:t>
    </dgm:pt>
    <dgm:pt modelId="{D6925E37-51D0-43CC-B3D1-6953F0DC76BC}" type="parTrans" cxnId="{14D33C98-FB57-42E7-BBDC-6F74AFDBC902}">
      <dgm:prSet/>
      <dgm:spPr/>
      <dgm:t>
        <a:bodyPr/>
        <a:lstStyle/>
        <a:p>
          <a:endParaRPr lang="en-US"/>
        </a:p>
      </dgm:t>
    </dgm:pt>
    <dgm:pt modelId="{6339A3F7-EF7B-45E2-93FD-262F25973B49}" type="sibTrans" cxnId="{14D33C98-FB57-42E7-BBDC-6F74AFDBC902}">
      <dgm:prSet/>
      <dgm:spPr/>
      <dgm:t>
        <a:bodyPr/>
        <a:lstStyle/>
        <a:p>
          <a:endParaRPr lang="en-US"/>
        </a:p>
      </dgm:t>
    </dgm:pt>
    <dgm:pt modelId="{C0B4CEB1-D2C6-42E7-8766-987A74183592}">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Refine tool based on first round of content validity evaluation in Delphi round #1 </a:t>
          </a:r>
          <a:endParaRPr lang="en-US" dirty="0">
            <a:solidFill>
              <a:schemeClr val="tx1"/>
            </a:solidFill>
            <a:latin typeface="Georgia" panose="02040502050405020303" pitchFamily="18" charset="0"/>
          </a:endParaRPr>
        </a:p>
      </dgm:t>
    </dgm:pt>
    <dgm:pt modelId="{82AA680E-4E79-4D65-AB42-0D7F3CF68CF3}" type="parTrans" cxnId="{83C3D682-00B3-412F-80B0-12D1E0FD55A0}">
      <dgm:prSet/>
      <dgm:spPr/>
      <dgm:t>
        <a:bodyPr/>
        <a:lstStyle/>
        <a:p>
          <a:endParaRPr lang="en-US"/>
        </a:p>
      </dgm:t>
    </dgm:pt>
    <dgm:pt modelId="{EBAD1BCD-2A22-422A-AE26-EDE144DE7E13}" type="sibTrans" cxnId="{83C3D682-00B3-412F-80B0-12D1E0FD55A0}">
      <dgm:prSet/>
      <dgm:spPr/>
      <dgm:t>
        <a:bodyPr/>
        <a:lstStyle/>
        <a:p>
          <a:endParaRPr lang="en-US"/>
        </a:p>
      </dgm:t>
    </dgm:pt>
    <dgm:pt modelId="{CC310832-0F53-470B-A66C-8AC38FB84C60}">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Tools redistributed  to content experts in Delphi Round #</a:t>
          </a:r>
          <a:r>
            <a:rPr lang="en-US" dirty="0" smtClean="0">
              <a:solidFill>
                <a:schemeClr val="tx1"/>
              </a:solidFill>
              <a:latin typeface="Georgia" panose="02040502050405020303" pitchFamily="18" charset="0"/>
            </a:rPr>
            <a:t>2&amp;3</a:t>
          </a:r>
          <a:endParaRPr lang="en-US" dirty="0">
            <a:solidFill>
              <a:schemeClr val="tx1"/>
            </a:solidFill>
            <a:latin typeface="Georgia" panose="02040502050405020303" pitchFamily="18" charset="0"/>
          </a:endParaRPr>
        </a:p>
      </dgm:t>
    </dgm:pt>
    <dgm:pt modelId="{BD0D9AE2-7EEA-4B09-AAEB-61CABACFD9B6}" type="parTrans" cxnId="{63796DC1-7805-4243-A7DB-0D5490684594}">
      <dgm:prSet/>
      <dgm:spPr/>
      <dgm:t>
        <a:bodyPr/>
        <a:lstStyle/>
        <a:p>
          <a:endParaRPr lang="en-US"/>
        </a:p>
      </dgm:t>
    </dgm:pt>
    <dgm:pt modelId="{7F6E3329-350C-466A-A0D3-4EF419086C42}" type="sibTrans" cxnId="{63796DC1-7805-4243-A7DB-0D5490684594}">
      <dgm:prSet/>
      <dgm:spPr/>
      <dgm:t>
        <a:bodyPr/>
        <a:lstStyle/>
        <a:p>
          <a:endParaRPr lang="en-US"/>
        </a:p>
      </dgm:t>
    </dgm:pt>
    <dgm:pt modelId="{2B46536B-196F-4C32-8910-F2036F1BB901}">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Finalize Tools and Scenarios for study</a:t>
          </a:r>
          <a:endParaRPr lang="en-US" dirty="0">
            <a:solidFill>
              <a:schemeClr val="tx1"/>
            </a:solidFill>
            <a:latin typeface="Georgia" panose="02040502050405020303" pitchFamily="18" charset="0"/>
          </a:endParaRPr>
        </a:p>
      </dgm:t>
    </dgm:pt>
    <dgm:pt modelId="{C8D7945A-8212-4141-8C7F-9CD7F5532D6C}" type="parTrans" cxnId="{731CBDA0-A085-461E-8272-FC8354EB20FA}">
      <dgm:prSet/>
      <dgm:spPr/>
      <dgm:t>
        <a:bodyPr/>
        <a:lstStyle/>
        <a:p>
          <a:endParaRPr lang="en-US"/>
        </a:p>
      </dgm:t>
    </dgm:pt>
    <dgm:pt modelId="{2C5BFD34-7846-4B36-9B05-87CACB500B54}" type="sibTrans" cxnId="{731CBDA0-A085-461E-8272-FC8354EB20FA}">
      <dgm:prSet/>
      <dgm:spPr/>
      <dgm:t>
        <a:bodyPr/>
        <a:lstStyle/>
        <a:p>
          <a:endParaRPr lang="en-US"/>
        </a:p>
      </dgm:t>
    </dgm:pt>
    <dgm:pt modelId="{F69ADC97-E6BA-4931-BDEF-24E8B7AA4CD1}">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Develop </a:t>
          </a:r>
          <a:r>
            <a:rPr lang="en-US" dirty="0" smtClean="0">
              <a:solidFill>
                <a:schemeClr val="tx1"/>
              </a:solidFill>
              <a:latin typeface="Georgia" panose="02040502050405020303" pitchFamily="18" charset="0"/>
            </a:rPr>
            <a:t>clinical scenarios</a:t>
          </a:r>
          <a:endParaRPr lang="en-US" dirty="0">
            <a:solidFill>
              <a:schemeClr val="tx1"/>
            </a:solidFill>
            <a:latin typeface="Georgia" panose="02040502050405020303" pitchFamily="18" charset="0"/>
          </a:endParaRPr>
        </a:p>
      </dgm:t>
    </dgm:pt>
    <dgm:pt modelId="{F95E0C1D-0BF2-4B0E-9D0C-682F5287D6F6}" type="parTrans" cxnId="{0EA6B63D-9755-4C83-A6D4-78336BD15FFD}">
      <dgm:prSet/>
      <dgm:spPr/>
      <dgm:t>
        <a:bodyPr/>
        <a:lstStyle/>
        <a:p>
          <a:endParaRPr lang="en-US"/>
        </a:p>
      </dgm:t>
    </dgm:pt>
    <dgm:pt modelId="{68CEFCB8-05B1-4A3C-9DEA-7E1EA38B5B17}" type="sibTrans" cxnId="{0EA6B63D-9755-4C83-A6D4-78336BD15FFD}">
      <dgm:prSet/>
      <dgm:spPr/>
      <dgm:t>
        <a:bodyPr/>
        <a:lstStyle/>
        <a:p>
          <a:endParaRPr lang="en-US"/>
        </a:p>
      </dgm:t>
    </dgm:pt>
    <dgm:pt modelId="{E23DCA11-7944-4F3B-914D-9528241C67FD}">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Test Prototype Scenario and Tools in Simulation Case Study of Sepsis  with small student and nurse cohort (n=20)</a:t>
          </a:r>
          <a:endParaRPr lang="en-US" dirty="0">
            <a:solidFill>
              <a:schemeClr val="tx1"/>
            </a:solidFill>
            <a:latin typeface="Georgia" panose="02040502050405020303" pitchFamily="18" charset="0"/>
          </a:endParaRPr>
        </a:p>
      </dgm:t>
    </dgm:pt>
    <dgm:pt modelId="{F714B08B-63DC-4D49-B792-963FD2F09E83}" type="parTrans" cxnId="{C86788BD-9FBD-4DF9-AD92-E97F71462537}">
      <dgm:prSet/>
      <dgm:spPr/>
      <dgm:t>
        <a:bodyPr/>
        <a:lstStyle/>
        <a:p>
          <a:endParaRPr lang="en-US"/>
        </a:p>
      </dgm:t>
    </dgm:pt>
    <dgm:pt modelId="{E38D4CAA-9CC8-4D64-8D4E-560AE1B61B14}" type="sibTrans" cxnId="{C86788BD-9FBD-4DF9-AD92-E97F71462537}">
      <dgm:prSet/>
      <dgm:spPr/>
      <dgm:t>
        <a:bodyPr/>
        <a:lstStyle/>
        <a:p>
          <a:endParaRPr lang="en-US"/>
        </a:p>
      </dgm:t>
    </dgm:pt>
    <dgm:pt modelId="{D14C8B09-B21F-47F1-BDA4-E37AAB006059}">
      <dgm:prSet phldrT="[Text]"/>
      <dgm:spPr>
        <a:solidFill>
          <a:schemeClr val="bg1"/>
        </a:solidFill>
        <a:ln>
          <a:solidFill>
            <a:schemeClr val="tx1"/>
          </a:solidFill>
        </a:ln>
      </dgm:spPr>
      <dgm:t>
        <a:bodyPr/>
        <a:lstStyle/>
        <a:p>
          <a:r>
            <a:rPr lang="en-US" dirty="0" smtClean="0">
              <a:solidFill>
                <a:schemeClr val="tx1"/>
              </a:solidFill>
              <a:latin typeface="Georgia" panose="02040502050405020303" pitchFamily="18" charset="0"/>
            </a:rPr>
            <a:t>Prior to EHR </a:t>
          </a:r>
          <a:r>
            <a:rPr lang="en-US" dirty="0" err="1" smtClean="0">
              <a:solidFill>
                <a:schemeClr val="tx1"/>
              </a:solidFill>
              <a:latin typeface="Georgia" panose="02040502050405020303" pitchFamily="18" charset="0"/>
            </a:rPr>
            <a:t>SimCenter</a:t>
          </a:r>
          <a:r>
            <a:rPr lang="en-US" dirty="0" smtClean="0">
              <a:solidFill>
                <a:schemeClr val="tx1"/>
              </a:solidFill>
              <a:latin typeface="Georgia" panose="02040502050405020303" pitchFamily="18" charset="0"/>
            </a:rPr>
            <a:t> rotation student and nurse cohorts complete a pretest, complete IPE curriculum including new EHR best practice module, randomize to 2 groups</a:t>
          </a:r>
        </a:p>
      </dgm:t>
    </dgm:pt>
    <dgm:pt modelId="{DE3FBC1F-A6E9-42DB-B090-0F44A29F558A}" type="parTrans" cxnId="{C21F2556-E9B1-43EE-AD48-55370909F1B3}">
      <dgm:prSet/>
      <dgm:spPr/>
      <dgm:t>
        <a:bodyPr/>
        <a:lstStyle/>
        <a:p>
          <a:endParaRPr lang="en-US"/>
        </a:p>
      </dgm:t>
    </dgm:pt>
    <dgm:pt modelId="{8D335971-F0C6-4524-A4FC-7BEA41434064}" type="sibTrans" cxnId="{C21F2556-E9B1-43EE-AD48-55370909F1B3}">
      <dgm:prSet/>
      <dgm:spPr/>
      <dgm:t>
        <a:bodyPr/>
        <a:lstStyle/>
        <a:p>
          <a:endParaRPr lang="en-US"/>
        </a:p>
      </dgm:t>
    </dgm:pt>
    <dgm:pt modelId="{8AFE6466-D0B9-4FF1-9DEF-770560F6F10A}">
      <dgm:prSet phldrT="[Text]"/>
      <dgm:spPr>
        <a:solidFill>
          <a:schemeClr val="bg1"/>
        </a:solidFill>
        <a:ln>
          <a:solidFill>
            <a:schemeClr val="tx1"/>
          </a:solidFill>
        </a:ln>
      </dgm:spPr>
      <dgm:t>
        <a:bodyPr/>
        <a:lstStyle/>
        <a:p>
          <a:r>
            <a:rPr lang="en-US" dirty="0" err="1" smtClean="0">
              <a:solidFill>
                <a:schemeClr val="tx1"/>
              </a:solidFill>
              <a:latin typeface="Georgia" panose="02040502050405020303" pitchFamily="18" charset="0"/>
            </a:rPr>
            <a:t>SimCenter</a:t>
          </a:r>
          <a:r>
            <a:rPr lang="en-US" dirty="0" smtClean="0">
              <a:solidFill>
                <a:schemeClr val="tx1"/>
              </a:solidFill>
              <a:latin typeface="Georgia" panose="02040502050405020303" pitchFamily="18" charset="0"/>
            </a:rPr>
            <a:t> Rotation monthly for all  treatment group, post test for both cohorts, collect debrief qualitative data and EHR-ESP scores</a:t>
          </a:r>
          <a:endParaRPr lang="en-US" dirty="0">
            <a:solidFill>
              <a:schemeClr val="tx1"/>
            </a:solidFill>
            <a:latin typeface="Georgia" panose="02040502050405020303" pitchFamily="18" charset="0"/>
          </a:endParaRPr>
        </a:p>
      </dgm:t>
    </dgm:pt>
    <dgm:pt modelId="{7A4F45BF-E9D5-480E-98E5-C1FBAC86158D}" type="parTrans" cxnId="{6302663A-F8AD-4BB9-B9B6-776F67565C7F}">
      <dgm:prSet/>
      <dgm:spPr/>
      <dgm:t>
        <a:bodyPr/>
        <a:lstStyle/>
        <a:p>
          <a:endParaRPr lang="en-US"/>
        </a:p>
      </dgm:t>
    </dgm:pt>
    <dgm:pt modelId="{A2783A3F-E69A-40E5-A2AF-0C8A7C86297A}" type="sibTrans" cxnId="{6302663A-F8AD-4BB9-B9B6-776F67565C7F}">
      <dgm:prSet/>
      <dgm:spPr/>
      <dgm:t>
        <a:bodyPr/>
        <a:lstStyle/>
        <a:p>
          <a:endParaRPr lang="en-US"/>
        </a:p>
      </dgm:t>
    </dgm:pt>
    <dgm:pt modelId="{458FAB3E-66AE-40A0-879F-1896DF5A5A76}" type="pres">
      <dgm:prSet presAssocID="{1716F3EE-3102-4212-9CF6-2DE5C7546DAA}" presName="Name0" presStyleCnt="0">
        <dgm:presLayoutVars>
          <dgm:dir/>
          <dgm:resizeHandles/>
        </dgm:presLayoutVars>
      </dgm:prSet>
      <dgm:spPr/>
      <dgm:t>
        <a:bodyPr/>
        <a:lstStyle/>
        <a:p>
          <a:endParaRPr lang="en-US"/>
        </a:p>
      </dgm:t>
    </dgm:pt>
    <dgm:pt modelId="{80B28428-60E7-4804-861B-E3233CC6A68D}" type="pres">
      <dgm:prSet presAssocID="{05C830CC-DFAE-4EF0-B679-B2EC4B4AED04}" presName="compNode" presStyleCnt="0"/>
      <dgm:spPr/>
    </dgm:pt>
    <dgm:pt modelId="{99A34585-5859-4476-81C9-9A6799D4C1D8}" type="pres">
      <dgm:prSet presAssocID="{05C830CC-DFAE-4EF0-B679-B2EC4B4AED04}" presName="dummyConnPt" presStyleCnt="0"/>
      <dgm:spPr/>
    </dgm:pt>
    <dgm:pt modelId="{125237AB-C679-43F9-B0E1-C87190D03577}" type="pres">
      <dgm:prSet presAssocID="{05C830CC-DFAE-4EF0-B679-B2EC4B4AED04}" presName="node" presStyleLbl="node1" presStyleIdx="0" presStyleCnt="9">
        <dgm:presLayoutVars>
          <dgm:bulletEnabled val="1"/>
        </dgm:presLayoutVars>
      </dgm:prSet>
      <dgm:spPr/>
      <dgm:t>
        <a:bodyPr/>
        <a:lstStyle/>
        <a:p>
          <a:endParaRPr lang="en-US"/>
        </a:p>
      </dgm:t>
    </dgm:pt>
    <dgm:pt modelId="{04D004D5-073B-4983-BCC9-048F7FFFA6E1}" type="pres">
      <dgm:prSet presAssocID="{2B338E6C-43F6-4DDC-856A-AF9BD6201A23}" presName="sibTrans" presStyleLbl="bgSibTrans2D1" presStyleIdx="0" presStyleCnt="8"/>
      <dgm:spPr/>
      <dgm:t>
        <a:bodyPr/>
        <a:lstStyle/>
        <a:p>
          <a:endParaRPr lang="en-US"/>
        </a:p>
      </dgm:t>
    </dgm:pt>
    <dgm:pt modelId="{1FB2F755-FB5A-4F31-974D-44F1699DB785}" type="pres">
      <dgm:prSet presAssocID="{B91B752B-0CEC-410A-A0F8-B9388D34D4ED}" presName="compNode" presStyleCnt="0"/>
      <dgm:spPr/>
    </dgm:pt>
    <dgm:pt modelId="{64898037-8B64-42AE-B5F3-F2821EA478FA}" type="pres">
      <dgm:prSet presAssocID="{B91B752B-0CEC-410A-A0F8-B9388D34D4ED}" presName="dummyConnPt" presStyleCnt="0"/>
      <dgm:spPr/>
    </dgm:pt>
    <dgm:pt modelId="{4230643C-4C51-4760-9C07-E3A834A5E92F}" type="pres">
      <dgm:prSet presAssocID="{B91B752B-0CEC-410A-A0F8-B9388D34D4ED}" presName="node" presStyleLbl="node1" presStyleIdx="1" presStyleCnt="9">
        <dgm:presLayoutVars>
          <dgm:bulletEnabled val="1"/>
        </dgm:presLayoutVars>
      </dgm:prSet>
      <dgm:spPr/>
      <dgm:t>
        <a:bodyPr/>
        <a:lstStyle/>
        <a:p>
          <a:endParaRPr lang="en-US"/>
        </a:p>
      </dgm:t>
    </dgm:pt>
    <dgm:pt modelId="{24D9A95A-0971-4004-8F88-7F1AF114CD20}" type="pres">
      <dgm:prSet presAssocID="{6339A3F7-EF7B-45E2-93FD-262F25973B49}" presName="sibTrans" presStyleLbl="bgSibTrans2D1" presStyleIdx="1" presStyleCnt="8"/>
      <dgm:spPr/>
      <dgm:t>
        <a:bodyPr/>
        <a:lstStyle/>
        <a:p>
          <a:endParaRPr lang="en-US"/>
        </a:p>
      </dgm:t>
    </dgm:pt>
    <dgm:pt modelId="{F4DE8BDC-0615-4438-BC56-DE1D015FFA0B}" type="pres">
      <dgm:prSet presAssocID="{C0B4CEB1-D2C6-42E7-8766-987A74183592}" presName="compNode" presStyleCnt="0"/>
      <dgm:spPr/>
    </dgm:pt>
    <dgm:pt modelId="{A399A745-FBC2-4F1F-A5DA-DA3B43C530A0}" type="pres">
      <dgm:prSet presAssocID="{C0B4CEB1-D2C6-42E7-8766-987A74183592}" presName="dummyConnPt" presStyleCnt="0"/>
      <dgm:spPr/>
    </dgm:pt>
    <dgm:pt modelId="{8EE85E7F-EC16-476A-9DD0-5C5FDC6A3079}" type="pres">
      <dgm:prSet presAssocID="{C0B4CEB1-D2C6-42E7-8766-987A74183592}" presName="node" presStyleLbl="node1" presStyleIdx="2" presStyleCnt="9">
        <dgm:presLayoutVars>
          <dgm:bulletEnabled val="1"/>
        </dgm:presLayoutVars>
      </dgm:prSet>
      <dgm:spPr/>
      <dgm:t>
        <a:bodyPr/>
        <a:lstStyle/>
        <a:p>
          <a:endParaRPr lang="en-US"/>
        </a:p>
      </dgm:t>
    </dgm:pt>
    <dgm:pt modelId="{86C2CBE5-DB70-4825-A1EC-C9BF7FE93BBC}" type="pres">
      <dgm:prSet presAssocID="{EBAD1BCD-2A22-422A-AE26-EDE144DE7E13}" presName="sibTrans" presStyleLbl="bgSibTrans2D1" presStyleIdx="2" presStyleCnt="8"/>
      <dgm:spPr/>
      <dgm:t>
        <a:bodyPr/>
        <a:lstStyle/>
        <a:p>
          <a:endParaRPr lang="en-US"/>
        </a:p>
      </dgm:t>
    </dgm:pt>
    <dgm:pt modelId="{72AD814D-4839-4C03-AED2-DA155D54F4FB}" type="pres">
      <dgm:prSet presAssocID="{CC310832-0F53-470B-A66C-8AC38FB84C60}" presName="compNode" presStyleCnt="0"/>
      <dgm:spPr/>
    </dgm:pt>
    <dgm:pt modelId="{21F4B215-6EAD-4CAD-A363-282E5BC03257}" type="pres">
      <dgm:prSet presAssocID="{CC310832-0F53-470B-A66C-8AC38FB84C60}" presName="dummyConnPt" presStyleCnt="0"/>
      <dgm:spPr/>
    </dgm:pt>
    <dgm:pt modelId="{1CE16BCC-E132-4682-BF55-3B7EA42A2833}" type="pres">
      <dgm:prSet presAssocID="{CC310832-0F53-470B-A66C-8AC38FB84C60}" presName="node" presStyleLbl="node1" presStyleIdx="3" presStyleCnt="9">
        <dgm:presLayoutVars>
          <dgm:bulletEnabled val="1"/>
        </dgm:presLayoutVars>
      </dgm:prSet>
      <dgm:spPr/>
      <dgm:t>
        <a:bodyPr/>
        <a:lstStyle/>
        <a:p>
          <a:endParaRPr lang="en-US"/>
        </a:p>
      </dgm:t>
    </dgm:pt>
    <dgm:pt modelId="{93AF6857-2704-4CC1-AE5C-AD50BA64A6BB}" type="pres">
      <dgm:prSet presAssocID="{7F6E3329-350C-466A-A0D3-4EF419086C42}" presName="sibTrans" presStyleLbl="bgSibTrans2D1" presStyleIdx="3" presStyleCnt="8"/>
      <dgm:spPr/>
      <dgm:t>
        <a:bodyPr/>
        <a:lstStyle/>
        <a:p>
          <a:endParaRPr lang="en-US"/>
        </a:p>
      </dgm:t>
    </dgm:pt>
    <dgm:pt modelId="{232AA566-2235-42E3-A3AC-ABF2EB56BB08}" type="pres">
      <dgm:prSet presAssocID="{2B46536B-196F-4C32-8910-F2036F1BB901}" presName="compNode" presStyleCnt="0"/>
      <dgm:spPr/>
    </dgm:pt>
    <dgm:pt modelId="{72CDAAF1-AD00-4629-B7F6-ACEA0776C429}" type="pres">
      <dgm:prSet presAssocID="{2B46536B-196F-4C32-8910-F2036F1BB901}" presName="dummyConnPt" presStyleCnt="0"/>
      <dgm:spPr/>
    </dgm:pt>
    <dgm:pt modelId="{BCF33071-BA30-4422-8D59-C6DEA0AAF08D}" type="pres">
      <dgm:prSet presAssocID="{2B46536B-196F-4C32-8910-F2036F1BB901}" presName="node" presStyleLbl="node1" presStyleIdx="4" presStyleCnt="9">
        <dgm:presLayoutVars>
          <dgm:bulletEnabled val="1"/>
        </dgm:presLayoutVars>
      </dgm:prSet>
      <dgm:spPr/>
      <dgm:t>
        <a:bodyPr/>
        <a:lstStyle/>
        <a:p>
          <a:endParaRPr lang="en-US"/>
        </a:p>
      </dgm:t>
    </dgm:pt>
    <dgm:pt modelId="{E1B5C2B6-E8DD-4CFD-B354-1D9F5B7F57B2}" type="pres">
      <dgm:prSet presAssocID="{2C5BFD34-7846-4B36-9B05-87CACB500B54}" presName="sibTrans" presStyleLbl="bgSibTrans2D1" presStyleIdx="4" presStyleCnt="8"/>
      <dgm:spPr/>
      <dgm:t>
        <a:bodyPr/>
        <a:lstStyle/>
        <a:p>
          <a:endParaRPr lang="en-US"/>
        </a:p>
      </dgm:t>
    </dgm:pt>
    <dgm:pt modelId="{0F656FA4-8B2B-42E8-8B28-6AE7720C63C5}" type="pres">
      <dgm:prSet presAssocID="{F69ADC97-E6BA-4931-BDEF-24E8B7AA4CD1}" presName="compNode" presStyleCnt="0"/>
      <dgm:spPr/>
    </dgm:pt>
    <dgm:pt modelId="{84FC0D3B-23F8-41E1-BFCE-9D3CBA3943C5}" type="pres">
      <dgm:prSet presAssocID="{F69ADC97-E6BA-4931-BDEF-24E8B7AA4CD1}" presName="dummyConnPt" presStyleCnt="0"/>
      <dgm:spPr/>
    </dgm:pt>
    <dgm:pt modelId="{BCF860B0-32FC-4C0A-9B65-BC9F339DC355}" type="pres">
      <dgm:prSet presAssocID="{F69ADC97-E6BA-4931-BDEF-24E8B7AA4CD1}" presName="node" presStyleLbl="node1" presStyleIdx="5" presStyleCnt="9">
        <dgm:presLayoutVars>
          <dgm:bulletEnabled val="1"/>
        </dgm:presLayoutVars>
      </dgm:prSet>
      <dgm:spPr/>
      <dgm:t>
        <a:bodyPr/>
        <a:lstStyle/>
        <a:p>
          <a:endParaRPr lang="en-US"/>
        </a:p>
      </dgm:t>
    </dgm:pt>
    <dgm:pt modelId="{A0DB2A73-DCBF-4DF8-A3E5-717265C7EE43}" type="pres">
      <dgm:prSet presAssocID="{68CEFCB8-05B1-4A3C-9DEA-7E1EA38B5B17}" presName="sibTrans" presStyleLbl="bgSibTrans2D1" presStyleIdx="5" presStyleCnt="8"/>
      <dgm:spPr/>
      <dgm:t>
        <a:bodyPr/>
        <a:lstStyle/>
        <a:p>
          <a:endParaRPr lang="en-US"/>
        </a:p>
      </dgm:t>
    </dgm:pt>
    <dgm:pt modelId="{F6CA9703-085E-4C72-842B-75289ED4E6C0}" type="pres">
      <dgm:prSet presAssocID="{E23DCA11-7944-4F3B-914D-9528241C67FD}" presName="compNode" presStyleCnt="0"/>
      <dgm:spPr/>
    </dgm:pt>
    <dgm:pt modelId="{11D3594D-7823-4449-965B-2A4B356042B8}" type="pres">
      <dgm:prSet presAssocID="{E23DCA11-7944-4F3B-914D-9528241C67FD}" presName="dummyConnPt" presStyleCnt="0"/>
      <dgm:spPr/>
    </dgm:pt>
    <dgm:pt modelId="{4B255F57-D938-4013-95B3-CFA3420A78E2}" type="pres">
      <dgm:prSet presAssocID="{E23DCA11-7944-4F3B-914D-9528241C67FD}" presName="node" presStyleLbl="node1" presStyleIdx="6" presStyleCnt="9">
        <dgm:presLayoutVars>
          <dgm:bulletEnabled val="1"/>
        </dgm:presLayoutVars>
      </dgm:prSet>
      <dgm:spPr/>
      <dgm:t>
        <a:bodyPr/>
        <a:lstStyle/>
        <a:p>
          <a:endParaRPr lang="en-US"/>
        </a:p>
      </dgm:t>
    </dgm:pt>
    <dgm:pt modelId="{A5233325-ABDD-4292-8939-55A2AB12FB13}" type="pres">
      <dgm:prSet presAssocID="{E38D4CAA-9CC8-4D64-8D4E-560AE1B61B14}" presName="sibTrans" presStyleLbl="bgSibTrans2D1" presStyleIdx="6" presStyleCnt="8"/>
      <dgm:spPr/>
      <dgm:t>
        <a:bodyPr/>
        <a:lstStyle/>
        <a:p>
          <a:endParaRPr lang="en-US"/>
        </a:p>
      </dgm:t>
    </dgm:pt>
    <dgm:pt modelId="{DCCD1A5B-D923-4722-86F0-811134615097}" type="pres">
      <dgm:prSet presAssocID="{D14C8B09-B21F-47F1-BDA4-E37AAB006059}" presName="compNode" presStyleCnt="0"/>
      <dgm:spPr/>
    </dgm:pt>
    <dgm:pt modelId="{53582B3D-6F9B-4FD7-AD68-EF2CD2CF3E86}" type="pres">
      <dgm:prSet presAssocID="{D14C8B09-B21F-47F1-BDA4-E37AAB006059}" presName="dummyConnPt" presStyleCnt="0"/>
      <dgm:spPr/>
    </dgm:pt>
    <dgm:pt modelId="{75C926AB-031F-41B6-A3C6-5F97E15D1703}" type="pres">
      <dgm:prSet presAssocID="{D14C8B09-B21F-47F1-BDA4-E37AAB006059}" presName="node" presStyleLbl="node1" presStyleIdx="7" presStyleCnt="9">
        <dgm:presLayoutVars>
          <dgm:bulletEnabled val="1"/>
        </dgm:presLayoutVars>
      </dgm:prSet>
      <dgm:spPr/>
      <dgm:t>
        <a:bodyPr/>
        <a:lstStyle/>
        <a:p>
          <a:endParaRPr lang="en-US"/>
        </a:p>
      </dgm:t>
    </dgm:pt>
    <dgm:pt modelId="{6C8DEED3-A8CA-45D6-8257-CC3B2A9125BC}" type="pres">
      <dgm:prSet presAssocID="{8D335971-F0C6-4524-A4FC-7BEA41434064}" presName="sibTrans" presStyleLbl="bgSibTrans2D1" presStyleIdx="7" presStyleCnt="8"/>
      <dgm:spPr/>
      <dgm:t>
        <a:bodyPr/>
        <a:lstStyle/>
        <a:p>
          <a:endParaRPr lang="en-US"/>
        </a:p>
      </dgm:t>
    </dgm:pt>
    <dgm:pt modelId="{D12B6F58-91BB-4E7C-839E-C3DBDC4095FB}" type="pres">
      <dgm:prSet presAssocID="{8AFE6466-D0B9-4FF1-9DEF-770560F6F10A}" presName="compNode" presStyleCnt="0"/>
      <dgm:spPr/>
    </dgm:pt>
    <dgm:pt modelId="{A4296D52-C792-4CB6-8862-6DC6BE499A28}" type="pres">
      <dgm:prSet presAssocID="{8AFE6466-D0B9-4FF1-9DEF-770560F6F10A}" presName="dummyConnPt" presStyleCnt="0"/>
      <dgm:spPr/>
    </dgm:pt>
    <dgm:pt modelId="{B1A48D79-69A1-422F-8FF7-1F34DF5D99E9}" type="pres">
      <dgm:prSet presAssocID="{8AFE6466-D0B9-4FF1-9DEF-770560F6F10A}" presName="node" presStyleLbl="node1" presStyleIdx="8" presStyleCnt="9">
        <dgm:presLayoutVars>
          <dgm:bulletEnabled val="1"/>
        </dgm:presLayoutVars>
      </dgm:prSet>
      <dgm:spPr/>
      <dgm:t>
        <a:bodyPr/>
        <a:lstStyle/>
        <a:p>
          <a:endParaRPr lang="en-US"/>
        </a:p>
      </dgm:t>
    </dgm:pt>
  </dgm:ptLst>
  <dgm:cxnLst>
    <dgm:cxn modelId="{487BFD90-2B2E-4348-A671-996D2A9FF07D}" type="presOf" srcId="{7F6E3329-350C-466A-A0D3-4EF419086C42}" destId="{93AF6857-2704-4CC1-AE5C-AD50BA64A6BB}" srcOrd="0" destOrd="0" presId="urn:microsoft.com/office/officeart/2005/8/layout/bProcess4"/>
    <dgm:cxn modelId="{E37F9BE6-E419-4FC2-9EBA-D8C71CEFEB8A}" type="presOf" srcId="{8D335971-F0C6-4524-A4FC-7BEA41434064}" destId="{6C8DEED3-A8CA-45D6-8257-CC3B2A9125BC}" srcOrd="0" destOrd="0" presId="urn:microsoft.com/office/officeart/2005/8/layout/bProcess4"/>
    <dgm:cxn modelId="{DCA6EC8C-D8B5-472D-AA64-5F3C5152F6A5}" type="presOf" srcId="{2B46536B-196F-4C32-8910-F2036F1BB901}" destId="{BCF33071-BA30-4422-8D59-C6DEA0AAF08D}" srcOrd="0" destOrd="0" presId="urn:microsoft.com/office/officeart/2005/8/layout/bProcess4"/>
    <dgm:cxn modelId="{63796DC1-7805-4243-A7DB-0D5490684594}" srcId="{1716F3EE-3102-4212-9CF6-2DE5C7546DAA}" destId="{CC310832-0F53-470B-A66C-8AC38FB84C60}" srcOrd="3" destOrd="0" parTransId="{BD0D9AE2-7EEA-4B09-AAEB-61CABACFD9B6}" sibTransId="{7F6E3329-350C-466A-A0D3-4EF419086C42}"/>
    <dgm:cxn modelId="{C21F2556-E9B1-43EE-AD48-55370909F1B3}" srcId="{1716F3EE-3102-4212-9CF6-2DE5C7546DAA}" destId="{D14C8B09-B21F-47F1-BDA4-E37AAB006059}" srcOrd="7" destOrd="0" parTransId="{DE3FBC1F-A6E9-42DB-B090-0F44A29F558A}" sibTransId="{8D335971-F0C6-4524-A4FC-7BEA41434064}"/>
    <dgm:cxn modelId="{3C6058FE-67A6-4B74-AC36-D85079400EBB}" type="presOf" srcId="{D14C8B09-B21F-47F1-BDA4-E37AAB006059}" destId="{75C926AB-031F-41B6-A3C6-5F97E15D1703}" srcOrd="0" destOrd="0" presId="urn:microsoft.com/office/officeart/2005/8/layout/bProcess4"/>
    <dgm:cxn modelId="{6302663A-F8AD-4BB9-B9B6-776F67565C7F}" srcId="{1716F3EE-3102-4212-9CF6-2DE5C7546DAA}" destId="{8AFE6466-D0B9-4FF1-9DEF-770560F6F10A}" srcOrd="8" destOrd="0" parTransId="{7A4F45BF-E9D5-480E-98E5-C1FBAC86158D}" sibTransId="{A2783A3F-E69A-40E5-A2AF-0C8A7C86297A}"/>
    <dgm:cxn modelId="{C5A229A4-D370-41B3-8F5D-41F8121CA817}" type="presOf" srcId="{2B338E6C-43F6-4DDC-856A-AF9BD6201A23}" destId="{04D004D5-073B-4983-BCC9-048F7FFFA6E1}" srcOrd="0" destOrd="0" presId="urn:microsoft.com/office/officeart/2005/8/layout/bProcess4"/>
    <dgm:cxn modelId="{A5948D20-438F-4BBF-9BB2-B299DCFFA37F}" type="presOf" srcId="{8AFE6466-D0B9-4FF1-9DEF-770560F6F10A}" destId="{B1A48D79-69A1-422F-8FF7-1F34DF5D99E9}" srcOrd="0" destOrd="0" presId="urn:microsoft.com/office/officeart/2005/8/layout/bProcess4"/>
    <dgm:cxn modelId="{06DDFCB1-2DF2-4562-A62E-0F6713BD1092}" type="presOf" srcId="{68CEFCB8-05B1-4A3C-9DEA-7E1EA38B5B17}" destId="{A0DB2A73-DCBF-4DF8-A3E5-717265C7EE43}" srcOrd="0" destOrd="0" presId="urn:microsoft.com/office/officeart/2005/8/layout/bProcess4"/>
    <dgm:cxn modelId="{0EA6B63D-9755-4C83-A6D4-78336BD15FFD}" srcId="{1716F3EE-3102-4212-9CF6-2DE5C7546DAA}" destId="{F69ADC97-E6BA-4931-BDEF-24E8B7AA4CD1}" srcOrd="5" destOrd="0" parTransId="{F95E0C1D-0BF2-4B0E-9D0C-682F5287D6F6}" sibTransId="{68CEFCB8-05B1-4A3C-9DEA-7E1EA38B5B17}"/>
    <dgm:cxn modelId="{408B54AB-9E14-4D5F-BEC8-4AA9C82E9BDA}" type="presOf" srcId="{2C5BFD34-7846-4B36-9B05-87CACB500B54}" destId="{E1B5C2B6-E8DD-4CFD-B354-1D9F5B7F57B2}" srcOrd="0" destOrd="0" presId="urn:microsoft.com/office/officeart/2005/8/layout/bProcess4"/>
    <dgm:cxn modelId="{C86788BD-9FBD-4DF9-AD92-E97F71462537}" srcId="{1716F3EE-3102-4212-9CF6-2DE5C7546DAA}" destId="{E23DCA11-7944-4F3B-914D-9528241C67FD}" srcOrd="6" destOrd="0" parTransId="{F714B08B-63DC-4D49-B792-963FD2F09E83}" sibTransId="{E38D4CAA-9CC8-4D64-8D4E-560AE1B61B14}"/>
    <dgm:cxn modelId="{731CBDA0-A085-461E-8272-FC8354EB20FA}" srcId="{1716F3EE-3102-4212-9CF6-2DE5C7546DAA}" destId="{2B46536B-196F-4C32-8910-F2036F1BB901}" srcOrd="4" destOrd="0" parTransId="{C8D7945A-8212-4141-8C7F-9CD7F5532D6C}" sibTransId="{2C5BFD34-7846-4B36-9B05-87CACB500B54}"/>
    <dgm:cxn modelId="{69293478-B486-473B-A5B7-D47B62EEE8E8}" type="presOf" srcId="{05C830CC-DFAE-4EF0-B679-B2EC4B4AED04}" destId="{125237AB-C679-43F9-B0E1-C87190D03577}" srcOrd="0" destOrd="0" presId="urn:microsoft.com/office/officeart/2005/8/layout/bProcess4"/>
    <dgm:cxn modelId="{516CF334-B9DF-468E-AC22-0C7204582D16}" type="presOf" srcId="{CC310832-0F53-470B-A66C-8AC38FB84C60}" destId="{1CE16BCC-E132-4682-BF55-3B7EA42A2833}" srcOrd="0" destOrd="0" presId="urn:microsoft.com/office/officeart/2005/8/layout/bProcess4"/>
    <dgm:cxn modelId="{F8ED4A34-8A48-43D7-A2D8-82A82AD3EDCD}" type="presOf" srcId="{6339A3F7-EF7B-45E2-93FD-262F25973B49}" destId="{24D9A95A-0971-4004-8F88-7F1AF114CD20}" srcOrd="0" destOrd="0" presId="urn:microsoft.com/office/officeart/2005/8/layout/bProcess4"/>
    <dgm:cxn modelId="{C0B48C90-8A5A-47E8-9C7C-3E4D3623D447}" srcId="{1716F3EE-3102-4212-9CF6-2DE5C7546DAA}" destId="{05C830CC-DFAE-4EF0-B679-B2EC4B4AED04}" srcOrd="0" destOrd="0" parTransId="{96975CDC-FAD3-41C0-8D9D-30E5235D4BB5}" sibTransId="{2B338E6C-43F6-4DDC-856A-AF9BD6201A23}"/>
    <dgm:cxn modelId="{14D33C98-FB57-42E7-BBDC-6F74AFDBC902}" srcId="{1716F3EE-3102-4212-9CF6-2DE5C7546DAA}" destId="{B91B752B-0CEC-410A-A0F8-B9388D34D4ED}" srcOrd="1" destOrd="0" parTransId="{D6925E37-51D0-43CC-B3D1-6953F0DC76BC}" sibTransId="{6339A3F7-EF7B-45E2-93FD-262F25973B49}"/>
    <dgm:cxn modelId="{83C3D682-00B3-412F-80B0-12D1E0FD55A0}" srcId="{1716F3EE-3102-4212-9CF6-2DE5C7546DAA}" destId="{C0B4CEB1-D2C6-42E7-8766-987A74183592}" srcOrd="2" destOrd="0" parTransId="{82AA680E-4E79-4D65-AB42-0D7F3CF68CF3}" sibTransId="{EBAD1BCD-2A22-422A-AE26-EDE144DE7E13}"/>
    <dgm:cxn modelId="{E5346A57-F2EA-4C0A-AC52-F1015920480D}" type="presOf" srcId="{F69ADC97-E6BA-4931-BDEF-24E8B7AA4CD1}" destId="{BCF860B0-32FC-4C0A-9B65-BC9F339DC355}" srcOrd="0" destOrd="0" presId="urn:microsoft.com/office/officeart/2005/8/layout/bProcess4"/>
    <dgm:cxn modelId="{7F2304DC-FAC9-4A65-8CFB-78636D687F10}" type="presOf" srcId="{EBAD1BCD-2A22-422A-AE26-EDE144DE7E13}" destId="{86C2CBE5-DB70-4825-A1EC-C9BF7FE93BBC}" srcOrd="0" destOrd="0" presId="urn:microsoft.com/office/officeart/2005/8/layout/bProcess4"/>
    <dgm:cxn modelId="{58DB83C4-6E56-4228-91A3-592BA4BC6C25}" type="presOf" srcId="{C0B4CEB1-D2C6-42E7-8766-987A74183592}" destId="{8EE85E7F-EC16-476A-9DD0-5C5FDC6A3079}" srcOrd="0" destOrd="0" presId="urn:microsoft.com/office/officeart/2005/8/layout/bProcess4"/>
    <dgm:cxn modelId="{18BB3C3E-F899-4C05-A326-AAA2326D4A24}" type="presOf" srcId="{E38D4CAA-9CC8-4D64-8D4E-560AE1B61B14}" destId="{A5233325-ABDD-4292-8939-55A2AB12FB13}" srcOrd="0" destOrd="0" presId="urn:microsoft.com/office/officeart/2005/8/layout/bProcess4"/>
    <dgm:cxn modelId="{997C6EA6-CA9C-430B-8E45-E1EBA4EAE483}" type="presOf" srcId="{B91B752B-0CEC-410A-A0F8-B9388D34D4ED}" destId="{4230643C-4C51-4760-9C07-E3A834A5E92F}" srcOrd="0" destOrd="0" presId="urn:microsoft.com/office/officeart/2005/8/layout/bProcess4"/>
    <dgm:cxn modelId="{68592E5A-1CAC-407E-9F0D-9266BAF65559}" type="presOf" srcId="{E23DCA11-7944-4F3B-914D-9528241C67FD}" destId="{4B255F57-D938-4013-95B3-CFA3420A78E2}" srcOrd="0" destOrd="0" presId="urn:microsoft.com/office/officeart/2005/8/layout/bProcess4"/>
    <dgm:cxn modelId="{86EB5089-13ED-417B-BBEA-79F322CBDF42}" type="presOf" srcId="{1716F3EE-3102-4212-9CF6-2DE5C7546DAA}" destId="{458FAB3E-66AE-40A0-879F-1896DF5A5A76}" srcOrd="0" destOrd="0" presId="urn:microsoft.com/office/officeart/2005/8/layout/bProcess4"/>
    <dgm:cxn modelId="{17E3D604-D4D4-468D-B1B8-62F20ACE7663}" type="presParOf" srcId="{458FAB3E-66AE-40A0-879F-1896DF5A5A76}" destId="{80B28428-60E7-4804-861B-E3233CC6A68D}" srcOrd="0" destOrd="0" presId="urn:microsoft.com/office/officeart/2005/8/layout/bProcess4"/>
    <dgm:cxn modelId="{E29AF6F5-2191-4FE5-85CF-B0E12530FA24}" type="presParOf" srcId="{80B28428-60E7-4804-861B-E3233CC6A68D}" destId="{99A34585-5859-4476-81C9-9A6799D4C1D8}" srcOrd="0" destOrd="0" presId="urn:microsoft.com/office/officeart/2005/8/layout/bProcess4"/>
    <dgm:cxn modelId="{B017E16C-ABD5-4F32-A97A-F143B06546D8}" type="presParOf" srcId="{80B28428-60E7-4804-861B-E3233CC6A68D}" destId="{125237AB-C679-43F9-B0E1-C87190D03577}" srcOrd="1" destOrd="0" presId="urn:microsoft.com/office/officeart/2005/8/layout/bProcess4"/>
    <dgm:cxn modelId="{662DF048-0546-464F-A1CE-4D45B8269FA7}" type="presParOf" srcId="{458FAB3E-66AE-40A0-879F-1896DF5A5A76}" destId="{04D004D5-073B-4983-BCC9-048F7FFFA6E1}" srcOrd="1" destOrd="0" presId="urn:microsoft.com/office/officeart/2005/8/layout/bProcess4"/>
    <dgm:cxn modelId="{CF21818E-656D-4F69-84A6-F191FBF558F9}" type="presParOf" srcId="{458FAB3E-66AE-40A0-879F-1896DF5A5A76}" destId="{1FB2F755-FB5A-4F31-974D-44F1699DB785}" srcOrd="2" destOrd="0" presId="urn:microsoft.com/office/officeart/2005/8/layout/bProcess4"/>
    <dgm:cxn modelId="{CBD6EA87-33B1-403E-92DF-0ACD2F7EBECC}" type="presParOf" srcId="{1FB2F755-FB5A-4F31-974D-44F1699DB785}" destId="{64898037-8B64-42AE-B5F3-F2821EA478FA}" srcOrd="0" destOrd="0" presId="urn:microsoft.com/office/officeart/2005/8/layout/bProcess4"/>
    <dgm:cxn modelId="{EABD34F7-6D73-43A4-A18A-2FC2C42A8988}" type="presParOf" srcId="{1FB2F755-FB5A-4F31-974D-44F1699DB785}" destId="{4230643C-4C51-4760-9C07-E3A834A5E92F}" srcOrd="1" destOrd="0" presId="urn:microsoft.com/office/officeart/2005/8/layout/bProcess4"/>
    <dgm:cxn modelId="{DFC541F4-E725-4B80-B563-8F1F5592D9C5}" type="presParOf" srcId="{458FAB3E-66AE-40A0-879F-1896DF5A5A76}" destId="{24D9A95A-0971-4004-8F88-7F1AF114CD20}" srcOrd="3" destOrd="0" presId="urn:microsoft.com/office/officeart/2005/8/layout/bProcess4"/>
    <dgm:cxn modelId="{51266FB5-869F-4A25-8A81-35A5975E842E}" type="presParOf" srcId="{458FAB3E-66AE-40A0-879F-1896DF5A5A76}" destId="{F4DE8BDC-0615-4438-BC56-DE1D015FFA0B}" srcOrd="4" destOrd="0" presId="urn:microsoft.com/office/officeart/2005/8/layout/bProcess4"/>
    <dgm:cxn modelId="{91D8EAC3-B651-4190-BC6C-6B08030ED655}" type="presParOf" srcId="{F4DE8BDC-0615-4438-BC56-DE1D015FFA0B}" destId="{A399A745-FBC2-4F1F-A5DA-DA3B43C530A0}" srcOrd="0" destOrd="0" presId="urn:microsoft.com/office/officeart/2005/8/layout/bProcess4"/>
    <dgm:cxn modelId="{1D3E84F4-9676-4579-A76B-F58BD00725E5}" type="presParOf" srcId="{F4DE8BDC-0615-4438-BC56-DE1D015FFA0B}" destId="{8EE85E7F-EC16-476A-9DD0-5C5FDC6A3079}" srcOrd="1" destOrd="0" presId="urn:microsoft.com/office/officeart/2005/8/layout/bProcess4"/>
    <dgm:cxn modelId="{81A20DA5-A303-4730-9FB8-22AF8CE4A275}" type="presParOf" srcId="{458FAB3E-66AE-40A0-879F-1896DF5A5A76}" destId="{86C2CBE5-DB70-4825-A1EC-C9BF7FE93BBC}" srcOrd="5" destOrd="0" presId="urn:microsoft.com/office/officeart/2005/8/layout/bProcess4"/>
    <dgm:cxn modelId="{736671DB-1C6D-4499-B0CC-217D001DA018}" type="presParOf" srcId="{458FAB3E-66AE-40A0-879F-1896DF5A5A76}" destId="{72AD814D-4839-4C03-AED2-DA155D54F4FB}" srcOrd="6" destOrd="0" presId="urn:microsoft.com/office/officeart/2005/8/layout/bProcess4"/>
    <dgm:cxn modelId="{2E5AC786-5CE8-413F-A7EE-BA278669F1BC}" type="presParOf" srcId="{72AD814D-4839-4C03-AED2-DA155D54F4FB}" destId="{21F4B215-6EAD-4CAD-A363-282E5BC03257}" srcOrd="0" destOrd="0" presId="urn:microsoft.com/office/officeart/2005/8/layout/bProcess4"/>
    <dgm:cxn modelId="{1B09062D-0742-424C-B854-D47A56B035B9}" type="presParOf" srcId="{72AD814D-4839-4C03-AED2-DA155D54F4FB}" destId="{1CE16BCC-E132-4682-BF55-3B7EA42A2833}" srcOrd="1" destOrd="0" presId="urn:microsoft.com/office/officeart/2005/8/layout/bProcess4"/>
    <dgm:cxn modelId="{94F48DA3-6E12-4E43-BA08-B9F20AB76062}" type="presParOf" srcId="{458FAB3E-66AE-40A0-879F-1896DF5A5A76}" destId="{93AF6857-2704-4CC1-AE5C-AD50BA64A6BB}" srcOrd="7" destOrd="0" presId="urn:microsoft.com/office/officeart/2005/8/layout/bProcess4"/>
    <dgm:cxn modelId="{3D9926B9-8BF5-400C-B901-40A16B673EC2}" type="presParOf" srcId="{458FAB3E-66AE-40A0-879F-1896DF5A5A76}" destId="{232AA566-2235-42E3-A3AC-ABF2EB56BB08}" srcOrd="8" destOrd="0" presId="urn:microsoft.com/office/officeart/2005/8/layout/bProcess4"/>
    <dgm:cxn modelId="{E1661B9E-2C5E-434A-A60E-24A7BD4BF040}" type="presParOf" srcId="{232AA566-2235-42E3-A3AC-ABF2EB56BB08}" destId="{72CDAAF1-AD00-4629-B7F6-ACEA0776C429}" srcOrd="0" destOrd="0" presId="urn:microsoft.com/office/officeart/2005/8/layout/bProcess4"/>
    <dgm:cxn modelId="{9A425C74-24AD-49BD-844A-C4CB87C6CC3E}" type="presParOf" srcId="{232AA566-2235-42E3-A3AC-ABF2EB56BB08}" destId="{BCF33071-BA30-4422-8D59-C6DEA0AAF08D}" srcOrd="1" destOrd="0" presId="urn:microsoft.com/office/officeart/2005/8/layout/bProcess4"/>
    <dgm:cxn modelId="{FF8308E3-CAD0-447A-BA65-AD94E073F263}" type="presParOf" srcId="{458FAB3E-66AE-40A0-879F-1896DF5A5A76}" destId="{E1B5C2B6-E8DD-4CFD-B354-1D9F5B7F57B2}" srcOrd="9" destOrd="0" presId="urn:microsoft.com/office/officeart/2005/8/layout/bProcess4"/>
    <dgm:cxn modelId="{896C1F11-8278-4090-8B51-3F6BCBBBE1B3}" type="presParOf" srcId="{458FAB3E-66AE-40A0-879F-1896DF5A5A76}" destId="{0F656FA4-8B2B-42E8-8B28-6AE7720C63C5}" srcOrd="10" destOrd="0" presId="urn:microsoft.com/office/officeart/2005/8/layout/bProcess4"/>
    <dgm:cxn modelId="{1A5983E9-7CB3-444B-9F2D-6FAA5A0ED525}" type="presParOf" srcId="{0F656FA4-8B2B-42E8-8B28-6AE7720C63C5}" destId="{84FC0D3B-23F8-41E1-BFCE-9D3CBA3943C5}" srcOrd="0" destOrd="0" presId="urn:microsoft.com/office/officeart/2005/8/layout/bProcess4"/>
    <dgm:cxn modelId="{53C22236-ACC0-40C0-B4DB-5E77AF0AABD8}" type="presParOf" srcId="{0F656FA4-8B2B-42E8-8B28-6AE7720C63C5}" destId="{BCF860B0-32FC-4C0A-9B65-BC9F339DC355}" srcOrd="1" destOrd="0" presId="urn:microsoft.com/office/officeart/2005/8/layout/bProcess4"/>
    <dgm:cxn modelId="{8D5F7C30-55BF-4D7C-BA2E-3AE2FF8DE676}" type="presParOf" srcId="{458FAB3E-66AE-40A0-879F-1896DF5A5A76}" destId="{A0DB2A73-DCBF-4DF8-A3E5-717265C7EE43}" srcOrd="11" destOrd="0" presId="urn:microsoft.com/office/officeart/2005/8/layout/bProcess4"/>
    <dgm:cxn modelId="{C7F545D0-7234-407C-87BE-F944073BB392}" type="presParOf" srcId="{458FAB3E-66AE-40A0-879F-1896DF5A5A76}" destId="{F6CA9703-085E-4C72-842B-75289ED4E6C0}" srcOrd="12" destOrd="0" presId="urn:microsoft.com/office/officeart/2005/8/layout/bProcess4"/>
    <dgm:cxn modelId="{A24FC8CB-21EA-4E8C-8B84-E7AD5F446C36}" type="presParOf" srcId="{F6CA9703-085E-4C72-842B-75289ED4E6C0}" destId="{11D3594D-7823-4449-965B-2A4B356042B8}" srcOrd="0" destOrd="0" presId="urn:microsoft.com/office/officeart/2005/8/layout/bProcess4"/>
    <dgm:cxn modelId="{937114A4-0760-4ED8-8678-F525E86B4A72}" type="presParOf" srcId="{F6CA9703-085E-4C72-842B-75289ED4E6C0}" destId="{4B255F57-D938-4013-95B3-CFA3420A78E2}" srcOrd="1" destOrd="0" presId="urn:microsoft.com/office/officeart/2005/8/layout/bProcess4"/>
    <dgm:cxn modelId="{619F6A66-D9F9-4714-8A0D-96D27C6AF323}" type="presParOf" srcId="{458FAB3E-66AE-40A0-879F-1896DF5A5A76}" destId="{A5233325-ABDD-4292-8939-55A2AB12FB13}" srcOrd="13" destOrd="0" presId="urn:microsoft.com/office/officeart/2005/8/layout/bProcess4"/>
    <dgm:cxn modelId="{00C2B2B9-DC32-4908-818F-BE1A38FA99D9}" type="presParOf" srcId="{458FAB3E-66AE-40A0-879F-1896DF5A5A76}" destId="{DCCD1A5B-D923-4722-86F0-811134615097}" srcOrd="14" destOrd="0" presId="urn:microsoft.com/office/officeart/2005/8/layout/bProcess4"/>
    <dgm:cxn modelId="{1049EBFB-5204-49B6-8B24-DDCC476A5A32}" type="presParOf" srcId="{DCCD1A5B-D923-4722-86F0-811134615097}" destId="{53582B3D-6F9B-4FD7-AD68-EF2CD2CF3E86}" srcOrd="0" destOrd="0" presId="urn:microsoft.com/office/officeart/2005/8/layout/bProcess4"/>
    <dgm:cxn modelId="{9ECB65BC-E1C0-4C12-BCE2-77DB2E886D32}" type="presParOf" srcId="{DCCD1A5B-D923-4722-86F0-811134615097}" destId="{75C926AB-031F-41B6-A3C6-5F97E15D1703}" srcOrd="1" destOrd="0" presId="urn:microsoft.com/office/officeart/2005/8/layout/bProcess4"/>
    <dgm:cxn modelId="{0046E052-8097-42C7-BA76-8EFF3158572D}" type="presParOf" srcId="{458FAB3E-66AE-40A0-879F-1896DF5A5A76}" destId="{6C8DEED3-A8CA-45D6-8257-CC3B2A9125BC}" srcOrd="15" destOrd="0" presId="urn:microsoft.com/office/officeart/2005/8/layout/bProcess4"/>
    <dgm:cxn modelId="{05C7B523-11C9-424F-97E8-6DD3F8F007A3}" type="presParOf" srcId="{458FAB3E-66AE-40A0-879F-1896DF5A5A76}" destId="{D12B6F58-91BB-4E7C-839E-C3DBDC4095FB}" srcOrd="16" destOrd="0" presId="urn:microsoft.com/office/officeart/2005/8/layout/bProcess4"/>
    <dgm:cxn modelId="{B8094AE2-E233-424B-82BF-C2680DD8BE7D}" type="presParOf" srcId="{D12B6F58-91BB-4E7C-839E-C3DBDC4095FB}" destId="{A4296D52-C792-4CB6-8862-6DC6BE499A28}" srcOrd="0" destOrd="0" presId="urn:microsoft.com/office/officeart/2005/8/layout/bProcess4"/>
    <dgm:cxn modelId="{C5371B82-843D-49A0-B27D-EC3C62443151}" type="presParOf" srcId="{D12B6F58-91BB-4E7C-839E-C3DBDC4095FB}" destId="{B1A48D79-69A1-422F-8FF7-1F34DF5D99E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98DEA-A97F-425B-9AFB-0A7671C57573}" type="doc">
      <dgm:prSet loTypeId="urn:microsoft.com/office/officeart/2005/8/layout/hChevron3" loCatId="process" qsTypeId="urn:microsoft.com/office/officeart/2005/8/quickstyle/simple1" qsCatId="simple" csTypeId="urn:microsoft.com/office/officeart/2005/8/colors/accent1_2" csCatId="accent1" phldr="1"/>
      <dgm:spPr/>
    </dgm:pt>
    <dgm:pt modelId="{2F340EFD-418C-4265-AA26-6335B5340BFC}">
      <dgm:prSet phldrT="[Text]" custT="1"/>
      <dgm:spPr>
        <a:solidFill>
          <a:schemeClr val="bg1"/>
        </a:solidFill>
        <a:ln>
          <a:solidFill>
            <a:schemeClr val="tx1"/>
          </a:solidFill>
        </a:ln>
      </dgm:spPr>
      <dgm:t>
        <a:bodyPr/>
        <a:lstStyle/>
        <a:p>
          <a:r>
            <a:rPr lang="en-US" sz="1200" dirty="0" smtClean="0">
              <a:solidFill>
                <a:schemeClr val="tx1"/>
              </a:solidFill>
              <a:latin typeface="Georgia" panose="02040502050405020303" pitchFamily="18" charset="0"/>
            </a:rPr>
            <a:t>Phase 1: April-Sept 2016 </a:t>
          </a:r>
        </a:p>
      </dgm:t>
    </dgm:pt>
    <dgm:pt modelId="{E2F1C08D-ACEC-48C4-BB97-95F5F2B807BC}" type="parTrans" cxnId="{EDB73108-B250-463F-A493-93F0015AA736}">
      <dgm:prSet/>
      <dgm:spPr/>
      <dgm:t>
        <a:bodyPr/>
        <a:lstStyle/>
        <a:p>
          <a:endParaRPr lang="en-US">
            <a:solidFill>
              <a:schemeClr val="tx1"/>
            </a:solidFill>
          </a:endParaRPr>
        </a:p>
      </dgm:t>
    </dgm:pt>
    <dgm:pt modelId="{D55CDECD-BE3A-48F7-B670-0EFCFB670DA6}" type="sibTrans" cxnId="{EDB73108-B250-463F-A493-93F0015AA736}">
      <dgm:prSet/>
      <dgm:spPr/>
      <dgm:t>
        <a:bodyPr/>
        <a:lstStyle/>
        <a:p>
          <a:endParaRPr lang="en-US">
            <a:solidFill>
              <a:schemeClr val="tx1"/>
            </a:solidFill>
          </a:endParaRPr>
        </a:p>
      </dgm:t>
    </dgm:pt>
    <dgm:pt modelId="{FA338969-F502-48ED-948F-F070943B7A02}">
      <dgm:prSet phldrT="[Text]" custT="1"/>
      <dgm:spPr>
        <a:solidFill>
          <a:schemeClr val="bg1"/>
        </a:solidFill>
        <a:ln>
          <a:solidFill>
            <a:schemeClr val="tx1"/>
          </a:solidFill>
        </a:ln>
      </dgm:spPr>
      <dgm:t>
        <a:bodyPr/>
        <a:lstStyle/>
        <a:p>
          <a:r>
            <a:rPr lang="en-US" sz="1200" dirty="0" smtClean="0">
              <a:solidFill>
                <a:schemeClr val="tx1"/>
              </a:solidFill>
              <a:latin typeface="Georgia" panose="02040502050405020303" pitchFamily="18" charset="0"/>
            </a:rPr>
            <a:t>Phase 2: </a:t>
          </a:r>
          <a:r>
            <a:rPr lang="en-US" sz="1200" dirty="0" smtClean="0">
              <a:solidFill>
                <a:schemeClr val="tx1"/>
              </a:solidFill>
              <a:latin typeface="Georgia" panose="02040502050405020303" pitchFamily="18" charset="0"/>
            </a:rPr>
            <a:t>Oct2016-March2019</a:t>
          </a:r>
          <a:endParaRPr lang="en-US" sz="1200" dirty="0" smtClean="0">
            <a:solidFill>
              <a:schemeClr val="tx1"/>
            </a:solidFill>
            <a:latin typeface="Georgia" panose="02040502050405020303" pitchFamily="18" charset="0"/>
          </a:endParaRPr>
        </a:p>
      </dgm:t>
    </dgm:pt>
    <dgm:pt modelId="{1D0BE6A2-CDCF-4DF1-BB55-9486A887FEBF}" type="parTrans" cxnId="{13AC89D3-27C5-4809-A672-AD3F97FCF4C4}">
      <dgm:prSet/>
      <dgm:spPr/>
      <dgm:t>
        <a:bodyPr/>
        <a:lstStyle/>
        <a:p>
          <a:endParaRPr lang="en-US">
            <a:solidFill>
              <a:schemeClr val="tx1"/>
            </a:solidFill>
          </a:endParaRPr>
        </a:p>
      </dgm:t>
    </dgm:pt>
    <dgm:pt modelId="{9C62C9C5-5BDA-4083-AC67-92A2DEF7E789}" type="sibTrans" cxnId="{13AC89D3-27C5-4809-A672-AD3F97FCF4C4}">
      <dgm:prSet/>
      <dgm:spPr/>
      <dgm:t>
        <a:bodyPr/>
        <a:lstStyle/>
        <a:p>
          <a:endParaRPr lang="en-US">
            <a:solidFill>
              <a:schemeClr val="tx1"/>
            </a:solidFill>
          </a:endParaRPr>
        </a:p>
      </dgm:t>
    </dgm:pt>
    <dgm:pt modelId="{25C889BB-14AD-4C11-ABF4-8ECD2F6426D2}">
      <dgm:prSet phldrT="[Text]" custT="1"/>
      <dgm:spPr>
        <a:solidFill>
          <a:schemeClr val="bg1"/>
        </a:solidFill>
        <a:ln>
          <a:solidFill>
            <a:schemeClr val="tx1"/>
          </a:solidFill>
        </a:ln>
      </dgm:spPr>
      <dgm:t>
        <a:bodyPr/>
        <a:lstStyle/>
        <a:p>
          <a:r>
            <a:rPr lang="en-US" sz="1200" dirty="0" smtClean="0">
              <a:solidFill>
                <a:schemeClr val="tx1"/>
              </a:solidFill>
              <a:latin typeface="Georgia" panose="02040502050405020303" pitchFamily="18" charset="0"/>
            </a:rPr>
            <a:t>Phase 3: </a:t>
          </a:r>
          <a:r>
            <a:rPr lang="en-US" sz="1200" dirty="0" smtClean="0">
              <a:solidFill>
                <a:schemeClr val="tx1"/>
              </a:solidFill>
              <a:latin typeface="Georgia" panose="02040502050405020303" pitchFamily="18" charset="0"/>
            </a:rPr>
            <a:t>April2019-April2020</a:t>
          </a:r>
          <a:endParaRPr lang="en-US" sz="1200" dirty="0">
            <a:solidFill>
              <a:schemeClr val="tx1"/>
            </a:solidFill>
            <a:latin typeface="Georgia" panose="02040502050405020303" pitchFamily="18" charset="0"/>
          </a:endParaRPr>
        </a:p>
      </dgm:t>
    </dgm:pt>
    <dgm:pt modelId="{65F7BC14-5776-42F8-9C34-571974BB46AB}" type="parTrans" cxnId="{3F725B47-E096-4F5C-9A1F-F4D247E9749B}">
      <dgm:prSet/>
      <dgm:spPr/>
      <dgm:t>
        <a:bodyPr/>
        <a:lstStyle/>
        <a:p>
          <a:endParaRPr lang="en-US">
            <a:solidFill>
              <a:schemeClr val="tx1"/>
            </a:solidFill>
          </a:endParaRPr>
        </a:p>
      </dgm:t>
    </dgm:pt>
    <dgm:pt modelId="{CFB75114-8BD9-445F-AD4E-37137E2C2F4A}" type="sibTrans" cxnId="{3F725B47-E096-4F5C-9A1F-F4D247E9749B}">
      <dgm:prSet/>
      <dgm:spPr/>
      <dgm:t>
        <a:bodyPr/>
        <a:lstStyle/>
        <a:p>
          <a:endParaRPr lang="en-US">
            <a:solidFill>
              <a:schemeClr val="tx1"/>
            </a:solidFill>
          </a:endParaRPr>
        </a:p>
      </dgm:t>
    </dgm:pt>
    <dgm:pt modelId="{64BF447F-AC1E-4C79-85E7-F14FDDA887AF}" type="pres">
      <dgm:prSet presAssocID="{3C898DEA-A97F-425B-9AFB-0A7671C57573}" presName="Name0" presStyleCnt="0">
        <dgm:presLayoutVars>
          <dgm:dir/>
          <dgm:resizeHandles val="exact"/>
        </dgm:presLayoutVars>
      </dgm:prSet>
      <dgm:spPr/>
    </dgm:pt>
    <dgm:pt modelId="{D736A208-D290-46D9-B742-D3A5AC6F54A3}" type="pres">
      <dgm:prSet presAssocID="{2F340EFD-418C-4265-AA26-6335B5340BFC}" presName="parTxOnly" presStyleLbl="node1" presStyleIdx="0" presStyleCnt="3">
        <dgm:presLayoutVars>
          <dgm:bulletEnabled val="1"/>
        </dgm:presLayoutVars>
      </dgm:prSet>
      <dgm:spPr/>
      <dgm:t>
        <a:bodyPr/>
        <a:lstStyle/>
        <a:p>
          <a:endParaRPr lang="en-US"/>
        </a:p>
      </dgm:t>
    </dgm:pt>
    <dgm:pt modelId="{46E428DE-D8DB-436B-BF02-DAA7C8C55E07}" type="pres">
      <dgm:prSet presAssocID="{D55CDECD-BE3A-48F7-B670-0EFCFB670DA6}" presName="parSpace" presStyleCnt="0"/>
      <dgm:spPr/>
    </dgm:pt>
    <dgm:pt modelId="{44CD3BFC-F1F5-42BE-81A7-BBA5E10CBD10}" type="pres">
      <dgm:prSet presAssocID="{FA338969-F502-48ED-948F-F070943B7A02}" presName="parTxOnly" presStyleLbl="node1" presStyleIdx="1" presStyleCnt="3">
        <dgm:presLayoutVars>
          <dgm:bulletEnabled val="1"/>
        </dgm:presLayoutVars>
      </dgm:prSet>
      <dgm:spPr/>
      <dgm:t>
        <a:bodyPr/>
        <a:lstStyle/>
        <a:p>
          <a:endParaRPr lang="en-US"/>
        </a:p>
      </dgm:t>
    </dgm:pt>
    <dgm:pt modelId="{F5496803-1E53-40A6-8768-16E67EAEF0C4}" type="pres">
      <dgm:prSet presAssocID="{9C62C9C5-5BDA-4083-AC67-92A2DEF7E789}" presName="parSpace" presStyleCnt="0"/>
      <dgm:spPr/>
    </dgm:pt>
    <dgm:pt modelId="{82600D3D-354D-48E4-96AE-97984E396E96}" type="pres">
      <dgm:prSet presAssocID="{25C889BB-14AD-4C11-ABF4-8ECD2F6426D2}" presName="parTxOnly" presStyleLbl="node1" presStyleIdx="2" presStyleCnt="3" custLinFactNeighborX="13204">
        <dgm:presLayoutVars>
          <dgm:bulletEnabled val="1"/>
        </dgm:presLayoutVars>
      </dgm:prSet>
      <dgm:spPr/>
      <dgm:t>
        <a:bodyPr/>
        <a:lstStyle/>
        <a:p>
          <a:endParaRPr lang="en-US"/>
        </a:p>
      </dgm:t>
    </dgm:pt>
  </dgm:ptLst>
  <dgm:cxnLst>
    <dgm:cxn modelId="{EDB73108-B250-463F-A493-93F0015AA736}" srcId="{3C898DEA-A97F-425B-9AFB-0A7671C57573}" destId="{2F340EFD-418C-4265-AA26-6335B5340BFC}" srcOrd="0" destOrd="0" parTransId="{E2F1C08D-ACEC-48C4-BB97-95F5F2B807BC}" sibTransId="{D55CDECD-BE3A-48F7-B670-0EFCFB670DA6}"/>
    <dgm:cxn modelId="{13AC89D3-27C5-4809-A672-AD3F97FCF4C4}" srcId="{3C898DEA-A97F-425B-9AFB-0A7671C57573}" destId="{FA338969-F502-48ED-948F-F070943B7A02}" srcOrd="1" destOrd="0" parTransId="{1D0BE6A2-CDCF-4DF1-BB55-9486A887FEBF}" sibTransId="{9C62C9C5-5BDA-4083-AC67-92A2DEF7E789}"/>
    <dgm:cxn modelId="{EEF1EA98-385A-4637-80B9-7BAE83BBDC87}" type="presOf" srcId="{25C889BB-14AD-4C11-ABF4-8ECD2F6426D2}" destId="{82600D3D-354D-48E4-96AE-97984E396E96}" srcOrd="0" destOrd="0" presId="urn:microsoft.com/office/officeart/2005/8/layout/hChevron3"/>
    <dgm:cxn modelId="{05DD6D02-7CE0-4741-9EBF-C79EEBAAD05B}" type="presOf" srcId="{3C898DEA-A97F-425B-9AFB-0A7671C57573}" destId="{64BF447F-AC1E-4C79-85E7-F14FDDA887AF}" srcOrd="0" destOrd="0" presId="urn:microsoft.com/office/officeart/2005/8/layout/hChevron3"/>
    <dgm:cxn modelId="{2B73249A-0AE5-4040-92C8-11E634BBA2A4}" type="presOf" srcId="{FA338969-F502-48ED-948F-F070943B7A02}" destId="{44CD3BFC-F1F5-42BE-81A7-BBA5E10CBD10}" srcOrd="0" destOrd="0" presId="urn:microsoft.com/office/officeart/2005/8/layout/hChevron3"/>
    <dgm:cxn modelId="{3F725B47-E096-4F5C-9A1F-F4D247E9749B}" srcId="{3C898DEA-A97F-425B-9AFB-0A7671C57573}" destId="{25C889BB-14AD-4C11-ABF4-8ECD2F6426D2}" srcOrd="2" destOrd="0" parTransId="{65F7BC14-5776-42F8-9C34-571974BB46AB}" sibTransId="{CFB75114-8BD9-445F-AD4E-37137E2C2F4A}"/>
    <dgm:cxn modelId="{8558EC84-E1D5-4AA7-9620-9006B118F6D0}" type="presOf" srcId="{2F340EFD-418C-4265-AA26-6335B5340BFC}" destId="{D736A208-D290-46D9-B742-D3A5AC6F54A3}" srcOrd="0" destOrd="0" presId="urn:microsoft.com/office/officeart/2005/8/layout/hChevron3"/>
    <dgm:cxn modelId="{C3B80A8D-66EA-4DCC-8A58-5718155289C8}" type="presParOf" srcId="{64BF447F-AC1E-4C79-85E7-F14FDDA887AF}" destId="{D736A208-D290-46D9-B742-D3A5AC6F54A3}" srcOrd="0" destOrd="0" presId="urn:microsoft.com/office/officeart/2005/8/layout/hChevron3"/>
    <dgm:cxn modelId="{98A1C7BB-13B8-4C90-B80D-F6D14E0796F5}" type="presParOf" srcId="{64BF447F-AC1E-4C79-85E7-F14FDDA887AF}" destId="{46E428DE-D8DB-436B-BF02-DAA7C8C55E07}" srcOrd="1" destOrd="0" presId="urn:microsoft.com/office/officeart/2005/8/layout/hChevron3"/>
    <dgm:cxn modelId="{4E0015F0-797C-4D1E-AF0E-1A93DC20EB0A}" type="presParOf" srcId="{64BF447F-AC1E-4C79-85E7-F14FDDA887AF}" destId="{44CD3BFC-F1F5-42BE-81A7-BBA5E10CBD10}" srcOrd="2" destOrd="0" presId="urn:microsoft.com/office/officeart/2005/8/layout/hChevron3"/>
    <dgm:cxn modelId="{891B01B0-DBA8-4EB6-8E70-3C880B3E2224}" type="presParOf" srcId="{64BF447F-AC1E-4C79-85E7-F14FDDA887AF}" destId="{F5496803-1E53-40A6-8768-16E67EAEF0C4}" srcOrd="3" destOrd="0" presId="urn:microsoft.com/office/officeart/2005/8/layout/hChevron3"/>
    <dgm:cxn modelId="{865EE6F7-173C-42B2-A08E-CD78D352E23B}" type="presParOf" srcId="{64BF447F-AC1E-4C79-85E7-F14FDDA887AF}" destId="{82600D3D-354D-48E4-96AE-97984E396E96}" srcOrd="4" destOrd="0" presId="urn:microsoft.com/office/officeart/2005/8/layout/hChevron3"/>
  </dgm:cxnLst>
  <dgm:bg>
    <a:solidFill>
      <a:schemeClr val="bg1"/>
    </a:solidFill>
  </dgm:bg>
  <dgm:whole>
    <a:ln>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C6784-7334-4ED5-866B-67DD2C61A5D7}">
      <dsp:nvSpPr>
        <dsp:cNvPr id="0" name=""/>
        <dsp:cNvSpPr/>
      </dsp:nvSpPr>
      <dsp:spPr>
        <a:xfrm>
          <a:off x="1733" y="0"/>
          <a:ext cx="2697098" cy="4959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Cerner Domain in Simulation Center of ambulatory EHR &amp; Acute Care</a:t>
          </a:r>
        </a:p>
        <a:p>
          <a:pPr lvl="0" algn="ctr" defTabSz="844550">
            <a:lnSpc>
              <a:spcPct val="90000"/>
            </a:lnSpc>
            <a:spcBef>
              <a:spcPct val="0"/>
            </a:spcBef>
            <a:spcAft>
              <a:spcPct val="35000"/>
            </a:spcAft>
          </a:pPr>
          <a:r>
            <a:rPr lang="en-US" sz="1900" kern="1200" dirty="0" smtClean="0"/>
            <a:t>Mirror Image of Clinical Setting</a:t>
          </a:r>
          <a:endParaRPr lang="en-US" sz="1900" kern="1200" dirty="0"/>
        </a:p>
      </dsp:txBody>
      <dsp:txXfrm>
        <a:off x="1733" y="1983740"/>
        <a:ext cx="2697098" cy="1983740"/>
      </dsp:txXfrm>
    </dsp:sp>
    <dsp:sp modelId="{C40CEDD1-682F-4660-891D-1E53C17FCA2B}">
      <dsp:nvSpPr>
        <dsp:cNvPr id="0" name=""/>
        <dsp:cNvSpPr/>
      </dsp:nvSpPr>
      <dsp:spPr>
        <a:xfrm>
          <a:off x="524550" y="297560"/>
          <a:ext cx="1651463" cy="16514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D576A-DAD8-4C0E-8BAE-61926EDDF0C2}">
      <dsp:nvSpPr>
        <dsp:cNvPr id="0" name=""/>
        <dsp:cNvSpPr/>
      </dsp:nvSpPr>
      <dsp:spPr>
        <a:xfrm>
          <a:off x="2796952" y="0"/>
          <a:ext cx="2697098" cy="4959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Clinical Research Repository</a:t>
          </a:r>
        </a:p>
        <a:p>
          <a:pPr lvl="0" algn="ctr" defTabSz="844550">
            <a:lnSpc>
              <a:spcPct val="90000"/>
            </a:lnSpc>
            <a:spcBef>
              <a:spcPct val="0"/>
            </a:spcBef>
            <a:spcAft>
              <a:spcPct val="35000"/>
            </a:spcAft>
          </a:pPr>
          <a:r>
            <a:rPr lang="en-US" sz="1900" kern="1200" dirty="0" smtClean="0"/>
            <a:t>De-identify Sample Clinical Data Set</a:t>
          </a:r>
          <a:endParaRPr lang="en-US" sz="1900" kern="1200" dirty="0"/>
        </a:p>
      </dsp:txBody>
      <dsp:txXfrm>
        <a:off x="2796952" y="1983740"/>
        <a:ext cx="2697098" cy="1983740"/>
      </dsp:txXfrm>
    </dsp:sp>
    <dsp:sp modelId="{F79C30B7-CBFF-40BF-B2CC-2FB4396FCF20}">
      <dsp:nvSpPr>
        <dsp:cNvPr id="0" name=""/>
        <dsp:cNvSpPr/>
      </dsp:nvSpPr>
      <dsp:spPr>
        <a:xfrm>
          <a:off x="3302562" y="297560"/>
          <a:ext cx="1651463" cy="16514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820EC-622D-47F0-B388-3AA69E975DAD}">
      <dsp:nvSpPr>
        <dsp:cNvPr id="0" name=""/>
        <dsp:cNvSpPr/>
      </dsp:nvSpPr>
      <dsp:spPr>
        <a:xfrm>
          <a:off x="5557756" y="0"/>
          <a:ext cx="2697098" cy="4959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Analytics Sandbox expanded to include Clinical de-identified data to teach advanced data management &amp; analytics</a:t>
          </a:r>
          <a:endParaRPr lang="en-US" sz="1900" kern="1200" dirty="0"/>
        </a:p>
      </dsp:txBody>
      <dsp:txXfrm>
        <a:off x="5557756" y="1983740"/>
        <a:ext cx="2697098" cy="1983740"/>
      </dsp:txXfrm>
    </dsp:sp>
    <dsp:sp modelId="{00B25B49-5073-4350-9F3B-8A45ACCAAF08}">
      <dsp:nvSpPr>
        <dsp:cNvPr id="0" name=""/>
        <dsp:cNvSpPr/>
      </dsp:nvSpPr>
      <dsp:spPr>
        <a:xfrm>
          <a:off x="6080573" y="297560"/>
          <a:ext cx="1651463" cy="165146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81396-B65A-4F67-9B84-0FB37CD800B4}">
      <dsp:nvSpPr>
        <dsp:cNvPr id="0" name=""/>
        <dsp:cNvSpPr/>
      </dsp:nvSpPr>
      <dsp:spPr>
        <a:xfrm>
          <a:off x="330263" y="3967480"/>
          <a:ext cx="7596060" cy="74390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004D5-073B-4983-BCC9-048F7FFFA6E1}">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5237AB-C679-43F9-B0E1-C87190D03577}">
      <dsp:nvSpPr>
        <dsp:cNvPr id="0" name=""/>
        <dsp:cNvSpPr/>
      </dsp:nvSpPr>
      <dsp:spPr>
        <a:xfrm>
          <a:off x="173271" y="1448"/>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 EHR documentation and inconsistencies, literature on informatics competencies inform instrument design and education module</a:t>
          </a:r>
          <a:endParaRPr lang="en-US" sz="1200" kern="1200" dirty="0">
            <a:solidFill>
              <a:schemeClr val="tx1"/>
            </a:solidFill>
            <a:latin typeface="Georgia" panose="02040502050405020303" pitchFamily="18" charset="0"/>
          </a:endParaRPr>
        </a:p>
      </dsp:txBody>
      <dsp:txXfrm>
        <a:off x="211121" y="39298"/>
        <a:ext cx="2078140" cy="1216604"/>
      </dsp:txXfrm>
    </dsp:sp>
    <dsp:sp modelId="{24D9A95A-0971-4004-8F88-7F1AF114CD20}">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30643C-4C51-4760-9C07-E3A834A5E92F}">
      <dsp:nvSpPr>
        <dsp:cNvPr id="0" name=""/>
        <dsp:cNvSpPr/>
      </dsp:nvSpPr>
      <dsp:spPr>
        <a:xfrm>
          <a:off x="173271" y="1616829"/>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EHR-ESP Informatics Competencies Tools</a:t>
          </a:r>
        </a:p>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Sent to content experts </a:t>
          </a:r>
        </a:p>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Delphi Technique round #1</a:t>
          </a:r>
          <a:endParaRPr lang="en-US" sz="1200" kern="1200" dirty="0">
            <a:solidFill>
              <a:schemeClr val="tx1"/>
            </a:solidFill>
            <a:latin typeface="Georgia" panose="02040502050405020303" pitchFamily="18" charset="0"/>
          </a:endParaRPr>
        </a:p>
      </dsp:txBody>
      <dsp:txXfrm>
        <a:off x="211121" y="1654679"/>
        <a:ext cx="2078140" cy="1216604"/>
      </dsp:txXfrm>
    </dsp:sp>
    <dsp:sp modelId="{86C2CBE5-DB70-4825-A1EC-C9BF7FE93BBC}">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E85E7F-EC16-476A-9DD0-5C5FDC6A3079}">
      <dsp:nvSpPr>
        <dsp:cNvPr id="0" name=""/>
        <dsp:cNvSpPr/>
      </dsp:nvSpPr>
      <dsp:spPr>
        <a:xfrm>
          <a:off x="173271" y="3232209"/>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Refine tool based on first round of content validity evaluation in Delphi round #1 </a:t>
          </a:r>
          <a:endParaRPr lang="en-US" sz="1200" kern="1200" dirty="0">
            <a:solidFill>
              <a:schemeClr val="tx1"/>
            </a:solidFill>
            <a:latin typeface="Georgia" panose="02040502050405020303" pitchFamily="18" charset="0"/>
          </a:endParaRPr>
        </a:p>
      </dsp:txBody>
      <dsp:txXfrm>
        <a:off x="211121" y="3270059"/>
        <a:ext cx="2078140" cy="1216604"/>
      </dsp:txXfrm>
    </dsp:sp>
    <dsp:sp modelId="{93AF6857-2704-4CC1-AE5C-AD50BA64A6BB}">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16BCC-E132-4682-BF55-3B7EA42A2833}">
      <dsp:nvSpPr>
        <dsp:cNvPr id="0" name=""/>
        <dsp:cNvSpPr/>
      </dsp:nvSpPr>
      <dsp:spPr>
        <a:xfrm>
          <a:off x="3037879" y="3232209"/>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Tools redistributed  to content experts in Delphi Round #</a:t>
          </a:r>
          <a:r>
            <a:rPr lang="en-US" sz="1200" kern="1200" dirty="0" smtClean="0">
              <a:solidFill>
                <a:schemeClr val="tx1"/>
              </a:solidFill>
              <a:latin typeface="Georgia" panose="02040502050405020303" pitchFamily="18" charset="0"/>
            </a:rPr>
            <a:t>2&amp;3</a:t>
          </a:r>
          <a:endParaRPr lang="en-US" sz="1200" kern="1200" dirty="0">
            <a:solidFill>
              <a:schemeClr val="tx1"/>
            </a:solidFill>
            <a:latin typeface="Georgia" panose="02040502050405020303" pitchFamily="18" charset="0"/>
          </a:endParaRPr>
        </a:p>
      </dsp:txBody>
      <dsp:txXfrm>
        <a:off x="3075729" y="3270059"/>
        <a:ext cx="2078140" cy="1216604"/>
      </dsp:txXfrm>
    </dsp:sp>
    <dsp:sp modelId="{E1B5C2B6-E8DD-4CFD-B354-1D9F5B7F57B2}">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33071-BA30-4422-8D59-C6DEA0AAF08D}">
      <dsp:nvSpPr>
        <dsp:cNvPr id="0" name=""/>
        <dsp:cNvSpPr/>
      </dsp:nvSpPr>
      <dsp:spPr>
        <a:xfrm>
          <a:off x="3037879" y="1616829"/>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Finalize Tools and Scenarios for study</a:t>
          </a:r>
          <a:endParaRPr lang="en-US" sz="1200" kern="1200" dirty="0">
            <a:solidFill>
              <a:schemeClr val="tx1"/>
            </a:solidFill>
            <a:latin typeface="Georgia" panose="02040502050405020303" pitchFamily="18" charset="0"/>
          </a:endParaRPr>
        </a:p>
      </dsp:txBody>
      <dsp:txXfrm>
        <a:off x="3075729" y="1654679"/>
        <a:ext cx="2078140" cy="1216604"/>
      </dsp:txXfrm>
    </dsp:sp>
    <dsp:sp modelId="{A0DB2A73-DCBF-4DF8-A3E5-717265C7EE43}">
      <dsp:nvSpPr>
        <dsp:cNvPr id="0" name=""/>
        <dsp:cNvSpPr/>
      </dsp:nvSpPr>
      <dsp:spPr>
        <a:xfrm>
          <a:off x="3478069" y="22154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860B0-32FC-4C0A-9B65-BC9F339DC355}">
      <dsp:nvSpPr>
        <dsp:cNvPr id="0" name=""/>
        <dsp:cNvSpPr/>
      </dsp:nvSpPr>
      <dsp:spPr>
        <a:xfrm>
          <a:off x="3037879" y="1448"/>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Develop </a:t>
          </a:r>
          <a:r>
            <a:rPr lang="en-US" sz="1200" kern="1200" dirty="0" smtClean="0">
              <a:solidFill>
                <a:schemeClr val="tx1"/>
              </a:solidFill>
              <a:latin typeface="Georgia" panose="02040502050405020303" pitchFamily="18" charset="0"/>
            </a:rPr>
            <a:t>clinical scenarios</a:t>
          </a:r>
          <a:endParaRPr lang="en-US" sz="1200" kern="1200" dirty="0">
            <a:solidFill>
              <a:schemeClr val="tx1"/>
            </a:solidFill>
            <a:latin typeface="Georgia" panose="02040502050405020303" pitchFamily="18" charset="0"/>
          </a:endParaRPr>
        </a:p>
      </dsp:txBody>
      <dsp:txXfrm>
        <a:off x="3075729" y="39298"/>
        <a:ext cx="2078140" cy="1216604"/>
      </dsp:txXfrm>
    </dsp:sp>
    <dsp:sp modelId="{A5233325-ABDD-4292-8939-55A2AB12FB13}">
      <dsp:nvSpPr>
        <dsp:cNvPr id="0" name=""/>
        <dsp:cNvSpPr/>
      </dsp:nvSpPr>
      <dsp:spPr>
        <a:xfrm rot="5400000">
          <a:off x="5534987"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55F57-D938-4013-95B3-CFA3420A78E2}">
      <dsp:nvSpPr>
        <dsp:cNvPr id="0" name=""/>
        <dsp:cNvSpPr/>
      </dsp:nvSpPr>
      <dsp:spPr>
        <a:xfrm>
          <a:off x="5902487" y="1448"/>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Test Prototype Scenario and Tools in Simulation Case Study of Sepsis  with small student and nurse cohort (n=20)</a:t>
          </a:r>
          <a:endParaRPr lang="en-US" sz="1200" kern="1200" dirty="0">
            <a:solidFill>
              <a:schemeClr val="tx1"/>
            </a:solidFill>
            <a:latin typeface="Georgia" panose="02040502050405020303" pitchFamily="18" charset="0"/>
          </a:endParaRPr>
        </a:p>
      </dsp:txBody>
      <dsp:txXfrm>
        <a:off x="5940337" y="39298"/>
        <a:ext cx="2078140" cy="1216604"/>
      </dsp:txXfrm>
    </dsp:sp>
    <dsp:sp modelId="{6C8DEED3-A8CA-45D6-8257-CC3B2A9125BC}">
      <dsp:nvSpPr>
        <dsp:cNvPr id="0" name=""/>
        <dsp:cNvSpPr/>
      </dsp:nvSpPr>
      <dsp:spPr>
        <a:xfrm rot="5400000">
          <a:off x="5534987"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926AB-031F-41B6-A3C6-5F97E15D1703}">
      <dsp:nvSpPr>
        <dsp:cNvPr id="0" name=""/>
        <dsp:cNvSpPr/>
      </dsp:nvSpPr>
      <dsp:spPr>
        <a:xfrm>
          <a:off x="5902487" y="1616829"/>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Prior to EHR </a:t>
          </a:r>
          <a:r>
            <a:rPr lang="en-US" sz="1200" kern="1200" dirty="0" err="1" smtClean="0">
              <a:solidFill>
                <a:schemeClr val="tx1"/>
              </a:solidFill>
              <a:latin typeface="Georgia" panose="02040502050405020303" pitchFamily="18" charset="0"/>
            </a:rPr>
            <a:t>SimCenter</a:t>
          </a:r>
          <a:r>
            <a:rPr lang="en-US" sz="1200" kern="1200" dirty="0" smtClean="0">
              <a:solidFill>
                <a:schemeClr val="tx1"/>
              </a:solidFill>
              <a:latin typeface="Georgia" panose="02040502050405020303" pitchFamily="18" charset="0"/>
            </a:rPr>
            <a:t> rotation student and nurse cohorts complete a pretest, complete IPE curriculum including new EHR best practice module, randomize to 2 groups</a:t>
          </a:r>
        </a:p>
      </dsp:txBody>
      <dsp:txXfrm>
        <a:off x="5940337" y="1654679"/>
        <a:ext cx="2078140" cy="1216604"/>
      </dsp:txXfrm>
    </dsp:sp>
    <dsp:sp modelId="{B1A48D79-69A1-422F-8FF7-1F34DF5D99E9}">
      <dsp:nvSpPr>
        <dsp:cNvPr id="0" name=""/>
        <dsp:cNvSpPr/>
      </dsp:nvSpPr>
      <dsp:spPr>
        <a:xfrm>
          <a:off x="5902487" y="3232209"/>
          <a:ext cx="2153840" cy="129230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latin typeface="Georgia" panose="02040502050405020303" pitchFamily="18" charset="0"/>
            </a:rPr>
            <a:t>SimCenter</a:t>
          </a:r>
          <a:r>
            <a:rPr lang="en-US" sz="1200" kern="1200" dirty="0" smtClean="0">
              <a:solidFill>
                <a:schemeClr val="tx1"/>
              </a:solidFill>
              <a:latin typeface="Georgia" panose="02040502050405020303" pitchFamily="18" charset="0"/>
            </a:rPr>
            <a:t> Rotation monthly for all  treatment group, post test for both cohorts, collect debrief qualitative data and EHR-ESP scores</a:t>
          </a:r>
          <a:endParaRPr lang="en-US" sz="1200" kern="1200" dirty="0">
            <a:solidFill>
              <a:schemeClr val="tx1"/>
            </a:solidFill>
            <a:latin typeface="Georgia" panose="02040502050405020303" pitchFamily="18" charset="0"/>
          </a:endParaRPr>
        </a:p>
      </dsp:txBody>
      <dsp:txXfrm>
        <a:off x="5940337" y="3270059"/>
        <a:ext cx="2078140" cy="1216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6A208-D290-46D9-B742-D3A5AC6F54A3}">
      <dsp:nvSpPr>
        <dsp:cNvPr id="0" name=""/>
        <dsp:cNvSpPr/>
      </dsp:nvSpPr>
      <dsp:spPr>
        <a:xfrm>
          <a:off x="3449" y="0"/>
          <a:ext cx="3016039" cy="609600"/>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Phase 1: April-Sept 2016 </a:t>
          </a:r>
        </a:p>
      </dsp:txBody>
      <dsp:txXfrm>
        <a:off x="3449" y="0"/>
        <a:ext cx="2863639" cy="609600"/>
      </dsp:txXfrm>
    </dsp:sp>
    <dsp:sp modelId="{44CD3BFC-F1F5-42BE-81A7-BBA5E10CBD10}">
      <dsp:nvSpPr>
        <dsp:cNvPr id="0" name=""/>
        <dsp:cNvSpPr/>
      </dsp:nvSpPr>
      <dsp:spPr>
        <a:xfrm>
          <a:off x="2416280" y="0"/>
          <a:ext cx="3016039" cy="609600"/>
        </a:xfrm>
        <a:prstGeom prst="chevr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Phase 2: </a:t>
          </a:r>
          <a:r>
            <a:rPr lang="en-US" sz="1200" kern="1200" dirty="0" smtClean="0">
              <a:solidFill>
                <a:schemeClr val="tx1"/>
              </a:solidFill>
              <a:latin typeface="Georgia" panose="02040502050405020303" pitchFamily="18" charset="0"/>
            </a:rPr>
            <a:t>Oct2016-March2019</a:t>
          </a:r>
          <a:endParaRPr lang="en-US" sz="1200" kern="1200" dirty="0" smtClean="0">
            <a:solidFill>
              <a:schemeClr val="tx1"/>
            </a:solidFill>
            <a:latin typeface="Georgia" panose="02040502050405020303" pitchFamily="18" charset="0"/>
          </a:endParaRPr>
        </a:p>
      </dsp:txBody>
      <dsp:txXfrm>
        <a:off x="2721080" y="0"/>
        <a:ext cx="2406439" cy="609600"/>
      </dsp:txXfrm>
    </dsp:sp>
    <dsp:sp modelId="{82600D3D-354D-48E4-96AE-97984E396E96}">
      <dsp:nvSpPr>
        <dsp:cNvPr id="0" name=""/>
        <dsp:cNvSpPr/>
      </dsp:nvSpPr>
      <dsp:spPr>
        <a:xfrm>
          <a:off x="4832560" y="0"/>
          <a:ext cx="3016039" cy="609600"/>
        </a:xfrm>
        <a:prstGeom prst="chevr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Georgia" panose="02040502050405020303" pitchFamily="18" charset="0"/>
            </a:rPr>
            <a:t>Phase 3: </a:t>
          </a:r>
          <a:r>
            <a:rPr lang="en-US" sz="1200" kern="1200" dirty="0" smtClean="0">
              <a:solidFill>
                <a:schemeClr val="tx1"/>
              </a:solidFill>
              <a:latin typeface="Georgia" panose="02040502050405020303" pitchFamily="18" charset="0"/>
            </a:rPr>
            <a:t>April2019-April2020</a:t>
          </a:r>
          <a:endParaRPr lang="en-US" sz="1200" kern="1200" dirty="0">
            <a:solidFill>
              <a:schemeClr val="tx1"/>
            </a:solidFill>
            <a:latin typeface="Georgia" panose="02040502050405020303" pitchFamily="18" charset="0"/>
          </a:endParaRPr>
        </a:p>
      </dsp:txBody>
      <dsp:txXfrm>
        <a:off x="5137360" y="0"/>
        <a:ext cx="2406439" cy="6096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873B4-CD70-41D1-8A9D-71C20E122837}" type="datetimeFigureOut">
              <a:rPr lang="en-US" smtClean="0"/>
              <a:t>10/27/2019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7A233-C82D-41BE-894F-457609E1884B}" type="slidenum">
              <a:rPr lang="en-US" smtClean="0"/>
              <a:t>‹#›</a:t>
            </a:fld>
            <a:endParaRPr lang="en-US"/>
          </a:p>
        </p:txBody>
      </p:sp>
    </p:spTree>
    <p:extLst>
      <p:ext uri="{BB962C8B-B14F-4D97-AF65-F5344CB8AC3E}">
        <p14:creationId xmlns:p14="http://schemas.microsoft.com/office/powerpoint/2010/main" val="400696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ChangeArrowheads="1" noTextEdit="1"/>
          </p:cNvSpPr>
          <p:nvPr>
            <p:ph type="sldImg"/>
          </p:nvPr>
        </p:nvSpPr>
        <p:spPr>
          <a:ln/>
        </p:spPr>
      </p:sp>
      <p:sp>
        <p:nvSpPr>
          <p:cNvPr id="6146"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147"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127781-9E32-430C-9078-9F3B379400A0}" type="slidenum">
              <a:rPr lang="en-US" altLang="en-US" smtClean="0"/>
              <a:pPr/>
              <a:t>2</a:t>
            </a:fld>
            <a:endParaRPr lang="en-US" altLang="en-US" smtClean="0"/>
          </a:p>
        </p:txBody>
      </p:sp>
    </p:spTree>
    <p:extLst>
      <p:ext uri="{BB962C8B-B14F-4D97-AF65-F5344CB8AC3E}">
        <p14:creationId xmlns:p14="http://schemas.microsoft.com/office/powerpoint/2010/main" val="244501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ECF62-1424-4FCE-9D90-B0FA141466B0}" type="slidenum">
              <a:rPr lang="en-US"/>
              <a:pPr/>
              <a:t>15</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377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ECF62-1424-4FCE-9D90-B0FA141466B0}" type="slidenum">
              <a:rPr lang="en-US"/>
              <a:pPr/>
              <a:t>21</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7837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8826F-13D1-4821-A9EC-FF87BFFB81ED}" type="slidenum">
              <a:rPr lang="en-US"/>
              <a:pPr/>
              <a:t>25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679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D6C6206-B7F7-4CF3-8033-5FE47C23CDC4}" type="slidenum">
              <a:rPr lang="en-US" altLang="en-US" smtClean="0"/>
              <a:pPr>
                <a:spcBef>
                  <a:spcPct val="0"/>
                </a:spcBef>
              </a:pPr>
              <a:t>28</a:t>
            </a:fld>
            <a:endParaRPr lang="en-US" alt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55118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975948-4F2A-41DB-B84A-0602D2F80A79}" type="slidenum">
              <a:rPr lang="en-US" altLang="en-US" smtClean="0"/>
              <a:pPr>
                <a:spcBef>
                  <a:spcPct val="0"/>
                </a:spcBef>
              </a:pPr>
              <a:t>29</a:t>
            </a:fld>
            <a:endParaRPr lang="en-US" alt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7134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E1C718F-3A35-4273-96C0-2644FCC1481A}" type="slidenum">
              <a:rPr lang="en-US" altLang="en-US" smtClean="0"/>
              <a:pPr>
                <a:spcBef>
                  <a:spcPct val="0"/>
                </a:spcBef>
              </a:pPr>
              <a:t>30</a:t>
            </a:fld>
            <a:endParaRPr lang="en-US" alt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832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p:nvPr>
        </p:nvSpPr>
        <p:spPr>
          <a:ln/>
        </p:spPr>
      </p:sp>
      <p:sp>
        <p:nvSpPr>
          <p:cNvPr id="8194"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8195"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BC22E2-30EB-4841-ABD2-FB75A89EDAAC}" type="slidenum">
              <a:rPr lang="en-US" altLang="en-US" smtClean="0"/>
              <a:pPr/>
              <a:t>3</a:t>
            </a:fld>
            <a:endParaRPr lang="en-US" altLang="en-US" smtClean="0"/>
          </a:p>
        </p:txBody>
      </p:sp>
    </p:spTree>
    <p:extLst>
      <p:ext uri="{BB962C8B-B14F-4D97-AF65-F5344CB8AC3E}">
        <p14:creationId xmlns:p14="http://schemas.microsoft.com/office/powerpoint/2010/main" val="236966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TIGER Initiative, Huebner and many others looked at informatics competencies worldwide and concluded that the two most important competencies related to informatics were nursing documentation and information knowledge and management. </a:t>
            </a:r>
          </a:p>
        </p:txBody>
      </p:sp>
      <p:sp>
        <p:nvSpPr>
          <p:cNvPr id="4" name="Slide Number Placeholder 3"/>
          <p:cNvSpPr>
            <a:spLocks noGrp="1"/>
          </p:cNvSpPr>
          <p:nvPr>
            <p:ph type="sldNum" sz="quarter" idx="10"/>
          </p:nvPr>
        </p:nvSpPr>
        <p:spPr/>
        <p:txBody>
          <a:bodyPr/>
          <a:lstStyle/>
          <a:p>
            <a:fld id="{A2C41460-FECC-404E-BFBF-D2BB682ED92B}" type="slidenum">
              <a:rPr lang="en-US" smtClean="0"/>
              <a:t>6</a:t>
            </a:fld>
            <a:endParaRPr lang="en-US"/>
          </a:p>
        </p:txBody>
      </p:sp>
    </p:spTree>
    <p:extLst>
      <p:ext uri="{BB962C8B-B14F-4D97-AF65-F5344CB8AC3E}">
        <p14:creationId xmlns:p14="http://schemas.microsoft.com/office/powerpoint/2010/main" val="255894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8826F-13D1-4821-A9EC-FF87BFFB81ED}" type="slidenum">
              <a:rPr lang="en-US"/>
              <a:pPr/>
              <a:t>7</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7137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ECF62-1424-4FCE-9D90-B0FA141466B0}" type="slidenum">
              <a:rPr lang="en-US"/>
              <a:pPr/>
              <a:t>9</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762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96188A-B54E-4741-9D48-C4607DF446CE}" type="slidenum">
              <a:rPr lang="en-US" altLang="en-US" smtClean="0"/>
              <a:pPr>
                <a:spcBef>
                  <a:spcPct val="0"/>
                </a:spcBef>
              </a:pPr>
              <a:t>10</a:t>
            </a:fld>
            <a:endParaRPr lang="en-US" altLang="en-US" smtClean="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162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E265A1-FA98-4D17-87A9-295897658CFD}" type="slidenum">
              <a:rPr lang="en-US" altLang="en-US" smtClean="0"/>
              <a:pPr>
                <a:defRPr/>
              </a:pPr>
              <a:t>11</a:t>
            </a:fld>
            <a:endParaRPr lang="en-US" altLang="en-US" dirty="0"/>
          </a:p>
        </p:txBody>
      </p:sp>
    </p:spTree>
    <p:extLst>
      <p:ext uri="{BB962C8B-B14F-4D97-AF65-F5344CB8AC3E}">
        <p14:creationId xmlns:p14="http://schemas.microsoft.com/office/powerpoint/2010/main" val="295102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our solution to this. </a:t>
            </a:r>
          </a:p>
          <a:p>
            <a:endParaRPr lang="en-US" dirty="0"/>
          </a:p>
          <a:p>
            <a:r>
              <a:rPr lang="en-US" dirty="0"/>
              <a:t>Starting in the top left corner we have the production domain that was actually being used at University Medical Center. Next, we have a non production training domain that was setup by Cerner. Cerner, copied a subset of data that met a variety of demographics related to cases we were interested in developing  from production. Cerner scrambled the identifiers, which initially was an ongoing process. Cerner being customizable by clients, there were a few areas of concern and Cerner had to adjust their script to hit those areas. Not all of the fields with PHI could be easily identified or they had to be completely removed. (From this we learned that it would be a good idea for Informaticists to maintain build notes on customizations and also appropriate naming conventions for objects should be utilized.)</a:t>
            </a:r>
          </a:p>
          <a:p>
            <a:endParaRPr lang="en-US" dirty="0"/>
          </a:p>
          <a:p>
            <a:r>
              <a:rPr lang="en-US" dirty="0"/>
              <a:t>When then have two containers for charts, scrambled patient charts and newly created charts. The scrambled charts serve as a resource for developing simulation activities. For example, if we are developing a case on someone with sepsis, we could examine the data points of a real patient chart and extract notable events, particularly the trend in vital signs that is indicative of sepsis. When generate HL7 messages and pass them through an interface that creates new patient charts. </a:t>
            </a:r>
          </a:p>
          <a:p>
            <a:endParaRPr lang="en-US" dirty="0"/>
          </a:p>
          <a:p>
            <a:r>
              <a:rPr lang="en-US" dirty="0"/>
              <a:t>The reason we create new charts is that the original chart, ideally reflects patient care from begging to end. This way we can put the student in a room at the appropriate time. </a:t>
            </a:r>
          </a:p>
        </p:txBody>
      </p:sp>
      <p:sp>
        <p:nvSpPr>
          <p:cNvPr id="4" name="Slide Number Placeholder 3"/>
          <p:cNvSpPr>
            <a:spLocks noGrp="1"/>
          </p:cNvSpPr>
          <p:nvPr>
            <p:ph type="sldNum" sz="quarter" idx="5"/>
          </p:nvPr>
        </p:nvSpPr>
        <p:spPr/>
        <p:txBody>
          <a:bodyPr/>
          <a:lstStyle/>
          <a:p>
            <a:fld id="{A2C41460-FECC-404E-BFBF-D2BB682ED92B}" type="slidenum">
              <a:rPr lang="en-US" smtClean="0"/>
              <a:t>12</a:t>
            </a:fld>
            <a:endParaRPr lang="en-US"/>
          </a:p>
        </p:txBody>
      </p:sp>
    </p:spTree>
    <p:extLst>
      <p:ext uri="{BB962C8B-B14F-4D97-AF65-F5344CB8AC3E}">
        <p14:creationId xmlns:p14="http://schemas.microsoft.com/office/powerpoint/2010/main" val="269958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ECF62-1424-4FCE-9D90-B0FA141466B0}" type="slidenum">
              <a:rPr lang="en-US"/>
              <a:pPr/>
              <a:t>14</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1457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000"/>
            <a:lum/>
          </a:blip>
          <a:srcRect/>
          <a:stretch>
            <a:fillRect t="-36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77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830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5821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449788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56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12000"/>
            <a:lum/>
          </a:blip>
          <a:srcRect/>
          <a:tile tx="44450" ty="6350" sx="97000" sy="99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42366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784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56930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49371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91B803-E462-4741-B8BD-B058610752DD}" type="slidenum">
              <a:rPr lang="en-US" smtClean="0"/>
              <a:t>‹#›</a:t>
            </a:fld>
            <a:endParaRPr 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5200"/>
            <a:ext cx="2474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2516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2377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071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B803-E462-4741-B8BD-B058610752DD}" type="slidenum">
              <a:rPr lang="en-US" smtClean="0"/>
              <a:t>‹#›</a:t>
            </a:fld>
            <a:endParaRPr lang="en-US"/>
          </a:p>
        </p:txBody>
      </p:sp>
      <p:sp>
        <p:nvSpPr>
          <p:cNvPr id="7" name="Rectangle 6"/>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353530" y="6250598"/>
            <a:ext cx="1828069"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528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20000"/>
              </a:lnSpc>
              <a:defRPr/>
            </a:pPr>
            <a:r>
              <a:rPr lang="en-US" dirty="0"/>
              <a:t>Lessons Learned from Piloting a Competency Assessment in Simulation of EHR </a:t>
            </a:r>
            <a:endParaRPr lang="en-US" spc="300" dirty="0">
              <a:solidFill>
                <a:srgbClr val="CC0000"/>
              </a:solidFill>
              <a:ea typeface="ＭＳ Ｐゴシック" charset="0"/>
              <a:cs typeface="Calibri"/>
            </a:endParaRPr>
          </a:p>
        </p:txBody>
      </p:sp>
      <p:sp>
        <p:nvSpPr>
          <p:cNvPr id="3" name="Subtitle 2"/>
          <p:cNvSpPr>
            <a:spLocks noGrp="1"/>
          </p:cNvSpPr>
          <p:nvPr>
            <p:ph type="subTitle" idx="1"/>
          </p:nvPr>
        </p:nvSpPr>
        <p:spPr>
          <a:xfrm>
            <a:off x="1371600" y="4276725"/>
            <a:ext cx="6400800" cy="1752600"/>
          </a:xfrm>
        </p:spPr>
        <p:txBody>
          <a:bodyPr>
            <a:normAutofit/>
          </a:bodyPr>
          <a:lstStyle/>
          <a:p>
            <a:r>
              <a:rPr lang="en-US" sz="2400" dirty="0">
                <a:solidFill>
                  <a:schemeClr val="tx1"/>
                </a:solidFill>
              </a:rPr>
              <a:t>Susan </a:t>
            </a:r>
            <a:r>
              <a:rPr lang="en-US" sz="2400" dirty="0" err="1">
                <a:solidFill>
                  <a:schemeClr val="tx1"/>
                </a:solidFill>
              </a:rPr>
              <a:t>McBride,</a:t>
            </a:r>
            <a:r>
              <a:rPr lang="en-US" sz="2400" dirty="0">
                <a:solidFill>
                  <a:schemeClr val="tx1"/>
                </a:solidFill>
              </a:rPr>
              <a:t> PhD, RN-BC, CPHIMS, FAAN</a:t>
            </a:r>
          </a:p>
          <a:p>
            <a:r>
              <a:rPr lang="en-US" sz="2400" dirty="0">
                <a:solidFill>
                  <a:schemeClr val="tx1"/>
                </a:solidFill>
              </a:rPr>
              <a:t>TEXAS TECH UNIVERSITY HEALTH SCIENCE CENTER </a:t>
            </a:r>
          </a:p>
          <a:p>
            <a:r>
              <a:rPr lang="en-US" sz="2400" dirty="0">
                <a:solidFill>
                  <a:schemeClr val="tx1"/>
                </a:solidFill>
              </a:rPr>
              <a:t>November 14, 2019</a:t>
            </a:r>
          </a:p>
          <a:p>
            <a:endParaRPr lang="en-US" sz="2400" dirty="0">
              <a:solidFill>
                <a:schemeClr val="tx1"/>
              </a:solidFill>
            </a:endParaRPr>
          </a:p>
        </p:txBody>
      </p:sp>
      <p:pic>
        <p:nvPicPr>
          <p:cNvPr id="4" name="Picture 4" descr="TTUHSC_DblT_SoN_fl4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4563" y="223838"/>
            <a:ext cx="4237037"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54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CCEBB7-6669-C34A-ABB0-E1EC71F603D2}"/>
              </a:ext>
            </a:extLst>
          </p:cNvPr>
          <p:cNvSpPr/>
          <p:nvPr/>
        </p:nvSpPr>
        <p:spPr>
          <a:xfrm>
            <a:off x="180422" y="204121"/>
            <a:ext cx="8181975" cy="1323439"/>
          </a:xfrm>
          <a:prstGeom prst="rect">
            <a:avLst/>
          </a:prstGeom>
        </p:spPr>
        <p:txBody>
          <a:bodyPr>
            <a:spAutoFit/>
          </a:bodyPr>
          <a:lstStyle/>
          <a:p>
            <a:pPr eaLnBrk="1" hangingPunct="1">
              <a:defRPr/>
            </a:pPr>
            <a:r>
              <a:rPr lang="en-US" sz="4000" dirty="0">
                <a:latin typeface="+mn-lt"/>
              </a:rPr>
              <a:t>Frameworks to Guide </a:t>
            </a:r>
            <a:br>
              <a:rPr lang="en-US" sz="4000" dirty="0">
                <a:latin typeface="+mn-lt"/>
              </a:rPr>
            </a:br>
            <a:r>
              <a:rPr lang="en-US" sz="4000" dirty="0">
                <a:latin typeface="+mn-lt"/>
              </a:rPr>
              <a:t>EHR-ESP Initiative</a:t>
            </a:r>
            <a:endParaRPr lang="en-US" sz="3800" b="1" spc="300" dirty="0">
              <a:latin typeface="+mn-lt"/>
              <a:ea typeface="ＭＳ Ｐゴシック" charset="0"/>
              <a:cs typeface="Calibri"/>
            </a:endParaRPr>
          </a:p>
        </p:txBody>
      </p:sp>
      <p:pic>
        <p:nvPicPr>
          <p:cNvPr id="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7280" y="3568066"/>
            <a:ext cx="3886200" cy="292417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2193196"/>
            <a:ext cx="4324965" cy="2799057"/>
          </a:xfrm>
          <a:prstGeom prst="rect">
            <a:avLst/>
          </a:prstGeom>
        </p:spPr>
      </p:pic>
      <p:sp>
        <p:nvSpPr>
          <p:cNvPr id="10" name="Bent-Up Arrow 9"/>
          <p:cNvSpPr/>
          <p:nvPr/>
        </p:nvSpPr>
        <p:spPr>
          <a:xfrm rot="5400000">
            <a:off x="3764280" y="5076287"/>
            <a:ext cx="1143000" cy="990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7456" y="1539031"/>
            <a:ext cx="7327647" cy="646331"/>
          </a:xfrm>
          <a:prstGeom prst="rect">
            <a:avLst/>
          </a:prstGeom>
          <a:noFill/>
        </p:spPr>
        <p:txBody>
          <a:bodyPr wrap="none" rtlCol="0">
            <a:spAutoFit/>
          </a:bodyPr>
          <a:lstStyle/>
          <a:p>
            <a:r>
              <a:rPr lang="en-US" sz="3600" i="1" dirty="0" smtClean="0">
                <a:latin typeface="+mj-lt"/>
              </a:rPr>
              <a:t>An </a:t>
            </a:r>
            <a:r>
              <a:rPr lang="en-US" sz="3600" i="1" dirty="0" err="1" smtClean="0">
                <a:latin typeface="+mj-lt"/>
              </a:rPr>
              <a:t>Interprofessional</a:t>
            </a:r>
            <a:r>
              <a:rPr lang="en-US" sz="3600" i="1" dirty="0" smtClean="0">
                <a:latin typeface="+mj-lt"/>
              </a:rPr>
              <a:t> Education Focus</a:t>
            </a:r>
            <a:endParaRPr lang="en-US" sz="3600" i="1" dirty="0">
              <a:latin typeface="+mj-lt"/>
            </a:endParaRPr>
          </a:p>
        </p:txBody>
      </p:sp>
    </p:spTree>
    <p:extLst>
      <p:ext uri="{BB962C8B-B14F-4D97-AF65-F5344CB8AC3E}">
        <p14:creationId xmlns:p14="http://schemas.microsoft.com/office/powerpoint/2010/main" val="336289832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25" y="142240"/>
            <a:ext cx="8453755" cy="1143000"/>
          </a:xfrm>
        </p:spPr>
        <p:txBody>
          <a:bodyPr>
            <a:normAutofit fontScale="90000"/>
          </a:bodyPr>
          <a:lstStyle/>
          <a:p>
            <a:r>
              <a:rPr lang="en-US" dirty="0" smtClean="0">
                <a:solidFill>
                  <a:schemeClr val="tx1"/>
                </a:solidFill>
              </a:rPr>
              <a:t>Technical </a:t>
            </a:r>
            <a:r>
              <a:rPr lang="en-US" dirty="0" smtClean="0">
                <a:solidFill>
                  <a:schemeClr val="tx1"/>
                </a:solidFill>
              </a:rPr>
              <a:t>Strategy: Clinical Data to develop priority simulated cases</a:t>
            </a:r>
            <a:endParaRPr lang="en-US" dirty="0">
              <a:solidFill>
                <a:schemeClr val="tx1"/>
              </a:solidFill>
            </a:endParaRPr>
          </a:p>
        </p:txBody>
      </p:sp>
      <p:sp>
        <p:nvSpPr>
          <p:cNvPr id="4" name="Content Placeholder 2"/>
          <p:cNvSpPr>
            <a:spLocks noGrp="1"/>
          </p:cNvSpPr>
          <p:nvPr>
            <p:ph idx="1"/>
          </p:nvPr>
        </p:nvSpPr>
        <p:spPr/>
        <p:txBody>
          <a:bodyPr/>
          <a:lstStyle/>
          <a:p>
            <a:pPr marL="457200" indent="-457200">
              <a:buFont typeface="+mj-lt"/>
              <a:buAutoNum type="arabicPeriod"/>
            </a:pPr>
            <a:r>
              <a:rPr lang="en-US" dirty="0"/>
              <a:t>Database Scrambler:  Industry (Scrambling Process</a:t>
            </a:r>
            <a:r>
              <a:rPr lang="en-US" dirty="0" smtClean="0"/>
              <a:t>)</a:t>
            </a:r>
          </a:p>
          <a:p>
            <a:pPr marL="457200" indent="-457200">
              <a:buFont typeface="+mj-lt"/>
              <a:buAutoNum type="arabicPeriod"/>
            </a:pPr>
            <a:r>
              <a:rPr lang="en-US" dirty="0"/>
              <a:t>Validation Process</a:t>
            </a:r>
          </a:p>
          <a:p>
            <a:pPr marL="457200" indent="-457200">
              <a:buFont typeface="Wingdings" panose="05000000000000000000" pitchFamily="2" charset="2"/>
              <a:buChar char="ü"/>
            </a:pPr>
            <a:r>
              <a:rPr lang="en-US" dirty="0"/>
              <a:t>	Functionality High Level Validation</a:t>
            </a:r>
          </a:p>
          <a:p>
            <a:pPr marL="457200" indent="-457200">
              <a:buFont typeface="Wingdings" panose="05000000000000000000" pitchFamily="2" charset="2"/>
              <a:buChar char="ü"/>
            </a:pPr>
            <a:r>
              <a:rPr lang="en-US" dirty="0"/>
              <a:t>	Scramble Event</a:t>
            </a:r>
          </a:p>
          <a:p>
            <a:pPr marL="457200" indent="-457200">
              <a:buFont typeface="Wingdings" panose="05000000000000000000" pitchFamily="2" charset="2"/>
              <a:buChar char="ü"/>
            </a:pPr>
            <a:r>
              <a:rPr lang="en-US" dirty="0"/>
              <a:t>	Post Scramble Deep Dive Validation</a:t>
            </a:r>
          </a:p>
          <a:p>
            <a:pPr marL="457200" indent="-457200">
              <a:buFont typeface="Wingdings" panose="05000000000000000000" pitchFamily="2" charset="2"/>
              <a:buChar char="ü"/>
            </a:pPr>
            <a:r>
              <a:rPr lang="en-US" dirty="0"/>
              <a:t>	Post Scramble II &amp; III High Level </a:t>
            </a:r>
            <a:r>
              <a:rPr lang="en-US" dirty="0" smtClean="0"/>
              <a:t>     	Validation</a:t>
            </a:r>
          </a:p>
          <a:p>
            <a:pPr marL="457200" indent="-457200">
              <a:buFont typeface="+mj-lt"/>
              <a:buAutoNum type="arabicPeriod" startAt="3"/>
            </a:pPr>
            <a:endParaRPr lang="en-US" dirty="0"/>
          </a:p>
          <a:p>
            <a:pPr marL="457200" indent="-457200">
              <a:buFont typeface="+mj-lt"/>
              <a:buAutoNum type="arabicPeriod" startAt="3"/>
            </a:pPr>
            <a:endParaRPr lang="en-US" dirty="0" smtClean="0"/>
          </a:p>
          <a:p>
            <a:pPr marL="457200" indent="-457200">
              <a:buFont typeface="+mj-lt"/>
              <a:buAutoNum type="arabicPeriod" startAt="3"/>
            </a:pPr>
            <a:endParaRPr lang="en-US" dirty="0"/>
          </a:p>
          <a:p>
            <a:endParaRPr lang="en-US" dirty="0"/>
          </a:p>
        </p:txBody>
      </p:sp>
    </p:spTree>
    <p:extLst>
      <p:ext uri="{BB962C8B-B14F-4D97-AF65-F5344CB8AC3E}">
        <p14:creationId xmlns:p14="http://schemas.microsoft.com/office/powerpoint/2010/main" val="3405808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67B593-BBD9-8B45-B3FE-2744C5757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19" y="952022"/>
            <a:ext cx="8258481" cy="4739967"/>
          </a:xfrm>
          <a:prstGeom prst="rect">
            <a:avLst/>
          </a:prstGeom>
        </p:spPr>
      </p:pic>
      <p:sp>
        <p:nvSpPr>
          <p:cNvPr id="5" name="TextBox 4">
            <a:extLst>
              <a:ext uri="{FF2B5EF4-FFF2-40B4-BE49-F238E27FC236}">
                <a16:creationId xmlns:a16="http://schemas.microsoft.com/office/drawing/2014/main" id="{30AF1D5D-7980-324A-8258-1876802B6254}"/>
              </a:ext>
            </a:extLst>
          </p:cNvPr>
          <p:cNvSpPr txBox="1"/>
          <p:nvPr/>
        </p:nvSpPr>
        <p:spPr>
          <a:xfrm>
            <a:off x="1" y="5823988"/>
            <a:ext cx="7818119" cy="646331"/>
          </a:xfrm>
          <a:prstGeom prst="rect">
            <a:avLst/>
          </a:prstGeom>
          <a:noFill/>
        </p:spPr>
        <p:txBody>
          <a:bodyPr wrap="square" rtlCol="0">
            <a:spAutoFit/>
          </a:bodyPr>
          <a:lstStyle/>
          <a:p>
            <a:r>
              <a:rPr lang="en-US" dirty="0"/>
              <a:t>Source:  </a:t>
            </a:r>
            <a:r>
              <a:rPr lang="en-US" i="1" dirty="0"/>
              <a:t>Nursing Informatics for the Advanced Practice Nurse</a:t>
            </a:r>
            <a:r>
              <a:rPr lang="en-US" dirty="0"/>
              <a:t>., Springer Publishing Company, 2018.  </a:t>
            </a:r>
          </a:p>
        </p:txBody>
      </p:sp>
      <p:sp>
        <p:nvSpPr>
          <p:cNvPr id="2" name="TextBox 1"/>
          <p:cNvSpPr txBox="1"/>
          <p:nvPr/>
        </p:nvSpPr>
        <p:spPr>
          <a:xfrm>
            <a:off x="1295400" y="296803"/>
            <a:ext cx="4255267" cy="523220"/>
          </a:xfrm>
          <a:prstGeom prst="rect">
            <a:avLst/>
          </a:prstGeom>
          <a:noFill/>
        </p:spPr>
        <p:txBody>
          <a:bodyPr wrap="none" rtlCol="0">
            <a:spAutoFit/>
          </a:bodyPr>
          <a:lstStyle/>
          <a:p>
            <a:r>
              <a:rPr lang="en-US" sz="2800" b="1" dirty="0" smtClean="0"/>
              <a:t>Technical Infrastructure</a:t>
            </a:r>
            <a:endParaRPr lang="en-US" sz="2800" b="1" dirty="0"/>
          </a:p>
        </p:txBody>
      </p:sp>
    </p:spTree>
    <p:extLst>
      <p:ext uri="{BB962C8B-B14F-4D97-AF65-F5344CB8AC3E}">
        <p14:creationId xmlns:p14="http://schemas.microsoft.com/office/powerpoint/2010/main" val="2859823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2286000"/>
            <a:ext cx="7772400" cy="1500187"/>
          </a:xfrm>
        </p:spPr>
        <p:txBody>
          <a:bodyPr>
            <a:normAutofit fontScale="85000" lnSpcReduction="10000"/>
          </a:bodyPr>
          <a:lstStyle/>
          <a:p>
            <a:r>
              <a:rPr lang="en-US" sz="4800" dirty="0" smtClean="0">
                <a:solidFill>
                  <a:schemeClr val="tx1"/>
                </a:solidFill>
              </a:rPr>
              <a:t>Research Methods </a:t>
            </a:r>
            <a:r>
              <a:rPr lang="en-US" sz="4800" dirty="0">
                <a:solidFill>
                  <a:schemeClr val="tx1"/>
                </a:solidFill>
              </a:rPr>
              <a:t>to Evaluate and Measure Impact of EHR-ESP Tool Kit</a:t>
            </a:r>
          </a:p>
        </p:txBody>
      </p:sp>
    </p:spTree>
    <p:extLst>
      <p:ext uri="{BB962C8B-B14F-4D97-AF65-F5344CB8AC3E}">
        <p14:creationId xmlns:p14="http://schemas.microsoft.com/office/powerpoint/2010/main" val="3951871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809377">
            <a:off x="4252687" y="2500426"/>
            <a:ext cx="4529675" cy="2782333"/>
            <a:chOff x="2159107" y="464230"/>
            <a:chExt cx="4529675" cy="2782333"/>
          </a:xfrm>
        </p:grpSpPr>
        <p:pic>
          <p:nvPicPr>
            <p:cNvPr id="5" name="Picture 4"/>
            <p:cNvPicPr>
              <a:picLocks noChangeAspect="1"/>
            </p:cNvPicPr>
            <p:nvPr/>
          </p:nvPicPr>
          <p:blipFill>
            <a:blip r:embed="rId3"/>
            <a:stretch>
              <a:fillRect/>
            </a:stretch>
          </p:blipFill>
          <p:spPr>
            <a:xfrm rot="19704103">
              <a:off x="2159107" y="464230"/>
              <a:ext cx="3599910" cy="2782333"/>
            </a:xfrm>
            <a:prstGeom prst="rect">
              <a:avLst/>
            </a:prstGeom>
          </p:spPr>
        </p:pic>
        <p:pic>
          <p:nvPicPr>
            <p:cNvPr id="7" name="Picture 6"/>
            <p:cNvPicPr>
              <a:picLocks noChangeAspect="1"/>
            </p:cNvPicPr>
            <p:nvPr/>
          </p:nvPicPr>
          <p:blipFill>
            <a:blip r:embed="rId4"/>
            <a:stretch>
              <a:fillRect/>
            </a:stretch>
          </p:blipFill>
          <p:spPr>
            <a:xfrm rot="19745716">
              <a:off x="4012797" y="1101762"/>
              <a:ext cx="2675985" cy="1562949"/>
            </a:xfrm>
            <a:prstGeom prst="rect">
              <a:avLst/>
            </a:prstGeom>
          </p:spPr>
        </p:pic>
      </p:grpSp>
      <p:sp>
        <p:nvSpPr>
          <p:cNvPr id="353282" name="Rectangle 2"/>
          <p:cNvSpPr>
            <a:spLocks noGrp="1" noChangeArrowheads="1"/>
          </p:cNvSpPr>
          <p:nvPr>
            <p:ph type="title"/>
          </p:nvPr>
        </p:nvSpPr>
        <p:spPr>
          <a:xfrm>
            <a:off x="822960" y="286604"/>
            <a:ext cx="7543800" cy="498323"/>
          </a:xfrm>
        </p:spPr>
        <p:txBody>
          <a:bodyPr>
            <a:normAutofit fontScale="90000"/>
          </a:bodyPr>
          <a:lstStyle/>
          <a:p>
            <a:r>
              <a:rPr lang="en-US" sz="3600" dirty="0" smtClean="0"/>
              <a:t> </a:t>
            </a:r>
            <a:endParaRPr lang="en-US" sz="3600" dirty="0"/>
          </a:p>
        </p:txBody>
      </p:sp>
      <p:sp>
        <p:nvSpPr>
          <p:cNvPr id="3" name="Content Placeholder 2"/>
          <p:cNvSpPr>
            <a:spLocks noGrp="1"/>
          </p:cNvSpPr>
          <p:nvPr>
            <p:ph idx="1"/>
          </p:nvPr>
        </p:nvSpPr>
        <p:spPr>
          <a:xfrm>
            <a:off x="664870" y="243249"/>
            <a:ext cx="7808570" cy="4797563"/>
          </a:xfrm>
        </p:spPr>
        <p:txBody>
          <a:bodyPr>
            <a:normAutofit/>
          </a:bodyPr>
          <a:lstStyle/>
          <a:p>
            <a:r>
              <a:rPr lang="en-US" sz="3600" dirty="0" smtClean="0"/>
              <a:t>Determine Methods to Evaluate and Measure Impact of EHR-ESP Tool Kit</a:t>
            </a:r>
            <a:endParaRPr lang="en-US" sz="3600" dirty="0"/>
          </a:p>
        </p:txBody>
      </p:sp>
      <p:sp>
        <p:nvSpPr>
          <p:cNvPr id="2" name="TextBox 1"/>
          <p:cNvSpPr txBox="1"/>
          <p:nvPr/>
        </p:nvSpPr>
        <p:spPr>
          <a:xfrm>
            <a:off x="194069" y="1396901"/>
            <a:ext cx="8801582" cy="6617196"/>
          </a:xfrm>
          <a:prstGeom prst="rect">
            <a:avLst/>
          </a:prstGeom>
          <a:noFill/>
        </p:spPr>
        <p:txBody>
          <a:bodyPr wrap="square" rtlCol="0">
            <a:spAutoFit/>
          </a:bodyPr>
          <a:lstStyle/>
          <a:p>
            <a:pPr marL="342900" indent="-342900">
              <a:buFont typeface="Arial" panose="020B0604020202020204" pitchFamily="34" charset="0"/>
              <a:buChar char="•"/>
            </a:pPr>
            <a:r>
              <a:rPr lang="en-US" sz="3000" dirty="0" smtClean="0"/>
              <a:t>Gap Identified: No </a:t>
            </a:r>
            <a:r>
              <a:rPr lang="en-US" sz="3000" dirty="0" smtClean="0"/>
              <a:t>competency evaluation instrument </a:t>
            </a:r>
            <a:r>
              <a:rPr lang="en-US" sz="3000" dirty="0" smtClean="0"/>
              <a:t>exists</a:t>
            </a:r>
            <a:endParaRPr lang="en-US" sz="3000" dirty="0" smtClean="0"/>
          </a:p>
          <a:p>
            <a:pPr marL="342900" indent="-342900">
              <a:buFont typeface="Arial" panose="020B0604020202020204" pitchFamily="34" charset="0"/>
              <a:buChar char="•"/>
            </a:pPr>
            <a:r>
              <a:rPr lang="en-US" sz="3000" dirty="0" smtClean="0"/>
              <a:t>Approach: Develop the EHR-ESP </a:t>
            </a:r>
            <a:r>
              <a:rPr lang="en-US" sz="3000" dirty="0" smtClean="0"/>
              <a:t>Assessment Tool</a:t>
            </a:r>
          </a:p>
          <a:p>
            <a:pPr marL="800100" lvl="1" indent="-342900">
              <a:buFont typeface="Wingdings" panose="05000000000000000000" pitchFamily="2" charset="2"/>
              <a:buChar char="Ø"/>
            </a:pPr>
            <a:r>
              <a:rPr lang="en-US" sz="2800" dirty="0" smtClean="0"/>
              <a:t>Literature </a:t>
            </a:r>
            <a:r>
              <a:rPr lang="en-US" sz="2800" dirty="0" smtClean="0"/>
              <a:t>review from competencies – content </a:t>
            </a:r>
            <a:r>
              <a:rPr lang="en-US" sz="2800" dirty="0" smtClean="0"/>
              <a:t>validity</a:t>
            </a:r>
          </a:p>
          <a:p>
            <a:pPr marL="800100" lvl="1" indent="-342900">
              <a:buFont typeface="Wingdings" panose="05000000000000000000" pitchFamily="2" charset="2"/>
              <a:buChar char="Ø"/>
            </a:pPr>
            <a:r>
              <a:rPr lang="en-US" sz="2800" dirty="0" smtClean="0"/>
              <a:t>Consultant engaged as subject matter expert in Simulation Evaluation Instrument Design</a:t>
            </a:r>
            <a:endParaRPr lang="en-US" sz="2800" dirty="0" smtClean="0"/>
          </a:p>
          <a:p>
            <a:pPr marL="800100" lvl="1" indent="-342900">
              <a:buFont typeface="Wingdings" panose="05000000000000000000" pitchFamily="2" charset="2"/>
              <a:buChar char="Ø"/>
            </a:pPr>
            <a:r>
              <a:rPr lang="en-US" sz="2800" dirty="0" smtClean="0"/>
              <a:t>Delphi </a:t>
            </a:r>
            <a:r>
              <a:rPr lang="en-US" sz="2800" dirty="0" smtClean="0"/>
              <a:t>study – </a:t>
            </a:r>
            <a:r>
              <a:rPr lang="en-US" sz="2800" dirty="0" smtClean="0"/>
              <a:t>with NI, Simulation and Education Subject Matter Expertise to establish construct validity</a:t>
            </a:r>
            <a:endParaRPr lang="en-US" sz="2800" dirty="0"/>
          </a:p>
          <a:p>
            <a:pPr marL="800100" lvl="1" indent="-342900">
              <a:buFont typeface="Wingdings" panose="05000000000000000000" pitchFamily="2" charset="2"/>
              <a:buChar char="Ø"/>
            </a:pPr>
            <a:r>
              <a:rPr lang="en-US" sz="2800" dirty="0" smtClean="0"/>
              <a:t>Next </a:t>
            </a:r>
            <a:r>
              <a:rPr lang="en-US" sz="2800" dirty="0" smtClean="0"/>
              <a:t>step:  Establish reliability</a:t>
            </a:r>
          </a:p>
          <a:p>
            <a:endParaRPr lang="en-US" sz="2400" dirty="0"/>
          </a:p>
          <a:p>
            <a:endParaRPr lang="en-US" sz="2400" dirty="0"/>
          </a:p>
          <a:p>
            <a:endParaRPr lang="en-US" sz="2400" dirty="0"/>
          </a:p>
        </p:txBody>
      </p:sp>
    </p:spTree>
    <p:extLst>
      <p:ext uri="{BB962C8B-B14F-4D97-AF65-F5344CB8AC3E}">
        <p14:creationId xmlns:p14="http://schemas.microsoft.com/office/powerpoint/2010/main" val="2708605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822960" y="286604"/>
            <a:ext cx="7543800" cy="498323"/>
          </a:xfrm>
        </p:spPr>
        <p:txBody>
          <a:bodyPr>
            <a:normAutofit fontScale="90000"/>
          </a:bodyPr>
          <a:lstStyle/>
          <a:p>
            <a:r>
              <a:rPr lang="en-US" sz="3600" dirty="0" smtClean="0"/>
              <a:t> </a:t>
            </a:r>
            <a:endParaRPr lang="en-US" sz="3600" dirty="0"/>
          </a:p>
        </p:txBody>
      </p:sp>
      <p:sp>
        <p:nvSpPr>
          <p:cNvPr id="3" name="Content Placeholder 2"/>
          <p:cNvSpPr>
            <a:spLocks noGrp="1"/>
          </p:cNvSpPr>
          <p:nvPr>
            <p:ph idx="1"/>
          </p:nvPr>
        </p:nvSpPr>
        <p:spPr>
          <a:xfrm>
            <a:off x="632458" y="784927"/>
            <a:ext cx="7543801" cy="5084167"/>
          </a:xfrm>
        </p:spPr>
        <p:txBody>
          <a:bodyPr>
            <a:normAutofit/>
          </a:bodyPr>
          <a:lstStyle/>
          <a:p>
            <a:pPr marL="0" indent="0">
              <a:buNone/>
            </a:pPr>
            <a:r>
              <a:rPr lang="en-US" sz="2400" dirty="0" smtClean="0"/>
              <a:t>Determine Content Validity on what constitutes best practice of use of EHR in Simulated Clinical Care</a:t>
            </a:r>
          </a:p>
          <a:p>
            <a:pPr marL="0" indent="0">
              <a:buNone/>
            </a:pPr>
            <a:r>
              <a:rPr lang="en-US" sz="2400" i="1" dirty="0" smtClean="0"/>
              <a:t>	</a:t>
            </a:r>
            <a:endParaRPr lang="en-US" sz="2400" i="1" dirty="0"/>
          </a:p>
        </p:txBody>
      </p:sp>
      <p:sp>
        <p:nvSpPr>
          <p:cNvPr id="2" name="TextBox 1"/>
          <p:cNvSpPr txBox="1"/>
          <p:nvPr/>
        </p:nvSpPr>
        <p:spPr>
          <a:xfrm>
            <a:off x="335279" y="1843102"/>
            <a:ext cx="8138161" cy="4524315"/>
          </a:xfrm>
          <a:prstGeom prst="rect">
            <a:avLst/>
          </a:prstGeom>
          <a:noFill/>
        </p:spPr>
        <p:txBody>
          <a:bodyPr wrap="square" rtlCol="0">
            <a:spAutoFit/>
          </a:bodyPr>
          <a:lstStyle/>
          <a:p>
            <a:r>
              <a:rPr lang="en-US" dirty="0" smtClean="0">
                <a:solidFill>
                  <a:srgbClr val="CC0000"/>
                </a:solidFill>
              </a:rPr>
              <a:t>Examples of Competency Domains Defined by Nominal Group Technique</a:t>
            </a:r>
          </a:p>
          <a:p>
            <a:endParaRPr lang="en-US" dirty="0"/>
          </a:p>
          <a:p>
            <a:r>
              <a:rPr lang="en-US" dirty="0" smtClean="0">
                <a:solidFill>
                  <a:srgbClr val="CC0000"/>
                </a:solidFill>
              </a:rPr>
              <a:t>Accuracy</a:t>
            </a:r>
            <a:r>
              <a:rPr lang="en-US" dirty="0" smtClean="0"/>
              <a:t> is </a:t>
            </a:r>
            <a:r>
              <a:rPr lang="en-US" i="1" dirty="0"/>
              <a:t>consistent, concise and complete </a:t>
            </a:r>
            <a:r>
              <a:rPr lang="en-US" dirty="0"/>
              <a:t>documentation</a:t>
            </a:r>
            <a:r>
              <a:rPr lang="en-US" dirty="0" smtClean="0"/>
              <a:t>.</a:t>
            </a:r>
          </a:p>
          <a:p>
            <a:r>
              <a:rPr lang="en-US" dirty="0"/>
              <a:t>	</a:t>
            </a:r>
            <a:endParaRPr lang="en-US" dirty="0" smtClean="0"/>
          </a:p>
          <a:p>
            <a:r>
              <a:rPr lang="en-US" dirty="0" smtClean="0">
                <a:solidFill>
                  <a:srgbClr val="CC0000"/>
                </a:solidFill>
              </a:rPr>
              <a:t>Clinical </a:t>
            </a:r>
            <a:r>
              <a:rPr lang="en-US" dirty="0">
                <a:solidFill>
                  <a:srgbClr val="CC0000"/>
                </a:solidFill>
              </a:rPr>
              <a:t>reasoning</a:t>
            </a:r>
            <a:r>
              <a:rPr lang="en-US" dirty="0"/>
              <a:t>: Critical thinking skills reflecting sound decisions </a:t>
            </a:r>
            <a:endParaRPr lang="en-US" dirty="0" smtClean="0"/>
          </a:p>
          <a:p>
            <a:r>
              <a:rPr lang="en-US" dirty="0"/>
              <a:t>	</a:t>
            </a:r>
            <a:r>
              <a:rPr lang="en-US" dirty="0" smtClean="0"/>
              <a:t>on </a:t>
            </a:r>
            <a:r>
              <a:rPr lang="en-US" dirty="0"/>
              <a:t>documentation and use of technology based on clinical findings </a:t>
            </a:r>
            <a:endParaRPr lang="en-US" dirty="0" smtClean="0"/>
          </a:p>
          <a:p>
            <a:r>
              <a:rPr lang="en-US" dirty="0"/>
              <a:t>	</a:t>
            </a:r>
            <a:r>
              <a:rPr lang="en-US" dirty="0" smtClean="0"/>
              <a:t>and </a:t>
            </a:r>
            <a:r>
              <a:rPr lang="en-US" dirty="0"/>
              <a:t>evidence-based practice appropriate to the clinical condition or </a:t>
            </a:r>
            <a:endParaRPr lang="en-US" dirty="0" smtClean="0"/>
          </a:p>
          <a:p>
            <a:r>
              <a:rPr lang="en-US" dirty="0"/>
              <a:t>	</a:t>
            </a:r>
            <a:r>
              <a:rPr lang="en-US" dirty="0" smtClean="0"/>
              <a:t>environment </a:t>
            </a:r>
            <a:r>
              <a:rPr lang="en-US" dirty="0"/>
              <a:t>(examples include response and use of clinical decision </a:t>
            </a:r>
            <a:endParaRPr lang="en-US" dirty="0" smtClean="0"/>
          </a:p>
          <a:p>
            <a:r>
              <a:rPr lang="en-US" dirty="0"/>
              <a:t>	</a:t>
            </a:r>
            <a:r>
              <a:rPr lang="en-US" dirty="0" smtClean="0"/>
              <a:t>support</a:t>
            </a:r>
            <a:r>
              <a:rPr lang="en-US" dirty="0"/>
              <a:t>, and appropriate response in disaster or downtime situations) </a:t>
            </a:r>
            <a:endParaRPr lang="en-US" dirty="0" smtClean="0"/>
          </a:p>
          <a:p>
            <a:endParaRPr lang="en-US" dirty="0"/>
          </a:p>
          <a:p>
            <a:pPr algn="r"/>
            <a:endParaRPr lang="en-US" dirty="0" smtClean="0">
              <a:solidFill>
                <a:srgbClr val="CC0000"/>
              </a:solidFill>
            </a:endParaRPr>
          </a:p>
          <a:p>
            <a:r>
              <a:rPr lang="en-US" dirty="0" smtClean="0">
                <a:solidFill>
                  <a:srgbClr val="CC0000"/>
                </a:solidFill>
              </a:rPr>
              <a:t>Honesty/integrity </a:t>
            </a:r>
            <a:r>
              <a:rPr lang="en-US" dirty="0">
                <a:solidFill>
                  <a:srgbClr val="CC0000"/>
                </a:solidFill>
              </a:rPr>
              <a:t>in documentation</a:t>
            </a:r>
            <a:r>
              <a:rPr lang="en-US" dirty="0"/>
              <a:t>: documentation aligned </a:t>
            </a:r>
            <a:r>
              <a:rPr lang="en-US" dirty="0" smtClean="0"/>
              <a:t>with</a:t>
            </a:r>
          </a:p>
          <a:p>
            <a:r>
              <a:rPr lang="en-US" dirty="0"/>
              <a:t>	</a:t>
            </a:r>
            <a:r>
              <a:rPr lang="en-US" dirty="0" smtClean="0"/>
              <a:t> </a:t>
            </a:r>
            <a:r>
              <a:rPr lang="en-US" dirty="0"/>
              <a:t>evidenced-based principles, standards of practice, policies, ethical </a:t>
            </a:r>
            <a:endParaRPr lang="en-US" dirty="0" smtClean="0"/>
          </a:p>
          <a:p>
            <a:r>
              <a:rPr lang="en-US" dirty="0"/>
              <a:t>	</a:t>
            </a:r>
            <a:r>
              <a:rPr lang="en-US" dirty="0" smtClean="0"/>
              <a:t>principles</a:t>
            </a:r>
            <a:r>
              <a:rPr lang="en-US" dirty="0"/>
              <a:t>, and regulation</a:t>
            </a:r>
            <a:r>
              <a:rPr lang="en-US" dirty="0" smtClean="0"/>
              <a:t>.</a:t>
            </a:r>
          </a:p>
          <a:p>
            <a:endParaRPr lang="en-US" dirty="0"/>
          </a:p>
          <a:p>
            <a:endParaRPr lang="en-US" dirty="0"/>
          </a:p>
        </p:txBody>
      </p:sp>
    </p:spTree>
    <p:extLst>
      <p:ext uri="{BB962C8B-B14F-4D97-AF65-F5344CB8AC3E}">
        <p14:creationId xmlns:p14="http://schemas.microsoft.com/office/powerpoint/2010/main" val="2747781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Competency Assessment in Simulation of EHR (CASE) Tool</a:t>
            </a:r>
            <a:endParaRPr lang="en-US" dirty="0">
              <a:solidFill>
                <a:schemeClr val="tx1"/>
              </a:solidFill>
            </a:endParaRPr>
          </a:p>
        </p:txBody>
      </p:sp>
      <p:sp>
        <p:nvSpPr>
          <p:cNvPr id="3" name="Content Placeholder 2"/>
          <p:cNvSpPr>
            <a:spLocks noGrp="1"/>
          </p:cNvSpPr>
          <p:nvPr>
            <p:ph idx="1"/>
          </p:nvPr>
        </p:nvSpPr>
        <p:spPr>
          <a:xfrm>
            <a:off x="476885" y="1308735"/>
            <a:ext cx="8256588" cy="4959350"/>
          </a:xfrm>
        </p:spPr>
        <p:txBody>
          <a:bodyPr>
            <a:normAutofit fontScale="85000" lnSpcReduction="20000"/>
          </a:bodyPr>
          <a:lstStyle/>
          <a:p>
            <a:r>
              <a:rPr lang="en-US" dirty="0" smtClean="0"/>
              <a:t>Methods</a:t>
            </a:r>
          </a:p>
          <a:p>
            <a:pPr lvl="1"/>
            <a:r>
              <a:rPr lang="en-US" dirty="0" smtClean="0"/>
              <a:t>Content Validity Index (CVI) rating of the content relevance of the items on an instrument using a 4-point ordinal rating scale</a:t>
            </a:r>
          </a:p>
          <a:p>
            <a:pPr lvl="1"/>
            <a:r>
              <a:rPr lang="en-US" dirty="0" smtClean="0"/>
              <a:t>1 connotes an irrelevant item and 4 extremely relevant item</a:t>
            </a:r>
          </a:p>
          <a:p>
            <a:pPr lvl="1"/>
            <a:r>
              <a:rPr lang="en-US" dirty="0" smtClean="0"/>
              <a:t>CVI is the proportion of items that received a rating of 3 or 4</a:t>
            </a:r>
          </a:p>
          <a:p>
            <a:pPr lvl="1"/>
            <a:r>
              <a:rPr lang="en-US" dirty="0" smtClean="0"/>
              <a:t>2 Stage Delphi (n=14 subject matter experts)</a:t>
            </a:r>
          </a:p>
          <a:p>
            <a:pPr lvl="2"/>
            <a:r>
              <a:rPr lang="en-US" dirty="0" smtClean="0"/>
              <a:t>recommended improvements were included in the 2</a:t>
            </a:r>
            <a:r>
              <a:rPr lang="en-US" baseline="30000" dirty="0" smtClean="0"/>
              <a:t>nd</a:t>
            </a:r>
            <a:r>
              <a:rPr lang="en-US" dirty="0" smtClean="0"/>
              <a:t> Delphi stage</a:t>
            </a:r>
          </a:p>
          <a:p>
            <a:pPr lvl="2"/>
            <a:r>
              <a:rPr lang="en-US" dirty="0" smtClean="0"/>
              <a:t>simulation and informatics subject matter experts</a:t>
            </a:r>
          </a:p>
          <a:p>
            <a:pPr lvl="1"/>
            <a:r>
              <a:rPr lang="en-US" dirty="0" smtClean="0"/>
              <a:t>Ideally individual items &gt;.70</a:t>
            </a:r>
          </a:p>
          <a:p>
            <a:pPr lvl="1"/>
            <a:r>
              <a:rPr lang="en-US" dirty="0" smtClean="0"/>
              <a:t>Overall instrument CVI=.80 (round 1 &amp; 2)</a:t>
            </a:r>
          </a:p>
          <a:p>
            <a:pPr lvl="1"/>
            <a:r>
              <a:rPr lang="en-US" dirty="0" smtClean="0"/>
              <a:t>Overall instrument CVI=.97 (round 3)</a:t>
            </a:r>
            <a:endParaRPr lang="en-US" dirty="0"/>
          </a:p>
        </p:txBody>
      </p:sp>
    </p:spTree>
    <p:extLst>
      <p:ext uri="{BB962C8B-B14F-4D97-AF65-F5344CB8AC3E}">
        <p14:creationId xmlns:p14="http://schemas.microsoft.com/office/powerpoint/2010/main" val="1232725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0"/>
            <a:ext cx="7515225" cy="1143000"/>
          </a:xfrm>
        </p:spPr>
        <p:txBody>
          <a:bodyPr>
            <a:normAutofit fontScale="90000"/>
          </a:bodyPr>
          <a:lstStyle/>
          <a:p>
            <a:r>
              <a:rPr lang="en-US" dirty="0" smtClean="0">
                <a:solidFill>
                  <a:schemeClr val="tx1"/>
                </a:solidFill>
              </a:rPr>
              <a:t>Domains of EHR Competency—14 items</a:t>
            </a:r>
            <a:endParaRPr lang="en-US" dirty="0">
              <a:solidFill>
                <a:schemeClr val="tx1"/>
              </a:solidFill>
            </a:endParaRPr>
          </a:p>
        </p:txBody>
      </p:sp>
      <p:graphicFrame>
        <p:nvGraphicFramePr>
          <p:cNvPr id="4" name="Content Placeholder 3"/>
          <p:cNvGraphicFramePr>
            <a:graphicFrameLocks noGrp="1"/>
          </p:cNvGraphicFramePr>
          <p:nvPr>
            <p:ph idx="1"/>
          </p:nvPr>
        </p:nvGraphicFramePr>
        <p:xfrm>
          <a:off x="935346" y="1811086"/>
          <a:ext cx="3307141" cy="4224886"/>
        </p:xfrm>
        <a:graphic>
          <a:graphicData uri="http://schemas.openxmlformats.org/drawingml/2006/table">
            <a:tbl>
              <a:tblPr>
                <a:tableStyleId>{5C22544A-7EE6-4342-B048-85BDC9FD1C3A}</a:tableStyleId>
              </a:tblPr>
              <a:tblGrid>
                <a:gridCol w="3307141">
                  <a:extLst>
                    <a:ext uri="{9D8B030D-6E8A-4147-A177-3AD203B41FA5}">
                      <a16:colId xmlns:a16="http://schemas.microsoft.com/office/drawing/2014/main" val="20000"/>
                    </a:ext>
                  </a:extLst>
                </a:gridCol>
              </a:tblGrid>
              <a:tr h="129940">
                <a:tc>
                  <a:txBody>
                    <a:bodyPr/>
                    <a:lstStyle/>
                    <a:p>
                      <a:pPr marL="342900" marR="0" lvl="0" indent="-342900">
                        <a:spcBef>
                          <a:spcPts val="0"/>
                        </a:spcBef>
                        <a:spcAft>
                          <a:spcPts val="0"/>
                        </a:spcAft>
                        <a:buFont typeface="+mj-lt"/>
                        <a:buAutoNum type="arabicPeriod"/>
                        <a:tabLst>
                          <a:tab pos="457200" algn="l"/>
                        </a:tabLst>
                      </a:pPr>
                      <a:r>
                        <a:rPr lang="en-US" sz="900" dirty="0">
                          <a:effectLst/>
                        </a:rPr>
                        <a:t>Documentation is accurate, concise and complete.</a:t>
                      </a:r>
                      <a:endParaRPr lang="en-US" sz="900" dirty="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0"/>
                  </a:ext>
                </a:extLst>
              </a:tr>
              <a:tr h="129940">
                <a:tc>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1"/>
                  </a:ext>
                </a:extLst>
              </a:tr>
              <a:tr h="519760">
                <a:tc>
                  <a:txBody>
                    <a:bodyPr/>
                    <a:lstStyle/>
                    <a:p>
                      <a:pPr marL="342900" marR="0" lvl="0" indent="-342900">
                        <a:spcBef>
                          <a:spcPts val="0"/>
                        </a:spcBef>
                        <a:spcAft>
                          <a:spcPts val="0"/>
                        </a:spcAft>
                        <a:buFont typeface="+mj-lt"/>
                        <a:buAutoNum type="arabicPeriod" startAt="2"/>
                        <a:tabLst>
                          <a:tab pos="457200" algn="l"/>
                        </a:tabLst>
                      </a:pPr>
                      <a:r>
                        <a:rPr lang="en-US" sz="900">
                          <a:effectLst/>
                        </a:rPr>
                        <a:t>Documentation is consistent, and an accurate reflection of patient condition</a:t>
                      </a:r>
                    </a:p>
                    <a:p>
                      <a:pPr marL="228600" marR="0">
                        <a:spcBef>
                          <a:spcPts val="0"/>
                        </a:spcBef>
                        <a:spcAft>
                          <a:spcPts val="0"/>
                        </a:spcAft>
                      </a:pPr>
                      <a:r>
                        <a:rPr lang="en-US" sz="900">
                          <a:effectLst/>
                        </a:rPr>
                        <a:t> </a:t>
                      </a:r>
                    </a:p>
                    <a:p>
                      <a:pPr marL="22860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2"/>
                  </a:ext>
                </a:extLst>
              </a:tr>
              <a:tr h="129940">
                <a:tc>
                  <a:txBody>
                    <a:bodyPr/>
                    <a:lstStyle/>
                    <a:p>
                      <a:pPr marL="342900" marR="0" lvl="0" indent="-342900">
                        <a:spcBef>
                          <a:spcPts val="0"/>
                        </a:spcBef>
                        <a:spcAft>
                          <a:spcPts val="0"/>
                        </a:spcAft>
                        <a:buFont typeface="+mj-lt"/>
                        <a:buAutoNum type="arabicPeriod" startAt="3"/>
                        <a:tabLst>
                          <a:tab pos="457200" algn="l"/>
                        </a:tabLst>
                      </a:pPr>
                      <a:r>
                        <a:rPr lang="en-US" sz="900" dirty="0">
                          <a:effectLst/>
                        </a:rPr>
                        <a:t>No conflicting data documented within the EHR.</a:t>
                      </a:r>
                      <a:endParaRPr lang="en-US" sz="900" dirty="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3"/>
                  </a:ext>
                </a:extLst>
              </a:tr>
              <a:tr h="129940">
                <a:tc>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4"/>
                  </a:ext>
                </a:extLst>
              </a:tr>
              <a:tr h="389820">
                <a:tc>
                  <a:txBody>
                    <a:bodyPr/>
                    <a:lstStyle/>
                    <a:p>
                      <a:pPr marL="342900" marR="0" lvl="0" indent="-342900">
                        <a:spcBef>
                          <a:spcPts val="0"/>
                        </a:spcBef>
                        <a:spcAft>
                          <a:spcPts val="0"/>
                        </a:spcAft>
                        <a:buFont typeface="+mj-lt"/>
                        <a:buAutoNum type="arabicPeriod" startAt="4"/>
                        <a:tabLst>
                          <a:tab pos="457200" algn="l"/>
                        </a:tabLst>
                      </a:pPr>
                      <a:r>
                        <a:rPr lang="en-US" sz="900">
                          <a:effectLst/>
                        </a:rPr>
                        <a:t>Documentation of the patient’s condition is concise, succinct, straight forward and precise. </a:t>
                      </a:r>
                    </a:p>
                    <a:p>
                      <a:pPr marL="45720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5"/>
                  </a:ext>
                </a:extLst>
              </a:tr>
              <a:tr h="384406">
                <a:tc>
                  <a:txBody>
                    <a:bodyPr/>
                    <a:lstStyle/>
                    <a:p>
                      <a:pPr marL="342900" marR="0" lvl="0" indent="-342900">
                        <a:spcBef>
                          <a:spcPts val="0"/>
                        </a:spcBef>
                        <a:spcAft>
                          <a:spcPts val="0"/>
                        </a:spcAft>
                        <a:buFont typeface="+mj-lt"/>
                        <a:buAutoNum type="arabicPeriod" startAt="5"/>
                        <a:tabLst>
                          <a:tab pos="457200" algn="l"/>
                        </a:tabLst>
                      </a:pPr>
                      <a:r>
                        <a:rPr lang="en-US" sz="900" dirty="0">
                          <a:effectLst/>
                        </a:rPr>
                        <a:t>Documentation is devoid of inappropriate abbreviations, spelling errors, and emoticons.</a:t>
                      </a:r>
                      <a:endParaRPr lang="en-US" sz="900" dirty="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6"/>
                  </a:ext>
                </a:extLst>
              </a:tr>
              <a:tr h="129940">
                <a:tc>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7"/>
                  </a:ext>
                </a:extLst>
              </a:tr>
              <a:tr h="389820">
                <a:tc>
                  <a:txBody>
                    <a:bodyPr/>
                    <a:lstStyle/>
                    <a:p>
                      <a:pPr marL="342900" marR="0" lvl="0" indent="-342900">
                        <a:spcBef>
                          <a:spcPts val="0"/>
                        </a:spcBef>
                        <a:spcAft>
                          <a:spcPts val="0"/>
                        </a:spcAft>
                        <a:buFont typeface="+mj-lt"/>
                        <a:buAutoNum type="arabicPeriod" startAt="6"/>
                        <a:tabLst>
                          <a:tab pos="457200" algn="l"/>
                        </a:tabLst>
                      </a:pPr>
                      <a:r>
                        <a:rPr lang="en-US" sz="900">
                          <a:effectLst/>
                        </a:rPr>
                        <a:t>Documentation is complete with no gaps and no omissions; such as all required fields are filled in according to policy and evidenced based protocols.</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8"/>
                  </a:ext>
                </a:extLst>
              </a:tr>
              <a:tr h="129940">
                <a:tc>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09"/>
                  </a:ext>
                </a:extLst>
              </a:tr>
              <a:tr h="519760">
                <a:tc>
                  <a:txBody>
                    <a:bodyPr/>
                    <a:lstStyle/>
                    <a:p>
                      <a:pPr marL="342900" marR="0" lvl="0" indent="-342900">
                        <a:spcBef>
                          <a:spcPts val="0"/>
                        </a:spcBef>
                        <a:spcAft>
                          <a:spcPts val="0"/>
                        </a:spcAft>
                        <a:buFont typeface="+mj-lt"/>
                        <a:buAutoNum type="arabicPeriod" startAt="7"/>
                        <a:tabLst>
                          <a:tab pos="457200" algn="l"/>
                        </a:tabLst>
                      </a:pPr>
                      <a:r>
                        <a:rPr lang="en-US" sz="900">
                          <a:effectLst/>
                        </a:rPr>
                        <a:t>Clinical reasoning: Critical thinking skills reflecting sound decisions on documentation based on clinical findings and evidence-based practice appropriate to the clinical condition or environment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10"/>
                  </a:ext>
                </a:extLst>
              </a:tr>
              <a:tr h="129940">
                <a:tc>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11"/>
                  </a:ext>
                </a:extLst>
              </a:tr>
              <a:tr h="389820">
                <a:tc>
                  <a:txBody>
                    <a:bodyPr/>
                    <a:lstStyle/>
                    <a:p>
                      <a:pPr marL="342900" marR="0" lvl="0" indent="-342900">
                        <a:spcBef>
                          <a:spcPts val="0"/>
                        </a:spcBef>
                        <a:spcAft>
                          <a:spcPts val="0"/>
                        </a:spcAft>
                        <a:buFont typeface="+mj-lt"/>
                        <a:buAutoNum type="arabicPeriod" startAt="8"/>
                        <a:tabLst>
                          <a:tab pos="457200" algn="l"/>
                        </a:tabLst>
                      </a:pPr>
                      <a:r>
                        <a:rPr lang="en-US" sz="900">
                          <a:effectLst/>
                        </a:rPr>
                        <a:t>Honesty/integrity in documentation aligned with evidenced-based principles, standards of practice, policies, ethical principles, and regulation.</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12"/>
                  </a:ext>
                </a:extLst>
              </a:tr>
              <a:tr h="129940">
                <a:tc>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13"/>
                  </a:ext>
                </a:extLst>
              </a:tr>
              <a:tr h="389820">
                <a:tc>
                  <a:txBody>
                    <a:bodyPr/>
                    <a:lstStyle/>
                    <a:p>
                      <a:pPr marL="342900" marR="0" lvl="0" indent="-342900">
                        <a:spcBef>
                          <a:spcPts val="0"/>
                        </a:spcBef>
                        <a:spcAft>
                          <a:spcPts val="0"/>
                        </a:spcAft>
                        <a:buFont typeface="+mj-lt"/>
                        <a:buAutoNum type="arabicPeriod" startAt="9"/>
                        <a:tabLst>
                          <a:tab pos="457200" algn="l"/>
                        </a:tabLst>
                      </a:pPr>
                      <a:r>
                        <a:rPr lang="en-US" sz="900" dirty="0">
                          <a:effectLst/>
                        </a:rPr>
                        <a:t>Follow-up documentation is appropriate and initiated on time. Orders are followed through and/or documentation of nursing actions, education, or procedures in complete.</a:t>
                      </a:r>
                      <a:endParaRPr lang="en-US" sz="900" dirty="0">
                        <a:effectLst/>
                        <a:latin typeface="Times New Roman" panose="02020603050405020304" pitchFamily="18" charset="0"/>
                        <a:ea typeface="Times New Roman" panose="02020603050405020304" pitchFamily="18" charset="0"/>
                      </a:endParaRPr>
                    </a:p>
                  </a:txBody>
                  <a:tcPr marL="58473" marR="58473" marT="0" marB="0"/>
                </a:tc>
                <a:extLst>
                  <a:ext uri="{0D108BD9-81ED-4DB2-BD59-A6C34878D82A}">
                    <a16:rowId xmlns:a16="http://schemas.microsoft.com/office/drawing/2014/main" val="10014"/>
                  </a:ext>
                </a:extLst>
              </a:tr>
            </a:tbl>
          </a:graphicData>
        </a:graphic>
      </p:graphicFrame>
      <p:graphicFrame>
        <p:nvGraphicFramePr>
          <p:cNvPr id="6" name="Table 5"/>
          <p:cNvGraphicFramePr>
            <a:graphicFrameLocks noGrp="1"/>
          </p:cNvGraphicFramePr>
          <p:nvPr/>
        </p:nvGraphicFramePr>
        <p:xfrm>
          <a:off x="4673257" y="1811086"/>
          <a:ext cx="3829050" cy="2152650"/>
        </p:xfrm>
        <a:graphic>
          <a:graphicData uri="http://schemas.openxmlformats.org/drawingml/2006/table">
            <a:tbl>
              <a:tblPr>
                <a:tableStyleId>{5C22544A-7EE6-4342-B048-85BDC9FD1C3A}</a:tableStyleId>
              </a:tblPr>
              <a:tblGrid>
                <a:gridCol w="3829050">
                  <a:extLst>
                    <a:ext uri="{9D8B030D-6E8A-4147-A177-3AD203B41FA5}">
                      <a16:colId xmlns:a16="http://schemas.microsoft.com/office/drawing/2014/main" val="20000"/>
                    </a:ext>
                  </a:extLst>
                </a:gridCol>
              </a:tblGrid>
              <a:tr h="0">
                <a:tc>
                  <a:txBody>
                    <a:bodyPr/>
                    <a:lstStyle/>
                    <a:p>
                      <a:pPr marL="342900" marR="0" lvl="0" indent="-342900">
                        <a:spcBef>
                          <a:spcPts val="0"/>
                        </a:spcBef>
                        <a:spcAft>
                          <a:spcPts val="0"/>
                        </a:spcAft>
                        <a:buFont typeface="+mj-lt"/>
                        <a:buAutoNum type="arabicPeriod" startAt="10"/>
                        <a:tabLst>
                          <a:tab pos="457200" algn="l"/>
                        </a:tabLst>
                      </a:pPr>
                      <a:r>
                        <a:rPr lang="en-US" sz="1000" dirty="0">
                          <a:effectLst/>
                        </a:rPr>
                        <a:t>Efficiency demonstrated by proficient use of EHR hardware and software with minimal clicks or key strokes to accomplish the task.</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71450">
                <a:tc>
                  <a:txBody>
                    <a:bodyPr/>
                    <a:lstStyle/>
                    <a:p>
                      <a:pPr marL="0" marR="0" indent="0">
                        <a:spcBef>
                          <a:spcPts val="0"/>
                        </a:spcBef>
                        <a:spcAft>
                          <a:spcPts val="0"/>
                        </a:spcAft>
                        <a:buFont typeface="+mj-lt"/>
                        <a:buNone/>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342900" marR="0" lvl="0" indent="-342900">
                        <a:spcBef>
                          <a:spcPts val="0"/>
                        </a:spcBef>
                        <a:spcAft>
                          <a:spcPts val="0"/>
                        </a:spcAft>
                        <a:buFont typeface="+mj-lt"/>
                        <a:buAutoNum type="arabicPeriod" startAt="11"/>
                        <a:tabLst>
                          <a:tab pos="457200" algn="l"/>
                        </a:tabLst>
                      </a:pPr>
                      <a:r>
                        <a:rPr lang="en-US" sz="1000" dirty="0">
                          <a:effectLst/>
                        </a:rPr>
                        <a:t>Effective use of information for </a:t>
                      </a:r>
                      <a:r>
                        <a:rPr lang="en-US" sz="1000" dirty="0" err="1">
                          <a:effectLst/>
                        </a:rPr>
                        <a:t>navigatation</a:t>
                      </a:r>
                      <a:r>
                        <a:rPr lang="en-US" sz="1000" dirty="0">
                          <a:effectLst/>
                        </a:rPr>
                        <a:t> and </a:t>
                      </a:r>
                      <a:r>
                        <a:rPr lang="en-US" sz="1000" dirty="0" err="1">
                          <a:effectLst/>
                        </a:rPr>
                        <a:t>locatation</a:t>
                      </a:r>
                      <a:r>
                        <a:rPr lang="en-US" sz="1000" dirty="0">
                          <a:effectLst/>
                        </a:rPr>
                        <a:t> of information within the EHR relevant to patient care.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indent="0">
                        <a:spcBef>
                          <a:spcPts val="0"/>
                        </a:spcBef>
                        <a:spcAft>
                          <a:spcPts val="0"/>
                        </a:spcAft>
                        <a:buFont typeface="+mj-lt"/>
                        <a:buNone/>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342900" marR="0" lvl="0" indent="-342900">
                        <a:spcBef>
                          <a:spcPts val="0"/>
                        </a:spcBef>
                        <a:spcAft>
                          <a:spcPts val="0"/>
                        </a:spcAft>
                        <a:buFont typeface="+mj-lt"/>
                        <a:buAutoNum type="arabicPeriod" startAt="12"/>
                        <a:tabLst>
                          <a:tab pos="457200" algn="l"/>
                        </a:tabLst>
                      </a:pPr>
                      <a:r>
                        <a:rPr lang="en-US" sz="1000" dirty="0">
                          <a:effectLst/>
                        </a:rPr>
                        <a:t>Documentation within the clinical workflow at the point of care (when appropriate).</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indent="0">
                        <a:spcBef>
                          <a:spcPts val="0"/>
                        </a:spcBef>
                        <a:spcAft>
                          <a:spcPts val="0"/>
                        </a:spcAft>
                        <a:buFont typeface="+mj-lt"/>
                        <a:buNone/>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marL="342900" marR="0" lvl="0" indent="-342900">
                        <a:spcBef>
                          <a:spcPts val="0"/>
                        </a:spcBef>
                        <a:spcAft>
                          <a:spcPts val="0"/>
                        </a:spcAft>
                        <a:buFont typeface="+mj-lt"/>
                        <a:buAutoNum type="arabicPeriod" startAt="13"/>
                        <a:tabLst>
                          <a:tab pos="457200" algn="l"/>
                        </a:tabLst>
                      </a:pPr>
                      <a:r>
                        <a:rPr lang="en-US" sz="1000" dirty="0">
                          <a:effectLst/>
                        </a:rPr>
                        <a:t>Appropriate response to clinical decision support alerts.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marL="0" marR="0" indent="0">
                        <a:spcBef>
                          <a:spcPts val="0"/>
                        </a:spcBef>
                        <a:spcAft>
                          <a:spcPts val="0"/>
                        </a:spcAft>
                        <a:buFont typeface="+mj-lt"/>
                        <a:buNone/>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marL="342900" marR="0" lvl="0" indent="-342900">
                        <a:spcBef>
                          <a:spcPts val="0"/>
                        </a:spcBef>
                        <a:spcAft>
                          <a:spcPts val="0"/>
                        </a:spcAft>
                        <a:buFont typeface="+mj-lt"/>
                        <a:buAutoNum type="arabicPeriod" startAt="14"/>
                        <a:tabLst>
                          <a:tab pos="457200" algn="l"/>
                        </a:tabLst>
                      </a:pPr>
                      <a:r>
                        <a:rPr lang="en-US" sz="1000" dirty="0">
                          <a:effectLst/>
                        </a:rPr>
                        <a:t>Appropriate use of structured data within the EHR for collecting information for patient safety and quality electronic measures.</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37750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Student Evaluation Strategy for Domains of Best Practice</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800" dirty="0" smtClean="0"/>
              <a:t>Assessment Strategies recommended by subject matter experts on each area of competency</a:t>
            </a:r>
          </a:p>
          <a:p>
            <a:pPr lvl="1"/>
            <a:r>
              <a:rPr lang="en-US" sz="2400" dirty="0" smtClean="0"/>
              <a:t>Knowledge</a:t>
            </a:r>
          </a:p>
          <a:p>
            <a:pPr lvl="1"/>
            <a:r>
              <a:rPr lang="en-US" sz="2400" dirty="0" smtClean="0"/>
              <a:t>Skills</a:t>
            </a:r>
          </a:p>
          <a:p>
            <a:pPr lvl="1"/>
            <a:r>
              <a:rPr lang="en-US" sz="2400" dirty="0" smtClean="0"/>
              <a:t>Both</a:t>
            </a:r>
          </a:p>
          <a:p>
            <a:pPr lvl="1"/>
            <a:r>
              <a:rPr lang="en-US" sz="2400" dirty="0" smtClean="0"/>
              <a:t>Neither</a:t>
            </a:r>
          </a:p>
          <a:p>
            <a:pPr marL="201168" lvl="1" indent="0">
              <a:buNone/>
            </a:pPr>
            <a:endParaRPr lang="en-US" sz="2400" dirty="0"/>
          </a:p>
        </p:txBody>
      </p:sp>
    </p:spTree>
    <p:extLst>
      <p:ext uri="{BB962C8B-B14F-4D97-AF65-F5344CB8AC3E}">
        <p14:creationId xmlns:p14="http://schemas.microsoft.com/office/powerpoint/2010/main" val="379867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Sample of results on evaluation strategy</a:t>
            </a: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518983" y="1835537"/>
            <a:ext cx="3797249" cy="2241000"/>
          </a:xfrm>
          <a:prstGeom prst="rect">
            <a:avLst/>
          </a:prstGeom>
        </p:spPr>
      </p:pic>
      <p:pic>
        <p:nvPicPr>
          <p:cNvPr id="5" name="Picture 4"/>
          <p:cNvPicPr>
            <a:picLocks noChangeAspect="1"/>
          </p:cNvPicPr>
          <p:nvPr/>
        </p:nvPicPr>
        <p:blipFill>
          <a:blip r:embed="rId3"/>
          <a:stretch>
            <a:fillRect/>
          </a:stretch>
        </p:blipFill>
        <p:spPr>
          <a:xfrm>
            <a:off x="4594860" y="1835536"/>
            <a:ext cx="3777535" cy="2229365"/>
          </a:xfrm>
          <a:prstGeom prst="rect">
            <a:avLst/>
          </a:prstGeom>
        </p:spPr>
      </p:pic>
      <p:pic>
        <p:nvPicPr>
          <p:cNvPr id="6" name="Picture 5"/>
          <p:cNvPicPr>
            <a:picLocks noChangeAspect="1"/>
          </p:cNvPicPr>
          <p:nvPr/>
        </p:nvPicPr>
        <p:blipFill>
          <a:blip r:embed="rId4"/>
          <a:stretch>
            <a:fillRect/>
          </a:stretch>
        </p:blipFill>
        <p:spPr>
          <a:xfrm>
            <a:off x="4594860" y="4076537"/>
            <a:ext cx="3811407" cy="2249355"/>
          </a:xfrm>
          <a:prstGeom prst="rect">
            <a:avLst/>
          </a:prstGeom>
        </p:spPr>
      </p:pic>
      <p:pic>
        <p:nvPicPr>
          <p:cNvPr id="7" name="Picture 6"/>
          <p:cNvPicPr>
            <a:picLocks noChangeAspect="1"/>
          </p:cNvPicPr>
          <p:nvPr/>
        </p:nvPicPr>
        <p:blipFill>
          <a:blip r:embed="rId5"/>
          <a:stretch>
            <a:fillRect/>
          </a:stretch>
        </p:blipFill>
        <p:spPr>
          <a:xfrm>
            <a:off x="518983" y="4076537"/>
            <a:ext cx="3811407" cy="2249355"/>
          </a:xfrm>
          <a:prstGeom prst="rect">
            <a:avLst/>
          </a:prstGeom>
        </p:spPr>
      </p:pic>
    </p:spTree>
    <p:extLst>
      <p:ext uri="{BB962C8B-B14F-4D97-AF65-F5344CB8AC3E}">
        <p14:creationId xmlns:p14="http://schemas.microsoft.com/office/powerpoint/2010/main" val="84412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a:extLst>
              <a:ext uri="{FF2B5EF4-FFF2-40B4-BE49-F238E27FC236}">
                <a16:creationId xmlns:a16="http://schemas.microsoft.com/office/drawing/2014/main" id="{34690BFC-E6AA-8045-9107-97D9C6749CA5}"/>
              </a:ext>
            </a:extLst>
          </p:cNvPr>
          <p:cNvSpPr>
            <a:spLocks noGrp="1" noChangeArrowheads="1"/>
          </p:cNvSpPr>
          <p:nvPr>
            <p:ph type="subTitle" idx="4294967295"/>
          </p:nvPr>
        </p:nvSpPr>
        <p:spPr>
          <a:xfrm>
            <a:off x="90488" y="1182688"/>
            <a:ext cx="8978900" cy="4865687"/>
          </a:xfrm>
        </p:spPr>
        <p:txBody>
          <a:bodyPr/>
          <a:lstStyle/>
          <a:p>
            <a:pPr marL="457200" indent="-457200">
              <a:buFont typeface="+mj-lt"/>
              <a:buAutoNum type="arabicPeriod"/>
            </a:pPr>
            <a:r>
              <a:rPr lang="en-US" sz="2200" dirty="0" smtClean="0"/>
              <a:t>Describe program of research Electronic Health Record-Enhanced Simulation Program (EHR-ESP): Developing Clinical Competencies in Health Information Technology</a:t>
            </a:r>
          </a:p>
          <a:p>
            <a:pPr marL="457200" indent="-457200">
              <a:buFont typeface="+mj-lt"/>
              <a:buAutoNum type="arabicPeriod"/>
            </a:pPr>
            <a:r>
              <a:rPr lang="en-US" sz="2200" dirty="0" smtClean="0"/>
              <a:t>Examine Delphi study and findings to develop evaluation strategy for Competency Assessment in Simulation of EHR (CASE) Tool</a:t>
            </a:r>
          </a:p>
          <a:p>
            <a:pPr marL="457200" indent="-457200">
              <a:buFont typeface="+mj-lt"/>
              <a:buAutoNum type="arabicPeriod"/>
            </a:pPr>
            <a:r>
              <a:rPr lang="en-US" sz="2200" dirty="0" smtClean="0"/>
              <a:t>Introduce technologies that can be implemented into training environments for healthcare facilities and educational institutions.</a:t>
            </a:r>
          </a:p>
          <a:p>
            <a:pPr marL="457200" indent="-457200">
              <a:buFont typeface="+mj-lt"/>
              <a:buAutoNum type="arabicPeriod"/>
            </a:pPr>
            <a:r>
              <a:rPr lang="en-US" sz="2200" dirty="0" smtClean="0"/>
              <a:t>Provide an overview of how the TTUHSC Simulation Program has implemented an exact copy of an electronic health records system used at a local hospital. </a:t>
            </a:r>
            <a:endParaRPr lang="en-US" sz="2200" dirty="0" smtClean="0"/>
          </a:p>
          <a:p>
            <a:pPr marL="457200" indent="-457200">
              <a:buFont typeface="+mj-lt"/>
              <a:buAutoNum type="arabicPeriod"/>
            </a:pPr>
            <a:r>
              <a:rPr lang="en-US" sz="2200" dirty="0" smtClean="0"/>
              <a:t>Describe a pilot study to evaluate </a:t>
            </a:r>
            <a:r>
              <a:rPr lang="en-US" sz="2200" dirty="0"/>
              <a:t>a Competency Assessment in Simulation of EHR (CASE) </a:t>
            </a:r>
            <a:r>
              <a:rPr lang="en-US" sz="2200" dirty="0" smtClean="0"/>
              <a:t>Tool to reinforce best practices in use of the EHR aligned with ANA Guidelines for Clinical Documentation.</a:t>
            </a:r>
            <a:endParaRPr lang="en-US" sz="2200" dirty="0"/>
          </a:p>
          <a:p>
            <a:pPr marL="457200" indent="-457200">
              <a:buFont typeface="+mj-lt"/>
              <a:buAutoNum type="arabicPeriod"/>
            </a:pPr>
            <a:endParaRPr lang="en-US" sz="2400" dirty="0" smtClean="0"/>
          </a:p>
          <a:p>
            <a:pPr marL="1222375" lvl="1" indent="-514350">
              <a:buFont typeface="+mj-lt"/>
              <a:buAutoNum type="arabicPeriod"/>
              <a:defRPr/>
            </a:pPr>
            <a:endParaRPr lang="en-US" altLang="en-US" sz="2800" dirty="0">
              <a:latin typeface="Calibri" panose="020F0502020204030204" pitchFamily="34" charset="0"/>
              <a:ea typeface="ＭＳ Ｐゴシック" panose="020B0600070205080204" pitchFamily="34" charset="-128"/>
            </a:endParaRPr>
          </a:p>
          <a:p>
            <a:pPr marL="514350" indent="-514350">
              <a:buFont typeface="+mj-lt"/>
              <a:buAutoNum type="arabicPeriod"/>
              <a:defRPr/>
            </a:pPr>
            <a:endParaRPr lang="en-US" altLang="en-US" sz="2800" dirty="0">
              <a:latin typeface="Calibri" panose="020F0502020204030204" pitchFamily="34" charset="0"/>
              <a:ea typeface="ＭＳ Ｐゴシック" panose="020B0600070205080204" pitchFamily="34" charset="-128"/>
            </a:endParaRPr>
          </a:p>
        </p:txBody>
      </p:sp>
      <p:sp>
        <p:nvSpPr>
          <p:cNvPr id="4" name="Rectangle 5">
            <a:extLst>
              <a:ext uri="{FF2B5EF4-FFF2-40B4-BE49-F238E27FC236}">
                <a16:creationId xmlns:a16="http://schemas.microsoft.com/office/drawing/2014/main" id="{A1124311-91B1-3B4A-8842-DEFB8D09B4D7}"/>
              </a:ext>
            </a:extLst>
          </p:cNvPr>
          <p:cNvSpPr txBox="1">
            <a:spLocks noChangeArrowheads="1"/>
          </p:cNvSpPr>
          <p:nvPr/>
        </p:nvSpPr>
        <p:spPr bwMode="auto">
          <a:xfrm>
            <a:off x="0" y="0"/>
            <a:ext cx="7083425"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lgn="l"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5pPr>
            <a:lvl6pPr marL="457200" algn="l" rtl="0" fontAlgn="base">
              <a:spcBef>
                <a:spcPct val="0"/>
              </a:spcBef>
              <a:spcAft>
                <a:spcPct val="0"/>
              </a:spcAft>
              <a:defRPr sz="4000" b="1">
                <a:solidFill>
                  <a:schemeClr val="bg1"/>
                </a:solidFill>
                <a:latin typeface="Times New Roman" charset="0"/>
              </a:defRPr>
            </a:lvl6pPr>
            <a:lvl7pPr marL="914400" algn="l" rtl="0" fontAlgn="base">
              <a:spcBef>
                <a:spcPct val="0"/>
              </a:spcBef>
              <a:spcAft>
                <a:spcPct val="0"/>
              </a:spcAft>
              <a:defRPr sz="4000" b="1">
                <a:solidFill>
                  <a:schemeClr val="bg1"/>
                </a:solidFill>
                <a:latin typeface="Times New Roman" charset="0"/>
              </a:defRPr>
            </a:lvl7pPr>
            <a:lvl8pPr marL="1371600" algn="l" rtl="0" fontAlgn="base">
              <a:spcBef>
                <a:spcPct val="0"/>
              </a:spcBef>
              <a:spcAft>
                <a:spcPct val="0"/>
              </a:spcAft>
              <a:defRPr sz="4000" b="1">
                <a:solidFill>
                  <a:schemeClr val="bg1"/>
                </a:solidFill>
                <a:latin typeface="Times New Roman" charset="0"/>
              </a:defRPr>
            </a:lvl8pPr>
            <a:lvl9pPr marL="1828800" algn="l" rtl="0" fontAlgn="base">
              <a:spcBef>
                <a:spcPct val="0"/>
              </a:spcBef>
              <a:spcAft>
                <a:spcPct val="0"/>
              </a:spcAft>
              <a:defRPr sz="4000" b="1">
                <a:solidFill>
                  <a:schemeClr val="bg1"/>
                </a:solidFill>
                <a:latin typeface="Times New Roman" charset="0"/>
              </a:defRPr>
            </a:lvl9pPr>
          </a:lstStyle>
          <a:p>
            <a:pPr eaLnBrk="1" hangingPunct="1">
              <a:defRPr/>
            </a:pPr>
            <a:r>
              <a:rPr lang="en-US" sz="4800" kern="0" spc="600" dirty="0" smtClean="0">
                <a:solidFill>
                  <a:schemeClr val="tx1"/>
                </a:solidFill>
                <a:latin typeface="Calibri"/>
                <a:cs typeface="Calibri"/>
              </a:rPr>
              <a:t>Objectives</a:t>
            </a:r>
            <a:endParaRPr lang="en-US" sz="4800" kern="0" dirty="0">
              <a:solidFill>
                <a:schemeClr val="tx1"/>
              </a:solidFill>
              <a:ea typeface="+mj-ea"/>
              <a:cs typeface="+mj-cs"/>
            </a:endParaRPr>
          </a:p>
        </p:txBody>
      </p:sp>
    </p:spTree>
    <p:extLst>
      <p:ext uri="{BB962C8B-B14F-4D97-AF65-F5344CB8AC3E}">
        <p14:creationId xmlns:p14="http://schemas.microsoft.com/office/powerpoint/2010/main" val="3281535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049" y="0"/>
            <a:ext cx="7543800" cy="640322"/>
          </a:xfrm>
        </p:spPr>
        <p:txBody>
          <a:bodyPr>
            <a:normAutofit fontScale="90000"/>
          </a:bodyPr>
          <a:lstStyle/>
          <a:p>
            <a:r>
              <a:rPr lang="en-US" dirty="0" smtClean="0">
                <a:solidFill>
                  <a:schemeClr val="tx1"/>
                </a:solidFill>
              </a:rPr>
              <a:t>Final 10 Domains</a:t>
            </a:r>
            <a:endParaRPr lang="en-US" dirty="0">
              <a:solidFill>
                <a:schemeClr val="tx1"/>
              </a:solidFill>
            </a:endParaRPr>
          </a:p>
        </p:txBody>
      </p:sp>
      <p:sp>
        <p:nvSpPr>
          <p:cNvPr id="5" name="Content Placeholder 4"/>
          <p:cNvSpPr>
            <a:spLocks noGrp="1"/>
          </p:cNvSpPr>
          <p:nvPr>
            <p:ph idx="1"/>
          </p:nvPr>
        </p:nvSpPr>
        <p:spPr>
          <a:xfrm>
            <a:off x="237996" y="640322"/>
            <a:ext cx="8617906" cy="5599113"/>
          </a:xfrm>
          <a:solidFill>
            <a:schemeClr val="bg1"/>
          </a:solidFill>
        </p:spPr>
        <p:txBody>
          <a:bodyPr>
            <a:noAutofit/>
          </a:bodyPr>
          <a:lstStyle/>
          <a:p>
            <a:pPr marL="457200" indent="-457200">
              <a:buFont typeface="+mj-lt"/>
              <a:buAutoNum type="arabicPeriod"/>
            </a:pPr>
            <a:r>
              <a:rPr lang="en-US" sz="1600" dirty="0"/>
              <a:t>Documentation is consistent with no conflicting data documented within the EHR or rationale provided.</a:t>
            </a:r>
          </a:p>
          <a:p>
            <a:pPr marL="457200" indent="-457200">
              <a:buFont typeface="+mj-lt"/>
              <a:buAutoNum type="arabicPeriod"/>
            </a:pPr>
            <a:r>
              <a:rPr lang="en-US" sz="1600" dirty="0"/>
              <a:t>Documentation is devoid of inappropriate abbreviations, spelling errors, poor grammar and emoticons.</a:t>
            </a:r>
          </a:p>
          <a:p>
            <a:pPr marL="457200" indent="-457200">
              <a:buFont typeface="+mj-lt"/>
              <a:buAutoNum type="arabicPeriod"/>
            </a:pPr>
            <a:r>
              <a:rPr lang="en-US" sz="1600" dirty="0"/>
              <a:t>Documentation is complete with no gaps and no omissions; such as all required fields are filled in according to policy and evidenced based protocols.</a:t>
            </a:r>
          </a:p>
          <a:p>
            <a:pPr marL="457200" indent="-457200">
              <a:buFont typeface="+mj-lt"/>
              <a:buAutoNum type="arabicPeriod"/>
            </a:pPr>
            <a:r>
              <a:rPr lang="en-US" sz="1600" dirty="0"/>
              <a:t>Documentation reflects sound clinical reasoning based on clinical findings and evidence-based practice appropriate to patient condition and clinical environment. </a:t>
            </a:r>
          </a:p>
          <a:p>
            <a:pPr marL="457200" indent="-457200">
              <a:buFont typeface="+mj-lt"/>
              <a:buAutoNum type="arabicPeriod"/>
            </a:pPr>
            <a:r>
              <a:rPr lang="en-US" sz="1600" dirty="0"/>
              <a:t>Documentation is honest and demonstrates professional integrity.</a:t>
            </a:r>
          </a:p>
          <a:p>
            <a:pPr marL="457200" indent="-457200">
              <a:buFont typeface="+mj-lt"/>
              <a:buAutoNum type="arabicPeriod"/>
            </a:pPr>
            <a:r>
              <a:rPr lang="en-US" sz="1600" dirty="0"/>
              <a:t>Documentation aligns with professional scope of practice. </a:t>
            </a:r>
          </a:p>
          <a:p>
            <a:pPr marL="457200" indent="-457200">
              <a:buFont typeface="+mj-lt"/>
              <a:buAutoNum type="arabicPeriod"/>
            </a:pPr>
            <a:r>
              <a:rPr lang="en-US" sz="1600" dirty="0"/>
              <a:t>Documentation reflects timely reassessment of the patient following interventions. </a:t>
            </a:r>
          </a:p>
          <a:p>
            <a:pPr marL="457200" indent="-457200">
              <a:buFont typeface="+mj-lt"/>
              <a:buAutoNum type="arabicPeriod"/>
            </a:pPr>
            <a:r>
              <a:rPr lang="en-US" sz="1600" dirty="0"/>
              <a:t>Documentation reflects efficiency demonstrated by proficient use of EHR hardware and software with minimal clicks or key strokes to accomplish the required documentation within the clinical workflow.</a:t>
            </a:r>
          </a:p>
          <a:p>
            <a:pPr marL="457200" indent="-457200">
              <a:buFont typeface="+mj-lt"/>
              <a:buAutoNum type="arabicPeriod"/>
            </a:pPr>
            <a:r>
              <a:rPr lang="en-US" sz="1600" dirty="0"/>
              <a:t>Documentation and actions reflect appropriate response to clinical decision support and triggers/ alerts from the EHR.</a:t>
            </a:r>
          </a:p>
          <a:p>
            <a:pPr marL="457200" indent="-457200">
              <a:buFont typeface="+mj-lt"/>
              <a:buAutoNum type="arabicPeriod"/>
            </a:pPr>
            <a:r>
              <a:rPr lang="en-US" sz="1600" dirty="0"/>
              <a:t>Appropriate use of structured data within the EHR for collecting valid and reliable data. </a:t>
            </a:r>
          </a:p>
        </p:txBody>
      </p:sp>
    </p:spTree>
    <p:extLst>
      <p:ext uri="{BB962C8B-B14F-4D97-AF65-F5344CB8AC3E}">
        <p14:creationId xmlns:p14="http://schemas.microsoft.com/office/powerpoint/2010/main" val="145157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822960" y="286604"/>
            <a:ext cx="7543800" cy="498323"/>
          </a:xfrm>
        </p:spPr>
        <p:txBody>
          <a:bodyPr>
            <a:normAutofit fontScale="90000"/>
          </a:bodyPr>
          <a:lstStyle/>
          <a:p>
            <a:r>
              <a:rPr lang="en-US" sz="3600" dirty="0" smtClean="0"/>
              <a:t> </a:t>
            </a:r>
            <a:endParaRPr lang="en-US" sz="3600" dirty="0"/>
          </a:p>
        </p:txBody>
      </p:sp>
      <p:sp>
        <p:nvSpPr>
          <p:cNvPr id="3" name="Content Placeholder 2"/>
          <p:cNvSpPr>
            <a:spLocks noGrp="1"/>
          </p:cNvSpPr>
          <p:nvPr>
            <p:ph idx="1"/>
          </p:nvPr>
        </p:nvSpPr>
        <p:spPr>
          <a:xfrm>
            <a:off x="822959" y="403655"/>
            <a:ext cx="7543801" cy="5465440"/>
          </a:xfrm>
        </p:spPr>
        <p:txBody>
          <a:bodyPr>
            <a:normAutofit/>
          </a:bodyPr>
          <a:lstStyle/>
          <a:p>
            <a:r>
              <a:rPr lang="en-US" sz="3200" dirty="0" smtClean="0"/>
              <a:t>Study Population and </a:t>
            </a:r>
          </a:p>
          <a:p>
            <a:r>
              <a:rPr lang="en-US" sz="3200" dirty="0" smtClean="0"/>
              <a:t>Sampling Plan</a:t>
            </a:r>
            <a:endParaRPr lang="en-US" sz="3200" dirty="0"/>
          </a:p>
        </p:txBody>
      </p:sp>
      <p:sp>
        <p:nvSpPr>
          <p:cNvPr id="2" name="TextBox 1"/>
          <p:cNvSpPr txBox="1"/>
          <p:nvPr/>
        </p:nvSpPr>
        <p:spPr>
          <a:xfrm>
            <a:off x="523718" y="1981200"/>
            <a:ext cx="7934223" cy="4524315"/>
          </a:xfrm>
          <a:prstGeom prst="rect">
            <a:avLst/>
          </a:prstGeom>
          <a:noFill/>
        </p:spPr>
        <p:txBody>
          <a:bodyPr wrap="none" rtlCol="0">
            <a:spAutoFit/>
          </a:bodyPr>
          <a:lstStyle/>
          <a:p>
            <a:endParaRPr lang="en-US" sz="2400" dirty="0" smtClean="0"/>
          </a:p>
          <a:p>
            <a:r>
              <a:rPr lang="en-US" sz="2400" dirty="0" smtClean="0"/>
              <a:t>Convenience sample (Volunteers)</a:t>
            </a:r>
          </a:p>
          <a:p>
            <a:endParaRPr lang="en-US" sz="2400" dirty="0" smtClean="0"/>
          </a:p>
          <a:p>
            <a:r>
              <a:rPr lang="en-US" sz="2400" dirty="0" smtClean="0"/>
              <a:t>	Nursing Staff from partnering agency</a:t>
            </a:r>
          </a:p>
          <a:p>
            <a:r>
              <a:rPr lang="en-US" sz="2400" dirty="0"/>
              <a:t>	</a:t>
            </a:r>
            <a:r>
              <a:rPr lang="en-US" sz="2400" dirty="0" smtClean="0"/>
              <a:t>Student nurses enrolled in the undergraduate program</a:t>
            </a:r>
          </a:p>
          <a:p>
            <a:endParaRPr lang="en-US" sz="2400" dirty="0"/>
          </a:p>
          <a:p>
            <a:r>
              <a:rPr lang="en-US" sz="2400" dirty="0" smtClean="0"/>
              <a:t>N=20 Pilot</a:t>
            </a:r>
          </a:p>
          <a:p>
            <a:endParaRPr lang="en-US" sz="2400" dirty="0" smtClean="0"/>
          </a:p>
          <a:p>
            <a:r>
              <a:rPr lang="en-US" sz="2400" dirty="0" smtClean="0"/>
              <a:t>N=550 study (determined through a power analysis adequate </a:t>
            </a:r>
          </a:p>
          <a:p>
            <a:r>
              <a:rPr lang="en-US" sz="2400" dirty="0" smtClean="0"/>
              <a:t>to randomize groups)</a:t>
            </a:r>
          </a:p>
          <a:p>
            <a:endParaRPr lang="en-US" sz="2400" dirty="0"/>
          </a:p>
          <a:p>
            <a:endParaRPr lang="en-US" sz="2400" dirty="0"/>
          </a:p>
        </p:txBody>
      </p:sp>
      <p:pic>
        <p:nvPicPr>
          <p:cNvPr id="5" name="Picture 4"/>
          <p:cNvPicPr>
            <a:picLocks noChangeAspect="1"/>
          </p:cNvPicPr>
          <p:nvPr/>
        </p:nvPicPr>
        <p:blipFill>
          <a:blip r:embed="rId3"/>
          <a:stretch>
            <a:fillRect/>
          </a:stretch>
        </p:blipFill>
        <p:spPr>
          <a:xfrm>
            <a:off x="6988029" y="286604"/>
            <a:ext cx="1697637" cy="2263516"/>
          </a:xfrm>
          <a:prstGeom prst="rect">
            <a:avLst/>
          </a:prstGeom>
        </p:spPr>
      </p:pic>
    </p:spTree>
    <p:extLst>
      <p:ext uri="{BB962C8B-B14F-4D97-AF65-F5344CB8AC3E}">
        <p14:creationId xmlns:p14="http://schemas.microsoft.com/office/powerpoint/2010/main" val="1727634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from Pilot</a:t>
            </a:r>
            <a:endParaRPr lang="en-US" dirty="0"/>
          </a:p>
        </p:txBody>
      </p:sp>
      <p:sp>
        <p:nvSpPr>
          <p:cNvPr id="3" name="Content Placeholder 2"/>
          <p:cNvSpPr>
            <a:spLocks noGrp="1"/>
          </p:cNvSpPr>
          <p:nvPr>
            <p:ph idx="1"/>
          </p:nvPr>
        </p:nvSpPr>
        <p:spPr/>
        <p:txBody>
          <a:bodyPr>
            <a:normAutofit/>
          </a:bodyPr>
          <a:lstStyle/>
          <a:p>
            <a:r>
              <a:rPr lang="en-US" dirty="0" smtClean="0"/>
              <a:t>Much more complex than anticipated</a:t>
            </a:r>
          </a:p>
          <a:p>
            <a:r>
              <a:rPr lang="en-US" dirty="0" smtClean="0"/>
              <a:t>Updates needed to CASE Tool</a:t>
            </a:r>
          </a:p>
          <a:p>
            <a:r>
              <a:rPr lang="en-US" dirty="0" smtClean="0"/>
              <a:t>Better scoring—Likert Scale update</a:t>
            </a:r>
          </a:p>
          <a:p>
            <a:r>
              <a:rPr lang="en-US" dirty="0" smtClean="0"/>
              <a:t>Pre-Brief and De-Brief standardization training needed</a:t>
            </a:r>
          </a:p>
          <a:p>
            <a:r>
              <a:rPr lang="en-US" dirty="0" smtClean="0"/>
              <a:t>Participant stress levels higher than anticipated</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22</a:t>
            </a:fld>
            <a:endParaRPr lang="en-US"/>
          </a:p>
        </p:txBody>
      </p:sp>
    </p:spTree>
    <p:extLst>
      <p:ext uri="{BB962C8B-B14F-4D97-AF65-F5344CB8AC3E}">
        <p14:creationId xmlns:p14="http://schemas.microsoft.com/office/powerpoint/2010/main" val="4199367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CASE Tool</a:t>
            </a:r>
            <a:endParaRPr lang="en-US" dirty="0"/>
          </a:p>
        </p:txBody>
      </p:sp>
      <p:pic>
        <p:nvPicPr>
          <p:cNvPr id="5" name="Content Placeholder 4"/>
          <p:cNvPicPr>
            <a:picLocks noGrp="1" noChangeAspect="1"/>
          </p:cNvPicPr>
          <p:nvPr>
            <p:ph idx="1"/>
          </p:nvPr>
        </p:nvPicPr>
        <p:blipFill>
          <a:blip r:embed="rId2"/>
          <a:stretch>
            <a:fillRect/>
          </a:stretch>
        </p:blipFill>
        <p:spPr>
          <a:xfrm>
            <a:off x="609600" y="1242232"/>
            <a:ext cx="7086600" cy="5245278"/>
          </a:xfrm>
          <a:prstGeom prst="rect">
            <a:avLst/>
          </a:prstGeom>
        </p:spPr>
      </p:pic>
      <p:sp>
        <p:nvSpPr>
          <p:cNvPr id="4" name="Slide Number Placeholder 3"/>
          <p:cNvSpPr>
            <a:spLocks noGrp="1"/>
          </p:cNvSpPr>
          <p:nvPr>
            <p:ph type="sldNum" sz="quarter" idx="12"/>
          </p:nvPr>
        </p:nvSpPr>
        <p:spPr/>
        <p:txBody>
          <a:bodyPr/>
          <a:lstStyle/>
          <a:p>
            <a:fld id="{BB91B803-E462-4741-B8BD-B058610752DD}" type="slidenum">
              <a:rPr lang="en-US" smtClean="0"/>
              <a:t>23</a:t>
            </a:fld>
            <a:endParaRPr lang="en-US"/>
          </a:p>
        </p:txBody>
      </p:sp>
      <p:sp>
        <p:nvSpPr>
          <p:cNvPr id="6" name="Rectangle 5"/>
          <p:cNvSpPr/>
          <p:nvPr/>
        </p:nvSpPr>
        <p:spPr>
          <a:xfrm rot="20303668">
            <a:off x="2116010" y="3267462"/>
            <a:ext cx="4388767" cy="1569660"/>
          </a:xfrm>
          <a:prstGeom prst="rect">
            <a:avLst/>
          </a:prstGeom>
          <a:noFill/>
        </p:spPr>
        <p:txBody>
          <a:bodyPr wrap="none" lIns="91440" tIns="45720" rIns="91440" bIns="45720">
            <a:spAutoFit/>
          </a:bodyPr>
          <a:lstStyle/>
          <a:p>
            <a:pPr algn="ctr"/>
            <a:r>
              <a:rPr lang="en-US" sz="9600" b="1" cap="none" spc="50" dirty="0" smtClean="0">
                <a:ln w="0"/>
                <a:solidFill>
                  <a:schemeClr val="bg2"/>
                </a:solidFill>
                <a:effectLst>
                  <a:innerShdw blurRad="63500" dist="50800" dir="13500000">
                    <a:srgbClr val="000000">
                      <a:alpha val="50000"/>
                    </a:srgbClr>
                  </a:innerShdw>
                </a:effectLst>
              </a:rPr>
              <a:t>SAMPLE</a:t>
            </a:r>
            <a:endParaRPr lang="en-US" sz="96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98343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6705600" y="5715000"/>
            <a:ext cx="304800" cy="38100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550333"/>
          </a:xfrm>
        </p:spPr>
        <p:txBody>
          <a:bodyPr>
            <a:noAutofit/>
          </a:bodyPr>
          <a:lstStyle/>
          <a:p>
            <a:pPr algn="ctr"/>
            <a:r>
              <a:rPr lang="en-US" sz="2400" dirty="0" smtClean="0">
                <a:solidFill>
                  <a:schemeClr val="tx1"/>
                </a:solidFill>
                <a:latin typeface="Georgia" panose="02040502050405020303" pitchFamily="18" charset="0"/>
              </a:rPr>
              <a:t>EHR-ESP Strategy Map and Timeline</a:t>
            </a:r>
            <a:endParaRPr lang="en-US" sz="2400" dirty="0">
              <a:solidFill>
                <a:schemeClr val="tx1"/>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674580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910549042"/>
              </p:ext>
            </p:extLst>
          </p:nvPr>
        </p:nvGraphicFramePr>
        <p:xfrm>
          <a:off x="685800" y="609600"/>
          <a:ext cx="7848600" cy="60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688648" y="6096000"/>
            <a:ext cx="7848601" cy="461665"/>
          </a:xfrm>
          <a:prstGeom prst="rect">
            <a:avLst/>
          </a:prstGeom>
          <a:solidFill>
            <a:schemeClr val="bg1"/>
          </a:solidFill>
          <a:ln>
            <a:solidFill>
              <a:schemeClr val="tx1"/>
            </a:solidFill>
          </a:ln>
        </p:spPr>
        <p:txBody>
          <a:bodyPr wrap="square" rtlCol="0">
            <a:spAutoFit/>
          </a:bodyPr>
          <a:lstStyle/>
          <a:p>
            <a:pPr algn="ctr"/>
            <a:r>
              <a:rPr lang="en-US" sz="1200" dirty="0" smtClean="0">
                <a:latin typeface="Georgia" panose="02040502050405020303" pitchFamily="18" charset="0"/>
              </a:rPr>
              <a:t>Phase 4: Data Analysis, synthesize findings, develop website, disseminate in publication/presentation</a:t>
            </a:r>
          </a:p>
          <a:p>
            <a:pPr algn="ctr"/>
            <a:r>
              <a:rPr lang="en-US" sz="1200" dirty="0" smtClean="0">
                <a:latin typeface="Georgia" panose="02040502050405020303" pitchFamily="18" charset="0"/>
              </a:rPr>
              <a:t>Nov2019-Feb2020 (3 </a:t>
            </a:r>
            <a:r>
              <a:rPr lang="en-US" sz="1200" dirty="0" smtClean="0">
                <a:latin typeface="Georgia" panose="02040502050405020303" pitchFamily="18" charset="0"/>
              </a:rPr>
              <a:t>months)Ma</a:t>
            </a:r>
            <a:endParaRPr lang="en-US" sz="1200" dirty="0">
              <a:latin typeface="Georgia" panose="02040502050405020303" pitchFamily="18" charset="0"/>
            </a:endParaRPr>
          </a:p>
        </p:txBody>
      </p:sp>
      <p:sp>
        <p:nvSpPr>
          <p:cNvPr id="7" name="Oval 6"/>
          <p:cNvSpPr/>
          <p:nvPr/>
        </p:nvSpPr>
        <p:spPr>
          <a:xfrm>
            <a:off x="6106065" y="1119592"/>
            <a:ext cx="2656935" cy="171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11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1385" y="533400"/>
            <a:ext cx="7315201" cy="1097134"/>
          </a:xfrm>
        </p:spPr>
        <p:txBody>
          <a:bodyPr>
            <a:normAutofit fontScale="90000"/>
          </a:bodyPr>
          <a:lstStyle/>
          <a:p>
            <a:pPr algn="ctr"/>
            <a:r>
              <a:rPr lang="en-US" sz="2700" dirty="0" smtClean="0">
                <a:solidFill>
                  <a:srgbClr val="C00000"/>
                </a:solidFill>
              </a:rPr>
              <a:t/>
            </a:r>
            <a:br>
              <a:rPr lang="en-US" sz="2700" dirty="0" smtClean="0">
                <a:solidFill>
                  <a:srgbClr val="C00000"/>
                </a:solidFill>
              </a:rPr>
            </a:br>
            <a:r>
              <a:rPr lang="en-US" sz="2700" dirty="0">
                <a:solidFill>
                  <a:srgbClr val="C00000"/>
                </a:solidFill>
              </a:rPr>
              <a:t/>
            </a:r>
            <a:br>
              <a:rPr lang="en-US" sz="2700" dirty="0">
                <a:solidFill>
                  <a:srgbClr val="C00000"/>
                </a:solidFill>
              </a:rPr>
            </a:br>
            <a:r>
              <a:rPr lang="en-US" sz="2700" dirty="0" smtClean="0">
                <a:solidFill>
                  <a:srgbClr val="C00000"/>
                </a:solidFill>
              </a:rPr>
              <a:t/>
            </a:r>
            <a:br>
              <a:rPr lang="en-US" sz="2700" dirty="0" smtClean="0">
                <a:solidFill>
                  <a:srgbClr val="C00000"/>
                </a:solidFill>
              </a:rPr>
            </a:br>
            <a:r>
              <a:rPr lang="en-US" sz="3600" dirty="0" smtClean="0">
                <a:solidFill>
                  <a:srgbClr val="C00000"/>
                </a:solidFill>
              </a:rPr>
              <a:t>Dissemination Plan for the EHR-ESP Program of Research</a:t>
            </a:r>
            <a:r>
              <a:rPr lang="en-US" sz="3600" dirty="0">
                <a:solidFill>
                  <a:srgbClr val="C00000"/>
                </a:solidFill>
              </a:rPr>
              <a:t/>
            </a:r>
            <a:br>
              <a:rPr lang="en-US" sz="3600" dirty="0">
                <a:solidFill>
                  <a:srgbClr val="C00000"/>
                </a:solidFill>
              </a:rPr>
            </a:br>
            <a:r>
              <a:rPr lang="en-US" sz="3600" dirty="0">
                <a:solidFill>
                  <a:srgbClr val="C00000"/>
                </a:solidFill>
              </a:rPr>
              <a:t> </a:t>
            </a:r>
          </a:p>
        </p:txBody>
      </p:sp>
      <p:sp>
        <p:nvSpPr>
          <p:cNvPr id="28675" name="Rectangle 3"/>
          <p:cNvSpPr>
            <a:spLocks noGrp="1" noChangeArrowheads="1"/>
          </p:cNvSpPr>
          <p:nvPr>
            <p:ph idx="1"/>
          </p:nvPr>
        </p:nvSpPr>
        <p:spPr>
          <a:xfrm>
            <a:off x="152400" y="1081967"/>
            <a:ext cx="7910513" cy="5291437"/>
          </a:xfrm>
        </p:spPr>
        <p:txBody>
          <a:bodyPr/>
          <a:lstStyle/>
          <a:p>
            <a:pPr marL="201168" lvl="1" indent="0">
              <a:buNone/>
            </a:pPr>
            <a:endParaRPr lang="en-US" sz="2400" dirty="0"/>
          </a:p>
          <a:p>
            <a:pPr lvl="1"/>
            <a:endParaRPr lang="en-US" dirty="0"/>
          </a:p>
          <a:p>
            <a:pPr lvl="1">
              <a:buFont typeface="Wingdings" panose="05000000000000000000" pitchFamily="2" charset="2"/>
              <a:buChar char="ü"/>
            </a:pPr>
            <a:r>
              <a:rPr lang="en-US" sz="2400" dirty="0" smtClean="0"/>
              <a:t>Develop an Abstract</a:t>
            </a:r>
          </a:p>
          <a:p>
            <a:pPr marL="201168" lvl="1" indent="0">
              <a:buNone/>
            </a:pPr>
            <a:endParaRPr lang="en-US" sz="2400" dirty="0"/>
          </a:p>
          <a:p>
            <a:pPr lvl="1">
              <a:buFont typeface="Wingdings" panose="05000000000000000000" pitchFamily="2" charset="2"/>
              <a:buChar char="ü"/>
            </a:pPr>
            <a:r>
              <a:rPr lang="en-US" sz="2400" dirty="0" smtClean="0"/>
              <a:t>Presentations</a:t>
            </a:r>
          </a:p>
          <a:p>
            <a:pPr marL="201168" lvl="1" indent="0">
              <a:buNone/>
            </a:pPr>
            <a:r>
              <a:rPr lang="en-US" sz="2400" dirty="0"/>
              <a:t>	</a:t>
            </a:r>
            <a:r>
              <a:rPr lang="en-US" sz="2400" dirty="0" smtClean="0"/>
              <a:t>Podium</a:t>
            </a:r>
          </a:p>
          <a:p>
            <a:pPr marL="201168" lvl="1" indent="0">
              <a:buNone/>
            </a:pPr>
            <a:r>
              <a:rPr lang="en-US" sz="2400" dirty="0"/>
              <a:t>	</a:t>
            </a:r>
            <a:r>
              <a:rPr lang="en-US" sz="2400" dirty="0" smtClean="0"/>
              <a:t>Poster</a:t>
            </a:r>
          </a:p>
          <a:p>
            <a:pPr marL="201168" lvl="1" indent="0">
              <a:buNone/>
            </a:pPr>
            <a:endParaRPr lang="en-US" sz="2400" dirty="0"/>
          </a:p>
          <a:p>
            <a:pPr marL="201168" lvl="1" indent="0">
              <a:buNone/>
            </a:pPr>
            <a:r>
              <a:rPr lang="en-US" sz="2400" dirty="0" smtClean="0"/>
              <a:t>Publish-pending</a:t>
            </a:r>
          </a:p>
          <a:p>
            <a:pPr lvl="1">
              <a:buFont typeface="Wingdings" panose="05000000000000000000" pitchFamily="2" charset="2"/>
              <a:buChar char="ü"/>
            </a:pPr>
            <a:r>
              <a:rPr lang="en-US" sz="2400" dirty="0"/>
              <a:t>	</a:t>
            </a:r>
            <a:r>
              <a:rPr lang="en-US" sz="2400" dirty="0" smtClean="0"/>
              <a:t>Select Journal</a:t>
            </a:r>
            <a:r>
              <a:rPr lang="en-US" dirty="0"/>
              <a:t>	</a:t>
            </a:r>
          </a:p>
        </p:txBody>
      </p:sp>
      <p:pic>
        <p:nvPicPr>
          <p:cNvPr id="2" name="Picture 1"/>
          <p:cNvPicPr>
            <a:picLocks noChangeAspect="1"/>
          </p:cNvPicPr>
          <p:nvPr/>
        </p:nvPicPr>
        <p:blipFill>
          <a:blip r:embed="rId3"/>
          <a:stretch>
            <a:fillRect/>
          </a:stretch>
        </p:blipFill>
        <p:spPr>
          <a:xfrm>
            <a:off x="4008986" y="2241422"/>
            <a:ext cx="4739727" cy="3309452"/>
          </a:xfrm>
          <a:prstGeom prst="rect">
            <a:avLst/>
          </a:prstGeom>
        </p:spPr>
      </p:pic>
      <p:sp>
        <p:nvSpPr>
          <p:cNvPr id="5" name="TextBox 4"/>
          <p:cNvSpPr txBox="1"/>
          <p:nvPr/>
        </p:nvSpPr>
        <p:spPr>
          <a:xfrm>
            <a:off x="6781800" y="1828800"/>
            <a:ext cx="45719" cy="1200329"/>
          </a:xfrm>
          <a:prstGeom prst="rect">
            <a:avLst/>
          </a:prstGeom>
          <a:noFill/>
        </p:spPr>
        <p:txBody>
          <a:bodyPr wrap="square" rtlCol="0">
            <a:spAutoFit/>
          </a:bodyPr>
          <a:lstStyle/>
          <a:p>
            <a:r>
              <a:rPr lang="en-US" sz="7200" dirty="0" smtClean="0"/>
              <a:t>X</a:t>
            </a:r>
            <a:endParaRPr lang="en-US" sz="7200" dirty="0"/>
          </a:p>
        </p:txBody>
      </p:sp>
      <p:sp>
        <p:nvSpPr>
          <p:cNvPr id="6" name="Bent-Up Arrow 5"/>
          <p:cNvSpPr/>
          <p:nvPr/>
        </p:nvSpPr>
        <p:spPr>
          <a:xfrm>
            <a:off x="6827519" y="1828800"/>
            <a:ext cx="487681" cy="4126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14491" y="1371600"/>
            <a:ext cx="1534010" cy="523220"/>
          </a:xfrm>
          <a:prstGeom prst="rect">
            <a:avLst/>
          </a:prstGeom>
          <a:noFill/>
        </p:spPr>
        <p:txBody>
          <a:bodyPr wrap="none" rtlCol="0">
            <a:spAutoFit/>
          </a:bodyPr>
          <a:lstStyle/>
          <a:p>
            <a:r>
              <a:rPr lang="en-US" sz="2800" b="1" dirty="0" smtClean="0"/>
              <a:t>4-5 years</a:t>
            </a:r>
            <a:endParaRPr lang="en-US" sz="2800" b="1" dirty="0"/>
          </a:p>
        </p:txBody>
      </p:sp>
    </p:spTree>
    <p:extLst>
      <p:ext uri="{BB962C8B-B14F-4D97-AF65-F5344CB8AC3E}">
        <p14:creationId xmlns:p14="http://schemas.microsoft.com/office/powerpoint/2010/main" val="1628029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26</a:t>
            </a:fld>
            <a:endParaRPr lang="en-US"/>
          </a:p>
        </p:txBody>
      </p:sp>
      <p:sp>
        <p:nvSpPr>
          <p:cNvPr id="7" name="Content Placeholder 6"/>
          <p:cNvSpPr>
            <a:spLocks noGrp="1"/>
          </p:cNvSpPr>
          <p:nvPr>
            <p:ph idx="1"/>
          </p:nvPr>
        </p:nvSpPr>
        <p:spPr/>
        <p:txBody>
          <a:bodyPr/>
          <a:lstStyle/>
          <a:p>
            <a:r>
              <a:rPr lang="en-US" dirty="0" smtClean="0"/>
              <a:t>Need partners to test and establish reliability and validity of the CASE Tool</a:t>
            </a:r>
          </a:p>
          <a:p>
            <a:r>
              <a:rPr lang="en-US" dirty="0" smtClean="0"/>
              <a:t>Program evaluation of the EHR-ESP Toolkit</a:t>
            </a:r>
          </a:p>
          <a:p>
            <a:r>
              <a:rPr lang="en-US" smtClean="0"/>
              <a:t>Final Randomized-Control Trial </a:t>
            </a:r>
            <a:endParaRPr lang="en-US" dirty="0"/>
          </a:p>
        </p:txBody>
      </p:sp>
    </p:spTree>
    <p:extLst>
      <p:ext uri="{BB962C8B-B14F-4D97-AF65-F5344CB8AC3E}">
        <p14:creationId xmlns:p14="http://schemas.microsoft.com/office/powerpoint/2010/main" val="4120510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199"/>
            <a:ext cx="9144000" cy="1143000"/>
          </a:xfrm>
        </p:spPr>
        <p:txBody>
          <a:bodyPr>
            <a:normAutofit/>
          </a:bodyPr>
          <a:lstStyle/>
          <a:p>
            <a:pPr algn="ctr"/>
            <a:r>
              <a:rPr lang="en-US" dirty="0" smtClean="0">
                <a:solidFill>
                  <a:schemeClr val="tx1"/>
                </a:solidFill>
              </a:rPr>
              <a:t>Discussion and Questions</a:t>
            </a:r>
            <a:endParaRPr lang="en-US"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3060" y="1902123"/>
            <a:ext cx="4597879" cy="3065253"/>
          </a:xfrm>
          <a:prstGeom prst="rect">
            <a:avLst/>
          </a:prstGeom>
        </p:spPr>
      </p:pic>
    </p:spTree>
    <p:extLst>
      <p:ext uri="{BB962C8B-B14F-4D97-AF65-F5344CB8AC3E}">
        <p14:creationId xmlns:p14="http://schemas.microsoft.com/office/powerpoint/2010/main" val="3567216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6B66F2-5B09-084D-836E-88DEE8BEB76B}"/>
              </a:ext>
            </a:extLst>
          </p:cNvPr>
          <p:cNvSpPr/>
          <p:nvPr/>
        </p:nvSpPr>
        <p:spPr>
          <a:xfrm>
            <a:off x="0" y="0"/>
            <a:ext cx="7940675" cy="585788"/>
          </a:xfrm>
          <a:prstGeom prst="rect">
            <a:avLst/>
          </a:prstGeom>
        </p:spPr>
        <p:txBody>
          <a:bodyPr>
            <a:spAutoFit/>
          </a:bodyPr>
          <a:lstStyle/>
          <a:p>
            <a:pPr eaLnBrk="1" hangingPunct="1">
              <a:defRPr/>
            </a:pPr>
            <a:r>
              <a:rPr lang="en-US" sz="3200" b="1" spc="300" dirty="0">
                <a:solidFill>
                  <a:schemeClr val="bg1"/>
                </a:solidFill>
                <a:latin typeface="Calibri"/>
                <a:ea typeface="ＭＳ Ｐゴシック" charset="0"/>
                <a:cs typeface="Calibri"/>
              </a:rPr>
              <a:t>References</a:t>
            </a:r>
          </a:p>
        </p:txBody>
      </p:sp>
      <p:sp>
        <p:nvSpPr>
          <p:cNvPr id="37891" name="Content Placeholder 2"/>
          <p:cNvSpPr>
            <a:spLocks noGrp="1" noChangeArrowheads="1"/>
          </p:cNvSpPr>
          <p:nvPr>
            <p:ph idx="1"/>
          </p:nvPr>
        </p:nvSpPr>
        <p:spPr>
          <a:xfrm>
            <a:off x="0" y="1152525"/>
            <a:ext cx="8625840" cy="4959350"/>
          </a:xfrm>
        </p:spPr>
        <p:txBody>
          <a:bodyPr>
            <a:normAutofit lnSpcReduction="10000"/>
          </a:bodyPr>
          <a:lstStyle/>
          <a:p>
            <a:r>
              <a:rPr lang="en-US" sz="1800" dirty="0" err="1" smtClean="0"/>
              <a:t>Hübner</a:t>
            </a:r>
            <a:r>
              <a:rPr lang="en-US" sz="1800" dirty="0" smtClean="0"/>
              <a:t>, Ursula &amp; Shaw, </a:t>
            </a:r>
            <a:r>
              <a:rPr lang="en-US" sz="1800" dirty="0" err="1" smtClean="0"/>
              <a:t>Toria</a:t>
            </a:r>
            <a:r>
              <a:rPr lang="en-US" sz="1800" dirty="0" smtClean="0"/>
              <a:t> &amp; </a:t>
            </a:r>
            <a:r>
              <a:rPr lang="en-US" sz="1800" dirty="0" err="1" smtClean="0"/>
              <a:t>Thye</a:t>
            </a:r>
            <a:r>
              <a:rPr lang="en-US" sz="1800" dirty="0" smtClean="0"/>
              <a:t>, Johannes &amp; Egbert, Nicole &amp; Marin, </a:t>
            </a:r>
            <a:r>
              <a:rPr lang="en-US" sz="1800" dirty="0" err="1" smtClean="0"/>
              <a:t>Heimar</a:t>
            </a:r>
            <a:r>
              <a:rPr lang="en-US" sz="1800" dirty="0" smtClean="0"/>
              <a:t> &amp; Ball, Marion. (2016). Towards an International Framework for Recommendations of Core Competencies in Nursing and Inter-Professional Informatics: The TIGER Competency Synthesis Project. Studies in health technology and informatics. 228. 655-9. 10.3233/978-1-61499-678-1-655.</a:t>
            </a:r>
          </a:p>
          <a:p>
            <a:r>
              <a:rPr lang="en-US" altLang="en-US" sz="1800" dirty="0" smtClean="0">
                <a:ea typeface="ＭＳ Ｐゴシック" panose="020B0600070205080204" pitchFamily="34" charset="-128"/>
              </a:rPr>
              <a:t>Hunter, K.M., </a:t>
            </a:r>
            <a:r>
              <a:rPr lang="en-US" altLang="en-US" sz="1800" dirty="0" err="1" smtClean="0">
                <a:ea typeface="ＭＳ Ｐゴシック" panose="020B0600070205080204" pitchFamily="34" charset="-128"/>
              </a:rPr>
              <a:t>McGonigle</a:t>
            </a:r>
            <a:r>
              <a:rPr lang="en-US" altLang="en-US" sz="1800" dirty="0" smtClean="0">
                <a:ea typeface="ＭＳ Ｐゴシック" panose="020B0600070205080204" pitchFamily="34" charset="-128"/>
              </a:rPr>
              <a:t>, D., &amp; </a:t>
            </a:r>
            <a:r>
              <a:rPr lang="en-US" altLang="en-US" sz="1800" dirty="0" err="1" smtClean="0">
                <a:ea typeface="ＭＳ Ｐゴシック" panose="020B0600070205080204" pitchFamily="34" charset="-128"/>
              </a:rPr>
              <a:t>Hebda</a:t>
            </a:r>
            <a:r>
              <a:rPr lang="en-US" altLang="en-US" sz="1800" dirty="0" smtClean="0">
                <a:ea typeface="ＭＳ Ｐゴシック" panose="020B0600070205080204" pitchFamily="34" charset="-128"/>
              </a:rPr>
              <a:t>, T. (2013). TIGER-based measurement of nursing informatics competencies: The development and implementation of an online tool for self-assessment. Journal of Nursing Education and Practice, 3(12), p. 70-80. </a:t>
            </a:r>
            <a:r>
              <a:rPr lang="en-US" altLang="en-US" sz="1800" dirty="0" err="1" smtClean="0">
                <a:ea typeface="ＭＳ Ｐゴシック" panose="020B0600070205080204" pitchFamily="34" charset="-128"/>
              </a:rPr>
              <a:t>doi</a:t>
            </a:r>
            <a:r>
              <a:rPr lang="en-US" altLang="en-US" sz="1800" dirty="0" smtClean="0">
                <a:ea typeface="ＭＳ Ｐゴシック" panose="020B0600070205080204" pitchFamily="34" charset="-128"/>
              </a:rPr>
              <a:t>: 10.5430/jnep.v3n12p70.</a:t>
            </a:r>
          </a:p>
          <a:p>
            <a:r>
              <a:rPr lang="en-US" altLang="en-US" sz="1800" dirty="0" smtClean="0">
                <a:ea typeface="ＭＳ Ｐゴシック" panose="020B0600070205080204" pitchFamily="34" charset="-128"/>
              </a:rPr>
              <a:t>Institute of Medicine: Committee on the Health Professions Education Summit. (2003). Health Professions Education: a Bridge to Quality. Washington, DC: National Academy Press.</a:t>
            </a:r>
          </a:p>
          <a:p>
            <a:r>
              <a:rPr lang="en-US" altLang="en-US" sz="1800" dirty="0" smtClean="0">
                <a:ea typeface="ＭＳ Ｐゴシック" panose="020B0600070205080204" pitchFamily="34" charset="-128"/>
              </a:rPr>
              <a:t>Institute of Medicine: Committee on Health Care Services. (2011). Health IT and Patient Safety: Building Safer Systems for Better Care. Washington, DC: National Academy Press.</a:t>
            </a:r>
          </a:p>
          <a:p>
            <a:r>
              <a:rPr lang="en-US" altLang="en-US" sz="1800" dirty="0" err="1" smtClean="0">
                <a:ea typeface="ＭＳ Ｐゴシック" panose="020B0600070205080204" pitchFamily="34" charset="-128"/>
              </a:rPr>
              <a:t>Interprofessional</a:t>
            </a:r>
            <a:r>
              <a:rPr lang="en-US" altLang="en-US" sz="1800" dirty="0" smtClean="0">
                <a:ea typeface="ＭＳ Ｐゴシック" panose="020B0600070205080204" pitchFamily="34" charset="-128"/>
              </a:rPr>
              <a:t> Education Collaborative Expert Panel. (2011). Core competencies for </a:t>
            </a:r>
            <a:r>
              <a:rPr lang="en-US" altLang="en-US" sz="1800" dirty="0" err="1" smtClean="0">
                <a:ea typeface="ＭＳ Ｐゴシック" panose="020B0600070205080204" pitchFamily="34" charset="-128"/>
              </a:rPr>
              <a:t>interprofessional</a:t>
            </a:r>
            <a:r>
              <a:rPr lang="en-US" altLang="en-US" sz="1800" dirty="0" smtClean="0">
                <a:ea typeface="ＭＳ Ｐゴシック" panose="020B0600070205080204" pitchFamily="34" charset="-128"/>
              </a:rPr>
              <a:t> collaborative practice: Report of an expert panel. Washington, D.C.: </a:t>
            </a:r>
            <a:r>
              <a:rPr lang="en-US" altLang="en-US" sz="1800" dirty="0" err="1" smtClean="0">
                <a:ea typeface="ＭＳ Ｐゴシック" panose="020B0600070205080204" pitchFamily="34" charset="-128"/>
              </a:rPr>
              <a:t>Interprofessional</a:t>
            </a:r>
            <a:r>
              <a:rPr lang="en-US" altLang="en-US" sz="1800" dirty="0" smtClean="0">
                <a:ea typeface="ＭＳ Ｐゴシック" panose="020B0600070205080204" pitchFamily="34" charset="-128"/>
              </a:rPr>
              <a:t> Education Collaborative.</a:t>
            </a:r>
          </a:p>
          <a:p>
            <a:endParaRPr lang="en-US" altLang="en-US" sz="1800" dirty="0" smtClean="0">
              <a:ea typeface="ＭＳ Ｐゴシック" panose="020B0600070205080204" pitchFamily="34" charset="-128"/>
            </a:endParaRPr>
          </a:p>
        </p:txBody>
      </p:sp>
    </p:spTree>
    <p:extLst>
      <p:ext uri="{BB962C8B-B14F-4D97-AF65-F5344CB8AC3E}">
        <p14:creationId xmlns:p14="http://schemas.microsoft.com/office/powerpoint/2010/main" val="1340779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9DC5F8-379A-A444-A594-E773F3BB072C}"/>
              </a:ext>
            </a:extLst>
          </p:cNvPr>
          <p:cNvSpPr/>
          <p:nvPr/>
        </p:nvSpPr>
        <p:spPr>
          <a:xfrm>
            <a:off x="0" y="0"/>
            <a:ext cx="7940675" cy="585788"/>
          </a:xfrm>
          <a:prstGeom prst="rect">
            <a:avLst/>
          </a:prstGeom>
        </p:spPr>
        <p:txBody>
          <a:bodyPr>
            <a:spAutoFit/>
          </a:bodyPr>
          <a:lstStyle/>
          <a:p>
            <a:pPr eaLnBrk="1" hangingPunct="1">
              <a:defRPr/>
            </a:pPr>
            <a:r>
              <a:rPr lang="en-US" sz="3200" b="1" spc="300" dirty="0">
                <a:solidFill>
                  <a:schemeClr val="bg1"/>
                </a:solidFill>
                <a:latin typeface="Calibri"/>
                <a:ea typeface="ＭＳ Ｐゴシック" charset="0"/>
                <a:cs typeface="Calibri"/>
              </a:rPr>
              <a:t>References</a:t>
            </a:r>
          </a:p>
        </p:txBody>
      </p:sp>
      <p:sp>
        <p:nvSpPr>
          <p:cNvPr id="39939" name="Content Placeholder 2"/>
          <p:cNvSpPr>
            <a:spLocks noGrp="1" noChangeArrowheads="1"/>
          </p:cNvSpPr>
          <p:nvPr>
            <p:ph idx="1"/>
          </p:nvPr>
        </p:nvSpPr>
        <p:spPr>
          <a:xfrm>
            <a:off x="0" y="1152525"/>
            <a:ext cx="9022080" cy="4959350"/>
          </a:xfrm>
        </p:spPr>
        <p:txBody>
          <a:bodyPr/>
          <a:lstStyle/>
          <a:p>
            <a:r>
              <a:rPr lang="en-US" sz="1600" dirty="0" err="1"/>
              <a:t>McBride,</a:t>
            </a:r>
            <a:r>
              <a:rPr lang="en-US" sz="1600" dirty="0"/>
              <a:t> S., Tietze, M., &amp; Mitchell, M. (2014) American Nursing Informatics Association 2014 Annual Conference: </a:t>
            </a:r>
            <a:r>
              <a:rPr lang="en-US" sz="1600" i="1" dirty="0"/>
              <a:t>Balancing the Quality and Technology Conundrum</a:t>
            </a:r>
            <a:r>
              <a:rPr lang="en-US" sz="1600" dirty="0"/>
              <a:t>. (Full day workshop) Las Vegas, Nevada March 27, 2014.   </a:t>
            </a:r>
          </a:p>
          <a:p>
            <a:r>
              <a:rPr lang="en-US" sz="1600" dirty="0" err="1"/>
              <a:t>McBride,</a:t>
            </a:r>
            <a:r>
              <a:rPr lang="en-US" sz="1600" dirty="0"/>
              <a:t> S. &amp; Tietze, M. (Fall, 2014). Balancing the quality and technology conundrum. Nursing Informatics Today, 29(4), 4-14</a:t>
            </a:r>
            <a:r>
              <a:rPr lang="en-US" sz="1600" dirty="0" smtClean="0"/>
              <a:t>.</a:t>
            </a:r>
            <a:r>
              <a:rPr lang="en-US" sz="1600" dirty="0"/>
              <a:t> </a:t>
            </a:r>
            <a:r>
              <a:rPr lang="en-US" sz="1600" dirty="0" err="1"/>
              <a:t>McBride,</a:t>
            </a:r>
            <a:r>
              <a:rPr lang="en-US" sz="1600" dirty="0"/>
              <a:t> Susan, and Mari Tietze. </a:t>
            </a:r>
            <a:r>
              <a:rPr lang="en-US" sz="1600" i="1" dirty="0"/>
              <a:t>Nursing Informatics for the Advanced Practice Nurse, Second Edition: Patient Safety, Quality, Outcomes, and </a:t>
            </a:r>
            <a:r>
              <a:rPr lang="en-US" sz="1600" i="1" dirty="0" err="1"/>
              <a:t>Interprofessionalism</a:t>
            </a:r>
            <a:r>
              <a:rPr lang="en-US" sz="1600" dirty="0"/>
              <a:t>. 2nd ed., Springer Publishing Company, 2018</a:t>
            </a:r>
            <a:r>
              <a:rPr lang="en-US" sz="1600" dirty="0" smtClean="0"/>
              <a:t>.</a:t>
            </a:r>
          </a:p>
          <a:p>
            <a:r>
              <a:rPr lang="en-US" sz="1600" dirty="0" smtClean="0"/>
              <a:t>TIGER Report. The leadership imperative: TIGER's recommendations for integrating technology to transform practice and education. 2014. TIGER. 2014.</a:t>
            </a:r>
            <a:endParaRPr lang="en-US" sz="1600" dirty="0"/>
          </a:p>
          <a:p>
            <a:r>
              <a:rPr lang="en-US" sz="1600" dirty="0" err="1" smtClean="0"/>
              <a:t>Wilbanks</a:t>
            </a:r>
            <a:r>
              <a:rPr lang="en-US" sz="1600" dirty="0"/>
              <a:t>, B A., Watts, P. I. and Epps, C. A. (2018) Electronic health records in simulation education Literature review and synthesis. Society for Simulation in Healthcare, 13 (4), 261 – 267. </a:t>
            </a:r>
            <a:r>
              <a:rPr lang="en-US" sz="1600" dirty="0" err="1"/>
              <a:t>Doi</a:t>
            </a:r>
            <a:r>
              <a:rPr lang="en-US" sz="1600" dirty="0"/>
              <a:t>: 10.1097/SIH.0000000000000288</a:t>
            </a:r>
          </a:p>
          <a:p>
            <a:endParaRPr lang="en-US" sz="1600" dirty="0"/>
          </a:p>
          <a:p>
            <a:endParaRPr lang="en-US" altLang="en-US" sz="1050" dirty="0" smtClean="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09918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a:extLst>
              <a:ext uri="{FF2B5EF4-FFF2-40B4-BE49-F238E27FC236}">
                <a16:creationId xmlns:a16="http://schemas.microsoft.com/office/drawing/2014/main" id="{9BF438FF-4D0C-034D-8D28-31D265CA5B04}"/>
              </a:ext>
            </a:extLst>
          </p:cNvPr>
          <p:cNvSpPr>
            <a:spLocks noGrp="1" noChangeArrowheads="1"/>
          </p:cNvSpPr>
          <p:nvPr>
            <p:ph type="ctrTitle" idx="4294967295"/>
          </p:nvPr>
        </p:nvSpPr>
        <p:spPr>
          <a:xfrm>
            <a:off x="1095913" y="154762"/>
            <a:ext cx="7083425" cy="1065213"/>
          </a:xfrm>
          <a:effectLst/>
        </p:spPr>
        <p:txBody>
          <a:bodyPr anchor="t"/>
          <a:lstStyle/>
          <a:p>
            <a:r>
              <a:rPr lang="en-US" sz="4800" kern="0" dirty="0" smtClean="0"/>
              <a:t>The Vision within 3 years</a:t>
            </a:r>
            <a:endParaRPr lang="en-US" sz="4800" dirty="0"/>
          </a:p>
        </p:txBody>
      </p:sp>
      <p:sp>
        <p:nvSpPr>
          <p:cNvPr id="6147" name="Rectangle 6">
            <a:extLst>
              <a:ext uri="{FF2B5EF4-FFF2-40B4-BE49-F238E27FC236}">
                <a16:creationId xmlns:a16="http://schemas.microsoft.com/office/drawing/2014/main" id="{E7E9913F-3D0E-2E4F-88DD-C547C9D3E1AD}"/>
              </a:ext>
            </a:extLst>
          </p:cNvPr>
          <p:cNvSpPr>
            <a:spLocks noGrp="1" noChangeArrowheads="1"/>
          </p:cNvSpPr>
          <p:nvPr>
            <p:ph type="subTitle" idx="4294967295"/>
          </p:nvPr>
        </p:nvSpPr>
        <p:spPr>
          <a:xfrm>
            <a:off x="90488" y="1162051"/>
            <a:ext cx="8978900" cy="4865687"/>
          </a:xfrm>
        </p:spPr>
        <p:txBody>
          <a:bodyPr/>
          <a:lstStyle/>
          <a:p>
            <a:pPr marL="708025" lvl="1" indent="0">
              <a:buNone/>
              <a:defRPr/>
            </a:pPr>
            <a:endParaRPr lang="en-US" altLang="en-US" sz="2800" dirty="0">
              <a:latin typeface="Calibri" panose="020F0502020204030204" pitchFamily="34" charset="0"/>
              <a:ea typeface="ＭＳ Ｐゴシック" panose="020B0600070205080204" pitchFamily="34" charset="-128"/>
            </a:endParaRPr>
          </a:p>
          <a:p>
            <a:pPr marL="457200" indent="-457200">
              <a:buFont typeface="Arial" panose="020B0604020202020204" pitchFamily="34" charset="0"/>
              <a:buChar char="•"/>
              <a:defRPr/>
            </a:pPr>
            <a:endParaRPr lang="en-US" altLang="en-US" sz="2800" dirty="0">
              <a:latin typeface="Calibri" panose="020F0502020204030204" pitchFamily="34" charset="0"/>
              <a:ea typeface="ＭＳ Ｐゴシック" panose="020B0600070205080204" pitchFamily="34" charset="-128"/>
            </a:endParaRPr>
          </a:p>
        </p:txBody>
      </p:sp>
      <p:sp>
        <p:nvSpPr>
          <p:cNvPr id="5" name="Title 1"/>
          <p:cNvSpPr txBox="1">
            <a:spLocks/>
          </p:cNvSpPr>
          <p:nvPr/>
        </p:nvSpPr>
        <p:spPr>
          <a:xfrm>
            <a:off x="914400" y="381000"/>
            <a:ext cx="6781800" cy="990600"/>
          </a:xfrm>
          <a:prstGeom prst="rect">
            <a:avLst/>
          </a:prstGeom>
        </p:spPr>
        <p:txBody>
          <a:bodyPr>
            <a:normAutofit fontScale="97500"/>
          </a:bodyPr>
          <a:lstStyle>
            <a:lvl1pPr algn="l"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5pPr>
            <a:lvl6pPr marL="457200" algn="l" rtl="0" fontAlgn="base">
              <a:spcBef>
                <a:spcPct val="0"/>
              </a:spcBef>
              <a:spcAft>
                <a:spcPct val="0"/>
              </a:spcAft>
              <a:defRPr sz="4000" b="1">
                <a:solidFill>
                  <a:schemeClr val="bg1"/>
                </a:solidFill>
                <a:latin typeface="Times New Roman" charset="0"/>
              </a:defRPr>
            </a:lvl6pPr>
            <a:lvl7pPr marL="914400" algn="l" rtl="0" fontAlgn="base">
              <a:spcBef>
                <a:spcPct val="0"/>
              </a:spcBef>
              <a:spcAft>
                <a:spcPct val="0"/>
              </a:spcAft>
              <a:defRPr sz="4000" b="1">
                <a:solidFill>
                  <a:schemeClr val="bg1"/>
                </a:solidFill>
                <a:latin typeface="Times New Roman" charset="0"/>
              </a:defRPr>
            </a:lvl7pPr>
            <a:lvl8pPr marL="1371600" algn="l" rtl="0" fontAlgn="base">
              <a:spcBef>
                <a:spcPct val="0"/>
              </a:spcBef>
              <a:spcAft>
                <a:spcPct val="0"/>
              </a:spcAft>
              <a:defRPr sz="4000" b="1">
                <a:solidFill>
                  <a:schemeClr val="bg1"/>
                </a:solidFill>
                <a:latin typeface="Times New Roman" charset="0"/>
              </a:defRPr>
            </a:lvl8pPr>
            <a:lvl9pPr marL="1828800" algn="l" rtl="0" fontAlgn="base">
              <a:spcBef>
                <a:spcPct val="0"/>
              </a:spcBef>
              <a:spcAft>
                <a:spcPct val="0"/>
              </a:spcAft>
              <a:defRPr sz="4000" b="1">
                <a:solidFill>
                  <a:schemeClr val="bg1"/>
                </a:solidFill>
                <a:latin typeface="Times New Roman" charset="0"/>
              </a:defRPr>
            </a:lvl9pPr>
          </a:lstStyle>
          <a:p>
            <a:endParaRPr lang="en-US" kern="0" dirty="0"/>
          </a:p>
        </p:txBody>
      </p:sp>
      <p:graphicFrame>
        <p:nvGraphicFramePr>
          <p:cNvPr id="6" name="Content Placeholder 3"/>
          <p:cNvGraphicFramePr>
            <a:graphicFrameLocks/>
          </p:cNvGraphicFramePr>
          <p:nvPr>
            <p:extLst/>
          </p:nvPr>
        </p:nvGraphicFramePr>
        <p:xfrm>
          <a:off x="509332" y="1524000"/>
          <a:ext cx="8256588"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SusanMcB\AppData\Local\Microsoft\Windows\Temporary Internet Files\Content.IE5\UF42A2HM\MC90033267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0722" y="1981162"/>
            <a:ext cx="1093808" cy="123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328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076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BB91B803-E462-4741-B8BD-B058610752DD}" type="slidenum">
              <a:rPr lang="en-US" smtClean="0"/>
              <a:t>31</a:t>
            </a:fld>
            <a:endParaRPr lang="en-US"/>
          </a:p>
        </p:txBody>
      </p:sp>
    </p:spTree>
    <p:extLst>
      <p:ext uri="{BB962C8B-B14F-4D97-AF65-F5344CB8AC3E}">
        <p14:creationId xmlns:p14="http://schemas.microsoft.com/office/powerpoint/2010/main" val="1564431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BB91B803-E462-4741-B8BD-B058610752DD}" type="slidenum">
              <a:rPr lang="en-US" smtClean="0"/>
              <a:t>32</a:t>
            </a:fld>
            <a:endParaRPr lang="en-US"/>
          </a:p>
        </p:txBody>
      </p:sp>
    </p:spTree>
    <p:extLst>
      <p:ext uri="{BB962C8B-B14F-4D97-AF65-F5344CB8AC3E}">
        <p14:creationId xmlns:p14="http://schemas.microsoft.com/office/powerpoint/2010/main" val="162339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BB91B803-E462-4741-B8BD-B058610752DD}" type="slidenum">
              <a:rPr lang="en-US" smtClean="0"/>
              <a:t>33</a:t>
            </a:fld>
            <a:endParaRPr lang="en-US"/>
          </a:p>
        </p:txBody>
      </p:sp>
    </p:spTree>
    <p:extLst>
      <p:ext uri="{BB962C8B-B14F-4D97-AF65-F5344CB8AC3E}">
        <p14:creationId xmlns:p14="http://schemas.microsoft.com/office/powerpoint/2010/main" val="136370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37" y="506386"/>
            <a:ext cx="7543800" cy="661352"/>
          </a:xfrm>
        </p:spPr>
        <p:txBody>
          <a:bodyPr>
            <a:normAutofit fontScale="90000"/>
          </a:bodyPr>
          <a:lstStyle/>
          <a:p>
            <a:pPr algn="ctr"/>
            <a:r>
              <a:rPr lang="en-US" dirty="0" smtClean="0">
                <a:solidFill>
                  <a:schemeClr val="tx1"/>
                </a:solidFill>
              </a:rPr>
              <a:t>Conceptual Model</a:t>
            </a:r>
            <a:br>
              <a:rPr lang="en-US" dirty="0" smtClean="0">
                <a:solidFill>
                  <a:schemeClr val="tx1"/>
                </a:solidFill>
              </a:rPr>
            </a:br>
            <a:endParaRPr lang="en-US" dirty="0">
              <a:solidFill>
                <a:schemeClr val="tx1"/>
              </a:solidFill>
            </a:endParaRPr>
          </a:p>
        </p:txBody>
      </p:sp>
      <p:sp>
        <p:nvSpPr>
          <p:cNvPr id="4" name="Rectangle 3"/>
          <p:cNvSpPr txBox="1">
            <a:spLocks noChangeArrowheads="1"/>
          </p:cNvSpPr>
          <p:nvPr/>
        </p:nvSpPr>
        <p:spPr>
          <a:xfrm>
            <a:off x="764237" y="-310483"/>
            <a:ext cx="7772400" cy="183789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2000" dirty="0" smtClean="0"/>
              <a:t>Electronic Health Record-Enhanced Simulation Program (EHR-ESP):</a:t>
            </a:r>
            <a:br>
              <a:rPr lang="en-US" sz="2000" dirty="0" smtClean="0"/>
            </a:br>
            <a:r>
              <a:rPr lang="en-US" sz="1800" i="1" dirty="0" smtClean="0"/>
              <a:t>Developing Clinical Competencies in Health Information Technology</a:t>
            </a:r>
            <a:endParaRPr lang="en-US" sz="2000" dirty="0"/>
          </a:p>
        </p:txBody>
      </p:sp>
      <p:sp>
        <p:nvSpPr>
          <p:cNvPr id="14" name="TextBox 13"/>
          <p:cNvSpPr txBox="1"/>
          <p:nvPr/>
        </p:nvSpPr>
        <p:spPr>
          <a:xfrm>
            <a:off x="1138843" y="6084919"/>
            <a:ext cx="1188146" cy="261610"/>
          </a:xfrm>
          <a:prstGeom prst="rect">
            <a:avLst/>
          </a:prstGeom>
          <a:noFill/>
        </p:spPr>
        <p:txBody>
          <a:bodyPr wrap="none" rtlCol="0">
            <a:spAutoFit/>
          </a:bodyPr>
          <a:lstStyle/>
          <a:p>
            <a:r>
              <a:rPr lang="en-US" sz="1050" dirty="0" smtClean="0"/>
              <a:t>Updated 1/2019</a:t>
            </a:r>
            <a:endParaRPr lang="en-US" sz="1050" dirty="0"/>
          </a:p>
        </p:txBody>
      </p:sp>
      <p:pic>
        <p:nvPicPr>
          <p:cNvPr id="6" name="Picture 5"/>
          <p:cNvPicPr>
            <a:picLocks noChangeAspect="1"/>
          </p:cNvPicPr>
          <p:nvPr/>
        </p:nvPicPr>
        <p:blipFill>
          <a:blip r:embed="rId2"/>
          <a:stretch>
            <a:fillRect/>
          </a:stretch>
        </p:blipFill>
        <p:spPr>
          <a:xfrm>
            <a:off x="798249" y="1690713"/>
            <a:ext cx="7547502" cy="4767485"/>
          </a:xfrm>
          <a:prstGeom prst="rect">
            <a:avLst/>
          </a:prstGeom>
        </p:spPr>
      </p:pic>
    </p:spTree>
    <p:extLst>
      <p:ext uri="{BB962C8B-B14F-4D97-AF65-F5344CB8AC3E}">
        <p14:creationId xmlns:p14="http://schemas.microsoft.com/office/powerpoint/2010/main" val="4047560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challenge to be addressed</a:t>
            </a:r>
            <a:endParaRPr lang="en-US" dirty="0">
              <a:solidFill>
                <a:schemeClr val="tx1"/>
              </a:solidFill>
            </a:endParaRPr>
          </a:p>
        </p:txBody>
      </p:sp>
      <p:sp>
        <p:nvSpPr>
          <p:cNvPr id="3" name="Rectangle 2"/>
          <p:cNvSpPr/>
          <p:nvPr/>
        </p:nvSpPr>
        <p:spPr>
          <a:xfrm>
            <a:off x="614363" y="1117600"/>
            <a:ext cx="7874317" cy="5632311"/>
          </a:xfrm>
          <a:prstGeom prst="rect">
            <a:avLst/>
          </a:prstGeom>
        </p:spPr>
        <p:txBody>
          <a:bodyPr wrap="square">
            <a:spAutoFit/>
          </a:bodyPr>
          <a:lstStyle/>
          <a:p>
            <a:pPr marL="413766" lvl="1" indent="-285750">
              <a:buSzPct val="70000"/>
              <a:buFont typeface="Arial" panose="020B0604020202020204" pitchFamily="34" charset="0"/>
              <a:buChar char="•"/>
            </a:pPr>
            <a:r>
              <a:rPr lang="en-US" sz="2400" dirty="0" smtClean="0">
                <a:solidFill>
                  <a:srgbClr val="404040"/>
                </a:solidFill>
              </a:rPr>
              <a:t>EHR Training Domains are currently utilized by hospitals and other facilities to train new employees on the use of the EHR</a:t>
            </a:r>
            <a:endParaRPr lang="en-US" sz="2400" dirty="0">
              <a:solidFill>
                <a:srgbClr val="404040"/>
              </a:solidFill>
            </a:endParaRPr>
          </a:p>
          <a:p>
            <a:pPr marL="413766" lvl="1" indent="-285750">
              <a:buSzPct val="70000"/>
              <a:buFont typeface="Arial" panose="020B0604020202020204" pitchFamily="34" charset="0"/>
              <a:buChar char="•"/>
            </a:pPr>
            <a:r>
              <a:rPr lang="en-US" sz="2400" dirty="0" smtClean="0">
                <a:solidFill>
                  <a:srgbClr val="404040"/>
                </a:solidFill>
              </a:rPr>
              <a:t>Lecture and hands on at terminal for students</a:t>
            </a:r>
          </a:p>
          <a:p>
            <a:pPr marL="413766" lvl="1" indent="-285750">
              <a:buSzPct val="70000"/>
              <a:buFont typeface="Arial" panose="020B0604020202020204" pitchFamily="34" charset="0"/>
              <a:buChar char="•"/>
            </a:pPr>
            <a:r>
              <a:rPr lang="en-US" sz="2400" dirty="0" smtClean="0">
                <a:solidFill>
                  <a:srgbClr val="404040"/>
                </a:solidFill>
              </a:rPr>
              <a:t>Simulation is currently used for clinical training and testing of current medical professions, as well as new and current students. </a:t>
            </a:r>
          </a:p>
          <a:p>
            <a:pPr marL="413766" lvl="1" indent="-285750">
              <a:buSzPct val="70000"/>
              <a:buFont typeface="Arial" panose="020B0604020202020204" pitchFamily="34" charset="0"/>
              <a:buChar char="•"/>
            </a:pPr>
            <a:r>
              <a:rPr lang="en-US" sz="2400" dirty="0" smtClean="0">
                <a:solidFill>
                  <a:srgbClr val="404040"/>
                </a:solidFill>
              </a:rPr>
              <a:t>No integration of EHR competencies with clinical simulation</a:t>
            </a:r>
            <a:endParaRPr lang="en-US" sz="2400" dirty="0">
              <a:solidFill>
                <a:srgbClr val="404040"/>
              </a:solidFill>
            </a:endParaRPr>
          </a:p>
          <a:p>
            <a:pPr marL="128016" lvl="1" indent="0">
              <a:buSzPct val="70000"/>
              <a:buNone/>
            </a:pPr>
            <a:endParaRPr lang="en-US" sz="2400" u="sng" dirty="0" smtClean="0">
              <a:solidFill>
                <a:srgbClr val="404040"/>
              </a:solidFill>
              <a:cs typeface="ＭＳ Ｐゴシック" charset="0"/>
            </a:endParaRPr>
          </a:p>
          <a:p>
            <a:pPr marL="128016" lvl="1" indent="0">
              <a:buSzPct val="70000"/>
              <a:buNone/>
            </a:pPr>
            <a:r>
              <a:rPr lang="en-US" sz="2400" b="1" u="sng" dirty="0" smtClean="0">
                <a:cs typeface="ＭＳ Ｐゴシック" charset="0"/>
              </a:rPr>
              <a:t>The Problem:</a:t>
            </a:r>
            <a:r>
              <a:rPr lang="en-US" sz="2400" b="1" dirty="0" smtClean="0">
                <a:cs typeface="ＭＳ Ｐゴシック" charset="0"/>
              </a:rPr>
              <a:t> Current education approaches do not provide an environment where it is safe to make mistakes within and explore the functionality of EHRs while developing competencies to use the technology within the clinical workflow.</a:t>
            </a:r>
            <a:endParaRPr lang="en-US" sz="2400" b="1" dirty="0">
              <a:cs typeface="ＭＳ Ｐゴシック" charset="0"/>
            </a:endParaRPr>
          </a:p>
        </p:txBody>
      </p:sp>
    </p:spTree>
    <p:extLst>
      <p:ext uri="{BB962C8B-B14F-4D97-AF65-F5344CB8AC3E}">
        <p14:creationId xmlns:p14="http://schemas.microsoft.com/office/powerpoint/2010/main" val="3311858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46D3B243-0259-FC4B-8A48-D2DD81C36AB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1097771"/>
            <a:ext cx="6458755" cy="4614308"/>
          </a:xfrm>
        </p:spPr>
      </p:pic>
      <p:sp>
        <p:nvSpPr>
          <p:cNvPr id="6" name="Rectangle 5">
            <a:extLst>
              <a:ext uri="{FF2B5EF4-FFF2-40B4-BE49-F238E27FC236}">
                <a16:creationId xmlns:a16="http://schemas.microsoft.com/office/drawing/2014/main" id="{E55F9DC7-ABE2-B748-A31C-583C9E8A4B56}"/>
              </a:ext>
            </a:extLst>
          </p:cNvPr>
          <p:cNvSpPr/>
          <p:nvPr/>
        </p:nvSpPr>
        <p:spPr>
          <a:xfrm>
            <a:off x="212891" y="5562600"/>
            <a:ext cx="4572000" cy="646331"/>
          </a:xfrm>
          <a:prstGeom prst="rect">
            <a:avLst/>
          </a:prstGeom>
        </p:spPr>
        <p:txBody>
          <a:bodyPr>
            <a:spAutoFit/>
          </a:bodyPr>
          <a:lstStyle/>
          <a:p>
            <a:r>
              <a:rPr lang="en-US" dirty="0"/>
              <a:t>Source: </a:t>
            </a:r>
            <a:br>
              <a:rPr lang="en-US" dirty="0"/>
            </a:br>
            <a:r>
              <a:rPr lang="en-US" dirty="0"/>
              <a:t>Huebner, et al. (2016) </a:t>
            </a:r>
          </a:p>
        </p:txBody>
      </p:sp>
      <p:sp>
        <p:nvSpPr>
          <p:cNvPr id="7" name="TextBox 6">
            <a:extLst>
              <a:ext uri="{FF2B5EF4-FFF2-40B4-BE49-F238E27FC236}">
                <a16:creationId xmlns:a16="http://schemas.microsoft.com/office/drawing/2014/main" id="{02166B8C-EAE5-A946-8410-D78D73FFDA5D}"/>
              </a:ext>
            </a:extLst>
          </p:cNvPr>
          <p:cNvSpPr txBox="1"/>
          <p:nvPr/>
        </p:nvSpPr>
        <p:spPr>
          <a:xfrm>
            <a:off x="26857" y="22123"/>
            <a:ext cx="4758034" cy="1323439"/>
          </a:xfrm>
          <a:prstGeom prst="rect">
            <a:avLst/>
          </a:prstGeom>
          <a:noFill/>
        </p:spPr>
        <p:txBody>
          <a:bodyPr wrap="none" rtlCol="0">
            <a:spAutoFit/>
          </a:bodyPr>
          <a:lstStyle/>
          <a:p>
            <a:r>
              <a:rPr lang="en-US" sz="2000" b="1" dirty="0"/>
              <a:t>TIGER: Highest Rated Competencies:</a:t>
            </a:r>
            <a:r>
              <a:rPr lang="en-US" sz="2000" dirty="0"/>
              <a:t/>
            </a:r>
            <a:br>
              <a:rPr lang="en-US" sz="2000" dirty="0"/>
            </a:br>
            <a:r>
              <a:rPr lang="en-US" sz="2000" dirty="0"/>
              <a:t>- Nursing Documentation</a:t>
            </a:r>
          </a:p>
          <a:p>
            <a:r>
              <a:rPr lang="en-US" sz="2000" dirty="0"/>
              <a:t>- Information and knowledge</a:t>
            </a:r>
            <a:br>
              <a:rPr lang="en-US" sz="2000" dirty="0"/>
            </a:br>
            <a:r>
              <a:rPr lang="en-US" sz="2000" dirty="0"/>
              <a:t>  Management </a:t>
            </a:r>
          </a:p>
        </p:txBody>
      </p:sp>
    </p:spTree>
    <p:extLst>
      <p:ext uri="{BB962C8B-B14F-4D97-AF65-F5344CB8AC3E}">
        <p14:creationId xmlns:p14="http://schemas.microsoft.com/office/powerpoint/2010/main" val="341081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710104"/>
            <a:ext cx="7366233" cy="752487"/>
          </a:xfrm>
        </p:spPr>
        <p:txBody>
          <a:bodyPr>
            <a:noAutofit/>
          </a:bodyPr>
          <a:lstStyle/>
          <a:p>
            <a:r>
              <a:rPr lang="en-US" sz="4800" dirty="0" smtClean="0">
                <a:solidFill>
                  <a:srgbClr val="C00000"/>
                </a:solidFill>
              </a:rPr>
              <a:t>Research Question </a:t>
            </a:r>
            <a:r>
              <a:rPr lang="en-US" sz="4400" dirty="0">
                <a:solidFill>
                  <a:srgbClr val="C00000"/>
                </a:solidFill>
              </a:rPr>
              <a:t/>
            </a:r>
            <a:br>
              <a:rPr lang="en-US" sz="4400" dirty="0">
                <a:solidFill>
                  <a:srgbClr val="C00000"/>
                </a:solidFill>
              </a:rPr>
            </a:br>
            <a:r>
              <a:rPr lang="en-US" sz="4800" dirty="0">
                <a:solidFill>
                  <a:srgbClr val="C00000"/>
                </a:solidFill>
              </a:rPr>
              <a:t> </a:t>
            </a:r>
          </a:p>
        </p:txBody>
      </p:sp>
      <p:sp>
        <p:nvSpPr>
          <p:cNvPr id="28675" name="Rectangle 3"/>
          <p:cNvSpPr>
            <a:spLocks noGrp="1" noChangeArrowheads="1"/>
          </p:cNvSpPr>
          <p:nvPr>
            <p:ph idx="1"/>
          </p:nvPr>
        </p:nvSpPr>
        <p:spPr>
          <a:xfrm>
            <a:off x="502920" y="2446015"/>
            <a:ext cx="8341593" cy="5291437"/>
          </a:xfrm>
        </p:spPr>
        <p:txBody>
          <a:bodyPr>
            <a:noAutofit/>
          </a:bodyPr>
          <a:lstStyle/>
          <a:p>
            <a:pPr marL="201168" lvl="1" indent="0">
              <a:buNone/>
            </a:pPr>
            <a:r>
              <a:rPr lang="en-US" sz="3200" dirty="0" smtClean="0">
                <a:solidFill>
                  <a:srgbClr val="C80000"/>
                </a:solidFill>
              </a:rPr>
              <a:t>Question</a:t>
            </a:r>
            <a:r>
              <a:rPr lang="en-US" sz="3200" dirty="0">
                <a:solidFill>
                  <a:srgbClr val="C80000"/>
                </a:solidFill>
              </a:rPr>
              <a:t>:</a:t>
            </a:r>
            <a:r>
              <a:rPr lang="en-US" sz="3200" dirty="0"/>
              <a:t> </a:t>
            </a:r>
            <a:r>
              <a:rPr lang="en-US" sz="3200" dirty="0" smtClean="0"/>
              <a:t>How can EHRs be integrated </a:t>
            </a:r>
            <a:r>
              <a:rPr lang="en-US" sz="3200" dirty="0"/>
              <a:t>within simulation centers </a:t>
            </a:r>
            <a:r>
              <a:rPr lang="en-US" sz="3200" dirty="0" smtClean="0"/>
              <a:t>to support </a:t>
            </a:r>
            <a:r>
              <a:rPr lang="en-US" sz="3200" dirty="0"/>
              <a:t>the development of best practices in use of EHR within the clinical </a:t>
            </a:r>
            <a:r>
              <a:rPr lang="en-US" sz="3200" dirty="0" smtClean="0"/>
              <a:t>workflow of clinicians? </a:t>
            </a:r>
            <a:endParaRPr lang="en-US" dirty="0" smtClean="0"/>
          </a:p>
          <a:p>
            <a:pPr marL="201168" lvl="1" indent="0">
              <a:buNone/>
            </a:pPr>
            <a:endParaRPr lang="en-US" dirty="0" smtClean="0"/>
          </a:p>
          <a:p>
            <a:pPr marL="201168" lvl="1" indent="0">
              <a:buNone/>
            </a:pPr>
            <a:endParaRPr lang="en-US" dirty="0" smtClean="0"/>
          </a:p>
          <a:p>
            <a:pPr marL="201168" lvl="1" indent="0">
              <a:buNone/>
            </a:pPr>
            <a:endParaRPr lang="en-US" dirty="0"/>
          </a:p>
          <a:p>
            <a:pPr marL="201168" lvl="1" indent="0">
              <a:buNone/>
            </a:pPr>
            <a:endParaRPr lang="en-US" dirty="0" smtClean="0"/>
          </a:p>
          <a:p>
            <a:pPr marL="201168" lvl="1" indent="0">
              <a:buNone/>
            </a:pPr>
            <a:r>
              <a:rPr lang="en-US" dirty="0"/>
              <a:t>	</a:t>
            </a:r>
          </a:p>
        </p:txBody>
      </p:sp>
      <p:pic>
        <p:nvPicPr>
          <p:cNvPr id="2" name="Picture 1"/>
          <p:cNvPicPr>
            <a:picLocks noChangeAspect="1"/>
          </p:cNvPicPr>
          <p:nvPr/>
        </p:nvPicPr>
        <p:blipFill>
          <a:blip r:embed="rId3"/>
          <a:stretch>
            <a:fillRect/>
          </a:stretch>
        </p:blipFill>
        <p:spPr>
          <a:xfrm>
            <a:off x="6067058" y="218394"/>
            <a:ext cx="2777455" cy="1735909"/>
          </a:xfrm>
          <a:prstGeom prst="rect">
            <a:avLst/>
          </a:prstGeom>
        </p:spPr>
      </p:pic>
    </p:spTree>
    <p:extLst>
      <p:ext uri="{BB962C8B-B14F-4D97-AF65-F5344CB8AC3E}">
        <p14:creationId xmlns:p14="http://schemas.microsoft.com/office/powerpoint/2010/main" val="1201386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605" y="1674495"/>
            <a:ext cx="8256588" cy="4959350"/>
          </a:xfrm>
        </p:spPr>
        <p:txBody>
          <a:bodyPr/>
          <a:lstStyle/>
          <a:p>
            <a:pPr marL="514350" indent="-514350">
              <a:buFont typeface="+mj-lt"/>
              <a:buAutoNum type="arabicPeriod"/>
            </a:pPr>
            <a:r>
              <a:rPr lang="en-US" dirty="0" smtClean="0"/>
              <a:t>To </a:t>
            </a:r>
            <a:r>
              <a:rPr lang="en-US" dirty="0"/>
              <a:t>develop and test for validity </a:t>
            </a:r>
            <a:r>
              <a:rPr lang="en-US" dirty="0" smtClean="0"/>
              <a:t>the </a:t>
            </a:r>
            <a:r>
              <a:rPr lang="en-US" dirty="0"/>
              <a:t>Competency Assessment in Simulation of EHRs (CASE) Tool.  </a:t>
            </a:r>
            <a:endParaRPr lang="en-US" dirty="0" smtClean="0"/>
          </a:p>
          <a:p>
            <a:pPr marL="514350" indent="-514350">
              <a:buFont typeface="+mj-lt"/>
              <a:buAutoNum type="arabicPeriod"/>
            </a:pPr>
            <a:r>
              <a:rPr lang="en-US" dirty="0" smtClean="0"/>
              <a:t>To </a:t>
            </a:r>
            <a:r>
              <a:rPr lang="en-US" dirty="0"/>
              <a:t>design </a:t>
            </a:r>
            <a:r>
              <a:rPr lang="en-US" dirty="0" smtClean="0"/>
              <a:t>and evaluate an </a:t>
            </a:r>
            <a:r>
              <a:rPr lang="en-US" dirty="0"/>
              <a:t>Electronic Health Record (EHR) Enhanced Simulation Program (ESP) for use in both academic and practice settings. </a:t>
            </a:r>
          </a:p>
        </p:txBody>
      </p:sp>
      <p:sp>
        <p:nvSpPr>
          <p:cNvPr id="4" name="Rectangle 2"/>
          <p:cNvSpPr txBox="1">
            <a:spLocks noChangeArrowheads="1"/>
          </p:cNvSpPr>
          <p:nvPr/>
        </p:nvSpPr>
        <p:spPr bwMode="auto">
          <a:xfrm>
            <a:off x="655320" y="435786"/>
            <a:ext cx="7366233" cy="75248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5pPr>
            <a:lvl6pPr marL="457200" algn="l" rtl="0" fontAlgn="base">
              <a:spcBef>
                <a:spcPct val="0"/>
              </a:spcBef>
              <a:spcAft>
                <a:spcPct val="0"/>
              </a:spcAft>
              <a:defRPr sz="4000" b="1">
                <a:solidFill>
                  <a:schemeClr val="bg1"/>
                </a:solidFill>
                <a:latin typeface="Times New Roman" charset="0"/>
              </a:defRPr>
            </a:lvl6pPr>
            <a:lvl7pPr marL="914400" algn="l" rtl="0" fontAlgn="base">
              <a:spcBef>
                <a:spcPct val="0"/>
              </a:spcBef>
              <a:spcAft>
                <a:spcPct val="0"/>
              </a:spcAft>
              <a:defRPr sz="4000" b="1">
                <a:solidFill>
                  <a:schemeClr val="bg1"/>
                </a:solidFill>
                <a:latin typeface="Times New Roman" charset="0"/>
              </a:defRPr>
            </a:lvl7pPr>
            <a:lvl8pPr marL="1371600" algn="l" rtl="0" fontAlgn="base">
              <a:spcBef>
                <a:spcPct val="0"/>
              </a:spcBef>
              <a:spcAft>
                <a:spcPct val="0"/>
              </a:spcAft>
              <a:defRPr sz="4000" b="1">
                <a:solidFill>
                  <a:schemeClr val="bg1"/>
                </a:solidFill>
                <a:latin typeface="Times New Roman" charset="0"/>
              </a:defRPr>
            </a:lvl8pPr>
            <a:lvl9pPr marL="1828800" algn="l" rtl="0" fontAlgn="base">
              <a:spcBef>
                <a:spcPct val="0"/>
              </a:spcBef>
              <a:spcAft>
                <a:spcPct val="0"/>
              </a:spcAft>
              <a:defRPr sz="4000" b="1">
                <a:solidFill>
                  <a:schemeClr val="bg1"/>
                </a:solidFill>
                <a:latin typeface="Times New Roman" charset="0"/>
              </a:defRPr>
            </a:lvl9pPr>
          </a:lstStyle>
          <a:p>
            <a:r>
              <a:rPr lang="en-US" sz="4800" kern="0" dirty="0" smtClean="0">
                <a:solidFill>
                  <a:srgbClr val="C00000"/>
                </a:solidFill>
              </a:rPr>
              <a:t>Initial Development Aims </a:t>
            </a:r>
            <a:endParaRPr lang="en-US" sz="4800" kern="0" dirty="0">
              <a:solidFill>
                <a:srgbClr val="C00000"/>
              </a:solidFill>
            </a:endParaRPr>
          </a:p>
        </p:txBody>
      </p:sp>
    </p:spTree>
    <p:extLst>
      <p:ext uri="{BB962C8B-B14F-4D97-AF65-F5344CB8AC3E}">
        <p14:creationId xmlns:p14="http://schemas.microsoft.com/office/powerpoint/2010/main" val="349285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normAutofit/>
          </a:bodyPr>
          <a:lstStyle/>
          <a:p>
            <a:r>
              <a:rPr lang="en-US" sz="3600" dirty="0" smtClean="0"/>
              <a:t> </a:t>
            </a:r>
            <a:endParaRPr lang="en-US" sz="3600" dirty="0"/>
          </a:p>
        </p:txBody>
      </p:sp>
      <p:pic>
        <p:nvPicPr>
          <p:cNvPr id="5" name="Picture 4"/>
          <p:cNvPicPr>
            <a:picLocks noChangeAspect="1"/>
          </p:cNvPicPr>
          <p:nvPr/>
        </p:nvPicPr>
        <p:blipFill>
          <a:blip r:embed="rId3"/>
          <a:stretch>
            <a:fillRect/>
          </a:stretch>
        </p:blipFill>
        <p:spPr>
          <a:xfrm>
            <a:off x="390301" y="1304418"/>
            <a:ext cx="7963347" cy="4639235"/>
          </a:xfrm>
          <a:prstGeom prst="rect">
            <a:avLst/>
          </a:prstGeom>
        </p:spPr>
      </p:pic>
      <p:sp>
        <p:nvSpPr>
          <p:cNvPr id="6" name="Title 1"/>
          <p:cNvSpPr txBox="1">
            <a:spLocks/>
          </p:cNvSpPr>
          <p:nvPr/>
        </p:nvSpPr>
        <p:spPr bwMode="auto">
          <a:xfrm>
            <a:off x="766763" y="127000"/>
            <a:ext cx="7515225" cy="1143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000" b="1">
                <a:solidFill>
                  <a:schemeClr val="bg1"/>
                </a:solidFill>
                <a:latin typeface="Times New Roman" charset="0"/>
                <a:ea typeface="ＭＳ Ｐゴシック" charset="0"/>
                <a:cs typeface="ＭＳ Ｐゴシック" charset="0"/>
              </a:defRPr>
            </a:lvl5pPr>
            <a:lvl6pPr marL="457200" algn="l" rtl="0" fontAlgn="base">
              <a:spcBef>
                <a:spcPct val="0"/>
              </a:spcBef>
              <a:spcAft>
                <a:spcPct val="0"/>
              </a:spcAft>
              <a:defRPr sz="4000" b="1">
                <a:solidFill>
                  <a:schemeClr val="bg1"/>
                </a:solidFill>
                <a:latin typeface="Times New Roman" charset="0"/>
              </a:defRPr>
            </a:lvl6pPr>
            <a:lvl7pPr marL="914400" algn="l" rtl="0" fontAlgn="base">
              <a:spcBef>
                <a:spcPct val="0"/>
              </a:spcBef>
              <a:spcAft>
                <a:spcPct val="0"/>
              </a:spcAft>
              <a:defRPr sz="4000" b="1">
                <a:solidFill>
                  <a:schemeClr val="bg1"/>
                </a:solidFill>
                <a:latin typeface="Times New Roman" charset="0"/>
              </a:defRPr>
            </a:lvl7pPr>
            <a:lvl8pPr marL="1371600" algn="l" rtl="0" fontAlgn="base">
              <a:spcBef>
                <a:spcPct val="0"/>
              </a:spcBef>
              <a:spcAft>
                <a:spcPct val="0"/>
              </a:spcAft>
              <a:defRPr sz="4000" b="1">
                <a:solidFill>
                  <a:schemeClr val="bg1"/>
                </a:solidFill>
                <a:latin typeface="Times New Roman" charset="0"/>
              </a:defRPr>
            </a:lvl8pPr>
            <a:lvl9pPr marL="1828800" algn="l" rtl="0" fontAlgn="base">
              <a:spcBef>
                <a:spcPct val="0"/>
              </a:spcBef>
              <a:spcAft>
                <a:spcPct val="0"/>
              </a:spcAft>
              <a:defRPr sz="4000" b="1">
                <a:solidFill>
                  <a:schemeClr val="bg1"/>
                </a:solidFill>
                <a:latin typeface="Times New Roman" charset="0"/>
              </a:defRPr>
            </a:lvl9pPr>
          </a:lstStyle>
          <a:p>
            <a:r>
              <a:rPr lang="en-US" kern="0" dirty="0" smtClean="0">
                <a:solidFill>
                  <a:schemeClr val="tx1"/>
                </a:solidFill>
              </a:rPr>
              <a:t>Formulated Aims for </a:t>
            </a:r>
            <a:r>
              <a:rPr lang="en-US" kern="0" dirty="0" smtClean="0">
                <a:solidFill>
                  <a:schemeClr val="tx1"/>
                </a:solidFill>
              </a:rPr>
              <a:t>Larger Study</a:t>
            </a:r>
            <a:endParaRPr lang="en-US" kern="0" dirty="0">
              <a:solidFill>
                <a:schemeClr val="tx1"/>
              </a:solidFill>
            </a:endParaRPr>
          </a:p>
        </p:txBody>
      </p:sp>
    </p:spTree>
    <p:extLst>
      <p:ext uri="{BB962C8B-B14F-4D97-AF65-F5344CB8AC3E}">
        <p14:creationId xmlns:p14="http://schemas.microsoft.com/office/powerpoint/2010/main" val="2428281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1951</Words>
  <Application>Microsoft Office PowerPoint</Application>
  <PresentationFormat>On-screen Show (4:3)</PresentationFormat>
  <Paragraphs>235</Paragraphs>
  <Slides>33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MS PGothic</vt:lpstr>
      <vt:lpstr>Arial</vt:lpstr>
      <vt:lpstr>Calibri</vt:lpstr>
      <vt:lpstr>Georgia</vt:lpstr>
      <vt:lpstr>Times New Roman</vt:lpstr>
      <vt:lpstr>Wingdings</vt:lpstr>
      <vt:lpstr>Office Theme</vt:lpstr>
      <vt:lpstr>Lessons Learned from Piloting a Competency Assessment in Simulation of EHR </vt:lpstr>
      <vt:lpstr>PowerPoint Presentation</vt:lpstr>
      <vt:lpstr>The Vision within 3 years</vt:lpstr>
      <vt:lpstr>Conceptual Model </vt:lpstr>
      <vt:lpstr>The challenge to be addressed</vt:lpstr>
      <vt:lpstr>PowerPoint Presentation</vt:lpstr>
      <vt:lpstr>Research Question   </vt:lpstr>
      <vt:lpstr>PowerPoint Presentation</vt:lpstr>
      <vt:lpstr> </vt:lpstr>
      <vt:lpstr>PowerPoint Presentation</vt:lpstr>
      <vt:lpstr>Technical Strategy: Clinical Data to develop priority simulated cases</vt:lpstr>
      <vt:lpstr>PowerPoint Presentation</vt:lpstr>
      <vt:lpstr>PowerPoint Presentation</vt:lpstr>
      <vt:lpstr> </vt:lpstr>
      <vt:lpstr> </vt:lpstr>
      <vt:lpstr>Competency Assessment in Simulation of EHR (CASE) Tool</vt:lpstr>
      <vt:lpstr>Domains of EHR Competency—14 items</vt:lpstr>
      <vt:lpstr>Student Evaluation Strategy for Domains of Best Practice</vt:lpstr>
      <vt:lpstr>Sample of results on evaluation strategy</vt:lpstr>
      <vt:lpstr>Final 10 Domains</vt:lpstr>
      <vt:lpstr> </vt:lpstr>
      <vt:lpstr>Lessons Learned from Pilot</vt:lpstr>
      <vt:lpstr>Updated CASE Tool</vt:lpstr>
      <vt:lpstr>EHR-ESP Strategy Map and Timeline</vt:lpstr>
      <vt:lpstr>   Dissemination Plan for the EHR-ESP Program of Research  </vt:lpstr>
      <vt:lpstr>Next Steps</vt:lpstr>
      <vt:lpstr>Discussion and Questions</vt:lpstr>
      <vt:lpstr>PowerPoint Presentation</vt:lpstr>
      <vt:lpstr>PowerPoint Presentation</vt:lpstr>
      <vt:lpstr>PowerPoint Presentation</vt:lpstr>
      <vt:lpstr>PowerPoint Presentation</vt:lpstr>
      <vt:lpstr>PowerPoint Presentation</vt:lpstr>
      <vt:lpstr>PowerPoint Presentation</vt:lpstr>
    </vt:vector>
  </TitlesOfParts>
  <Company>Parkland Health &amp; Hospital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Tsedey Melaku</dc:creator>
  <cp:lastModifiedBy>Mcbride, Susan</cp:lastModifiedBy>
  <cp:revision>13</cp:revision>
  <dcterms:created xsi:type="dcterms:W3CDTF">2019-09-13T06:17:46Z</dcterms:created>
  <dcterms:modified xsi:type="dcterms:W3CDTF">2019-10-27T18:04:14Z</dcterms:modified>
</cp:coreProperties>
</file>