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4" r:id="rId3"/>
    <p:sldId id="279" r:id="rId4"/>
    <p:sldId id="281" r:id="rId5"/>
    <p:sldId id="313" r:id="rId6"/>
    <p:sldId id="314" r:id="rId7"/>
    <p:sldId id="315" r:id="rId8"/>
    <p:sldId id="267" r:id="rId9"/>
    <p:sldId id="268" r:id="rId10"/>
    <p:sldId id="270" r:id="rId11"/>
    <p:sldId id="273" r:id="rId12"/>
    <p:sldId id="316" r:id="rId13"/>
    <p:sldId id="317" r:id="rId14"/>
    <p:sldId id="274" r:id="rId15"/>
    <p:sldId id="275" r:id="rId16"/>
    <p:sldId id="276" r:id="rId17"/>
    <p:sldId id="318" r:id="rId18"/>
    <p:sldId id="278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E6F58-DE82-4CBE-8371-20D47576BE46}" type="datetimeFigureOut">
              <a:rPr lang="en-US" smtClean="0"/>
              <a:t>10/18/2014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FA579-0627-4C50-891F-D6FA1329E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9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3E8CB8-408D-4D26-935B-74E6D46B7175}" type="slidenum">
              <a:rPr lang="en-US" altLang="en-US">
                <a:latin typeface="Verdan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152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A6A98D-4DD5-4D9E-B586-4205A2BD5F1A}" type="slidenum">
              <a:rPr lang="en-US" altLang="en-US">
                <a:latin typeface="Verdan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1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575CC0-57B1-4BEB-81B9-C9B97944C245}" type="slidenum">
              <a:rPr lang="en-US" altLang="en-US">
                <a:latin typeface="Verdan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43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2ACCA3-9AA4-4FEA-ABE2-955B03A73F32}" type="slidenum">
              <a:rPr lang="en-US" altLang="en-US">
                <a:latin typeface="Verdan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077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01AEFE-7C1B-495F-9369-A758C2621FA4}" type="slidenum">
              <a:rPr lang="en-US" altLang="en-US">
                <a:latin typeface="Verdan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780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2ACCA3-9AA4-4FEA-ABE2-955B03A73F32}" type="slidenum">
              <a:rPr lang="en-US" altLang="en-US">
                <a:latin typeface="Verdan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______________________________________________________________</a:t>
            </a:r>
          </a:p>
          <a:p>
            <a:endParaRPr lang="en-US" altLang="en-US" smtClean="0">
              <a:cs typeface="Arial" panose="020B0604020202020204" pitchFamily="34" charset="0"/>
            </a:endParaRPr>
          </a:p>
          <a:p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591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D1C01F-5770-4B98-BB9E-7CF66792920E}" type="slidenum">
              <a:rPr lang="en-US" altLang="en-US">
                <a:latin typeface="Verdana" panose="020B0604030504040204" pitchFamily="34" charset="0"/>
                <a:cs typeface="Times New Roman" panose="02020603050405020304" pitchFamily="18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309141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5045146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2133600"/>
            <a:ext cx="91440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3600" b="1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-1" y="3962399"/>
            <a:ext cx="9151087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A73AEB-4126-437C-BCDA-F9D30B5ABC95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33192"/>
            <a:ext cx="4057139" cy="19290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917" y="6059612"/>
            <a:ext cx="1137883" cy="759894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-9237" y="5787738"/>
            <a:ext cx="5449134" cy="1084723"/>
            <a:chOff x="-9237" y="5787738"/>
            <a:chExt cx="5449134" cy="1084723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499273" y="5944936"/>
              <a:ext cx="4940624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85717" y="5939011"/>
              <a:ext cx="3690451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24" name="Right Triangle 23"/>
            <p:cNvSpPr>
              <a:spLocks/>
            </p:cNvSpPr>
            <p:nvPr/>
          </p:nvSpPr>
          <p:spPr bwMode="auto">
            <a:xfrm>
              <a:off x="-6042" y="5791253"/>
              <a:ext cx="3402314" cy="1080868"/>
            </a:xfrm>
            <a:prstGeom prst="rtTriangle">
              <a:avLst/>
            </a:prstGeom>
            <a:blipFill>
              <a:blip r:embed="rId4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-9237" y="5787738"/>
              <a:ext cx="3405509" cy="108438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73AEB-4126-437C-BCDA-F9D30B5ABC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200"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73AEB-4126-437C-BCDA-F9D30B5ABC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499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4993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3317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73AEB-4126-437C-BCDA-F9D30B5ABC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2197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A73AEB-4126-437C-BCDA-F9D30B5ABC9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question mark_3.bmp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0400" y="1971294"/>
            <a:ext cx="2895600" cy="32865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3C56EF-5C50-014F-83FF-A185149DB78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2A77D-0D9C-B746-8A15-23AF0E1FB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41848"/>
            <a:ext cx="8229600" cy="60395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32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-9237" y="5787738"/>
            <a:ext cx="5449134" cy="1084723"/>
            <a:chOff x="-9237" y="5787738"/>
            <a:chExt cx="5449134" cy="1084723"/>
          </a:xfrm>
        </p:grpSpPr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99273" y="5944936"/>
              <a:ext cx="4940624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85717" y="5939011"/>
              <a:ext cx="3690451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4" name="Right Triangle 13"/>
            <p:cNvSpPr>
              <a:spLocks/>
            </p:cNvSpPr>
            <p:nvPr/>
          </p:nvSpPr>
          <p:spPr bwMode="auto">
            <a:xfrm>
              <a:off x="-6042" y="5791253"/>
              <a:ext cx="3402314" cy="1080868"/>
            </a:xfrm>
            <a:prstGeom prst="rtTriangle">
              <a:avLst/>
            </a:prstGeom>
            <a:blipFill>
              <a:blip r:embed="rId8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9237" y="5787738"/>
              <a:ext cx="3405509" cy="108438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A73AEB-4126-437C-BCDA-F9D30B5ABC9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917" y="6059612"/>
            <a:ext cx="1137883" cy="7598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9" r:id="rId4"/>
    <p:sldLayoutId id="2147483667" r:id="rId5"/>
    <p:sldLayoutId id="2147483670" r:id="rId6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drewurich.com/" TargetMode="External"/><Relationship Id="rId2" Type="http://schemas.openxmlformats.org/officeDocument/2006/relationships/hyperlink" Target="mailto:aurich@okstate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urich@okstate.edu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1593053"/>
          </a:xfrm>
        </p:spPr>
        <p:txBody>
          <a:bodyPr/>
          <a:lstStyle/>
          <a:p>
            <a:r>
              <a:rPr lang="en-US" dirty="0" smtClean="0"/>
              <a:t>The Power of Your Personal Brand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-1" y="3962398"/>
            <a:ext cx="9151087" cy="182880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3600" dirty="0"/>
              <a:t>Andrew L. Urich, J.D.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Associate Professor of Management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Director of Student Development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Eastin Center for Talent Development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Oklahoma </a:t>
            </a:r>
            <a:r>
              <a:rPr lang="en-US" altLang="en-US" dirty="0"/>
              <a:t>State University</a:t>
            </a:r>
          </a:p>
          <a:p>
            <a:pPr>
              <a:lnSpc>
                <a:spcPct val="80000"/>
              </a:lnSpc>
            </a:pPr>
            <a:endParaRPr lang="en-US" altLang="en-US" sz="3200" dirty="0">
              <a:hlinkClick r:id="rId2"/>
            </a:endParaRPr>
          </a:p>
          <a:p>
            <a:pPr>
              <a:lnSpc>
                <a:spcPct val="80000"/>
              </a:lnSpc>
            </a:pPr>
            <a:r>
              <a:rPr lang="en-US" altLang="en-US" sz="3200" dirty="0">
                <a:hlinkClick r:id="rId2"/>
              </a:rPr>
              <a:t>aurich@okstate.edu</a:t>
            </a:r>
            <a:endParaRPr lang="en-US" altLang="en-US" sz="3200" dirty="0"/>
          </a:p>
          <a:p>
            <a:pPr>
              <a:lnSpc>
                <a:spcPct val="80000"/>
              </a:lnSpc>
            </a:pPr>
            <a:r>
              <a:rPr lang="en-US" altLang="en-US" sz="3200" dirty="0">
                <a:hlinkClick r:id="rId3"/>
              </a:rPr>
              <a:t>www.andrewurich.com</a:t>
            </a:r>
            <a:endParaRPr lang="en-US" altLang="en-US" sz="3200" dirty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3AEB-4126-437C-BCDA-F9D30B5ABC9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48200" y="453985"/>
            <a:ext cx="4495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1A92AA"/>
                </a:solidFill>
              </a:rPr>
              <a:t>Clinical Informatics: It’s Our Time!</a:t>
            </a:r>
          </a:p>
          <a:p>
            <a:r>
              <a:rPr lang="en-US" dirty="0" smtClean="0">
                <a:solidFill>
                  <a:srgbClr val="1A92AA"/>
                </a:solidFill>
              </a:rPr>
              <a:t>2014 Clinical Informatics Academy</a:t>
            </a:r>
          </a:p>
          <a:p>
            <a:r>
              <a:rPr lang="en-US" dirty="0" smtClean="0">
                <a:solidFill>
                  <a:srgbClr val="1A92AA"/>
                </a:solidFill>
              </a:rPr>
              <a:t>Sponsored by DFW ANIA Chapter</a:t>
            </a:r>
          </a:p>
          <a:p>
            <a:r>
              <a:rPr lang="en-US" dirty="0" smtClean="0">
                <a:solidFill>
                  <a:srgbClr val="1A92AA"/>
                </a:solidFill>
              </a:rPr>
              <a:t>October 10-11, 2014</a:t>
            </a:r>
            <a:endParaRPr lang="en-US" dirty="0">
              <a:solidFill>
                <a:srgbClr val="1A9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1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8424863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Idea #4</a:t>
            </a:r>
            <a:br>
              <a:rPr lang="en-US" altLang="en-US" smtClean="0"/>
            </a:br>
            <a:r>
              <a:rPr lang="en-US" altLang="en-US" sz="3200" smtClean="0"/>
              <a:t>Authority Is OUT – Influence Is IN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7545388" cy="41910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Use your PERSONAL BRAND instead of position and status.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Team building and leadership are not based on authority.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Your PERSONAL BRAND spells leadership.</a:t>
            </a:r>
          </a:p>
          <a:p>
            <a:pPr eaLnBrk="1" hangingPunct="1"/>
            <a:endParaRPr lang="en-US" altLang="en-US" sz="2400" dirty="0" smtClean="0"/>
          </a:p>
          <a:p>
            <a:pPr lvl="4" eaLnBrk="1" hangingPunct="1"/>
            <a:r>
              <a:rPr lang="en-US" altLang="en-US" sz="1600" dirty="0" smtClean="0"/>
              <a:t>The sign in PS 101</a:t>
            </a:r>
          </a:p>
          <a:p>
            <a:pPr lvl="4" eaLnBrk="1" hangingPunct="1"/>
            <a:r>
              <a:rPr lang="en-US" altLang="en-US" sz="1600" dirty="0" smtClean="0"/>
              <a:t>My daughter wants to go to Vegas</a:t>
            </a:r>
          </a:p>
          <a:p>
            <a:pPr lvl="4" eaLnBrk="1" hangingPunct="1"/>
            <a:r>
              <a:rPr lang="en-US" altLang="en-US" sz="1600" dirty="0" smtClean="0"/>
              <a:t>Authority at Tinker Air Force Base</a:t>
            </a:r>
          </a:p>
        </p:txBody>
      </p:sp>
    </p:spTree>
    <p:extLst>
      <p:ext uri="{BB962C8B-B14F-4D97-AF65-F5344CB8AC3E}">
        <p14:creationId xmlns:p14="http://schemas.microsoft.com/office/powerpoint/2010/main" val="585065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2"/>
          <p:cNvSpPr>
            <a:spLocks noGrp="1" noChangeArrowheads="1"/>
          </p:cNvSpPr>
          <p:nvPr>
            <p:ph type="title"/>
          </p:nvPr>
        </p:nvSpPr>
        <p:spPr>
          <a:xfrm>
            <a:off x="851639" y="457200"/>
            <a:ext cx="5930161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Brand Plan</a:t>
            </a:r>
            <a:br>
              <a:rPr lang="en-US" altLang="en-US" dirty="0" smtClean="0"/>
            </a:br>
            <a:r>
              <a:rPr lang="en-US" altLang="en-US" dirty="0" smtClean="0"/>
              <a:t>Manage how you are perceived</a:t>
            </a:r>
            <a:endParaRPr lang="en-US" altLang="en-US" sz="2800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81063" y="2133600"/>
            <a:ext cx="8110537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76263" algn="l"/>
              </a:tabLst>
            </a:pPr>
            <a:endParaRPr lang="en-US" altLang="en-US" sz="2400" smtClean="0"/>
          </a:p>
          <a:p>
            <a:pPr marL="228600" lvl="2" indent="49213" eaLnBrk="1" hangingPunct="1">
              <a:lnSpc>
                <a:spcPct val="90000"/>
              </a:lnSpc>
              <a:buSzPct val="125000"/>
              <a:buFont typeface="Wingdings" panose="05000000000000000000" pitchFamily="2" charset="2"/>
              <a:buChar char="§"/>
              <a:tabLst>
                <a:tab pos="576263" algn="l"/>
              </a:tabLst>
            </a:pPr>
            <a:r>
              <a:rPr lang="en-US" altLang="en-US" smtClean="0"/>
              <a:t>Strategy for Success: Plan in advance!</a:t>
            </a:r>
            <a:endParaRPr lang="en-US" altLang="en-US" sz="2500" smtClean="0"/>
          </a:p>
          <a:p>
            <a:pPr marL="228600" lvl="2" indent="49213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§"/>
              <a:tabLst>
                <a:tab pos="576263" algn="l"/>
              </a:tabLst>
            </a:pPr>
            <a:endParaRPr lang="en-US" altLang="en-US" sz="2500" smtClean="0"/>
          </a:p>
          <a:p>
            <a:pPr marL="228600" lvl="2" indent="49213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§"/>
              <a:tabLst>
                <a:tab pos="576263" algn="l"/>
              </a:tabLst>
            </a:pPr>
            <a:r>
              <a:rPr lang="en-US" altLang="en-US" smtClean="0"/>
              <a:t> A little preparation saves the day.</a:t>
            </a:r>
          </a:p>
          <a:p>
            <a:pPr marL="228600" lvl="2" indent="49213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§"/>
              <a:tabLst>
                <a:tab pos="576263" algn="l"/>
              </a:tabLst>
            </a:pPr>
            <a:endParaRPr lang="en-US" altLang="en-US" sz="2500" smtClean="0"/>
          </a:p>
          <a:p>
            <a:pPr marL="228600" lvl="2" indent="49213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§"/>
              <a:tabLst>
                <a:tab pos="576263" algn="l"/>
              </a:tabLst>
            </a:pPr>
            <a:r>
              <a:rPr lang="en-US" altLang="en-US" smtClean="0"/>
              <a:t> It’s not always what you do say – it’s</a:t>
            </a:r>
          </a:p>
          <a:p>
            <a:pPr marL="228600" lvl="2" indent="49213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None/>
              <a:tabLst>
                <a:tab pos="576263" algn="l"/>
              </a:tabLst>
            </a:pPr>
            <a:r>
              <a:rPr lang="en-US" altLang="en-US" smtClean="0"/>
              <a:t>  often what you don’t say.</a:t>
            </a:r>
            <a:endParaRPr lang="en-US" altLang="en-US" sz="2500" smtClean="0"/>
          </a:p>
          <a:p>
            <a:pPr marL="228600" lvl="2" indent="49213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Char char="§"/>
              <a:tabLst>
                <a:tab pos="576263" algn="l"/>
              </a:tabLst>
            </a:pPr>
            <a:endParaRPr lang="en-US" altLang="en-US" sz="2500" smtClean="0"/>
          </a:p>
          <a:p>
            <a:pPr marL="228600" lvl="2" indent="49213" eaLnBrk="1" hangingPunct="1">
              <a:lnSpc>
                <a:spcPct val="90000"/>
              </a:lnSpc>
              <a:buSzPct val="175000"/>
              <a:buFont typeface="Wingdings" panose="05000000000000000000" pitchFamily="2" charset="2"/>
              <a:buNone/>
              <a:tabLst>
                <a:tab pos="576263" algn="l"/>
              </a:tabLst>
            </a:pPr>
            <a:endParaRPr lang="en-US" altLang="en-US" sz="2500" smtClean="0"/>
          </a:p>
        </p:txBody>
      </p:sp>
    </p:spTree>
    <p:extLst>
      <p:ext uri="{BB962C8B-B14F-4D97-AF65-F5344CB8AC3E}">
        <p14:creationId xmlns:p14="http://schemas.microsoft.com/office/powerpoint/2010/main" val="4203214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6543"/>
            <a:ext cx="7793037" cy="14620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Brand </a:t>
            </a:r>
            <a:br>
              <a:rPr lang="en-US" altLang="en-US" dirty="0" smtClean="0"/>
            </a:br>
            <a:r>
              <a:rPr lang="en-US" altLang="en-US" dirty="0" smtClean="0"/>
              <a:t>Development</a:t>
            </a:r>
            <a:br>
              <a:rPr lang="en-US" altLang="en-US" dirty="0" smtClean="0"/>
            </a:br>
            <a:r>
              <a:rPr lang="en-US" altLang="en-US" sz="2800" dirty="0" smtClean="0"/>
              <a:t>Brand = Reputation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Define your reputation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Stakeholder focus</a:t>
            </a:r>
            <a:br>
              <a:rPr lang="en-US" altLang="en-US" sz="1800" dirty="0" smtClean="0"/>
            </a:b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buSzPct val="90000"/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Promise</a:t>
            </a:r>
          </a:p>
          <a:p>
            <a:pPr lvl="2" eaLnBrk="1" hangingPunct="1">
              <a:lnSpc>
                <a:spcPct val="90000"/>
              </a:lnSpc>
              <a:buSzPct val="90000"/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A brand is an identifiable entity that makes specific promises of value.</a:t>
            </a:r>
            <a:br>
              <a:rPr lang="en-US" altLang="en-US" sz="1800" dirty="0" smtClean="0"/>
            </a:br>
            <a:endParaRPr lang="en-US" alt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Service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Aligned with promise</a:t>
            </a:r>
            <a:br>
              <a:rPr lang="en-US" altLang="en-US" sz="1800" dirty="0" smtClean="0"/>
            </a:br>
            <a:endParaRPr lang="en-US" alt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 brand is an experience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Brands touch emotions.  We make excuses for– and connect with our brands.</a:t>
            </a:r>
          </a:p>
        </p:txBody>
      </p:sp>
      <p:pic>
        <p:nvPicPr>
          <p:cNvPr id="4506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2400"/>
            <a:ext cx="3117850" cy="305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5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Valuable Brands</a:t>
            </a: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000" smtClean="0"/>
              <a:t>Forbes Magazine</a:t>
            </a:r>
            <a:endParaRPr lang="en-US" altLang="en-US" smtClean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Apple		People love their products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Google		Simple, straightforward information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Coca Cola		It’s an experience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IBM			Strong &amp; reliable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GE			Tough, smart &amp; efficient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Intel			Branded a commodity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/>
              <a:t>Positive differentiation in the sea of sameness – the key to career success.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Toyota		Best built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Disney		Ultimate entertainment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McDonalds		Consistency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Amazon		A better way to get things done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*</a:t>
            </a:r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493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81800" cy="1828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Your Brand Plan</a:t>
            </a:r>
            <a:br>
              <a:rPr lang="en-US" altLang="en-US" dirty="0" smtClean="0"/>
            </a:br>
            <a:endParaRPr lang="en-US" altLang="en-US" sz="2300" dirty="0" smtClean="0">
              <a:solidFill>
                <a:schemeClr val="bg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40386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SzPct val="125000"/>
              <a:buFont typeface="Wingdings" panose="05000000000000000000" pitchFamily="2" charset="2"/>
              <a:buNone/>
              <a:tabLst>
                <a:tab pos="576263" algn="l"/>
              </a:tabLst>
            </a:pPr>
            <a:r>
              <a:rPr lang="en-US" altLang="en-US" sz="1800" b="1" dirty="0" smtClean="0"/>
              <a:t> </a:t>
            </a:r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r>
              <a:rPr lang="en-US" altLang="en-US" sz="1800" b="1" dirty="0" smtClean="0"/>
              <a:t>Overcome communication blockers. </a:t>
            </a:r>
            <a:br>
              <a:rPr lang="en-US" altLang="en-US" sz="1800" b="1" dirty="0" smtClean="0"/>
            </a:br>
            <a:r>
              <a:rPr lang="en-US" altLang="en-US" sz="1800" b="1" dirty="0" smtClean="0"/>
              <a:t>(If they’re not listening– it doesn’t matter what you say)</a:t>
            </a:r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endParaRPr lang="en-US" altLang="en-US" sz="1800" b="1" dirty="0" smtClean="0"/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r>
              <a:rPr lang="en-US" altLang="en-US" sz="1800" b="1" dirty="0" smtClean="0"/>
              <a:t> Look for win/win opportunities (manage self-interest).</a:t>
            </a:r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endParaRPr lang="en-US" altLang="en-US" sz="1800" b="1" dirty="0" smtClean="0"/>
          </a:p>
          <a:p>
            <a:pPr marL="533400" indent="-5334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r>
              <a:rPr lang="en-US" altLang="en-US" sz="1800" b="1" dirty="0"/>
              <a:t>Be likeable</a:t>
            </a:r>
            <a:r>
              <a:rPr lang="en-US" altLang="en-US" sz="1800" b="1" dirty="0" smtClean="0"/>
              <a:t>. </a:t>
            </a:r>
            <a:br>
              <a:rPr lang="en-US" altLang="en-US" sz="1800" b="1" dirty="0" smtClean="0"/>
            </a:br>
            <a:r>
              <a:rPr lang="en-US" altLang="en-US" sz="1800" b="1" dirty="0" smtClean="0"/>
              <a:t>(Appearance, Behavior and Attitude)</a:t>
            </a:r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endParaRPr lang="en-US" altLang="en-US" sz="1800" b="1" dirty="0" smtClean="0"/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r>
              <a:rPr lang="en-US" altLang="en-US" sz="1800" b="1" dirty="0" smtClean="0"/>
              <a:t>Make an emotional connection.</a:t>
            </a:r>
            <a:br>
              <a:rPr lang="en-US" altLang="en-US" sz="1800" b="1" dirty="0" smtClean="0"/>
            </a:br>
            <a:r>
              <a:rPr lang="en-US" altLang="en-US" sz="1800" b="1" dirty="0" smtClean="0"/>
              <a:t>(Make them feel good about you)</a:t>
            </a:r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endParaRPr lang="en-US" altLang="en-US" sz="1800" b="1" dirty="0" smtClean="0"/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r>
              <a:rPr lang="en-US" altLang="en-US" sz="1800" b="1" dirty="0" smtClean="0"/>
              <a:t>Get control of information and misinformation.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76263" algn="l"/>
              </a:tabLst>
            </a:pPr>
            <a:r>
              <a:rPr lang="en-US" altLang="en-US" sz="1800" b="1" dirty="0" smtClean="0"/>
              <a:t>	(It’s not all about the facts…but facts are important)</a:t>
            </a:r>
          </a:p>
          <a:p>
            <a:pPr marL="228600" lvl="2" indent="49213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76263" algn="l"/>
              </a:tabLst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21243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143000" y="594491"/>
            <a:ext cx="8501063" cy="523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5400" dirty="0" smtClean="0"/>
              <a:t>Win/Win Attitude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400" smtClean="0"/>
              <a:t>Ka-shing</a:t>
            </a:r>
          </a:p>
        </p:txBody>
      </p:sp>
      <p:pic>
        <p:nvPicPr>
          <p:cNvPr id="13316" name="Content Placeholder 4" descr="li-ka_sh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50577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59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9144000" cy="8842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smtClean="0"/>
              <a:t>Learn to Become</a:t>
            </a:r>
            <a:r>
              <a:rPr lang="en-US" altLang="en-US" smtClean="0"/>
              <a:t> </a:t>
            </a:r>
            <a:r>
              <a:rPr lang="en-US" altLang="en-US" sz="4800" smtClean="0"/>
              <a:t>EVEN</a:t>
            </a:r>
            <a:r>
              <a:rPr lang="en-US" altLang="en-US" smtClean="0"/>
              <a:t> </a:t>
            </a:r>
            <a:r>
              <a:rPr lang="en-US" altLang="en-US" sz="3200" smtClean="0"/>
              <a:t>More Likeable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z="2400" smtClean="0"/>
              <a:t>We prefer to comply with the requests of people we like.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324725" cy="34036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z="2400" smtClean="0"/>
              <a:t>We like, trust, and believe people who like us.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  <p:pic>
        <p:nvPicPr>
          <p:cNvPr id="14341" name="Picture 4" descr="jg19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71800"/>
            <a:ext cx="396240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303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81800" cy="1828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Your Brand Plan</a:t>
            </a:r>
            <a:br>
              <a:rPr lang="en-US" altLang="en-US" dirty="0" smtClean="0"/>
            </a:br>
            <a:endParaRPr lang="en-US" altLang="en-US" sz="2300" dirty="0" smtClean="0">
              <a:solidFill>
                <a:schemeClr val="bg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01000" cy="40386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SzPct val="125000"/>
              <a:buFont typeface="Wingdings" panose="05000000000000000000" pitchFamily="2" charset="2"/>
              <a:buNone/>
              <a:tabLst>
                <a:tab pos="576263" algn="l"/>
              </a:tabLst>
            </a:pPr>
            <a:r>
              <a:rPr lang="en-US" altLang="en-US" sz="1800" b="1" dirty="0" smtClean="0"/>
              <a:t> </a:t>
            </a:r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r>
              <a:rPr lang="en-US" altLang="en-US" sz="1800" b="1" dirty="0" smtClean="0"/>
              <a:t>Overcome communication blockers. </a:t>
            </a:r>
            <a:br>
              <a:rPr lang="en-US" altLang="en-US" sz="1800" b="1" dirty="0" smtClean="0"/>
            </a:br>
            <a:r>
              <a:rPr lang="en-US" altLang="en-US" sz="1800" b="1" dirty="0" smtClean="0"/>
              <a:t>(If they’re not listening– it doesn’t matter what you say)</a:t>
            </a:r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endParaRPr lang="en-US" altLang="en-US" sz="1800" b="1" dirty="0" smtClean="0"/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r>
              <a:rPr lang="en-US" altLang="en-US" sz="1800" b="1" dirty="0" smtClean="0"/>
              <a:t> Look for win/win opportunities (manage self-interest).</a:t>
            </a:r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endParaRPr lang="en-US" altLang="en-US" sz="1800" b="1" dirty="0" smtClean="0"/>
          </a:p>
          <a:p>
            <a:pPr marL="533400" indent="-533400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r>
              <a:rPr lang="en-US" altLang="en-US" sz="1800" b="1" dirty="0"/>
              <a:t>Be likeable</a:t>
            </a:r>
            <a:r>
              <a:rPr lang="en-US" altLang="en-US" sz="1800" b="1" dirty="0" smtClean="0"/>
              <a:t>. </a:t>
            </a:r>
            <a:br>
              <a:rPr lang="en-US" altLang="en-US" sz="1800" b="1" dirty="0" smtClean="0"/>
            </a:br>
            <a:r>
              <a:rPr lang="en-US" altLang="en-US" sz="1800" b="1" dirty="0" smtClean="0"/>
              <a:t>(Appearance, Behavior and Attitude)</a:t>
            </a:r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endParaRPr lang="en-US" altLang="en-US" sz="1800" b="1" dirty="0" smtClean="0"/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r>
              <a:rPr lang="en-US" altLang="en-US" sz="1800" b="1" dirty="0" smtClean="0"/>
              <a:t>Make an emotional connection.</a:t>
            </a:r>
            <a:br>
              <a:rPr lang="en-US" altLang="en-US" sz="1800" b="1" dirty="0" smtClean="0"/>
            </a:br>
            <a:r>
              <a:rPr lang="en-US" altLang="en-US" sz="1800" b="1" dirty="0" smtClean="0"/>
              <a:t>(Make them feel good about you)</a:t>
            </a:r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endParaRPr lang="en-US" altLang="en-US" sz="1800" b="1" dirty="0" smtClean="0"/>
          </a:p>
          <a:p>
            <a:pPr marL="533400" indent="-533400" eaLnBrk="1" hangingPunct="1">
              <a:lnSpc>
                <a:spcPct val="80000"/>
              </a:lnSpc>
              <a:buSzTx/>
              <a:buFont typeface="Wingdings" panose="05000000000000000000" pitchFamily="2" charset="2"/>
              <a:buAutoNum type="arabicPeriod"/>
              <a:tabLst>
                <a:tab pos="576263" algn="l"/>
              </a:tabLst>
            </a:pPr>
            <a:r>
              <a:rPr lang="en-US" altLang="en-US" sz="1800" b="1" dirty="0" smtClean="0"/>
              <a:t>Get control of information and misinformation.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76263" algn="l"/>
              </a:tabLst>
            </a:pPr>
            <a:r>
              <a:rPr lang="en-US" altLang="en-US" sz="1800" b="1" dirty="0" smtClean="0"/>
              <a:t>	(It’s not all about the facts…but facts are important)</a:t>
            </a:r>
          </a:p>
          <a:p>
            <a:pPr marL="228600" lvl="2" indent="49213"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576263" algn="l"/>
              </a:tabLst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17819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3074"/>
          <p:cNvSpPr>
            <a:spLocks noGrp="1" noChangeArrowheads="1"/>
          </p:cNvSpPr>
          <p:nvPr>
            <p:ph type="title"/>
          </p:nvPr>
        </p:nvSpPr>
        <p:spPr>
          <a:xfrm>
            <a:off x="3429000" y="381000"/>
            <a:ext cx="5181600" cy="1298575"/>
          </a:xfrm>
        </p:spPr>
        <p:txBody>
          <a:bodyPr>
            <a:normAutofit fontScale="90000"/>
          </a:bodyPr>
          <a:lstStyle/>
          <a:p>
            <a:r>
              <a:rPr lang="en-US" altLang="en-US" sz="6000" dirty="0" smtClean="0">
                <a:latin typeface="Rockwell" panose="02060603020205020403" pitchFamily="18" charset="0"/>
              </a:rPr>
              <a:t>Thank You!</a:t>
            </a:r>
            <a:br>
              <a:rPr lang="en-US" altLang="en-US" sz="6000" dirty="0" smtClean="0">
                <a:latin typeface="Rockwell" panose="02060603020205020403" pitchFamily="18" charset="0"/>
              </a:rPr>
            </a:br>
            <a:r>
              <a:rPr lang="en-US" sz="3600" dirty="0"/>
              <a:t>Contact Information</a:t>
            </a:r>
            <a:endParaRPr lang="en-US" altLang="en-US" sz="3600" dirty="0" smtClean="0">
              <a:latin typeface="Rockwell" panose="02060603020205020403" pitchFamily="18" charset="0"/>
            </a:endParaRPr>
          </a:p>
        </p:txBody>
      </p:sp>
      <p:sp>
        <p:nvSpPr>
          <p:cNvPr id="144387" name="Rectangle 3075"/>
          <p:cNvSpPr>
            <a:spLocks noGrp="1" noChangeArrowheads="1"/>
          </p:cNvSpPr>
          <p:nvPr>
            <p:ph idx="1"/>
          </p:nvPr>
        </p:nvSpPr>
        <p:spPr>
          <a:xfrm>
            <a:off x="785813" y="2514600"/>
            <a:ext cx="7620000" cy="4044950"/>
          </a:xfrm>
        </p:spPr>
        <p:txBody>
          <a:bodyPr>
            <a:normAutofit fontScale="40000" lnSpcReduction="20000"/>
          </a:bodyPr>
          <a:lstStyle/>
          <a:p>
            <a:pPr marL="109728" indent="0">
              <a:lnSpc>
                <a:spcPct val="120000"/>
              </a:lnSpc>
              <a:buNone/>
            </a:pPr>
            <a:r>
              <a:rPr lang="en-US" altLang="en-US" sz="5100" dirty="0"/>
              <a:t>Andrew L. Urich, </a:t>
            </a:r>
            <a:r>
              <a:rPr lang="en-US" altLang="en-US" sz="5100" dirty="0" smtClean="0"/>
              <a:t>J.D.</a:t>
            </a:r>
            <a:br>
              <a:rPr lang="en-US" altLang="en-US" sz="5100" dirty="0" smtClean="0"/>
            </a:br>
            <a:r>
              <a:rPr lang="en-US" altLang="en-US" sz="5100" dirty="0" smtClean="0"/>
              <a:t>Associate </a:t>
            </a:r>
            <a:r>
              <a:rPr lang="en-US" altLang="en-US" sz="5100" dirty="0"/>
              <a:t>Professor of </a:t>
            </a:r>
            <a:r>
              <a:rPr lang="en-US" altLang="en-US" sz="5100" dirty="0" smtClean="0"/>
              <a:t>Management</a:t>
            </a:r>
            <a:br>
              <a:rPr lang="en-US" altLang="en-US" sz="5100" dirty="0" smtClean="0"/>
            </a:br>
            <a:r>
              <a:rPr lang="en-US" altLang="en-US" sz="5100" dirty="0" smtClean="0"/>
              <a:t>Director </a:t>
            </a:r>
            <a:r>
              <a:rPr lang="en-US" altLang="en-US" sz="5100" dirty="0"/>
              <a:t>of Student </a:t>
            </a:r>
            <a:r>
              <a:rPr lang="en-US" altLang="en-US" sz="5100" dirty="0" smtClean="0"/>
              <a:t>Development</a:t>
            </a:r>
            <a:br>
              <a:rPr lang="en-US" altLang="en-US" sz="5100" dirty="0" smtClean="0"/>
            </a:br>
            <a:r>
              <a:rPr lang="en-US" altLang="en-US" sz="5100" dirty="0" smtClean="0"/>
              <a:t>Eastin </a:t>
            </a:r>
            <a:r>
              <a:rPr lang="en-US" altLang="en-US" sz="5100" dirty="0"/>
              <a:t>Center for Talent </a:t>
            </a:r>
            <a:r>
              <a:rPr lang="en-US" altLang="en-US" sz="5100" dirty="0" smtClean="0"/>
              <a:t>Development</a:t>
            </a:r>
            <a:br>
              <a:rPr lang="en-US" altLang="en-US" sz="5100" dirty="0" smtClean="0"/>
            </a:br>
            <a:r>
              <a:rPr lang="en-US" altLang="en-US" sz="5100" dirty="0" smtClean="0"/>
              <a:t>Oklahoma </a:t>
            </a:r>
            <a:r>
              <a:rPr lang="en-US" altLang="en-US" sz="5100" dirty="0"/>
              <a:t>State University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7100" dirty="0" smtClean="0">
                <a:latin typeface="Rockwell" pitchFamily="18" charset="0"/>
                <a:ea typeface="+mj-ea"/>
                <a:cs typeface="+mj-cs"/>
              </a:rPr>
              <a:t/>
            </a:r>
            <a:br>
              <a:rPr lang="en-US" sz="7100" dirty="0" smtClean="0">
                <a:latin typeface="Rockwell" pitchFamily="18" charset="0"/>
                <a:ea typeface="+mj-ea"/>
                <a:cs typeface="+mj-cs"/>
              </a:rPr>
            </a:br>
            <a:r>
              <a:rPr lang="en-US" sz="7100" dirty="0" smtClean="0">
                <a:latin typeface="Rockwell" pitchFamily="18" charset="0"/>
                <a:ea typeface="+mj-ea"/>
                <a:cs typeface="+mj-cs"/>
              </a:rPr>
              <a:t/>
            </a:r>
            <a:br>
              <a:rPr lang="en-US" sz="7100" dirty="0" smtClean="0">
                <a:latin typeface="Rockwell" pitchFamily="18" charset="0"/>
                <a:ea typeface="+mj-ea"/>
                <a:cs typeface="+mj-cs"/>
              </a:rPr>
            </a:br>
            <a:r>
              <a:rPr lang="en-US" sz="7100" dirty="0" smtClean="0">
                <a:latin typeface="Rockwell" pitchFamily="18" charset="0"/>
                <a:ea typeface="+mj-ea"/>
                <a:cs typeface="+mj-cs"/>
              </a:rPr>
              <a:t/>
            </a:r>
            <a:br>
              <a:rPr lang="en-US" sz="7100" dirty="0" smtClean="0">
                <a:latin typeface="Rockwell" pitchFamily="18" charset="0"/>
                <a:ea typeface="+mj-ea"/>
                <a:cs typeface="+mj-cs"/>
              </a:rPr>
            </a:br>
            <a:r>
              <a:rPr lang="en-US" sz="18500" dirty="0" smtClean="0">
                <a:latin typeface="Rockwell" pitchFamily="18" charset="0"/>
                <a:ea typeface="+mj-ea"/>
                <a:cs typeface="+mj-cs"/>
              </a:rPr>
              <a:t>I </a:t>
            </a:r>
            <a:r>
              <a:rPr lang="en-US" sz="18500" dirty="0">
                <a:latin typeface="Rockwell" pitchFamily="18" charset="0"/>
                <a:ea typeface="+mj-ea"/>
                <a:cs typeface="+mj-cs"/>
              </a:rPr>
              <a:t>Like You!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2489200" y="2438400"/>
            <a:ext cx="6324600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en-US" sz="1600" dirty="0">
                <a:cs typeface="Times New Roman" panose="02020603050405020304" pitchFamily="18" charset="0"/>
              </a:rPr>
              <a:t>			</a:t>
            </a:r>
            <a:endParaRPr lang="en-US" altLang="en-US" sz="2800" dirty="0">
              <a:cs typeface="Times New Roman" panose="02020603050405020304" pitchFamily="18" charset="0"/>
            </a:endParaRPr>
          </a:p>
        </p:txBody>
      </p:sp>
      <p:pic>
        <p:nvPicPr>
          <p:cNvPr id="16390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2667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90600" y="4114520"/>
            <a:ext cx="48768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aurich@okstate.edu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dirty="0"/>
              <a:t>www.andrewurich.com</a:t>
            </a:r>
          </a:p>
        </p:txBody>
      </p:sp>
    </p:spTree>
    <p:extLst>
      <p:ext uri="{BB962C8B-B14F-4D97-AF65-F5344CB8AC3E}">
        <p14:creationId xmlns:p14="http://schemas.microsoft.com/office/powerpoint/2010/main" val="176139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3AEB-4126-437C-BCDA-F9D30B5ABC9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357188" y="2170414"/>
            <a:ext cx="8429625" cy="1487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dirty="0" smtClean="0"/>
              <a:t>Conflict of Interest Disclosure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700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357189" y="2895600"/>
            <a:ext cx="8229600" cy="3053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sz="2800" dirty="0" smtClean="0"/>
          </a:p>
          <a:p>
            <a:pPr algn="ctr">
              <a:buFontTx/>
              <a:buNone/>
            </a:pPr>
            <a:r>
              <a:rPr lang="en-US" sz="2800" dirty="0"/>
              <a:t> </a:t>
            </a:r>
            <a:r>
              <a:rPr lang="en-US" sz="2800" dirty="0" smtClean="0"/>
              <a:t>Andrew L. Urich, J.D.</a:t>
            </a:r>
          </a:p>
          <a:p>
            <a:pPr algn="ctr">
              <a:buFontTx/>
              <a:buNone/>
            </a:pPr>
            <a:r>
              <a:rPr lang="en-US" sz="2800" dirty="0" smtClean="0"/>
              <a:t>has no real or apparent </a:t>
            </a:r>
          </a:p>
          <a:p>
            <a:pPr algn="ctr">
              <a:buFontTx/>
              <a:buNone/>
            </a:pPr>
            <a:r>
              <a:rPr lang="en-US" sz="2800" dirty="0" smtClean="0"/>
              <a:t>conflicts of interest to report.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99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916862" cy="1462087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Do You Need a Personal Brand?</a:t>
            </a:r>
          </a:p>
        </p:txBody>
      </p:sp>
      <p:pic>
        <p:nvPicPr>
          <p:cNvPr id="2253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3988" y="2036763"/>
            <a:ext cx="4749800" cy="4076700"/>
          </a:xfrm>
        </p:spPr>
      </p:pic>
    </p:spTree>
    <p:extLst>
      <p:ext uri="{BB962C8B-B14F-4D97-AF65-F5344CB8AC3E}">
        <p14:creationId xmlns:p14="http://schemas.microsoft.com/office/powerpoint/2010/main" val="186393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916862" cy="1462087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Do You Need a Personal Brand?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You already have one!</a:t>
            </a:r>
          </a:p>
        </p:txBody>
      </p:sp>
      <p:pic>
        <p:nvPicPr>
          <p:cNvPr id="2458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762000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20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Idea #1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3200" dirty="0" smtClean="0"/>
              <a:t>People Are Annoying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162800" cy="37242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 am a hypocrite.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 play favorites.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 interpret rules in a way that benefits me.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 have been known to ignore rules that get in my way.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 like people better if they like me.</a:t>
            </a:r>
            <a:br>
              <a:rPr lang="en-US" altLang="en-US" sz="2400" smtClean="0"/>
            </a:b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28679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Idea #1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3200" dirty="0" smtClean="0"/>
              <a:t>People Are Annoying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3058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 like my ideas better just because they’re mine.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 think it’s fun to say “no” when I have the power to do so.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You cannot change how I see the world.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It is important to me to look good in the eyes of others.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 don’t even know 1/10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of 1% about anything, but I think I know everything.</a:t>
            </a:r>
          </a:p>
        </p:txBody>
      </p:sp>
    </p:spTree>
    <p:extLst>
      <p:ext uri="{BB962C8B-B14F-4D97-AF65-F5344CB8AC3E}">
        <p14:creationId xmlns:p14="http://schemas.microsoft.com/office/powerpoint/2010/main" val="25381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Tahoma" panose="020B0604030504040204" pitchFamily="34" charset="0"/>
                <a:cs typeface="Times New Roman" panose="02020603050405020304" pitchFamily="18" charset="0"/>
              </a:rPr>
              <a:t>www.andrewurich.com</a:t>
            </a:r>
          </a:p>
        </p:txBody>
      </p:sp>
      <p:sp>
        <p:nvSpPr>
          <p:cNvPr id="1331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Idea #1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3200" dirty="0" smtClean="0"/>
              <a:t>People Are Annoying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I like to be “right.”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/>
            <a:r>
              <a:rPr lang="en-US" altLang="en-US" sz="2400" smtClean="0"/>
              <a:t>I love to say “I told you so.”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/>
            <a:r>
              <a:rPr lang="en-US" altLang="en-US" sz="2400" smtClean="0"/>
              <a:t>I hate to admit I’m wrong even in those rare situations when it looks like I might be.</a:t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/>
            <a:r>
              <a:rPr lang="en-US" altLang="en-US" sz="2400" smtClean="0"/>
              <a:t>Here’s how I make decisions:  I decide what I want the answer to be – and then make up the logical reasons to support my decision.</a:t>
            </a:r>
          </a:p>
          <a:p>
            <a:pPr eaLnBrk="1" hangingPunct="1"/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79540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2"/>
          <p:cNvSpPr>
            <a:spLocks noGrp="1" noChangeArrowheads="1"/>
          </p:cNvSpPr>
          <p:nvPr>
            <p:ph type="title"/>
          </p:nvPr>
        </p:nvSpPr>
        <p:spPr>
          <a:xfrm>
            <a:off x="990600" y="220155"/>
            <a:ext cx="7924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Idea #2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2800" dirty="0" smtClean="0"/>
              <a:t>The Facts Don’t Matter……… </a:t>
            </a:r>
            <a:br>
              <a:rPr lang="en-US" altLang="en-US" sz="2800" dirty="0" smtClean="0"/>
            </a:br>
            <a:r>
              <a:rPr lang="en-US" altLang="en-US" sz="2800" dirty="0" smtClean="0"/>
              <a:t>			If No One Believes You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46960"/>
            <a:ext cx="8229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</a:t>
            </a:r>
            <a:r>
              <a:rPr lang="en-US" altLang="en-US" b="1" dirty="0" smtClean="0"/>
              <a:t>FACTS</a:t>
            </a:r>
            <a:r>
              <a:rPr lang="en-US" altLang="en-US" dirty="0" smtClean="0"/>
              <a:t> don’t matter!</a:t>
            </a:r>
          </a:p>
          <a:p>
            <a:pPr lvl="3" eaLnBrk="1" hangingPunct="1">
              <a:spcBef>
                <a:spcPct val="0"/>
              </a:spcBef>
            </a:pPr>
            <a:r>
              <a:rPr lang="en-US" altLang="en-US" dirty="0" smtClean="0"/>
              <a:t>Politics</a:t>
            </a:r>
          </a:p>
          <a:p>
            <a:pPr lvl="3" eaLnBrk="1" hangingPunct="1">
              <a:spcBef>
                <a:spcPct val="0"/>
              </a:spcBef>
            </a:pPr>
            <a:r>
              <a:rPr lang="en-US" altLang="en-US" dirty="0" smtClean="0"/>
              <a:t>Marketing vs. Finance</a:t>
            </a:r>
          </a:p>
          <a:p>
            <a:pPr lvl="2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dirty="0" smtClean="0"/>
              <a:t>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Literally a matter of life and death.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Ability to influence is a key to success.</a:t>
            </a:r>
          </a:p>
        </p:txBody>
      </p:sp>
    </p:spTree>
    <p:extLst>
      <p:ext uri="{BB962C8B-B14F-4D97-AF65-F5344CB8AC3E}">
        <p14:creationId xmlns:p14="http://schemas.microsoft.com/office/powerpoint/2010/main" val="122175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990600"/>
            <a:ext cx="8501063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Idea #3 </a:t>
            </a:r>
            <a:br>
              <a:rPr lang="en-US" altLang="en-US" dirty="0" smtClean="0"/>
            </a:br>
            <a:r>
              <a:rPr lang="en-US" altLang="en-US" dirty="0" smtClean="0"/>
              <a:t>Arguing will get you nowhere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6940550" cy="3452813"/>
          </a:xfrm>
        </p:spPr>
        <p:txBody>
          <a:bodyPr/>
          <a:lstStyle/>
          <a:p>
            <a:pPr eaLnBrk="1" hangingPunct="1"/>
            <a:r>
              <a:rPr lang="en-US" altLang="en-US" smtClean="0"/>
              <a:t>Is it important enough to care?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 Going to Montana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Value diversity of opinion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8625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1722</TotalTime>
  <Words>377</Words>
  <Application>Microsoft Office PowerPoint</Application>
  <PresentationFormat>On-screen Show (4:3)</PresentationFormat>
  <Paragraphs>240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The Power of Your Personal Brand</vt:lpstr>
      <vt:lpstr>PowerPoint Presentation</vt:lpstr>
      <vt:lpstr>Do You Need a Personal Brand?</vt:lpstr>
      <vt:lpstr>Do You Need a Personal Brand?</vt:lpstr>
      <vt:lpstr>Idea #1 People Are Annoying</vt:lpstr>
      <vt:lpstr>Idea #1 People Are Annoying</vt:lpstr>
      <vt:lpstr>Idea #1 People Are Annoying</vt:lpstr>
      <vt:lpstr>Idea #2 The Facts Don’t Matter………     If No One Believes You</vt:lpstr>
      <vt:lpstr>Idea #3  Arguing will get you nowhere</vt:lpstr>
      <vt:lpstr>Idea #4 Authority Is OUT – Influence Is IN</vt:lpstr>
      <vt:lpstr>Brand Plan Manage how you are perceived</vt:lpstr>
      <vt:lpstr>Brand  Development Brand = Reputation</vt:lpstr>
      <vt:lpstr>Valuable Brands Forbes Magazine</vt:lpstr>
      <vt:lpstr>Your Brand Plan </vt:lpstr>
      <vt:lpstr>Win/Win Attitude</vt:lpstr>
      <vt:lpstr>Learn to Become EVEN More Likeable We prefer to comply with the requests of people we like.</vt:lpstr>
      <vt:lpstr>Your Brand Plan </vt:lpstr>
      <vt:lpstr>Thank You! Contact Information</vt:lpstr>
      <vt:lpstr>PowerPoint Presentation</vt:lpstr>
    </vt:vector>
  </TitlesOfParts>
  <Company>Tenet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Informatics:  It’s Our Time!</dc:title>
  <dc:creator>DuSold, Dorothy</dc:creator>
  <cp:lastModifiedBy>Mitchell, Mary Beth</cp:lastModifiedBy>
  <cp:revision>13</cp:revision>
  <dcterms:created xsi:type="dcterms:W3CDTF">2014-08-13T16:42:57Z</dcterms:created>
  <dcterms:modified xsi:type="dcterms:W3CDTF">2014-10-19T01:43:45Z</dcterms:modified>
</cp:coreProperties>
</file>