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64" r:id="rId3"/>
    <p:sldId id="265" r:id="rId4"/>
    <p:sldId id="267" r:id="rId5"/>
    <p:sldId id="262" r:id="rId6"/>
    <p:sldId id="266" r:id="rId7"/>
    <p:sldId id="269" r:id="rId8"/>
    <p:sldId id="268"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E1B5"/>
    <a:srgbClr val="1A92AA"/>
    <a:srgbClr val="973B03"/>
    <a:srgbClr val="FFEFD1"/>
    <a:srgbClr val="D1AA1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173" autoAdjust="0"/>
    <p:restoredTop sz="91315" autoAdjust="0"/>
  </p:normalViewPr>
  <p:slideViewPr>
    <p:cSldViewPr>
      <p:cViewPr varScale="1">
        <p:scale>
          <a:sx n="78" d="100"/>
          <a:sy n="78" d="100"/>
        </p:scale>
        <p:origin x="1814"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7E6F58-DE82-4CBE-8371-20D47576BE46}" type="datetimeFigureOut">
              <a:rPr lang="en-US" smtClean="0"/>
              <a:t>9/26/2015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FFA579-0627-4C50-891F-D6FA1329EF6D}" type="slidenum">
              <a:rPr lang="en-US" smtClean="0"/>
              <a:t>‹#›</a:t>
            </a:fld>
            <a:endParaRPr lang="en-US"/>
          </a:p>
        </p:txBody>
      </p:sp>
    </p:spTree>
    <p:extLst>
      <p:ext uri="{BB962C8B-B14F-4D97-AF65-F5344CB8AC3E}">
        <p14:creationId xmlns:p14="http://schemas.microsoft.com/office/powerpoint/2010/main" val="24330966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FFA579-0627-4C50-891F-D6FA1329EF6D}" type="slidenum">
              <a:rPr lang="en-US" smtClean="0"/>
              <a:t>6</a:t>
            </a:fld>
            <a:endParaRPr lang="en-US"/>
          </a:p>
        </p:txBody>
      </p:sp>
    </p:spTree>
    <p:extLst>
      <p:ext uri="{BB962C8B-B14F-4D97-AF65-F5344CB8AC3E}">
        <p14:creationId xmlns:p14="http://schemas.microsoft.com/office/powerpoint/2010/main" val="33937319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FFA579-0627-4C50-891F-D6FA1329EF6D}" type="slidenum">
              <a:rPr lang="en-US" smtClean="0"/>
              <a:t>7</a:t>
            </a:fld>
            <a:endParaRPr lang="en-US"/>
          </a:p>
        </p:txBody>
      </p:sp>
    </p:spTree>
    <p:extLst>
      <p:ext uri="{BB962C8B-B14F-4D97-AF65-F5344CB8AC3E}">
        <p14:creationId xmlns:p14="http://schemas.microsoft.com/office/powerpoint/2010/main" val="26044102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FFA579-0627-4C50-891F-D6FA1329EF6D}" type="slidenum">
              <a:rPr lang="en-US" smtClean="0"/>
              <a:t>8</a:t>
            </a:fld>
            <a:endParaRPr lang="en-US"/>
          </a:p>
        </p:txBody>
      </p:sp>
    </p:spTree>
    <p:extLst>
      <p:ext uri="{BB962C8B-B14F-4D97-AF65-F5344CB8AC3E}">
        <p14:creationId xmlns:p14="http://schemas.microsoft.com/office/powerpoint/2010/main" val="244270659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jpg"/></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4" name="Rectangle 13"/>
          <p:cNvSpPr/>
          <p:nvPr userDrawn="1"/>
        </p:nvSpPr>
        <p:spPr>
          <a:xfrm>
            <a:off x="-3" y="0"/>
            <a:ext cx="9151089" cy="6858000"/>
          </a:xfrm>
          <a:prstGeom prst="rect">
            <a:avLst/>
          </a:prstGeom>
          <a:gradFill flip="none" rotWithShape="1">
            <a:gsLst>
              <a:gs pos="0">
                <a:schemeClr val="bg1"/>
              </a:gs>
              <a:gs pos="64999">
                <a:srgbClr val="F0EBD5"/>
              </a:gs>
              <a:gs pos="100000">
                <a:srgbClr val="D1C39F"/>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600" b="1" dirty="0" smtClean="0">
              <a:solidFill>
                <a:schemeClr val="tx1"/>
              </a:solidFill>
            </a:endParaRPr>
          </a:p>
          <a:p>
            <a:pPr algn="ctr"/>
            <a:endParaRPr lang="en-US" b="1" dirty="0">
              <a:solidFill>
                <a:schemeClr val="tx1"/>
              </a:solidFill>
            </a:endParaRPr>
          </a:p>
        </p:txBody>
      </p:sp>
      <p:sp>
        <p:nvSpPr>
          <p:cNvPr id="10" name="Right Triangle 9"/>
          <p:cNvSpPr/>
          <p:nvPr/>
        </p:nvSpPr>
        <p:spPr>
          <a:xfrm>
            <a:off x="-2" y="5045146"/>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0" y="3656639"/>
            <a:ext cx="9144000" cy="991561"/>
          </a:xfrm>
        </p:spPr>
        <p:txBody>
          <a:bodyPr vert="horz" anchor="b">
            <a:normAutofit/>
            <a:scene3d>
              <a:camera prst="orthographicFront"/>
              <a:lightRig rig="soft" dir="t"/>
            </a:scene3d>
            <a:sp3d prstMaterial="softEdge">
              <a:bevelT w="25400" h="25400"/>
            </a:sp3d>
          </a:bodyPr>
          <a:lstStyle>
            <a:lvl1pPr algn="ctr">
              <a:defRPr sz="3600" b="1">
                <a:solidFill>
                  <a:schemeClr val="tx2"/>
                </a:solidFill>
                <a:effectLst/>
              </a:defRPr>
            </a:lvl1pPr>
            <a:extLst/>
          </a:lstStyle>
          <a:p>
            <a:r>
              <a:rPr kumimoji="0" lang="en-US" dirty="0" smtClean="0"/>
              <a:t>Click to edit Master title style</a:t>
            </a:r>
            <a:endParaRPr kumimoji="0" lang="en-US" dirty="0"/>
          </a:p>
        </p:txBody>
      </p:sp>
      <p:sp>
        <p:nvSpPr>
          <p:cNvPr id="17" name="Subtitle 16"/>
          <p:cNvSpPr>
            <a:spLocks noGrp="1"/>
          </p:cNvSpPr>
          <p:nvPr>
            <p:ph type="subTitle" idx="1"/>
          </p:nvPr>
        </p:nvSpPr>
        <p:spPr>
          <a:xfrm>
            <a:off x="-1" y="4667696"/>
            <a:ext cx="9151087" cy="1199704"/>
          </a:xfrm>
        </p:spPr>
        <p:txBody>
          <a:bodyPr lIns="45720" rIns="45720">
            <a:normAutofit/>
          </a:bodyPr>
          <a:lstStyle>
            <a:lvl1pPr marL="0" marR="64008" indent="0" algn="ctr">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dirty="0" smtClean="0"/>
              <a:t>Click to edit Master subtitle style</a:t>
            </a:r>
            <a:endParaRPr kumimoji="0" lang="en-US" dirty="0"/>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48917" y="6059612"/>
            <a:ext cx="1137883" cy="759894"/>
          </a:xfrm>
          <a:prstGeom prst="rect">
            <a:avLst/>
          </a:prstGeom>
        </p:spPr>
      </p:pic>
      <p:sp>
        <p:nvSpPr>
          <p:cNvPr id="8" name="TextBox 7"/>
          <p:cNvSpPr txBox="1"/>
          <p:nvPr userDrawn="1"/>
        </p:nvSpPr>
        <p:spPr>
          <a:xfrm>
            <a:off x="533400" y="457200"/>
            <a:ext cx="8153400" cy="830997"/>
          </a:xfrm>
          <a:prstGeom prst="rect">
            <a:avLst/>
          </a:prstGeom>
          <a:noFill/>
        </p:spPr>
        <p:txBody>
          <a:bodyPr wrap="square" rtlCol="0">
            <a:spAutoFit/>
          </a:bodyPr>
          <a:lstStyle/>
          <a:p>
            <a:pPr algn="ctr"/>
            <a:r>
              <a:rPr lang="en-US" sz="2800" b="1" dirty="0" smtClean="0">
                <a:solidFill>
                  <a:schemeClr val="tx2"/>
                </a:solidFill>
              </a:rPr>
              <a:t>THE POWER OF INFORMATICS</a:t>
            </a:r>
          </a:p>
          <a:p>
            <a:pPr algn="ctr"/>
            <a:r>
              <a:rPr lang="en-US" sz="2000" b="1" dirty="0" smtClean="0">
                <a:solidFill>
                  <a:schemeClr val="tx2"/>
                </a:solidFill>
              </a:rPr>
              <a:t>Adoption – Analytics - Outcomes</a:t>
            </a:r>
            <a:endParaRPr lang="en-US" sz="2000" b="1" dirty="0">
              <a:solidFill>
                <a:schemeClr val="tx2"/>
              </a:solidFill>
            </a:endParaRPr>
          </a:p>
        </p:txBody>
      </p:sp>
      <p:grpSp>
        <p:nvGrpSpPr>
          <p:cNvPr id="12" name="Group 11"/>
          <p:cNvGrpSpPr/>
          <p:nvPr userDrawn="1"/>
        </p:nvGrpSpPr>
        <p:grpSpPr>
          <a:xfrm>
            <a:off x="1055097" y="1447800"/>
            <a:ext cx="7062761" cy="1432560"/>
            <a:chOff x="1055097" y="1447800"/>
            <a:chExt cx="7062761" cy="1432560"/>
          </a:xfrm>
        </p:grpSpPr>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55097" y="1447800"/>
              <a:ext cx="2161991" cy="1432560"/>
            </a:xfrm>
            <a:prstGeom prst="rect">
              <a:avLst/>
            </a:prstGeom>
            <a:ln w="28575">
              <a:solidFill>
                <a:schemeClr val="accent1">
                  <a:lumMod val="50000"/>
                </a:schemeClr>
              </a:solidFill>
            </a:ln>
          </p:spPr>
        </p:pic>
        <p:pic>
          <p:nvPicPr>
            <p:cNvPr id="4" name="Picture 3"/>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671838" y="1447800"/>
              <a:ext cx="2446020" cy="1432560"/>
            </a:xfrm>
            <a:prstGeom prst="rect">
              <a:avLst/>
            </a:prstGeom>
            <a:ln w="28575">
              <a:solidFill>
                <a:schemeClr val="accent1">
                  <a:lumMod val="50000"/>
                </a:schemeClr>
              </a:solidFill>
            </a:ln>
          </p:spPr>
        </p:pic>
        <p:pic>
          <p:nvPicPr>
            <p:cNvPr id="11" name="Picture 10"/>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217088" y="1447800"/>
              <a:ext cx="2440208" cy="1432560"/>
            </a:xfrm>
            <a:prstGeom prst="rect">
              <a:avLst/>
            </a:prstGeom>
            <a:ln w="28575">
              <a:solidFill>
                <a:schemeClr val="accent1">
                  <a:lumMod val="75000"/>
                </a:schemeClr>
              </a:solidFill>
            </a:ln>
          </p:spPr>
        </p:pic>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2800"/>
            </a:lvl1pPr>
            <a:lvl2pPr>
              <a:defRPr sz="2400"/>
            </a:lvl2pPr>
            <a:lvl3pPr>
              <a:defRPr sz="2000"/>
            </a:lvl3pPr>
            <a:lvl4pPr>
              <a:defRPr sz="1800"/>
            </a:lvl4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p:txBody>
      </p:sp>
      <p:sp>
        <p:nvSpPr>
          <p:cNvPr id="6" name="Slide Number Placeholder 5"/>
          <p:cNvSpPr>
            <a:spLocks noGrp="1"/>
          </p:cNvSpPr>
          <p:nvPr>
            <p:ph type="sldNum" sz="quarter" idx="12"/>
          </p:nvPr>
        </p:nvSpPr>
        <p:spPr/>
        <p:txBody>
          <a:bodyPr/>
          <a:lstStyle>
            <a:extLst/>
          </a:lstStyle>
          <a:p>
            <a:fld id="{FAA73AEB-4126-437C-BCDA-F9D30B5ABC95}" type="slidenum">
              <a:rPr lang="en-US" smtClean="0"/>
              <a:t>‹#›</a:t>
            </a:fld>
            <a:endParaRPr lang="en-US"/>
          </a:p>
        </p:txBody>
      </p:sp>
      <p:sp>
        <p:nvSpPr>
          <p:cNvPr id="7" name="Title 6"/>
          <p:cNvSpPr>
            <a:spLocks noGrp="1"/>
          </p:cNvSpPr>
          <p:nvPr>
            <p:ph type="title"/>
          </p:nvPr>
        </p:nvSpPr>
        <p:spPr/>
        <p:txBody>
          <a:bodyPr rtlCol="0">
            <a:normAutofit/>
          </a:bodyPr>
          <a:lstStyle>
            <a:lvl1pPr>
              <a:defRPr sz="3200">
                <a:effectLst/>
              </a:defRPr>
            </a:lvl1pPr>
            <a:extLst/>
          </a:lstStyle>
          <a:p>
            <a:r>
              <a:rPr kumimoji="0" lang="en-US" dirty="0" smtClean="0"/>
              <a:t>Click to edit Master title style</a:t>
            </a:r>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extLst/>
          </a:lstStyle>
          <a:p>
            <a:fld id="{FAA73AEB-4126-437C-BCDA-F9D30B5ABC95}" type="slidenum">
              <a:rPr lang="en-US" smtClean="0"/>
              <a:t>‹#›</a:t>
            </a:fld>
            <a:endParaRPr lang="en-US"/>
          </a:p>
        </p:txBody>
      </p:sp>
      <p:sp>
        <p:nvSpPr>
          <p:cNvPr id="7" name="Title 6"/>
          <p:cNvSpPr>
            <a:spLocks noGrp="1"/>
          </p:cNvSpPr>
          <p:nvPr>
            <p:ph type="title"/>
          </p:nvPr>
        </p:nvSpPr>
        <p:spPr/>
        <p:txBody>
          <a:bodyPr rtlCol="0">
            <a:normAutofit/>
          </a:bodyPr>
          <a:lstStyle>
            <a:lvl1pPr>
              <a:defRPr sz="3200"/>
            </a:lvl1pPr>
            <a:extLst/>
          </a:lstStyle>
          <a:p>
            <a:r>
              <a:rPr kumimoji="0" lang="en-US" dirty="0" smtClean="0"/>
              <a:t>Click to edit Master title style</a:t>
            </a:r>
            <a:endParaRPr kumimoji="0" lang="en-US" dirty="0"/>
          </a:p>
        </p:txBody>
      </p:sp>
      <p:sp>
        <p:nvSpPr>
          <p:cNvPr id="5" name="Content Placeholder 4"/>
          <p:cNvSpPr>
            <a:spLocks noGrp="1"/>
          </p:cNvSpPr>
          <p:nvPr>
            <p:ph sz="quarter" idx="2"/>
          </p:nvPr>
        </p:nvSpPr>
        <p:spPr>
          <a:xfrm>
            <a:off x="457200" y="1444294"/>
            <a:ext cx="4040188" cy="4499306"/>
          </a:xfrm>
          <a:ln>
            <a:noFill/>
            <a:prstDash val="sysDash"/>
            <a:miter lim="800000"/>
          </a:ln>
        </p:spPr>
        <p:txBody>
          <a:bodyPr/>
          <a:lstStyle>
            <a:lvl1pPr>
              <a:defRPr sz="2800"/>
            </a:lvl1pPr>
            <a:lvl2pPr>
              <a:defRPr sz="2400"/>
            </a:lvl2pPr>
            <a:lvl3pPr>
              <a:defRPr sz="2000"/>
            </a:lvl3pPr>
            <a:lvl4pPr>
              <a:defRPr sz="1800"/>
            </a:lvl4pPr>
            <a:lvl5pPr>
              <a:defRPr sz="1600"/>
            </a:lvl5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p:txBody>
      </p:sp>
      <p:sp>
        <p:nvSpPr>
          <p:cNvPr id="8" name="Content Placeholder 5"/>
          <p:cNvSpPr>
            <a:spLocks noGrp="1"/>
          </p:cNvSpPr>
          <p:nvPr>
            <p:ph sz="quarter" idx="4"/>
          </p:nvPr>
        </p:nvSpPr>
        <p:spPr>
          <a:xfrm>
            <a:off x="4645025" y="1444294"/>
            <a:ext cx="4041775" cy="4499306"/>
          </a:xfrm>
          <a:ln>
            <a:noFill/>
            <a:prstDash val="sysDash"/>
            <a:miter lim="800000"/>
          </a:ln>
        </p:spPr>
        <p:txBody>
          <a:bodyPr/>
          <a:lstStyle>
            <a:lvl1pPr>
              <a:spcBef>
                <a:spcPts val="0"/>
              </a:spcBef>
              <a:defRPr sz="2800"/>
            </a:lvl1pPr>
            <a:lvl2pPr>
              <a:defRPr sz="2400"/>
            </a:lvl2pPr>
            <a:lvl3pPr>
              <a:defRPr sz="2000"/>
            </a:lvl3pPr>
            <a:lvl4pPr>
              <a:defRPr sz="1800"/>
            </a:lvl4pPr>
            <a:lvl5pPr>
              <a:defRPr sz="1600"/>
            </a:lvl5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p:txBody>
      </p:sp>
    </p:spTree>
    <p:extLst>
      <p:ext uri="{BB962C8B-B14F-4D97-AF65-F5344CB8AC3E}">
        <p14:creationId xmlns:p14="http://schemas.microsoft.com/office/powerpoint/2010/main" val="4033176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
        <p:nvSpPr>
          <p:cNvPr id="14" name="Rectangle 13"/>
          <p:cNvSpPr/>
          <p:nvPr userDrawn="1"/>
        </p:nvSpPr>
        <p:spPr>
          <a:xfrm>
            <a:off x="-3" y="0"/>
            <a:ext cx="9151089" cy="6858000"/>
          </a:xfrm>
          <a:prstGeom prst="rect">
            <a:avLst/>
          </a:prstGeom>
          <a:gradFill flip="none" rotWithShape="1">
            <a:gsLst>
              <a:gs pos="0">
                <a:schemeClr val="bg1"/>
              </a:gs>
              <a:gs pos="64999">
                <a:srgbClr val="F0EBD5"/>
              </a:gs>
              <a:gs pos="100000">
                <a:srgbClr val="D1C39F"/>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600" b="1" dirty="0" smtClean="0">
              <a:solidFill>
                <a:schemeClr val="tx1"/>
              </a:solidFill>
            </a:endParaRPr>
          </a:p>
          <a:p>
            <a:pPr algn="ctr"/>
            <a:endParaRPr lang="en-US" b="1" dirty="0">
              <a:solidFill>
                <a:schemeClr val="tx1"/>
              </a:solidFill>
            </a:endParaRPr>
          </a:p>
        </p:txBody>
      </p:sp>
      <p:sp>
        <p:nvSpPr>
          <p:cNvPr id="10" name="Right Triangle 9"/>
          <p:cNvSpPr/>
          <p:nvPr/>
        </p:nvSpPr>
        <p:spPr>
          <a:xfrm>
            <a:off x="-2" y="5045146"/>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hasCustomPrompt="1"/>
          </p:nvPr>
        </p:nvSpPr>
        <p:spPr>
          <a:xfrm>
            <a:off x="0" y="3656639"/>
            <a:ext cx="9144000" cy="991561"/>
          </a:xfrm>
        </p:spPr>
        <p:txBody>
          <a:bodyPr vert="horz" anchor="b">
            <a:normAutofit/>
            <a:scene3d>
              <a:camera prst="orthographicFront"/>
              <a:lightRig rig="soft" dir="t"/>
            </a:scene3d>
            <a:sp3d prstMaterial="softEdge">
              <a:bevelT w="25400" h="25400"/>
            </a:sp3d>
          </a:bodyPr>
          <a:lstStyle>
            <a:lvl1pPr algn="ctr">
              <a:defRPr sz="3600" b="1">
                <a:solidFill>
                  <a:schemeClr val="tx2"/>
                </a:solidFill>
                <a:effectLst/>
              </a:defRPr>
            </a:lvl1pPr>
            <a:extLst/>
          </a:lstStyle>
          <a:p>
            <a:r>
              <a:rPr kumimoji="0" lang="en-US" dirty="0" smtClean="0"/>
              <a:t>Divider Slide</a:t>
            </a:r>
            <a:endParaRPr kumimoji="0" lang="en-US" dirty="0"/>
          </a:p>
        </p:txBody>
      </p:sp>
      <p:sp>
        <p:nvSpPr>
          <p:cNvPr id="17" name="Subtitle 16"/>
          <p:cNvSpPr>
            <a:spLocks noGrp="1"/>
          </p:cNvSpPr>
          <p:nvPr>
            <p:ph type="subTitle" idx="1"/>
          </p:nvPr>
        </p:nvSpPr>
        <p:spPr>
          <a:xfrm>
            <a:off x="-1" y="4667696"/>
            <a:ext cx="9151087" cy="1199704"/>
          </a:xfrm>
        </p:spPr>
        <p:txBody>
          <a:bodyPr lIns="45720" rIns="45720">
            <a:normAutofit/>
          </a:bodyPr>
          <a:lstStyle>
            <a:lvl1pPr marL="0" marR="64008" indent="0" algn="ctr">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dirty="0" smtClean="0"/>
              <a:t>Click to edit Master subtitle style</a:t>
            </a:r>
            <a:endParaRPr kumimoji="0" lang="en-US" dirty="0"/>
          </a:p>
        </p:txBody>
      </p:sp>
      <p:sp>
        <p:nvSpPr>
          <p:cNvPr id="27" name="Slide Number Placeholder 26"/>
          <p:cNvSpPr>
            <a:spLocks noGrp="1"/>
          </p:cNvSpPr>
          <p:nvPr userDrawn="1">
            <p:ph type="sldNum" sz="quarter" idx="12"/>
          </p:nvPr>
        </p:nvSpPr>
        <p:spPr/>
        <p:txBody>
          <a:bodyPr/>
          <a:lstStyle>
            <a:lvl1pPr>
              <a:defRPr>
                <a:solidFill>
                  <a:schemeClr val="tx2"/>
                </a:solidFill>
              </a:defRPr>
            </a:lvl1pPr>
            <a:extLst/>
          </a:lstStyle>
          <a:p>
            <a:fld id="{FAA73AEB-4126-437C-BCDA-F9D30B5ABC95}" type="slidenum">
              <a:rPr lang="en-US" smtClean="0"/>
              <a:pPr/>
              <a:t>‹#›</a:t>
            </a:fld>
            <a:endParaRPr lang="en-US"/>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48917" y="6059612"/>
            <a:ext cx="1137883" cy="759894"/>
          </a:xfrm>
          <a:prstGeom prst="rect">
            <a:avLst/>
          </a:prstGeom>
        </p:spPr>
      </p:pic>
      <p:grpSp>
        <p:nvGrpSpPr>
          <p:cNvPr id="12" name="Group 11"/>
          <p:cNvGrpSpPr/>
          <p:nvPr userDrawn="1"/>
        </p:nvGrpSpPr>
        <p:grpSpPr>
          <a:xfrm>
            <a:off x="1055097" y="1447800"/>
            <a:ext cx="7062761" cy="1432560"/>
            <a:chOff x="1055097" y="1447800"/>
            <a:chExt cx="7062761" cy="1432560"/>
          </a:xfrm>
        </p:grpSpPr>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55097" y="1447800"/>
              <a:ext cx="2161991" cy="1432560"/>
            </a:xfrm>
            <a:prstGeom prst="rect">
              <a:avLst/>
            </a:prstGeom>
            <a:ln w="28575">
              <a:solidFill>
                <a:schemeClr val="accent1">
                  <a:lumMod val="50000"/>
                </a:schemeClr>
              </a:solidFill>
            </a:ln>
          </p:spPr>
        </p:pic>
        <p:pic>
          <p:nvPicPr>
            <p:cNvPr id="4" name="Picture 3"/>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671838" y="1447800"/>
              <a:ext cx="2446020" cy="1432560"/>
            </a:xfrm>
            <a:prstGeom prst="rect">
              <a:avLst/>
            </a:prstGeom>
            <a:ln w="28575">
              <a:solidFill>
                <a:schemeClr val="accent1">
                  <a:lumMod val="50000"/>
                </a:schemeClr>
              </a:solidFill>
            </a:ln>
          </p:spPr>
        </p:pic>
        <p:pic>
          <p:nvPicPr>
            <p:cNvPr id="11" name="Picture 10"/>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217088" y="1447800"/>
              <a:ext cx="2440208" cy="1432560"/>
            </a:xfrm>
            <a:prstGeom prst="rect">
              <a:avLst/>
            </a:prstGeom>
            <a:ln w="28575">
              <a:solidFill>
                <a:schemeClr val="accent1">
                  <a:lumMod val="75000"/>
                </a:schemeClr>
              </a:solidFill>
            </a:ln>
          </p:spPr>
        </p:pic>
      </p:grpSp>
    </p:spTree>
    <p:extLst>
      <p:ext uri="{BB962C8B-B14F-4D97-AF65-F5344CB8AC3E}">
        <p14:creationId xmlns:p14="http://schemas.microsoft.com/office/powerpoint/2010/main" val="13920659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extLst/>
          </a:lstStyle>
          <a:p>
            <a:fld id="{FAA73AEB-4126-437C-BCDA-F9D30B5ABC95}" type="slidenum">
              <a:rPr lang="en-US" smtClean="0"/>
              <a:t>‹#›</a:t>
            </a:fld>
            <a:endParaRPr lang="en-US"/>
          </a:p>
        </p:txBody>
      </p:sp>
      <p:pic>
        <p:nvPicPr>
          <p:cNvPr id="5" name="Picture 4" descr="question mark_3.bmp"/>
          <p:cNvPicPr>
            <a:picLocks noChangeAspect="1"/>
          </p:cNvPicPr>
          <p:nvPr userDrawn="1"/>
        </p:nvPicPr>
        <p:blipFill>
          <a:blip r:embed="rId2"/>
          <a:stretch>
            <a:fillRect/>
          </a:stretch>
        </p:blipFill>
        <p:spPr>
          <a:xfrm>
            <a:off x="3200400" y="1971294"/>
            <a:ext cx="2895600" cy="3286506"/>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Use for full bleed image">
    <p:spTree>
      <p:nvGrpSpPr>
        <p:cNvPr id="1" name=""/>
        <p:cNvGrpSpPr/>
        <p:nvPr/>
      </p:nvGrpSpPr>
      <p:grpSpPr>
        <a:xfrm>
          <a:off x="0" y="0"/>
          <a:ext cx="0" cy="0"/>
          <a:chOff x="0" y="0"/>
          <a:chExt cx="0" cy="0"/>
        </a:xfrm>
      </p:grpSpPr>
      <p:sp>
        <p:nvSpPr>
          <p:cNvPr id="2" name="Holder 4"/>
          <p:cNvSpPr>
            <a:spLocks noGrp="1"/>
          </p:cNvSpPr>
          <p:nvPr>
            <p:ph type="ftr" sz="quarter" idx="10"/>
          </p:nvPr>
        </p:nvSpPr>
        <p:spPr>
          <a:xfrm>
            <a:off x="3108960" y="6377940"/>
            <a:ext cx="2926080" cy="342900"/>
          </a:xfrm>
          <a:prstGeom prst="rect">
            <a:avLst/>
          </a:prstGeom>
        </p:spPr>
        <p:txBody>
          <a:bodyPr/>
          <a:lstStyle>
            <a:lvl1pPr>
              <a:defRPr/>
            </a:lvl1pPr>
          </a:lstStyle>
          <a:p>
            <a:pPr>
              <a:defRPr/>
            </a:pPr>
            <a:endParaRPr>
              <a:solidFill>
                <a:prstClr val="black">
                  <a:tint val="75000"/>
                </a:prstClr>
              </a:solidFill>
              <a:latin typeface="Corbel"/>
            </a:endParaRPr>
          </a:p>
        </p:txBody>
      </p:sp>
      <p:sp>
        <p:nvSpPr>
          <p:cNvPr id="3" name="Holder 5"/>
          <p:cNvSpPr>
            <a:spLocks noGrp="1"/>
          </p:cNvSpPr>
          <p:nvPr>
            <p:ph type="dt" sz="half" idx="11"/>
          </p:nvPr>
        </p:nvSpPr>
        <p:spPr>
          <a:xfrm>
            <a:off x="457200" y="6377940"/>
            <a:ext cx="2103120" cy="342900"/>
          </a:xfrm>
          <a:prstGeom prst="rect">
            <a:avLst/>
          </a:prstGeom>
        </p:spPr>
        <p:txBody>
          <a:bodyPr/>
          <a:lstStyle>
            <a:lvl1pPr>
              <a:defRPr/>
            </a:lvl1pPr>
          </a:lstStyle>
          <a:p>
            <a:pPr>
              <a:defRPr/>
            </a:pPr>
            <a:fld id="{ACC21168-E004-7745-8883-6977D91BA478}" type="datetimeFigureOut">
              <a:rPr lang="en-US">
                <a:solidFill>
                  <a:prstClr val="black">
                    <a:tint val="75000"/>
                  </a:prstClr>
                </a:solidFill>
                <a:latin typeface="Corbel"/>
              </a:rPr>
              <a:pPr>
                <a:defRPr/>
              </a:pPr>
              <a:t>9/26/2015</a:t>
            </a:fld>
            <a:endParaRPr lang="en-US">
              <a:solidFill>
                <a:prstClr val="black">
                  <a:tint val="75000"/>
                </a:prstClr>
              </a:solidFill>
              <a:latin typeface="Corbel"/>
            </a:endParaRPr>
          </a:p>
        </p:txBody>
      </p:sp>
      <p:sp>
        <p:nvSpPr>
          <p:cNvPr id="4" name="Holder 6"/>
          <p:cNvSpPr>
            <a:spLocks noGrp="1"/>
          </p:cNvSpPr>
          <p:nvPr>
            <p:ph type="sldNum" sz="quarter" idx="12"/>
          </p:nvPr>
        </p:nvSpPr>
        <p:spPr/>
        <p:txBody>
          <a:bodyPr/>
          <a:lstStyle>
            <a:lvl1pPr>
              <a:defRPr/>
            </a:lvl1pPr>
          </a:lstStyle>
          <a:p>
            <a:pPr>
              <a:defRPr/>
            </a:pPr>
            <a:fld id="{0F7EC76F-73D1-3440-B3BC-8D7B0D191B07}" type="slidenum">
              <a:rPr/>
              <a:pPr>
                <a:defRPr/>
              </a:pPr>
              <a:t>‹#›</a:t>
            </a:fld>
            <a:endParaRPr>
              <a:solidFill>
                <a:prstClr val="black"/>
              </a:solidFill>
            </a:endParaRPr>
          </a:p>
        </p:txBody>
      </p:sp>
    </p:spTree>
    <p:extLst>
      <p:ext uri="{BB962C8B-B14F-4D97-AF65-F5344CB8AC3E}">
        <p14:creationId xmlns:p14="http://schemas.microsoft.com/office/powerpoint/2010/main" val="6678438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 y="0"/>
            <a:ext cx="9151089" cy="1295400"/>
          </a:xfrm>
          <a:prstGeom prst="rect">
            <a:avLst/>
          </a:prstGeom>
          <a:gradFill flip="none" rotWithShape="1">
            <a:gsLst>
              <a:gs pos="0">
                <a:schemeClr val="bg1"/>
              </a:gs>
              <a:gs pos="64999">
                <a:srgbClr val="F0EBD5"/>
              </a:gs>
              <a:gs pos="100000">
                <a:srgbClr val="D1C39F"/>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600" b="1" dirty="0" smtClean="0">
              <a:solidFill>
                <a:schemeClr val="tx1"/>
              </a:solidFill>
            </a:endParaRPr>
          </a:p>
          <a:p>
            <a:pPr algn="ctr"/>
            <a:endParaRPr lang="en-US" b="1" dirty="0">
              <a:solidFill>
                <a:schemeClr val="tx1"/>
              </a:solidFill>
            </a:endParaRPr>
          </a:p>
        </p:txBody>
      </p: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dirty="0" smtClean="0"/>
              <a:t>Click to edit Master title style</a:t>
            </a:r>
            <a:endParaRPr kumimoji="0" lang="en-US" dirty="0"/>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AA73AEB-4126-437C-BCDA-F9D30B5ABC95}" type="slidenum">
              <a:rPr lang="en-US" smtClean="0"/>
              <a:t>‹#›</a:t>
            </a:fld>
            <a:endParaRPr lang="en-US"/>
          </a:p>
        </p:txBody>
      </p:sp>
      <p:pic>
        <p:nvPicPr>
          <p:cNvPr id="11" name="Picture 10"/>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7548917" y="6059612"/>
            <a:ext cx="1137883" cy="759894"/>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8" r:id="rId3"/>
    <p:sldLayoutId id="2147483671" r:id="rId4"/>
    <p:sldLayoutId id="2147483667" r:id="rId5"/>
    <p:sldLayoutId id="2147483672" r:id="rId6"/>
  </p:sldLayoutIdLst>
  <p:hf hdr="0" ftr="0" dt="0"/>
  <p:txStyles>
    <p:titleStyle>
      <a:lvl1pPr algn="l" rtl="0" eaLnBrk="1" latinLnBrk="0" hangingPunct="1">
        <a:spcBef>
          <a:spcPct val="0"/>
        </a:spcBef>
        <a:buNone/>
        <a:defRPr kumimoji="0" sz="3200" b="1" kern="1200">
          <a:solidFill>
            <a:srgbClr val="1A92AA"/>
          </a:solidFill>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lumMod val="75000"/>
          </a:schemeClr>
        </a:buClr>
        <a:buSzPct val="68000"/>
        <a:buFont typeface="Wingdings 3"/>
        <a:buChar char=""/>
        <a:defRPr kumimoji="0" sz="2800" kern="1200">
          <a:solidFill>
            <a:schemeClr val="tx1"/>
          </a:solidFill>
          <a:latin typeface="+mn-lt"/>
          <a:ea typeface="+mn-ea"/>
          <a:cs typeface="+mn-cs"/>
        </a:defRPr>
      </a:lvl1pPr>
      <a:lvl2pPr marL="741363" indent="-349250" algn="l" rtl="0" eaLnBrk="1" latinLnBrk="0" hangingPunct="1">
        <a:spcBef>
          <a:spcPts val="324"/>
        </a:spcBef>
        <a:buClr>
          <a:schemeClr val="accent1">
            <a:lumMod val="75000"/>
          </a:schemeClr>
        </a:buClr>
        <a:buFont typeface="Verdana" panose="020B0604030504040204" pitchFamily="34" charset="0"/>
        <a:buChar char="−"/>
        <a:defRPr kumimoji="0" sz="2400" kern="1200">
          <a:solidFill>
            <a:schemeClr val="tx1"/>
          </a:solidFill>
          <a:latin typeface="+mn-lt"/>
          <a:ea typeface="+mn-ea"/>
          <a:cs typeface="+mn-cs"/>
        </a:defRPr>
      </a:lvl2pPr>
      <a:lvl3pPr marL="971550" indent="-230188" algn="l" rtl="0" eaLnBrk="1" latinLnBrk="0" hangingPunct="1">
        <a:spcBef>
          <a:spcPts val="350"/>
        </a:spcBef>
        <a:buClr>
          <a:schemeClr val="accent2"/>
        </a:buClr>
        <a:buSzPct val="100000"/>
        <a:buFont typeface="Courier New" panose="02070309020205020404" pitchFamily="49" charset="0"/>
        <a:buChar char="o"/>
        <a:defRPr kumimoji="0" sz="2000" kern="1200">
          <a:solidFill>
            <a:schemeClr val="tx1"/>
          </a:solidFill>
          <a:latin typeface="+mn-lt"/>
          <a:ea typeface="+mn-ea"/>
          <a:cs typeface="+mn-cs"/>
        </a:defRPr>
      </a:lvl3pPr>
      <a:lvl4pPr marL="1262063" indent="-290513" algn="l" rtl="0" eaLnBrk="1" latinLnBrk="0" hangingPunct="1">
        <a:spcBef>
          <a:spcPts val="350"/>
        </a:spcBef>
        <a:buClr>
          <a:schemeClr val="accent2"/>
        </a:buClr>
        <a:buFont typeface="Wingdings" panose="05000000000000000000" pitchFamily="2" charset="2"/>
        <a:buChar char="§"/>
        <a:defRPr kumimoji="0" sz="1800" kern="1200">
          <a:solidFill>
            <a:schemeClr val="tx1"/>
          </a:solidFill>
          <a:latin typeface="+mn-lt"/>
          <a:ea typeface="+mn-ea"/>
          <a:cs typeface="+mn-cs"/>
        </a:defRPr>
      </a:lvl4pPr>
      <a:lvl5pPr marL="1539875" indent="-277813" algn="l" rtl="0" eaLnBrk="1" latinLnBrk="0" hangingPunct="1">
        <a:spcBef>
          <a:spcPts val="350"/>
        </a:spcBef>
        <a:buClr>
          <a:schemeClr val="accent2"/>
        </a:buClr>
        <a:buFont typeface="Wingdings 2"/>
        <a:buChar char=""/>
        <a:defRPr kumimoji="0" sz="16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hyperlink" Target="mailto:MaryBethMitchell@texashealth.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9.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656639"/>
            <a:ext cx="9144000" cy="1829761"/>
          </a:xfrm>
        </p:spPr>
        <p:txBody>
          <a:bodyPr>
            <a:normAutofit fontScale="90000"/>
          </a:bodyPr>
          <a:lstStyle/>
          <a:p>
            <a:pPr>
              <a:spcAft>
                <a:spcPts val="1200"/>
              </a:spcAft>
            </a:pPr>
            <a:r>
              <a:rPr lang="en-US" sz="2700" dirty="0" smtClean="0"/>
              <a:t>The DFW ANIA Chapter Welcomes You to the</a:t>
            </a:r>
            <a:br>
              <a:rPr lang="en-US" sz="2700" dirty="0" smtClean="0"/>
            </a:br>
            <a:r>
              <a:rPr lang="en-US" sz="3300" cap="all" dirty="0" smtClean="0"/>
              <a:t>2015 ANIA Clinical Informatics Academy</a:t>
            </a:r>
            <a:r>
              <a:rPr lang="en-US" dirty="0" smtClean="0"/>
              <a:t/>
            </a:r>
            <a:br>
              <a:rPr lang="en-US" dirty="0" smtClean="0"/>
            </a:br>
            <a:r>
              <a:rPr lang="en-US" dirty="0" smtClean="0"/>
              <a:t/>
            </a:r>
            <a:br>
              <a:rPr lang="en-US" dirty="0" smtClean="0"/>
            </a:br>
            <a:r>
              <a:rPr lang="en-US" dirty="0" smtClean="0"/>
              <a:t>We’re glad you’re here!</a:t>
            </a:r>
            <a:endParaRPr lang="en-US" sz="3100" dirty="0"/>
          </a:p>
        </p:txBody>
      </p:sp>
    </p:spTree>
    <p:extLst>
      <p:ext uri="{BB962C8B-B14F-4D97-AF65-F5344CB8AC3E}">
        <p14:creationId xmlns:p14="http://schemas.microsoft.com/office/powerpoint/2010/main" val="293991147"/>
      </p:ext>
    </p:extLst>
  </p:cSld>
  <p:clrMapOvr>
    <a:masterClrMapping/>
  </p:clrMapOvr>
  <mc:AlternateContent xmlns:mc="http://schemas.openxmlformats.org/markup-compatibility/2006" xmlns:p14="http://schemas.microsoft.com/office/powerpoint/2010/main">
    <mc:Choice Requires="p14">
      <p:transition spd="slow" p14:dur="2000" advTm="17254"/>
    </mc:Choice>
    <mc:Fallback xmlns="">
      <p:transition spd="slow" advTm="17254"/>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33680" y="304800"/>
            <a:ext cx="8646160" cy="6327886"/>
          </a:xfrm>
          <a:prstGeom prst="rect">
            <a:avLst/>
          </a:prstGeom>
        </p:spPr>
        <p:txBody>
          <a:bodyPr wrap="square">
            <a:spAutoFit/>
          </a:bodyPr>
          <a:lstStyle/>
          <a:p>
            <a:pPr marL="548640" indent="-411480" algn="ctr" fontAlgn="auto">
              <a:spcBef>
                <a:spcPct val="20000"/>
              </a:spcBef>
              <a:spcAft>
                <a:spcPts val="0"/>
              </a:spcAft>
              <a:buClr>
                <a:schemeClr val="tx1">
                  <a:shade val="95000"/>
                </a:schemeClr>
              </a:buClr>
              <a:buFont typeface="Wingdings 2"/>
              <a:buNone/>
              <a:defRPr/>
            </a:pPr>
            <a:r>
              <a:rPr lang="en-US" sz="1400" kern="0" dirty="0">
                <a:latin typeface="Arial" panose="020B0604020202020204" pitchFamily="34" charset="0"/>
                <a:cs typeface="Arial" panose="020B0604020202020204" pitchFamily="34" charset="0"/>
              </a:rPr>
              <a:t>Texas Health Resources University is an approved provider of continuing nursing education by the Texas Nurses Association, an accredited approver by the American Nurses Credentialing Center’s Commission on Accreditation.</a:t>
            </a:r>
          </a:p>
          <a:p>
            <a:pPr marL="548640" indent="-411480" algn="ctr" fontAlgn="auto">
              <a:spcBef>
                <a:spcPct val="20000"/>
              </a:spcBef>
              <a:spcAft>
                <a:spcPts val="0"/>
              </a:spcAft>
              <a:buClr>
                <a:schemeClr val="tx1">
                  <a:shade val="95000"/>
                </a:schemeClr>
              </a:buClr>
              <a:buFont typeface="Wingdings 2"/>
              <a:buNone/>
              <a:defRPr/>
            </a:pPr>
            <a:r>
              <a:rPr lang="en-US" sz="1100" kern="0" dirty="0">
                <a:effectLst>
                  <a:outerShdw blurRad="50800" dist="38100" algn="tr" rotWithShape="0">
                    <a:prstClr val="black">
                      <a:alpha val="40000"/>
                    </a:prstClr>
                  </a:outerShdw>
                </a:effectLst>
              </a:rPr>
              <a:t> </a:t>
            </a:r>
            <a:endParaRPr lang="en-US" sz="1100" kern="0" dirty="0"/>
          </a:p>
          <a:p>
            <a:pPr marL="548640" indent="-411480" algn="ctr" fontAlgn="auto">
              <a:spcBef>
                <a:spcPct val="20000"/>
              </a:spcBef>
              <a:spcAft>
                <a:spcPts val="0"/>
              </a:spcAft>
              <a:buClr>
                <a:schemeClr val="tx1">
                  <a:shade val="95000"/>
                </a:schemeClr>
              </a:buClr>
              <a:buFont typeface="Wingdings 2"/>
              <a:buNone/>
              <a:defRPr/>
            </a:pPr>
            <a:r>
              <a:rPr lang="en-US" sz="2000" b="1" kern="0" cap="small" dirty="0">
                <a:latin typeface="Arial" panose="020B0604020202020204" pitchFamily="34" charset="0"/>
                <a:cs typeface="Arial" panose="020B0604020202020204" pitchFamily="34" charset="0"/>
              </a:rPr>
              <a:t>Disclosure to Participants – </a:t>
            </a:r>
            <a:r>
              <a:rPr lang="en-US" sz="2000" i="1" u="sng" kern="0" dirty="0" smtClean="0">
                <a:latin typeface="Arial" panose="020B0604020202020204" pitchFamily="34" charset="0"/>
                <a:cs typeface="Arial" panose="020B0604020202020204" pitchFamily="34" charset="0"/>
              </a:rPr>
              <a:t>The Power of Analytics:  Adoption, Analytics, Outcomes</a:t>
            </a:r>
            <a:endParaRPr lang="en-US" sz="2000" kern="0" dirty="0">
              <a:latin typeface="Arial" panose="020B0604020202020204" pitchFamily="34" charset="0"/>
              <a:cs typeface="Arial" panose="020B0604020202020204" pitchFamily="34" charset="0"/>
            </a:endParaRPr>
          </a:p>
          <a:p>
            <a:pPr marL="548640" indent="-411480" fontAlgn="auto">
              <a:spcBef>
                <a:spcPct val="20000"/>
              </a:spcBef>
              <a:spcAft>
                <a:spcPts val="0"/>
              </a:spcAft>
              <a:buClr>
                <a:schemeClr val="tx1">
                  <a:shade val="95000"/>
                </a:schemeClr>
              </a:buClr>
              <a:buFont typeface="Wingdings 2"/>
              <a:buNone/>
              <a:defRPr/>
            </a:pPr>
            <a:endParaRPr lang="en-US" sz="1200" kern="0" dirty="0"/>
          </a:p>
          <a:p>
            <a:pPr indent="-411480" fontAlgn="auto">
              <a:spcBef>
                <a:spcPct val="20000"/>
              </a:spcBef>
              <a:spcAft>
                <a:spcPts val="0"/>
              </a:spcAft>
              <a:buClr>
                <a:schemeClr val="tx1">
                  <a:shade val="95000"/>
                </a:schemeClr>
              </a:buClr>
              <a:defRPr/>
            </a:pPr>
            <a:r>
              <a:rPr lang="en-US" sz="1500" b="1" dirty="0">
                <a:latin typeface="Arial" panose="020B0604020202020204" pitchFamily="34" charset="0"/>
                <a:cs typeface="Arial" panose="020B0604020202020204" pitchFamily="34" charset="0"/>
              </a:rPr>
              <a:t>The purpose of this education activity is to </a:t>
            </a:r>
            <a:r>
              <a:rPr lang="en-US" sz="1600" dirty="0"/>
              <a:t>The purpose of this conference is to enrich the Nursing </a:t>
            </a:r>
            <a:r>
              <a:rPr lang="en-US" sz="1600" dirty="0" err="1"/>
              <a:t>Informaticists</a:t>
            </a:r>
            <a:r>
              <a:rPr lang="en-US" sz="1600" dirty="0"/>
              <a:t> knowledge and understanding of analytics and the impact of data on  managing patient outcomes and population health.    	</a:t>
            </a:r>
            <a:r>
              <a:rPr lang="en-US" sz="1500" i="1" dirty="0" smtClean="0">
                <a:latin typeface="Arial" panose="020B0604020202020204" pitchFamily="34" charset="0"/>
                <a:cs typeface="Arial" panose="020B0604020202020204" pitchFamily="34" charset="0"/>
              </a:rPr>
              <a:t>……………………</a:t>
            </a:r>
            <a:endParaRPr lang="en-US" sz="1500" i="1" dirty="0">
              <a:latin typeface="Arial" panose="020B0604020202020204" pitchFamily="34" charset="0"/>
              <a:cs typeface="Arial" panose="020B0604020202020204" pitchFamily="34" charset="0"/>
            </a:endParaRPr>
          </a:p>
          <a:p>
            <a:pPr indent="-411480" fontAlgn="auto">
              <a:spcBef>
                <a:spcPct val="20000"/>
              </a:spcBef>
              <a:spcAft>
                <a:spcPts val="0"/>
              </a:spcAft>
              <a:buClr>
                <a:schemeClr val="tx1">
                  <a:shade val="95000"/>
                </a:schemeClr>
              </a:buClr>
              <a:defRPr/>
            </a:pPr>
            <a:endParaRPr lang="en-US" sz="1200" kern="0" dirty="0">
              <a:effectLst>
                <a:outerShdw blurRad="50800" dist="38100" algn="tr" rotWithShape="0">
                  <a:prstClr val="black">
                    <a:alpha val="40000"/>
                  </a:prstClr>
                </a:outerShdw>
              </a:effectLst>
            </a:endParaRPr>
          </a:p>
          <a:p>
            <a:pPr>
              <a:defRPr/>
            </a:pPr>
            <a:r>
              <a:rPr lang="en-US" sz="1500" b="1" dirty="0">
                <a:latin typeface="Arial" panose="020B0604020202020204" pitchFamily="34" charset="0"/>
                <a:cs typeface="Arial" panose="020B0604020202020204" pitchFamily="34" charset="0"/>
              </a:rPr>
              <a:t>The objectives of this education activity are:</a:t>
            </a:r>
          </a:p>
          <a:p>
            <a:pPr>
              <a:defRPr/>
            </a:pPr>
            <a:endParaRPr lang="en-US" sz="1500" dirty="0">
              <a:latin typeface="Arial" panose="020B0604020202020204" pitchFamily="34" charset="0"/>
              <a:cs typeface="Arial" panose="020B0604020202020204" pitchFamily="34" charset="0"/>
            </a:endParaRPr>
          </a:p>
          <a:p>
            <a:pPr marL="285750" indent="-285750">
              <a:buClr>
                <a:schemeClr val="accent1">
                  <a:lumMod val="50000"/>
                </a:schemeClr>
              </a:buClr>
              <a:buFont typeface="Wingdings" panose="05000000000000000000" pitchFamily="2" charset="2"/>
              <a:buChar char="ü"/>
              <a:defRPr/>
            </a:pPr>
            <a:r>
              <a:rPr lang="en-US" sz="1500" dirty="0" smtClean="0">
                <a:latin typeface="Arial" panose="020B0604020202020204" pitchFamily="34" charset="0"/>
                <a:cs typeface="Arial" panose="020B0604020202020204" pitchFamily="34" charset="0"/>
              </a:rPr>
              <a:t>Explore the role of analytics and how they support patient outcomes</a:t>
            </a:r>
          </a:p>
          <a:p>
            <a:pPr marL="285750" indent="-285750">
              <a:buClr>
                <a:schemeClr val="accent1">
                  <a:lumMod val="50000"/>
                </a:schemeClr>
              </a:buClr>
              <a:buFont typeface="Wingdings" panose="05000000000000000000" pitchFamily="2" charset="2"/>
              <a:buChar char="ü"/>
              <a:defRPr/>
            </a:pPr>
            <a:r>
              <a:rPr lang="en-US" sz="1500" dirty="0" smtClean="0">
                <a:latin typeface="Arial" panose="020B0604020202020204" pitchFamily="34" charset="0"/>
                <a:cs typeface="Arial" panose="020B0604020202020204" pitchFamily="34" charset="0"/>
              </a:rPr>
              <a:t>Define different types of analytics and how they support patient care activities.</a:t>
            </a:r>
            <a:endParaRPr lang="en-US" sz="1500" dirty="0">
              <a:latin typeface="Arial" panose="020B0604020202020204" pitchFamily="34" charset="0"/>
              <a:cs typeface="Arial" panose="020B0604020202020204" pitchFamily="34" charset="0"/>
            </a:endParaRPr>
          </a:p>
          <a:p>
            <a:pPr marL="285750" indent="-285750">
              <a:buClr>
                <a:schemeClr val="accent1">
                  <a:lumMod val="50000"/>
                </a:schemeClr>
              </a:buClr>
              <a:buFont typeface="Wingdings" panose="05000000000000000000" pitchFamily="2" charset="2"/>
              <a:buChar char="ü"/>
              <a:defRPr/>
            </a:pPr>
            <a:r>
              <a:rPr lang="en-US" sz="1500" dirty="0" smtClean="0">
                <a:latin typeface="Arial" panose="020B0604020202020204" pitchFamily="34" charset="0"/>
                <a:cs typeface="Arial" panose="020B0604020202020204" pitchFamily="34" charset="0"/>
              </a:rPr>
              <a:t>Discuss  advance in managing data and the impact on the future of health care in managing complex patient outcomes. </a:t>
            </a:r>
          </a:p>
          <a:p>
            <a:pPr marL="285750" indent="-285750">
              <a:buClr>
                <a:schemeClr val="accent1">
                  <a:lumMod val="50000"/>
                </a:schemeClr>
              </a:buClr>
              <a:buFont typeface="Wingdings" panose="05000000000000000000" pitchFamily="2" charset="2"/>
              <a:buChar char="ü"/>
              <a:defRPr/>
            </a:pPr>
            <a:r>
              <a:rPr lang="en-US" sz="1500" dirty="0" smtClean="0">
                <a:latin typeface="Arial" panose="020B0604020202020204" pitchFamily="34" charset="0"/>
                <a:cs typeface="Arial" panose="020B0604020202020204" pitchFamily="34" charset="0"/>
              </a:rPr>
              <a:t>Discuss the role of developing nursing informatics leaders in supporting patient care through analytics.</a:t>
            </a:r>
            <a:endParaRPr lang="en-US" sz="1500" dirty="0">
              <a:latin typeface="Arial" panose="020B0604020202020204" pitchFamily="34" charset="0"/>
              <a:cs typeface="Arial" panose="020B0604020202020204" pitchFamily="34" charset="0"/>
            </a:endParaRPr>
          </a:p>
          <a:p>
            <a:pPr>
              <a:buClr>
                <a:schemeClr val="accent1">
                  <a:lumMod val="50000"/>
                </a:schemeClr>
              </a:buClr>
              <a:defRPr/>
            </a:pPr>
            <a:endParaRPr lang="en-US" sz="1500" dirty="0">
              <a:latin typeface="Arial" panose="020B0604020202020204" pitchFamily="34" charset="0"/>
              <a:cs typeface="Arial" panose="020B0604020202020204" pitchFamily="34" charset="0"/>
            </a:endParaRPr>
          </a:p>
          <a:p>
            <a:pPr>
              <a:defRPr/>
            </a:pPr>
            <a:r>
              <a:rPr lang="en-US" sz="1500" b="1" dirty="0">
                <a:latin typeface="Arial" panose="020B0604020202020204" pitchFamily="34" charset="0"/>
                <a:cs typeface="Arial" panose="020B0604020202020204" pitchFamily="34" charset="0"/>
              </a:rPr>
              <a:t>To receive contact hours for this education activity, the participant must:</a:t>
            </a:r>
          </a:p>
          <a:p>
            <a:pPr>
              <a:defRPr/>
            </a:pPr>
            <a:endParaRPr lang="en-US" sz="1500" dirty="0">
              <a:latin typeface="Arial" panose="020B0604020202020204" pitchFamily="34" charset="0"/>
              <a:cs typeface="Arial" panose="020B0604020202020204" pitchFamily="34" charset="0"/>
            </a:endParaRPr>
          </a:p>
          <a:p>
            <a:pPr marL="1657350" lvl="3" indent="-285750">
              <a:buClr>
                <a:schemeClr val="accent1">
                  <a:lumMod val="50000"/>
                </a:schemeClr>
              </a:buClr>
              <a:buFont typeface="Wingdings" panose="05000000000000000000" pitchFamily="2" charset="2"/>
              <a:buChar char="ü"/>
              <a:defRPr/>
            </a:pPr>
            <a:r>
              <a:rPr lang="en-US" sz="1500" dirty="0">
                <a:latin typeface="Arial" panose="020B0604020202020204" pitchFamily="34" charset="0"/>
                <a:cs typeface="Arial" panose="020B0604020202020204" pitchFamily="34" charset="0"/>
              </a:rPr>
              <a:t>Sign in on the roster</a:t>
            </a:r>
          </a:p>
          <a:p>
            <a:pPr marL="2114550" lvl="4" indent="-285750">
              <a:buClr>
                <a:schemeClr val="accent1">
                  <a:lumMod val="50000"/>
                </a:schemeClr>
              </a:buClr>
              <a:buFont typeface="Wingdings" panose="05000000000000000000" pitchFamily="2" charset="2"/>
              <a:buChar char="ü"/>
              <a:defRPr/>
            </a:pPr>
            <a:r>
              <a:rPr lang="en-US" sz="1500" dirty="0">
                <a:latin typeface="Arial" panose="020B0604020202020204" pitchFamily="34" charset="0"/>
                <a:cs typeface="Arial" panose="020B0604020202020204" pitchFamily="34" charset="0"/>
              </a:rPr>
              <a:t>Attend the entire program</a:t>
            </a:r>
          </a:p>
          <a:p>
            <a:pPr marL="2571750" lvl="5" indent="-285750">
              <a:buClr>
                <a:schemeClr val="accent1">
                  <a:lumMod val="50000"/>
                </a:schemeClr>
              </a:buClr>
              <a:buFont typeface="Wingdings" panose="05000000000000000000" pitchFamily="2" charset="2"/>
              <a:buChar char="ü"/>
              <a:defRPr/>
            </a:pPr>
            <a:r>
              <a:rPr lang="en-US" sz="1500" dirty="0">
                <a:latin typeface="Arial" panose="020B0604020202020204" pitchFamily="34" charset="0"/>
                <a:cs typeface="Arial" panose="020B0604020202020204" pitchFamily="34" charset="0"/>
              </a:rPr>
              <a:t>Complete the evaluation form</a:t>
            </a:r>
          </a:p>
        </p:txBody>
      </p:sp>
    </p:spTree>
    <p:extLst>
      <p:ext uri="{BB962C8B-B14F-4D97-AF65-F5344CB8AC3E}">
        <p14:creationId xmlns:p14="http://schemas.microsoft.com/office/powerpoint/2010/main" val="2905302834"/>
      </p:ext>
    </p:extLst>
  </p:cSld>
  <p:clrMapOvr>
    <a:masterClrMapping/>
  </p:clrMapOvr>
  <mc:AlternateContent xmlns:mc="http://schemas.openxmlformats.org/markup-compatibility/2006" xmlns:p14="http://schemas.microsoft.com/office/powerpoint/2010/main">
    <mc:Choice Requires="p14">
      <p:transition spd="slow" p14:dur="2000" advTm="15838"/>
    </mc:Choice>
    <mc:Fallback xmlns="">
      <p:transition spd="slow" advTm="15838"/>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84480" y="206494"/>
            <a:ext cx="8524239" cy="461665"/>
          </a:xfrm>
          <a:prstGeom prst="rect">
            <a:avLst/>
          </a:prstGeom>
        </p:spPr>
        <p:txBody>
          <a:bodyPr wrap="square">
            <a:spAutoFit/>
          </a:bodyPr>
          <a:lstStyle/>
          <a:p>
            <a:pPr algn="ctr"/>
            <a:r>
              <a:rPr lang="en-US" sz="2400" dirty="0">
                <a:latin typeface="Arial" panose="020B0604020202020204" pitchFamily="34" charset="0"/>
                <a:cs typeface="Arial" panose="020B0604020202020204" pitchFamily="34" charset="0"/>
              </a:rPr>
              <a:t>Disclosures (Continued)</a:t>
            </a:r>
          </a:p>
        </p:txBody>
      </p:sp>
      <p:sp>
        <p:nvSpPr>
          <p:cNvPr id="7" name="TextBox 6"/>
          <p:cNvSpPr txBox="1"/>
          <p:nvPr/>
        </p:nvSpPr>
        <p:spPr>
          <a:xfrm>
            <a:off x="386080" y="914400"/>
            <a:ext cx="8280400" cy="5447645"/>
          </a:xfrm>
          <a:prstGeom prst="rect">
            <a:avLst/>
          </a:prstGeom>
          <a:noFill/>
        </p:spPr>
        <p:txBody>
          <a:bodyPr wrap="square" rtlCol="0">
            <a:spAutoFit/>
          </a:bodyPr>
          <a:lstStyle/>
          <a:p>
            <a:pPr marL="342900" lvl="0" indent="-342900" defTabSz="914400" fontAlgn="base">
              <a:spcBef>
                <a:spcPct val="20000"/>
              </a:spcBef>
              <a:spcAft>
                <a:spcPct val="0"/>
              </a:spcAft>
              <a:buClr>
                <a:srgbClr val="54B948"/>
              </a:buClr>
              <a:defRPr/>
            </a:pPr>
            <a:r>
              <a:rPr lang="en-US" sz="1500" kern="0" dirty="0">
                <a:solidFill>
                  <a:srgbClr val="000000"/>
                </a:solidFill>
                <a:latin typeface="Arial"/>
                <a:cs typeface="Arial"/>
              </a:rPr>
              <a:t>Once successful completion has been verified, a “Certificate of Successful Completion” will be awarded for </a:t>
            </a:r>
            <a:r>
              <a:rPr lang="en-US" sz="1500" kern="0" dirty="0" smtClean="0">
                <a:solidFill>
                  <a:srgbClr val="FF0000"/>
                </a:solidFill>
                <a:latin typeface="Arial"/>
                <a:cs typeface="Arial"/>
              </a:rPr>
              <a:t>14</a:t>
            </a:r>
            <a:r>
              <a:rPr lang="en-US" sz="1500" kern="0" dirty="0" smtClean="0">
                <a:solidFill>
                  <a:srgbClr val="000000"/>
                </a:solidFill>
                <a:latin typeface="Arial"/>
                <a:cs typeface="Arial"/>
              </a:rPr>
              <a:t> </a:t>
            </a:r>
            <a:r>
              <a:rPr lang="en-US" sz="1500" kern="0" dirty="0">
                <a:solidFill>
                  <a:srgbClr val="000000"/>
                </a:solidFill>
                <a:latin typeface="Arial"/>
                <a:cs typeface="Arial"/>
              </a:rPr>
              <a:t>contact hours.</a:t>
            </a:r>
          </a:p>
          <a:p>
            <a:pPr marL="342900" lvl="0" indent="-342900" defTabSz="914400" fontAlgn="base">
              <a:spcBef>
                <a:spcPct val="20000"/>
              </a:spcBef>
              <a:spcAft>
                <a:spcPct val="0"/>
              </a:spcAft>
              <a:buClr>
                <a:srgbClr val="54B948"/>
              </a:buClr>
              <a:defRPr/>
            </a:pPr>
            <a:endParaRPr lang="en-US" sz="1500" kern="0" dirty="0">
              <a:solidFill>
                <a:srgbClr val="000000"/>
              </a:solidFill>
              <a:latin typeface="Arial"/>
              <a:cs typeface="Arial"/>
            </a:endParaRPr>
          </a:p>
          <a:p>
            <a:pPr marL="548640" lvl="0" indent="-411480" defTabSz="914400">
              <a:spcBef>
                <a:spcPct val="20000"/>
              </a:spcBef>
              <a:buClr>
                <a:srgbClr val="000000">
                  <a:shade val="95000"/>
                </a:srgbClr>
              </a:buClr>
              <a:defRPr/>
            </a:pPr>
            <a:r>
              <a:rPr lang="en-US" sz="1500" i="1" kern="0" dirty="0">
                <a:solidFill>
                  <a:srgbClr val="000000"/>
                </a:solidFill>
                <a:latin typeface="Arial"/>
                <a:cs typeface="Arial"/>
              </a:rPr>
              <a:t>The planning committee members and faculty/content specialists of this CNE activity have disclosed no relevant professional, personal or financial relationships related to the planning or implementation of this CNE activity.</a:t>
            </a:r>
          </a:p>
          <a:p>
            <a:pPr marL="548640" lvl="0" indent="-411480" defTabSz="914400">
              <a:spcBef>
                <a:spcPct val="20000"/>
              </a:spcBef>
              <a:buClr>
                <a:srgbClr val="000000">
                  <a:shade val="95000"/>
                </a:srgbClr>
              </a:buClr>
              <a:defRPr/>
            </a:pPr>
            <a:r>
              <a:rPr lang="en-US" sz="1500" i="1" kern="0" dirty="0">
                <a:solidFill>
                  <a:srgbClr val="000000"/>
                </a:solidFill>
                <a:latin typeface="Arial"/>
                <a:cs typeface="Arial"/>
              </a:rPr>
              <a:t>Approved provider status of Texas Health Resources University (THRU) refers only to the continuing nursing education activity and does not imply a real or implied endorsement by THRU, the American Nurses Credentialing Center (ANCC) or the Texas Nurses Association (TNA) of any commercial product, service, or company referred to or displayed in conjunction with this activity, nor any company subsidizing costs related to this activity. </a:t>
            </a:r>
          </a:p>
          <a:p>
            <a:pPr marL="548640" lvl="0" indent="-411480" defTabSz="914400">
              <a:spcBef>
                <a:spcPct val="20000"/>
              </a:spcBef>
              <a:buClr>
                <a:srgbClr val="000000">
                  <a:shade val="95000"/>
                </a:srgbClr>
              </a:buClr>
              <a:defRPr/>
            </a:pPr>
            <a:r>
              <a:rPr lang="en-US" sz="1500" i="1" kern="0" dirty="0">
                <a:solidFill>
                  <a:srgbClr val="000000"/>
                </a:solidFill>
                <a:latin typeface="Arial"/>
                <a:cs typeface="Arial"/>
              </a:rPr>
              <a:t>Information regarding registration and/or completion of CNE records including names of participants for activities provided by THRU may be accessed by authorized </a:t>
            </a:r>
            <a:r>
              <a:rPr lang="en-US" sz="1500" i="1" kern="0" dirty="0" err="1">
                <a:solidFill>
                  <a:srgbClr val="000000"/>
                </a:solidFill>
                <a:latin typeface="Arial"/>
                <a:cs typeface="Arial"/>
              </a:rPr>
              <a:t>MyTalent</a:t>
            </a:r>
            <a:r>
              <a:rPr lang="en-US" sz="1500" i="1" kern="0" dirty="0">
                <a:solidFill>
                  <a:srgbClr val="000000"/>
                </a:solidFill>
                <a:latin typeface="Arial"/>
                <a:cs typeface="Arial"/>
              </a:rPr>
              <a:t> Administrators which may include management at THR hospitals and facilities. This information may also be archived in other THR databases which are accessible by authorized THR personnel.</a:t>
            </a:r>
          </a:p>
          <a:p>
            <a:pPr marL="548640" lvl="0" indent="-411480" defTabSz="914400">
              <a:spcBef>
                <a:spcPct val="20000"/>
              </a:spcBef>
              <a:buClr>
                <a:srgbClr val="000000">
                  <a:shade val="95000"/>
                </a:srgbClr>
              </a:buClr>
              <a:defRPr/>
            </a:pPr>
            <a:r>
              <a:rPr lang="en-US" sz="1500" i="1" kern="0" dirty="0">
                <a:solidFill>
                  <a:srgbClr val="000000"/>
                </a:solidFill>
                <a:latin typeface="Arial"/>
                <a:cs typeface="Arial"/>
              </a:rPr>
              <a:t>The ANCC COA is interested in the opinions and perceptions of participants at approved CNE activities, especially in the presence of actual or perceived bias in continuing education. Therefore, ANCC invites participants to access their “ANCC Accreditation Feedback Line” to report any noted bias or conflict of interest in the educational activity.  </a:t>
            </a:r>
          </a:p>
          <a:p>
            <a:pPr marL="548640" lvl="0" indent="-411480" defTabSz="914400">
              <a:spcBef>
                <a:spcPct val="20000"/>
              </a:spcBef>
              <a:buClr>
                <a:srgbClr val="000000">
                  <a:shade val="95000"/>
                </a:srgbClr>
              </a:buClr>
              <a:defRPr/>
            </a:pPr>
            <a:r>
              <a:rPr lang="en-US" sz="1500" i="1" kern="0" dirty="0">
                <a:solidFill>
                  <a:srgbClr val="000000"/>
                </a:solidFill>
                <a:latin typeface="Arial"/>
                <a:cs typeface="Arial"/>
              </a:rPr>
              <a:t>The toll free number is 1 (866) 262-9730.</a:t>
            </a:r>
          </a:p>
        </p:txBody>
      </p:sp>
    </p:spTree>
    <p:extLst>
      <p:ext uri="{BB962C8B-B14F-4D97-AF65-F5344CB8AC3E}">
        <p14:creationId xmlns:p14="http://schemas.microsoft.com/office/powerpoint/2010/main" val="290493785"/>
      </p:ext>
    </p:extLst>
  </p:cSld>
  <p:clrMapOvr>
    <a:masterClrMapping/>
  </p:clrMapOvr>
  <mc:AlternateContent xmlns:mc="http://schemas.openxmlformats.org/markup-compatibility/2006" xmlns:p14="http://schemas.microsoft.com/office/powerpoint/2010/main">
    <mc:Choice Requires="p14">
      <p:transition spd="slow" p14:dur="2000" advTm="16356"/>
    </mc:Choice>
    <mc:Fallback xmlns="">
      <p:transition spd="slow" advTm="16356"/>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FAA73AEB-4126-437C-BCDA-F9D30B5ABC95}" type="slidenum">
              <a:rPr lang="en-US" smtClean="0"/>
              <a:t>4</a:t>
            </a:fld>
            <a:endParaRPr lang="en-US"/>
          </a:p>
        </p:txBody>
      </p:sp>
      <p:sp>
        <p:nvSpPr>
          <p:cNvPr id="4" name="Title 3"/>
          <p:cNvSpPr>
            <a:spLocks noGrp="1"/>
          </p:cNvSpPr>
          <p:nvPr>
            <p:ph type="title"/>
          </p:nvPr>
        </p:nvSpPr>
        <p:spPr/>
        <p:txBody>
          <a:bodyPr/>
          <a:lstStyle/>
          <a:p>
            <a:r>
              <a:rPr lang="en-US" dirty="0" smtClean="0"/>
              <a:t>Evaluations</a:t>
            </a:r>
            <a:endParaRPr lang="en-US" dirty="0"/>
          </a:p>
        </p:txBody>
      </p:sp>
      <p:sp>
        <p:nvSpPr>
          <p:cNvPr id="5" name="Rectangle 1"/>
          <p:cNvSpPr>
            <a:spLocks noGrp="1" noChangeArrowheads="1"/>
          </p:cNvSpPr>
          <p:nvPr>
            <p:ph idx="1"/>
          </p:nvPr>
        </p:nvSpPr>
        <p:spPr bwMode="auto">
          <a:xfrm>
            <a:off x="457200" y="1371600"/>
            <a:ext cx="8229600" cy="5060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rgbClr val="54B948"/>
              </a:buClr>
              <a:buChar char="•"/>
              <a:defRPr sz="3200">
                <a:solidFill>
                  <a:schemeClr val="tx1"/>
                </a:solidFill>
                <a:latin typeface="Arial" charset="0"/>
                <a:cs typeface="Arial" charset="0"/>
              </a:defRPr>
            </a:lvl1pPr>
            <a:lvl2pPr marL="742950" indent="-285750" eaLnBrk="0" hangingPunct="0">
              <a:spcBef>
                <a:spcPct val="20000"/>
              </a:spcBef>
              <a:buClr>
                <a:srgbClr val="54B948"/>
              </a:buClr>
              <a:buChar char="–"/>
              <a:defRPr sz="2800">
                <a:solidFill>
                  <a:schemeClr val="tx1"/>
                </a:solidFill>
                <a:latin typeface="Arial" charset="0"/>
                <a:cs typeface="Arial" charset="0"/>
              </a:defRPr>
            </a:lvl2pPr>
            <a:lvl3pPr marL="1143000" indent="-228600" eaLnBrk="0" hangingPunct="0">
              <a:spcBef>
                <a:spcPct val="20000"/>
              </a:spcBef>
              <a:buClr>
                <a:srgbClr val="54B948"/>
              </a:buClr>
              <a:buChar char="•"/>
              <a:defRPr sz="2400">
                <a:solidFill>
                  <a:schemeClr val="tx1"/>
                </a:solidFill>
                <a:latin typeface="Arial" charset="0"/>
                <a:cs typeface="Arial" charset="0"/>
              </a:defRPr>
            </a:lvl3pPr>
            <a:lvl4pPr marL="1600200" indent="-228600" eaLnBrk="0" hangingPunct="0">
              <a:spcBef>
                <a:spcPct val="20000"/>
              </a:spcBef>
              <a:buClr>
                <a:srgbClr val="54B948"/>
              </a:buClr>
              <a:buChar char="–"/>
              <a:defRPr sz="2000">
                <a:solidFill>
                  <a:schemeClr val="tx1"/>
                </a:solidFill>
                <a:latin typeface="Arial" charset="0"/>
                <a:cs typeface="Arial" charset="0"/>
              </a:defRPr>
            </a:lvl4pPr>
            <a:lvl5pPr marL="2057400" indent="-228600" eaLnBrk="0" hangingPunct="0">
              <a:spcBef>
                <a:spcPct val="20000"/>
              </a:spcBef>
              <a:buClr>
                <a:srgbClr val="54B948"/>
              </a:buClr>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54B948"/>
              </a:buClr>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54B948"/>
              </a:buClr>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54B948"/>
              </a:buClr>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54B948"/>
              </a:buClr>
              <a:buChar char="»"/>
              <a:defRPr sz="2000">
                <a:solidFill>
                  <a:schemeClr val="tx1"/>
                </a:solidFill>
                <a:latin typeface="Arial" charset="0"/>
                <a:cs typeface="Arial" charset="0"/>
              </a:defRPr>
            </a:lvl9pPr>
          </a:lstStyle>
          <a:p>
            <a:pPr marL="342900" indent="-342900" eaLnBrk="1" hangingPunct="1">
              <a:spcBef>
                <a:spcPct val="0"/>
              </a:spcBef>
              <a:buClrTx/>
              <a:buFont typeface="Wingdings" panose="05000000000000000000" pitchFamily="2" charset="2"/>
              <a:buChar char="ü"/>
              <a:defRPr/>
            </a:pPr>
            <a:r>
              <a:rPr lang="en-US" altLang="en-US" sz="2400" dirty="0" smtClean="0"/>
              <a:t>Each participant must complete an evaluation on every session, as well as the overall conference evaluation</a:t>
            </a:r>
          </a:p>
          <a:p>
            <a:pPr eaLnBrk="1" hangingPunct="1">
              <a:lnSpc>
                <a:spcPct val="115000"/>
              </a:lnSpc>
              <a:spcBef>
                <a:spcPct val="0"/>
              </a:spcBef>
              <a:buClrTx/>
              <a:buFontTx/>
              <a:buNone/>
              <a:defRPr/>
            </a:pPr>
            <a:endParaRPr lang="en-US" altLang="en-US" sz="1400" dirty="0" smtClean="0"/>
          </a:p>
          <a:p>
            <a:pPr marL="342900" indent="-342900" eaLnBrk="1" hangingPunct="1">
              <a:lnSpc>
                <a:spcPct val="115000"/>
              </a:lnSpc>
              <a:spcBef>
                <a:spcPct val="0"/>
              </a:spcBef>
              <a:buClrTx/>
              <a:buFont typeface="Wingdings" panose="05000000000000000000" pitchFamily="2" charset="2"/>
              <a:buChar char="ü"/>
              <a:defRPr/>
            </a:pPr>
            <a:r>
              <a:rPr lang="en-US" altLang="en-US" sz="2400" dirty="0" smtClean="0"/>
              <a:t>You will receive CNE’s for the sessions you attend.</a:t>
            </a:r>
          </a:p>
          <a:p>
            <a:pPr marL="285750" indent="-285750" eaLnBrk="1" hangingPunct="1">
              <a:lnSpc>
                <a:spcPct val="115000"/>
              </a:lnSpc>
              <a:spcBef>
                <a:spcPct val="0"/>
              </a:spcBef>
              <a:buClrTx/>
              <a:defRPr/>
            </a:pPr>
            <a:endParaRPr lang="en-US" altLang="en-US" sz="1400" dirty="0" smtClean="0"/>
          </a:p>
          <a:p>
            <a:pPr marL="342900" indent="-342900" eaLnBrk="1" hangingPunct="1">
              <a:lnSpc>
                <a:spcPct val="115000"/>
              </a:lnSpc>
              <a:spcBef>
                <a:spcPct val="0"/>
              </a:spcBef>
              <a:buClrTx/>
              <a:buFont typeface="Wingdings" panose="05000000000000000000" pitchFamily="2" charset="2"/>
              <a:buChar char="ü"/>
              <a:defRPr/>
            </a:pPr>
            <a:r>
              <a:rPr lang="en-US" altLang="en-US" sz="2400" dirty="0" smtClean="0"/>
              <a:t>A CNE Certificate will be given to you at the end of the conference or when you leave.</a:t>
            </a:r>
          </a:p>
          <a:p>
            <a:pPr marL="285750" indent="-285750" eaLnBrk="1" hangingPunct="1">
              <a:lnSpc>
                <a:spcPct val="115000"/>
              </a:lnSpc>
              <a:spcBef>
                <a:spcPct val="0"/>
              </a:spcBef>
              <a:buClrTx/>
              <a:defRPr/>
            </a:pPr>
            <a:endParaRPr lang="en-US" altLang="en-US" sz="1400" b="1" dirty="0" smtClean="0"/>
          </a:p>
          <a:p>
            <a:pPr marL="342900" indent="-342900" eaLnBrk="1" hangingPunct="1">
              <a:lnSpc>
                <a:spcPct val="115000"/>
              </a:lnSpc>
              <a:spcBef>
                <a:spcPct val="0"/>
              </a:spcBef>
              <a:buClrTx/>
              <a:buFont typeface="Wingdings" panose="05000000000000000000" pitchFamily="2" charset="2"/>
              <a:buChar char="ü"/>
              <a:defRPr/>
            </a:pPr>
            <a:r>
              <a:rPr lang="en-US" altLang="en-US" sz="2400" dirty="0" smtClean="0"/>
              <a:t>Contact </a:t>
            </a:r>
            <a:r>
              <a:rPr lang="en-US" altLang="en-US" sz="2400" u="sng" dirty="0" smtClean="0">
                <a:hlinkClick r:id="rId2"/>
              </a:rPr>
              <a:t>MaryBethMitchell@texashealth.org</a:t>
            </a:r>
            <a:r>
              <a:rPr lang="en-US" altLang="en-US" sz="2400" dirty="0" smtClean="0"/>
              <a:t> for any questions with regard to CNE’s</a:t>
            </a:r>
            <a:endParaRPr lang="en-US" altLang="en-US" sz="2400" i="1" dirty="0" smtClean="0"/>
          </a:p>
          <a:p>
            <a:pPr marL="285750" indent="-285750" eaLnBrk="1" hangingPunct="1">
              <a:lnSpc>
                <a:spcPct val="115000"/>
              </a:lnSpc>
              <a:spcBef>
                <a:spcPct val="0"/>
              </a:spcBef>
              <a:buClrTx/>
              <a:defRPr/>
            </a:pPr>
            <a:endParaRPr lang="en-US" altLang="en-US" sz="1400" dirty="0" smtClean="0"/>
          </a:p>
          <a:p>
            <a:pPr marL="342900" indent="-342900" eaLnBrk="1" hangingPunct="1">
              <a:lnSpc>
                <a:spcPct val="115000"/>
              </a:lnSpc>
              <a:spcBef>
                <a:spcPct val="0"/>
              </a:spcBef>
              <a:buClrTx/>
              <a:buFont typeface="Wingdings" panose="05000000000000000000" pitchFamily="2" charset="2"/>
              <a:buChar char="ü"/>
              <a:defRPr/>
            </a:pPr>
            <a:r>
              <a:rPr lang="en-US" altLang="en-US" sz="2400" dirty="0" smtClean="0"/>
              <a:t>All evaluations are confidential and are used for helping us develop future programs</a:t>
            </a:r>
            <a:r>
              <a:rPr lang="en-US" altLang="en-US" sz="1500" dirty="0" smtClean="0"/>
              <a:t>.</a:t>
            </a:r>
          </a:p>
          <a:p>
            <a:pPr eaLnBrk="1" hangingPunct="1">
              <a:lnSpc>
                <a:spcPct val="115000"/>
              </a:lnSpc>
              <a:spcBef>
                <a:spcPct val="0"/>
              </a:spcBef>
              <a:buClrTx/>
              <a:buFontTx/>
              <a:buNone/>
              <a:defRPr/>
            </a:pPr>
            <a:endParaRPr lang="en-US" altLang="en-US" sz="1500" dirty="0" smtClean="0">
              <a:solidFill>
                <a:srgbClr val="000000"/>
              </a:solidFill>
            </a:endParaRPr>
          </a:p>
        </p:txBody>
      </p:sp>
    </p:spTree>
    <p:extLst>
      <p:ext uri="{BB962C8B-B14F-4D97-AF65-F5344CB8AC3E}">
        <p14:creationId xmlns:p14="http://schemas.microsoft.com/office/powerpoint/2010/main" val="3525003449"/>
      </p:ext>
    </p:extLst>
  </p:cSld>
  <p:clrMapOvr>
    <a:masterClrMapping/>
  </p:clrMapOvr>
  <mc:AlternateContent xmlns:mc="http://schemas.openxmlformats.org/markup-compatibility/2006" xmlns:p14="http://schemas.microsoft.com/office/powerpoint/2010/main">
    <mc:Choice Requires="p14">
      <p:transition spd="slow" p14:dur="2000" advClick="0" advTm="16005"/>
    </mc:Choice>
    <mc:Fallback xmlns="">
      <p:transition spd="slow" advClick="0" advTm="16005"/>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04131"/>
            <a:ext cx="8229600" cy="5553869"/>
          </a:xfrm>
        </p:spPr>
        <p:txBody>
          <a:bodyPr>
            <a:normAutofit fontScale="62500" lnSpcReduction="20000"/>
          </a:bodyPr>
          <a:lstStyle/>
          <a:p>
            <a:pPr>
              <a:lnSpc>
                <a:spcPct val="120000"/>
              </a:lnSpc>
              <a:spcBef>
                <a:spcPts val="0"/>
              </a:spcBef>
              <a:spcAft>
                <a:spcPts val="1000"/>
              </a:spcAft>
            </a:pPr>
            <a:r>
              <a:rPr lang="en-US" b="1" dirty="0"/>
              <a:t>Chair: </a:t>
            </a:r>
            <a:r>
              <a:rPr lang="en-US" b="1" dirty="0" smtClean="0"/>
              <a:t>Liz </a:t>
            </a:r>
            <a:r>
              <a:rPr lang="en-US" b="1" dirty="0"/>
              <a:t>Johnson</a:t>
            </a:r>
            <a:r>
              <a:rPr lang="en-US" dirty="0"/>
              <a:t>, </a:t>
            </a:r>
            <a:r>
              <a:rPr lang="en-US" sz="2300" dirty="0"/>
              <a:t>MS, FCHIME, FHIMSS, CPHIMS, RN-BC, Chief Information Officer, Acute Care Hospitals and Applied Clinical </a:t>
            </a:r>
            <a:r>
              <a:rPr lang="en-US" sz="2300" dirty="0" smtClean="0"/>
              <a:t>Informatics</a:t>
            </a:r>
            <a:r>
              <a:rPr lang="en-US" sz="2300" dirty="0"/>
              <a:t>, Tenet Healthcare</a:t>
            </a:r>
          </a:p>
          <a:p>
            <a:pPr>
              <a:lnSpc>
                <a:spcPct val="120000"/>
              </a:lnSpc>
              <a:spcBef>
                <a:spcPts val="0"/>
              </a:spcBef>
              <a:spcAft>
                <a:spcPts val="1000"/>
              </a:spcAft>
            </a:pPr>
            <a:r>
              <a:rPr lang="en-US" b="1" dirty="0" smtClean="0"/>
              <a:t>Vice </a:t>
            </a:r>
            <a:r>
              <a:rPr lang="en-US" b="1" dirty="0"/>
              <a:t>Chair: </a:t>
            </a:r>
            <a:r>
              <a:rPr lang="en-US" b="1" dirty="0" smtClean="0"/>
              <a:t>Donna </a:t>
            </a:r>
            <a:r>
              <a:rPr lang="en-US" b="1" dirty="0"/>
              <a:t>Montgomery</a:t>
            </a:r>
            <a:r>
              <a:rPr lang="en-US" sz="2300" dirty="0"/>
              <a:t>, RN-BC, BSN, MBA, System Director of Nursing &amp; Patient Care Informatics, Baylor Scott &amp; White Health</a:t>
            </a:r>
          </a:p>
          <a:p>
            <a:pPr>
              <a:lnSpc>
                <a:spcPct val="120000"/>
              </a:lnSpc>
              <a:spcBef>
                <a:spcPts val="0"/>
              </a:spcBef>
              <a:spcAft>
                <a:spcPts val="1000"/>
              </a:spcAft>
            </a:pPr>
            <a:r>
              <a:rPr lang="en-US" b="1" dirty="0" smtClean="0"/>
              <a:t>Treasurer</a:t>
            </a:r>
            <a:r>
              <a:rPr lang="en-US" b="1" dirty="0"/>
              <a:t>: </a:t>
            </a:r>
            <a:r>
              <a:rPr lang="en-US" b="1" dirty="0" smtClean="0"/>
              <a:t>Debbie </a:t>
            </a:r>
            <a:r>
              <a:rPr lang="en-US" b="1" dirty="0"/>
              <a:t>Schumann, </a:t>
            </a:r>
            <a:r>
              <a:rPr lang="en-US" sz="2300" dirty="0"/>
              <a:t>RN-BC, BSN, MBA, CNIO Children’s Health, </a:t>
            </a:r>
            <a:r>
              <a:rPr lang="en-US" sz="2300" dirty="0" smtClean="0"/>
              <a:t>Children’s </a:t>
            </a:r>
            <a:r>
              <a:rPr lang="en-US" sz="2300" dirty="0"/>
              <a:t>Medical Center</a:t>
            </a:r>
          </a:p>
          <a:p>
            <a:pPr>
              <a:lnSpc>
                <a:spcPct val="120000"/>
              </a:lnSpc>
              <a:spcBef>
                <a:spcPts val="0"/>
              </a:spcBef>
              <a:spcAft>
                <a:spcPts val="1000"/>
              </a:spcAft>
            </a:pPr>
            <a:r>
              <a:rPr lang="en-US" b="1" dirty="0" smtClean="0"/>
              <a:t>Secretary: Kim </a:t>
            </a:r>
            <a:r>
              <a:rPr lang="en-US" b="1" dirty="0"/>
              <a:t>Acosta</a:t>
            </a:r>
            <a:r>
              <a:rPr lang="en-US" dirty="0"/>
              <a:t>, </a:t>
            </a:r>
            <a:r>
              <a:rPr lang="en-US" sz="2300" dirty="0"/>
              <a:t>MSN, RN-BD, Informatics </a:t>
            </a:r>
            <a:r>
              <a:rPr lang="en-US" sz="2300" dirty="0" smtClean="0"/>
              <a:t>Resource </a:t>
            </a:r>
            <a:r>
              <a:rPr lang="en-US" sz="2300" dirty="0"/>
              <a:t>Nurse, Baylor Regional Medical   Center at Grapevine</a:t>
            </a:r>
          </a:p>
          <a:p>
            <a:pPr>
              <a:lnSpc>
                <a:spcPct val="120000"/>
              </a:lnSpc>
              <a:spcBef>
                <a:spcPts val="0"/>
              </a:spcBef>
              <a:spcAft>
                <a:spcPts val="1000"/>
              </a:spcAft>
            </a:pPr>
            <a:r>
              <a:rPr lang="en-US" b="1" dirty="0" smtClean="0"/>
              <a:t>Programs: Donna </a:t>
            </a:r>
            <a:r>
              <a:rPr lang="en-US" b="1" dirty="0"/>
              <a:t>DeBoever</a:t>
            </a:r>
            <a:r>
              <a:rPr lang="en-US" dirty="0"/>
              <a:t>, </a:t>
            </a:r>
            <a:r>
              <a:rPr lang="en-US" sz="2300" dirty="0"/>
              <a:t>MA, RN-BC, Clinical </a:t>
            </a:r>
            <a:r>
              <a:rPr lang="en-US" sz="2300" dirty="0" smtClean="0"/>
              <a:t>Informatics </a:t>
            </a:r>
            <a:r>
              <a:rPr lang="en-US" sz="2300" dirty="0"/>
              <a:t>and Meaningful Use Coordinator, John Peter Smith Hospital System</a:t>
            </a:r>
          </a:p>
          <a:p>
            <a:pPr>
              <a:lnSpc>
                <a:spcPct val="120000"/>
              </a:lnSpc>
              <a:spcBef>
                <a:spcPts val="0"/>
              </a:spcBef>
              <a:spcAft>
                <a:spcPts val="1000"/>
              </a:spcAft>
            </a:pPr>
            <a:r>
              <a:rPr lang="en-US" b="1" dirty="0" smtClean="0"/>
              <a:t>Sponsorship: Mary </a:t>
            </a:r>
            <a:r>
              <a:rPr lang="en-US" b="1" dirty="0"/>
              <a:t>Beth Mitchell</a:t>
            </a:r>
            <a:r>
              <a:rPr lang="en-US" dirty="0"/>
              <a:t>, </a:t>
            </a:r>
            <a:r>
              <a:rPr lang="en-US" sz="2100" dirty="0"/>
              <a:t>MSN, RN-BC, CPHIMS, CNIO, Texas Health Resources</a:t>
            </a:r>
          </a:p>
          <a:p>
            <a:pPr>
              <a:lnSpc>
                <a:spcPct val="120000"/>
              </a:lnSpc>
              <a:spcBef>
                <a:spcPts val="0"/>
              </a:spcBef>
              <a:spcAft>
                <a:spcPts val="1000"/>
              </a:spcAft>
            </a:pPr>
            <a:r>
              <a:rPr lang="en-US" b="1" dirty="0" smtClean="0"/>
              <a:t>Communications: </a:t>
            </a:r>
            <a:r>
              <a:rPr lang="en-US" b="1" dirty="0" err="1" smtClean="0"/>
              <a:t>Tanna</a:t>
            </a:r>
            <a:r>
              <a:rPr lang="en-US" b="1" dirty="0" smtClean="0"/>
              <a:t> </a:t>
            </a:r>
            <a:r>
              <a:rPr lang="en-US" b="1" dirty="0"/>
              <a:t>Nelson</a:t>
            </a:r>
            <a:r>
              <a:rPr lang="en-US" dirty="0"/>
              <a:t>, </a:t>
            </a:r>
            <a:r>
              <a:rPr lang="en-US" sz="2100" dirty="0"/>
              <a:t>BSN, RN, Application Systems Analyst III, Texas Health Resources</a:t>
            </a:r>
          </a:p>
          <a:p>
            <a:pPr>
              <a:lnSpc>
                <a:spcPct val="120000"/>
              </a:lnSpc>
              <a:spcBef>
                <a:spcPts val="0"/>
              </a:spcBef>
              <a:spcAft>
                <a:spcPts val="1000"/>
              </a:spcAft>
            </a:pPr>
            <a:r>
              <a:rPr lang="en-US" b="1" dirty="0" smtClean="0"/>
              <a:t>Academic Liaison: Mari </a:t>
            </a:r>
            <a:r>
              <a:rPr lang="en-US" b="1" dirty="0" err="1"/>
              <a:t>Tietze</a:t>
            </a:r>
            <a:r>
              <a:rPr lang="en-US" dirty="0"/>
              <a:t>, </a:t>
            </a:r>
            <a:r>
              <a:rPr lang="en-US" sz="2100" dirty="0"/>
              <a:t>PhD, RN-BC, FHIMSS, Associate Professor, Texas Woman’s University</a:t>
            </a:r>
          </a:p>
          <a:p>
            <a:pPr marL="109728" indent="0">
              <a:lnSpc>
                <a:spcPct val="120000"/>
              </a:lnSpc>
              <a:spcAft>
                <a:spcPts val="1000"/>
              </a:spcAft>
              <a:buNone/>
            </a:pPr>
            <a:endParaRPr lang="en-US" dirty="0"/>
          </a:p>
        </p:txBody>
      </p:sp>
      <p:sp>
        <p:nvSpPr>
          <p:cNvPr id="3" name="Title 2"/>
          <p:cNvSpPr>
            <a:spLocks noGrp="1"/>
          </p:cNvSpPr>
          <p:nvPr>
            <p:ph type="title"/>
          </p:nvPr>
        </p:nvSpPr>
        <p:spPr/>
        <p:txBody>
          <a:bodyPr/>
          <a:lstStyle/>
          <a:p>
            <a:r>
              <a:rPr lang="en-US" dirty="0" smtClean="0"/>
              <a:t>Dallas-Fort Worth ANIA Board</a:t>
            </a:r>
            <a:endParaRPr lang="en-US" dirty="0"/>
          </a:p>
        </p:txBody>
      </p:sp>
      <p:sp>
        <p:nvSpPr>
          <p:cNvPr id="4" name="Slide Number Placeholder 3"/>
          <p:cNvSpPr>
            <a:spLocks noGrp="1"/>
          </p:cNvSpPr>
          <p:nvPr>
            <p:ph type="sldNum" sz="quarter" idx="12"/>
          </p:nvPr>
        </p:nvSpPr>
        <p:spPr/>
        <p:txBody>
          <a:bodyPr/>
          <a:lstStyle/>
          <a:p>
            <a:fld id="{FAA73AEB-4126-437C-BCDA-F9D30B5ABC95}" type="slidenum">
              <a:rPr lang="en-US" smtClean="0"/>
              <a:t>5</a:t>
            </a:fld>
            <a:endParaRPr lang="en-US"/>
          </a:p>
        </p:txBody>
      </p:sp>
    </p:spTree>
    <p:extLst>
      <p:ext uri="{BB962C8B-B14F-4D97-AF65-F5344CB8AC3E}">
        <p14:creationId xmlns:p14="http://schemas.microsoft.com/office/powerpoint/2010/main" val="1128450948"/>
      </p:ext>
    </p:extLst>
  </p:cSld>
  <p:clrMapOvr>
    <a:masterClrMapping/>
  </p:clrMapOvr>
  <mc:AlternateContent xmlns:mc="http://schemas.openxmlformats.org/markup-compatibility/2006" xmlns:p14="http://schemas.microsoft.com/office/powerpoint/2010/main">
    <mc:Choice Requires="p14">
      <p:transition spd="slow" p14:dur="2000" advTm="16607"/>
    </mc:Choice>
    <mc:Fallback xmlns="">
      <p:transition spd="slow" advTm="16607"/>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FAA73AEB-4126-437C-BCDA-F9D30B5ABC95}" type="slidenum">
              <a:rPr lang="en-US" smtClean="0"/>
              <a:t>6</a:t>
            </a:fld>
            <a:endParaRPr lang="en-US"/>
          </a:p>
        </p:txBody>
      </p:sp>
      <p:sp>
        <p:nvSpPr>
          <p:cNvPr id="4" name="Title 3"/>
          <p:cNvSpPr>
            <a:spLocks noGrp="1"/>
          </p:cNvSpPr>
          <p:nvPr>
            <p:ph type="title"/>
          </p:nvPr>
        </p:nvSpPr>
        <p:spPr/>
        <p:txBody>
          <a:bodyPr/>
          <a:lstStyle/>
          <a:p>
            <a:r>
              <a:rPr lang="en-US" dirty="0" smtClean="0"/>
              <a:t>Thanks to our Sponsors</a:t>
            </a:r>
            <a:br>
              <a:rPr lang="en-US" dirty="0" smtClean="0"/>
            </a:br>
            <a:r>
              <a:rPr lang="en-US" sz="2400" dirty="0" smtClean="0"/>
              <a:t>for supporting to this event…</a:t>
            </a:r>
            <a:endParaRPr lang="en-US" sz="2400" dirty="0"/>
          </a:p>
        </p:txBody>
      </p:sp>
      <p:sp>
        <p:nvSpPr>
          <p:cNvPr id="5" name="Content Placeholder 4"/>
          <p:cNvSpPr>
            <a:spLocks noGrp="1"/>
          </p:cNvSpPr>
          <p:nvPr>
            <p:ph sz="quarter" idx="2"/>
          </p:nvPr>
        </p:nvSpPr>
        <p:spPr>
          <a:xfrm>
            <a:off x="457200" y="1444294"/>
            <a:ext cx="4419600" cy="4499306"/>
          </a:xfrm>
        </p:spPr>
        <p:txBody>
          <a:bodyPr>
            <a:noAutofit/>
          </a:bodyPr>
          <a:lstStyle/>
          <a:p>
            <a:pPr>
              <a:lnSpc>
                <a:spcPct val="110000"/>
              </a:lnSpc>
            </a:pPr>
            <a:r>
              <a:rPr lang="en-US" sz="2600" dirty="0" smtClean="0"/>
              <a:t>ANIA – DFW Chapter</a:t>
            </a:r>
            <a:endParaRPr lang="en-US" sz="2600" dirty="0"/>
          </a:p>
          <a:p>
            <a:pPr>
              <a:lnSpc>
                <a:spcPct val="110000"/>
              </a:lnSpc>
            </a:pPr>
            <a:r>
              <a:rPr lang="en-US" sz="2600" dirty="0" smtClean="0"/>
              <a:t>ANIA </a:t>
            </a:r>
            <a:r>
              <a:rPr lang="en-US" sz="2600" dirty="0"/>
              <a:t>- National</a:t>
            </a:r>
          </a:p>
          <a:p>
            <a:pPr>
              <a:lnSpc>
                <a:spcPct val="110000"/>
              </a:lnSpc>
            </a:pPr>
            <a:r>
              <a:rPr lang="en-US" sz="2600" dirty="0" err="1" smtClean="0"/>
              <a:t>Centrak</a:t>
            </a:r>
            <a:endParaRPr lang="en-US" sz="2600" dirty="0"/>
          </a:p>
          <a:p>
            <a:pPr>
              <a:lnSpc>
                <a:spcPct val="110000"/>
              </a:lnSpc>
            </a:pPr>
            <a:r>
              <a:rPr lang="en-US" sz="2600" dirty="0" smtClean="0"/>
              <a:t>Cerner </a:t>
            </a:r>
            <a:r>
              <a:rPr lang="en-US" sz="2600" dirty="0"/>
              <a:t>Corporation</a:t>
            </a:r>
          </a:p>
          <a:p>
            <a:pPr>
              <a:lnSpc>
                <a:spcPct val="110000"/>
              </a:lnSpc>
            </a:pPr>
            <a:r>
              <a:rPr lang="en-US" sz="2600" dirty="0" smtClean="0"/>
              <a:t>Dell </a:t>
            </a:r>
            <a:r>
              <a:rPr lang="en-US" sz="2600" dirty="0"/>
              <a:t>Services</a:t>
            </a:r>
          </a:p>
          <a:p>
            <a:pPr>
              <a:lnSpc>
                <a:spcPct val="110000"/>
              </a:lnSpc>
            </a:pPr>
            <a:r>
              <a:rPr lang="en-US" sz="2600" dirty="0" smtClean="0"/>
              <a:t>Encore</a:t>
            </a:r>
            <a:r>
              <a:rPr lang="en-US" sz="2600" dirty="0"/>
              <a:t>, A Quintiles Company</a:t>
            </a:r>
          </a:p>
          <a:p>
            <a:pPr>
              <a:lnSpc>
                <a:spcPct val="110000"/>
              </a:lnSpc>
            </a:pPr>
            <a:r>
              <a:rPr lang="en-US" sz="2600" dirty="0" smtClean="0"/>
              <a:t>HCI </a:t>
            </a:r>
            <a:r>
              <a:rPr lang="en-US" sz="2600" dirty="0"/>
              <a:t>Group</a:t>
            </a:r>
          </a:p>
          <a:p>
            <a:pPr>
              <a:lnSpc>
                <a:spcPct val="110000"/>
              </a:lnSpc>
            </a:pPr>
            <a:r>
              <a:rPr lang="en-US" sz="2600" dirty="0" smtClean="0"/>
              <a:t>HIMSS </a:t>
            </a:r>
            <a:r>
              <a:rPr lang="en-US" sz="2600" dirty="0"/>
              <a:t>- Dallas </a:t>
            </a:r>
            <a:r>
              <a:rPr lang="en-US" sz="2600" dirty="0" smtClean="0"/>
              <a:t>Chapter</a:t>
            </a:r>
            <a:endParaRPr lang="en-US" sz="2600" dirty="0"/>
          </a:p>
        </p:txBody>
      </p:sp>
      <p:sp>
        <p:nvSpPr>
          <p:cNvPr id="6" name="Content Placeholder 5"/>
          <p:cNvSpPr>
            <a:spLocks noGrp="1"/>
          </p:cNvSpPr>
          <p:nvPr>
            <p:ph sz="quarter" idx="4"/>
          </p:nvPr>
        </p:nvSpPr>
        <p:spPr>
          <a:xfrm>
            <a:off x="4949825" y="1444294"/>
            <a:ext cx="4041775" cy="4499306"/>
          </a:xfrm>
        </p:spPr>
        <p:txBody>
          <a:bodyPr>
            <a:normAutofit/>
          </a:bodyPr>
          <a:lstStyle/>
          <a:p>
            <a:pPr>
              <a:lnSpc>
                <a:spcPct val="110000"/>
              </a:lnSpc>
              <a:spcBef>
                <a:spcPts val="400"/>
              </a:spcBef>
            </a:pPr>
            <a:r>
              <a:rPr lang="en-US" sz="2600" dirty="0" err="1" smtClean="0"/>
              <a:t>Leidos</a:t>
            </a:r>
            <a:r>
              <a:rPr lang="en-US" sz="2600" dirty="0" smtClean="0"/>
              <a:t> </a:t>
            </a:r>
            <a:r>
              <a:rPr lang="en-US" sz="2600" dirty="0"/>
              <a:t>Health</a:t>
            </a:r>
          </a:p>
          <a:p>
            <a:pPr>
              <a:lnSpc>
                <a:spcPct val="110000"/>
              </a:lnSpc>
              <a:spcBef>
                <a:spcPts val="400"/>
              </a:spcBef>
            </a:pPr>
            <a:r>
              <a:rPr lang="en-US" sz="2600" dirty="0" smtClean="0"/>
              <a:t>Liberty </a:t>
            </a:r>
            <a:r>
              <a:rPr lang="en-US" sz="2600" dirty="0"/>
              <a:t>Solutions</a:t>
            </a:r>
          </a:p>
          <a:p>
            <a:pPr>
              <a:lnSpc>
                <a:spcPct val="110000"/>
              </a:lnSpc>
              <a:spcBef>
                <a:spcPts val="400"/>
              </a:spcBef>
            </a:pPr>
            <a:r>
              <a:rPr lang="en-US" sz="2600" dirty="0" smtClean="0"/>
              <a:t>Lone </a:t>
            </a:r>
            <a:r>
              <a:rPr lang="en-US" sz="2600" dirty="0"/>
              <a:t>Star </a:t>
            </a:r>
            <a:r>
              <a:rPr lang="en-US" sz="2600" dirty="0" smtClean="0"/>
              <a:t>Communications</a:t>
            </a:r>
            <a:endParaRPr lang="en-US" sz="2600" dirty="0"/>
          </a:p>
          <a:p>
            <a:pPr>
              <a:lnSpc>
                <a:spcPct val="110000"/>
              </a:lnSpc>
              <a:spcBef>
                <a:spcPts val="400"/>
              </a:spcBef>
            </a:pPr>
            <a:r>
              <a:rPr lang="en-US" sz="2600" dirty="0" smtClean="0"/>
              <a:t>Mobile Heartbeat</a:t>
            </a:r>
          </a:p>
          <a:p>
            <a:pPr>
              <a:lnSpc>
                <a:spcPct val="110000"/>
              </a:lnSpc>
              <a:spcBef>
                <a:spcPts val="400"/>
              </a:spcBef>
            </a:pPr>
            <a:r>
              <a:rPr lang="en-US" sz="2600" dirty="0" smtClean="0"/>
              <a:t>Philips</a:t>
            </a:r>
          </a:p>
          <a:p>
            <a:pPr>
              <a:lnSpc>
                <a:spcPct val="110000"/>
              </a:lnSpc>
              <a:spcBef>
                <a:spcPts val="400"/>
              </a:spcBef>
            </a:pPr>
            <a:r>
              <a:rPr lang="en-US" sz="2600" dirty="0" err="1" smtClean="0"/>
              <a:t>Spectralink</a:t>
            </a:r>
            <a:endParaRPr lang="en-US" sz="2600" dirty="0"/>
          </a:p>
          <a:p>
            <a:pPr>
              <a:lnSpc>
                <a:spcPct val="110000"/>
              </a:lnSpc>
              <a:spcBef>
                <a:spcPts val="400"/>
              </a:spcBef>
            </a:pPr>
            <a:r>
              <a:rPr lang="en-US" sz="2600" dirty="0" smtClean="0"/>
              <a:t>Sphere 3</a:t>
            </a:r>
            <a:endParaRPr lang="en-US" sz="2600" dirty="0"/>
          </a:p>
        </p:txBody>
      </p:sp>
    </p:spTree>
    <p:extLst>
      <p:ext uri="{BB962C8B-B14F-4D97-AF65-F5344CB8AC3E}">
        <p14:creationId xmlns:p14="http://schemas.microsoft.com/office/powerpoint/2010/main" val="2792904463"/>
      </p:ext>
    </p:extLst>
  </p:cSld>
  <p:clrMapOvr>
    <a:masterClrMapping/>
  </p:clrMapOvr>
  <mc:AlternateContent xmlns:mc="http://schemas.openxmlformats.org/markup-compatibility/2006" xmlns:p14="http://schemas.microsoft.com/office/powerpoint/2010/main">
    <mc:Choice Requires="p14">
      <p:transition spd="slow" p14:dur="2000" advClick="0" advTm="16025"/>
    </mc:Choice>
    <mc:Fallback xmlns="">
      <p:transition spd="slow" advClick="0" advTm="16025"/>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FAA73AEB-4126-437C-BCDA-F9D30B5ABC95}" type="slidenum">
              <a:rPr lang="en-US" smtClean="0"/>
              <a:t>7</a:t>
            </a:fld>
            <a:endParaRPr lang="en-US"/>
          </a:p>
        </p:txBody>
      </p:sp>
      <p:sp>
        <p:nvSpPr>
          <p:cNvPr id="4" name="Title 3"/>
          <p:cNvSpPr>
            <a:spLocks noGrp="1"/>
          </p:cNvSpPr>
          <p:nvPr>
            <p:ph type="title"/>
          </p:nvPr>
        </p:nvSpPr>
        <p:spPr/>
        <p:txBody>
          <a:bodyPr/>
          <a:lstStyle/>
          <a:p>
            <a:r>
              <a:rPr lang="en-US" dirty="0" smtClean="0"/>
              <a:t>And a special thanks to…</a:t>
            </a:r>
            <a:endParaRPr lang="en-US" sz="2400" dirty="0"/>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76600" y="2057400"/>
            <a:ext cx="2346960" cy="2337381"/>
          </a:xfrm>
          <a:prstGeom prst="rect">
            <a:avLst/>
          </a:prstGeom>
        </p:spPr>
      </p:pic>
      <p:sp>
        <p:nvSpPr>
          <p:cNvPr id="10" name="Title 3"/>
          <p:cNvSpPr txBox="1">
            <a:spLocks/>
          </p:cNvSpPr>
          <p:nvPr/>
        </p:nvSpPr>
        <p:spPr>
          <a:xfrm>
            <a:off x="2232660" y="5034543"/>
            <a:ext cx="6781800" cy="1143000"/>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3200" b="1" kern="1200">
                <a:solidFill>
                  <a:srgbClr val="1A92AA"/>
                </a:solidFill>
                <a:effectLst/>
                <a:latin typeface="+mj-lt"/>
                <a:ea typeface="+mj-ea"/>
                <a:cs typeface="+mj-cs"/>
              </a:defRPr>
            </a:lvl1pPr>
            <a:extLst/>
          </a:lstStyle>
          <a:p>
            <a:r>
              <a:rPr lang="en-US" dirty="0" smtClean="0"/>
              <a:t>…for sharing their campus and memorabilia.</a:t>
            </a:r>
            <a:endParaRPr lang="en-US" sz="2400" dirty="0"/>
          </a:p>
        </p:txBody>
      </p:sp>
    </p:spTree>
    <p:extLst>
      <p:ext uri="{BB962C8B-B14F-4D97-AF65-F5344CB8AC3E}">
        <p14:creationId xmlns:p14="http://schemas.microsoft.com/office/powerpoint/2010/main" val="4161850116"/>
      </p:ext>
    </p:extLst>
  </p:cSld>
  <p:clrMapOvr>
    <a:masterClrMapping/>
  </p:clrMapOvr>
  <mc:AlternateContent xmlns:mc="http://schemas.openxmlformats.org/markup-compatibility/2006" xmlns:p14="http://schemas.microsoft.com/office/powerpoint/2010/main">
    <mc:Choice Requires="p14">
      <p:transition spd="slow" p14:dur="2000" advClick="0" advTm="16025"/>
    </mc:Choice>
    <mc:Fallback xmlns="">
      <p:transition spd="slow" advClick="0" advTm="16025"/>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FAA73AEB-4126-437C-BCDA-F9D30B5ABC95}" type="slidenum">
              <a:rPr lang="en-US" smtClean="0"/>
              <a:t>8</a:t>
            </a:fld>
            <a:endParaRPr lang="en-US"/>
          </a:p>
        </p:txBody>
      </p:sp>
      <p:sp>
        <p:nvSpPr>
          <p:cNvPr id="4" name="Title 3"/>
          <p:cNvSpPr>
            <a:spLocks noGrp="1"/>
          </p:cNvSpPr>
          <p:nvPr>
            <p:ph type="title"/>
          </p:nvPr>
        </p:nvSpPr>
        <p:spPr/>
        <p:txBody>
          <a:bodyPr/>
          <a:lstStyle/>
          <a:p>
            <a:r>
              <a:rPr lang="en-US" dirty="0" smtClean="0"/>
              <a:t>Visit the ANIA Table</a:t>
            </a:r>
            <a:br>
              <a:rPr lang="en-US" dirty="0" smtClean="0"/>
            </a:br>
            <a:r>
              <a:rPr lang="en-US" sz="2400" dirty="0" smtClean="0"/>
              <a:t>and become a member…</a:t>
            </a:r>
            <a:endParaRPr lang="en-US" sz="2400" dirty="0"/>
          </a:p>
        </p:txBody>
      </p:sp>
      <p:sp>
        <p:nvSpPr>
          <p:cNvPr id="5" name="Content Placeholder 4"/>
          <p:cNvSpPr>
            <a:spLocks noGrp="1"/>
          </p:cNvSpPr>
          <p:nvPr>
            <p:ph sz="quarter" idx="2"/>
          </p:nvPr>
        </p:nvSpPr>
        <p:spPr>
          <a:xfrm>
            <a:off x="457200" y="1524000"/>
            <a:ext cx="8077200" cy="5308455"/>
          </a:xfrm>
        </p:spPr>
        <p:txBody>
          <a:bodyPr>
            <a:noAutofit/>
          </a:bodyPr>
          <a:lstStyle/>
          <a:p>
            <a:pPr marL="0" indent="0">
              <a:spcBef>
                <a:spcPts val="600"/>
              </a:spcBef>
              <a:buNone/>
            </a:pPr>
            <a:r>
              <a:rPr lang="en-US" sz="2400" b="1" dirty="0"/>
              <a:t>$60 </a:t>
            </a:r>
            <a:r>
              <a:rPr lang="en-US" sz="2400" dirty="0"/>
              <a:t>yearly membership includes:</a:t>
            </a:r>
          </a:p>
          <a:p>
            <a:pPr marL="214313" indent="-214313">
              <a:spcBef>
                <a:spcPts val="600"/>
              </a:spcBef>
            </a:pPr>
            <a:r>
              <a:rPr lang="en-US" sz="2000" dirty="0" smtClean="0"/>
              <a:t>Continuing education webinars </a:t>
            </a:r>
          </a:p>
          <a:p>
            <a:pPr marL="214313" indent="-214313">
              <a:spcBef>
                <a:spcPts val="600"/>
              </a:spcBef>
            </a:pPr>
            <a:r>
              <a:rPr lang="en-US" sz="2000" dirty="0" smtClean="0"/>
              <a:t>Electronic List Serve (ask </a:t>
            </a:r>
            <a:r>
              <a:rPr lang="en-US" sz="2000" dirty="0"/>
              <a:t>questions, get answers!)</a:t>
            </a:r>
          </a:p>
          <a:p>
            <a:pPr marL="214313" indent="-214313">
              <a:spcBef>
                <a:spcPts val="600"/>
              </a:spcBef>
            </a:pPr>
            <a:r>
              <a:rPr lang="en-US" sz="2000" dirty="0" smtClean="0"/>
              <a:t>National Online </a:t>
            </a:r>
            <a:r>
              <a:rPr lang="en-US" sz="2000" dirty="0"/>
              <a:t>Job Bank </a:t>
            </a:r>
            <a:r>
              <a:rPr lang="en-US" sz="2000" dirty="0" smtClean="0"/>
              <a:t>updated weekly </a:t>
            </a:r>
          </a:p>
          <a:p>
            <a:pPr marL="214313" indent="-214313">
              <a:spcBef>
                <a:spcPts val="600"/>
              </a:spcBef>
            </a:pPr>
            <a:r>
              <a:rPr lang="en-US" sz="2000" i="1" dirty="0" smtClean="0">
                <a:solidFill>
                  <a:srgbClr val="FF0000"/>
                </a:solidFill>
              </a:rPr>
              <a:t>Nursing </a:t>
            </a:r>
            <a:r>
              <a:rPr lang="en-US" sz="2000" i="1" dirty="0">
                <a:solidFill>
                  <a:srgbClr val="FF0000"/>
                </a:solidFill>
              </a:rPr>
              <a:t>Informatics </a:t>
            </a:r>
            <a:r>
              <a:rPr lang="en-US" sz="2000" i="1" dirty="0" smtClean="0">
                <a:solidFill>
                  <a:srgbClr val="FF0000"/>
                </a:solidFill>
              </a:rPr>
              <a:t>Today</a:t>
            </a:r>
            <a:r>
              <a:rPr lang="en-US" sz="2000" dirty="0" smtClean="0"/>
              <a:t> quarterly publication </a:t>
            </a:r>
          </a:p>
          <a:p>
            <a:pPr marL="214313" indent="-214313">
              <a:spcBef>
                <a:spcPts val="600"/>
              </a:spcBef>
            </a:pPr>
            <a:r>
              <a:rPr lang="en-US" sz="2000" dirty="0" smtClean="0"/>
              <a:t>Online </a:t>
            </a:r>
            <a:r>
              <a:rPr lang="en-US" sz="2000" dirty="0"/>
              <a:t>digital library of </a:t>
            </a:r>
            <a:r>
              <a:rPr lang="en-US" sz="2000" dirty="0" smtClean="0"/>
              <a:t>webinars </a:t>
            </a:r>
            <a:r>
              <a:rPr lang="en-US" sz="2000" dirty="0"/>
              <a:t>and </a:t>
            </a:r>
            <a:r>
              <a:rPr lang="en-US" sz="2000" dirty="0" smtClean="0"/>
              <a:t>conference archives (</a:t>
            </a:r>
            <a:r>
              <a:rPr lang="en-US" sz="2000" dirty="0" smtClean="0">
                <a:solidFill>
                  <a:schemeClr val="accent1">
                    <a:lumMod val="50000"/>
                  </a:schemeClr>
                </a:solidFill>
              </a:rPr>
              <a:t>more </a:t>
            </a:r>
            <a:r>
              <a:rPr lang="en-US" sz="2000" dirty="0">
                <a:solidFill>
                  <a:schemeClr val="accent1">
                    <a:lumMod val="50000"/>
                  </a:schemeClr>
                </a:solidFill>
              </a:rPr>
              <a:t>contact hours</a:t>
            </a:r>
            <a:r>
              <a:rPr lang="en-US" sz="2000" dirty="0"/>
              <a:t>!)</a:t>
            </a:r>
          </a:p>
          <a:p>
            <a:pPr marL="214313" indent="-214313">
              <a:spcBef>
                <a:spcPts val="600"/>
              </a:spcBef>
            </a:pPr>
            <a:r>
              <a:rPr lang="en-US" sz="2000" dirty="0"/>
              <a:t>Education and networking opportunities via National and Chapter meetings</a:t>
            </a:r>
          </a:p>
          <a:p>
            <a:pPr marL="214313" indent="-214313">
              <a:spcBef>
                <a:spcPts val="600"/>
              </a:spcBef>
            </a:pPr>
            <a:r>
              <a:rPr lang="en-US" sz="2000" dirty="0"/>
              <a:t>Reduced rate for national conference, </a:t>
            </a:r>
            <a:r>
              <a:rPr lang="en-US" sz="2000" i="1" dirty="0"/>
              <a:t>Nursing Economic$</a:t>
            </a:r>
            <a:r>
              <a:rPr lang="en-US" sz="2000" dirty="0"/>
              <a:t> and </a:t>
            </a:r>
            <a:r>
              <a:rPr lang="en-US" sz="2000" i="1" dirty="0"/>
              <a:t>CIN</a:t>
            </a:r>
            <a:r>
              <a:rPr lang="en-US" sz="2000" dirty="0"/>
              <a:t> subscriptions</a:t>
            </a:r>
          </a:p>
          <a:p>
            <a:pPr marL="214313" indent="-214313">
              <a:spcBef>
                <a:spcPts val="600"/>
              </a:spcBef>
            </a:pPr>
            <a:r>
              <a:rPr lang="en-US" sz="2000" dirty="0"/>
              <a:t>Scholarships</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15000" y="5730797"/>
            <a:ext cx="3084672" cy="1127203"/>
          </a:xfrm>
          <a:prstGeom prst="rect">
            <a:avLst/>
          </a:prstGeom>
        </p:spPr>
      </p:pic>
      <p:pic>
        <p:nvPicPr>
          <p:cNvPr id="8" name="Content Placeholder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72400" y="274638"/>
            <a:ext cx="1066800" cy="1339298"/>
          </a:xfrm>
          <a:prstGeom prst="rect">
            <a:avLst/>
          </a:prstGeom>
        </p:spPr>
      </p:pic>
      <p:sp>
        <p:nvSpPr>
          <p:cNvPr id="2" name="TextBox 1"/>
          <p:cNvSpPr txBox="1"/>
          <p:nvPr/>
        </p:nvSpPr>
        <p:spPr>
          <a:xfrm>
            <a:off x="6385560" y="274638"/>
            <a:ext cx="1310640" cy="1323439"/>
          </a:xfrm>
          <a:prstGeom prst="rect">
            <a:avLst/>
          </a:prstGeom>
          <a:noFill/>
        </p:spPr>
        <p:txBody>
          <a:bodyPr wrap="square" rtlCol="0">
            <a:spAutoFit/>
          </a:bodyPr>
          <a:lstStyle/>
          <a:p>
            <a:pPr algn="r"/>
            <a:r>
              <a:rPr lang="en-US" sz="1600" dirty="0"/>
              <a:t>Nicole </a:t>
            </a:r>
            <a:r>
              <a:rPr lang="en-US" sz="1600" dirty="0" smtClean="0"/>
              <a:t>Mohiuddin, Central </a:t>
            </a:r>
            <a:r>
              <a:rPr lang="en-US" sz="1600" dirty="0"/>
              <a:t>Region </a:t>
            </a:r>
            <a:r>
              <a:rPr lang="en-US" sz="1600" dirty="0" smtClean="0"/>
              <a:t>Director</a:t>
            </a:r>
            <a:endParaRPr lang="en-US" sz="1600" dirty="0"/>
          </a:p>
        </p:txBody>
      </p:sp>
    </p:spTree>
    <p:extLst>
      <p:ext uri="{BB962C8B-B14F-4D97-AF65-F5344CB8AC3E}">
        <p14:creationId xmlns:p14="http://schemas.microsoft.com/office/powerpoint/2010/main" val="895223774"/>
      </p:ext>
    </p:extLst>
  </p:cSld>
  <p:clrMapOvr>
    <a:masterClrMapping/>
  </p:clrMapOvr>
  <mc:AlternateContent xmlns:mc="http://schemas.openxmlformats.org/markup-compatibility/2006" xmlns:p14="http://schemas.microsoft.com/office/powerpoint/2010/main">
    <mc:Choice Requires="p14">
      <p:transition spd="slow" p14:dur="2000" advClick="0" advTm="16025"/>
    </mc:Choice>
    <mc:Fallback xmlns="">
      <p:transition spd="slow" advClick="0" advTm="16025"/>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3373</TotalTime>
  <Words>549</Words>
  <Application>Microsoft Office PowerPoint</Application>
  <PresentationFormat>On-screen Show (4:3)</PresentationFormat>
  <Paragraphs>83</Paragraphs>
  <Slides>8</Slides>
  <Notes>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8</vt:i4>
      </vt:variant>
    </vt:vector>
  </HeadingPairs>
  <TitlesOfParts>
    <vt:vector size="18" baseType="lpstr">
      <vt:lpstr>Arial</vt:lpstr>
      <vt:lpstr>Calibri</vt:lpstr>
      <vt:lpstr>Corbel</vt:lpstr>
      <vt:lpstr>Courier New</vt:lpstr>
      <vt:lpstr>Lucida Sans Unicode</vt:lpstr>
      <vt:lpstr>Verdana</vt:lpstr>
      <vt:lpstr>Wingdings</vt:lpstr>
      <vt:lpstr>Wingdings 2</vt:lpstr>
      <vt:lpstr>Wingdings 3</vt:lpstr>
      <vt:lpstr>Concourse</vt:lpstr>
      <vt:lpstr>The DFW ANIA Chapter Welcomes You to the 2015 ANIA Clinical Informatics Academy  We’re glad you’re here!</vt:lpstr>
      <vt:lpstr>PowerPoint Presentation</vt:lpstr>
      <vt:lpstr>PowerPoint Presentation</vt:lpstr>
      <vt:lpstr>Evaluations</vt:lpstr>
      <vt:lpstr>Dallas-Fort Worth ANIA Board</vt:lpstr>
      <vt:lpstr>Thanks to our Sponsors for supporting to this event…</vt:lpstr>
      <vt:lpstr>And a special thanks to…</vt:lpstr>
      <vt:lpstr>Visit the ANIA Table and become a member…</vt:lpstr>
    </vt:vector>
  </TitlesOfParts>
  <Company>Tenet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Clinical Informatics:  It’s Our Time!</dc:title>
  <dc:creator>DuSold, Dorothy</dc:creator>
  <cp:lastModifiedBy>DuSold, Dorothy</cp:lastModifiedBy>
  <cp:revision>35</cp:revision>
  <cp:lastPrinted>2015-07-31T14:04:03Z</cp:lastPrinted>
  <dcterms:created xsi:type="dcterms:W3CDTF">2014-08-13T16:42:57Z</dcterms:created>
  <dcterms:modified xsi:type="dcterms:W3CDTF">2015-09-26T11:29:51Z</dcterms:modified>
</cp:coreProperties>
</file>