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69" r:id="rId2"/>
    <p:sldId id="272" r:id="rId3"/>
    <p:sldId id="259" r:id="rId4"/>
    <p:sldId id="279" r:id="rId5"/>
    <p:sldId id="277" r:id="rId6"/>
    <p:sldId id="270" r:id="rId7"/>
    <p:sldId id="262" r:id="rId8"/>
    <p:sldId id="260" r:id="rId9"/>
    <p:sldId id="278" r:id="rId10"/>
    <p:sldId id="265" r:id="rId11"/>
    <p:sldId id="267" r:id="rId12"/>
    <p:sldId id="284" r:id="rId13"/>
    <p:sldId id="283" r:id="rId14"/>
    <p:sldId id="285" r:id="rId15"/>
    <p:sldId id="264" r:id="rId16"/>
    <p:sldId id="280" r:id="rId17"/>
    <p:sldId id="281" r:id="rId18"/>
    <p:sldId id="282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89068" autoAdjust="0"/>
  </p:normalViewPr>
  <p:slideViewPr>
    <p:cSldViewPr snapToGrid="0">
      <p:cViewPr varScale="1">
        <p:scale>
          <a:sx n="77" d="100"/>
          <a:sy n="77" d="100"/>
        </p:scale>
        <p:origin x="4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hare1\isstaff\IS%20Staff%20Members\John%20Lussier\My%20Documents\Nursing%20Informatics\Professional%20Organizations\ANIA\Membership%20Committee\Monthly%20Member%20Lists\Membership%20Trends%20ANIA%20SoC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ANIA SoCal Membership Trend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8616137836490845"/>
          <c:y val="0.10789033446901374"/>
          <c:w val="0.79770013123359584"/>
          <c:h val="0.5485617094085832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NEW MEMBERS</c:v>
                </c:pt>
              </c:strCache>
            </c:strRef>
          </c:tx>
          <c:marker>
            <c:symbol val="none"/>
          </c:marker>
          <c:cat>
            <c:numRef>
              <c:f>Sheet1!$B$1:$T$1</c:f>
              <c:numCache>
                <c:formatCode>[$-409]mmm\-yy;@</c:formatCode>
                <c:ptCount val="19"/>
                <c:pt idx="0">
                  <c:v>42064</c:v>
                </c:pt>
                <c:pt idx="1">
                  <c:v>42217</c:v>
                </c:pt>
                <c:pt idx="2">
                  <c:v>42339</c:v>
                </c:pt>
                <c:pt idx="3">
                  <c:v>42385</c:v>
                </c:pt>
                <c:pt idx="4">
                  <c:v>42416</c:v>
                </c:pt>
                <c:pt idx="5">
                  <c:v>42522</c:v>
                </c:pt>
                <c:pt idx="6">
                  <c:v>42675</c:v>
                </c:pt>
                <c:pt idx="7">
                  <c:v>42736</c:v>
                </c:pt>
                <c:pt idx="8">
                  <c:v>42767</c:v>
                </c:pt>
                <c:pt idx="9">
                  <c:v>42795</c:v>
                </c:pt>
                <c:pt idx="10">
                  <c:v>42826</c:v>
                </c:pt>
                <c:pt idx="11">
                  <c:v>42856</c:v>
                </c:pt>
                <c:pt idx="12">
                  <c:v>42887</c:v>
                </c:pt>
                <c:pt idx="13">
                  <c:v>42917</c:v>
                </c:pt>
                <c:pt idx="14">
                  <c:v>42948</c:v>
                </c:pt>
                <c:pt idx="15">
                  <c:v>42979</c:v>
                </c:pt>
                <c:pt idx="16">
                  <c:v>43009</c:v>
                </c:pt>
                <c:pt idx="17">
                  <c:v>43040</c:v>
                </c:pt>
                <c:pt idx="18">
                  <c:v>43070</c:v>
                </c:pt>
              </c:numCache>
            </c:numRef>
          </c:cat>
          <c:val>
            <c:numRef>
              <c:f>Sheet1!$B$2:$T$2</c:f>
              <c:numCache>
                <c:formatCode>General</c:formatCode>
                <c:ptCount val="19"/>
                <c:pt idx="1">
                  <c:v>45</c:v>
                </c:pt>
                <c:pt idx="2">
                  <c:v>22</c:v>
                </c:pt>
                <c:pt idx="3">
                  <c:v>10</c:v>
                </c:pt>
                <c:pt idx="4">
                  <c:v>3</c:v>
                </c:pt>
                <c:pt idx="5">
                  <c:v>17</c:v>
                </c:pt>
                <c:pt idx="6">
                  <c:v>21</c:v>
                </c:pt>
                <c:pt idx="7">
                  <c:v>22</c:v>
                </c:pt>
                <c:pt idx="8">
                  <c:v>12</c:v>
                </c:pt>
                <c:pt idx="9">
                  <c:v>5</c:v>
                </c:pt>
                <c:pt idx="10">
                  <c:v>3</c:v>
                </c:pt>
                <c:pt idx="11">
                  <c:v>3</c:v>
                </c:pt>
                <c:pt idx="12">
                  <c:v>6</c:v>
                </c:pt>
                <c:pt idx="13">
                  <c:v>5</c:v>
                </c:pt>
                <c:pt idx="14">
                  <c:v>3</c:v>
                </c:pt>
                <c:pt idx="15">
                  <c:v>10</c:v>
                </c:pt>
                <c:pt idx="16">
                  <c:v>3</c:v>
                </c:pt>
                <c:pt idx="17">
                  <c:v>2</c:v>
                </c:pt>
                <c:pt idx="18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98-497C-ADBC-5BAF5D08BFD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LOST MEMBERS</c:v>
                </c:pt>
              </c:strCache>
            </c:strRef>
          </c:tx>
          <c:marker>
            <c:symbol val="none"/>
          </c:marker>
          <c:cat>
            <c:numRef>
              <c:f>Sheet1!$B$1:$T$1</c:f>
              <c:numCache>
                <c:formatCode>[$-409]mmm\-yy;@</c:formatCode>
                <c:ptCount val="19"/>
                <c:pt idx="0">
                  <c:v>42064</c:v>
                </c:pt>
                <c:pt idx="1">
                  <c:v>42217</c:v>
                </c:pt>
                <c:pt idx="2">
                  <c:v>42339</c:v>
                </c:pt>
                <c:pt idx="3">
                  <c:v>42385</c:v>
                </c:pt>
                <c:pt idx="4">
                  <c:v>42416</c:v>
                </c:pt>
                <c:pt idx="5">
                  <c:v>42522</c:v>
                </c:pt>
                <c:pt idx="6">
                  <c:v>42675</c:v>
                </c:pt>
                <c:pt idx="7">
                  <c:v>42736</c:v>
                </c:pt>
                <c:pt idx="8">
                  <c:v>42767</c:v>
                </c:pt>
                <c:pt idx="9">
                  <c:v>42795</c:v>
                </c:pt>
                <c:pt idx="10">
                  <c:v>42826</c:v>
                </c:pt>
                <c:pt idx="11">
                  <c:v>42856</c:v>
                </c:pt>
                <c:pt idx="12">
                  <c:v>42887</c:v>
                </c:pt>
                <c:pt idx="13">
                  <c:v>42917</c:v>
                </c:pt>
                <c:pt idx="14">
                  <c:v>42948</c:v>
                </c:pt>
                <c:pt idx="15">
                  <c:v>42979</c:v>
                </c:pt>
                <c:pt idx="16">
                  <c:v>43009</c:v>
                </c:pt>
                <c:pt idx="17">
                  <c:v>43040</c:v>
                </c:pt>
                <c:pt idx="18">
                  <c:v>43070</c:v>
                </c:pt>
              </c:numCache>
            </c:numRef>
          </c:cat>
          <c:val>
            <c:numRef>
              <c:f>Sheet1!$B$3:$T$3</c:f>
              <c:numCache>
                <c:formatCode>General</c:formatCode>
                <c:ptCount val="19"/>
                <c:pt idx="1">
                  <c:v>15</c:v>
                </c:pt>
                <c:pt idx="2">
                  <c:v>10</c:v>
                </c:pt>
                <c:pt idx="3">
                  <c:v>10</c:v>
                </c:pt>
                <c:pt idx="4">
                  <c:v>5</c:v>
                </c:pt>
                <c:pt idx="5">
                  <c:v>29</c:v>
                </c:pt>
                <c:pt idx="6">
                  <c:v>14</c:v>
                </c:pt>
                <c:pt idx="7">
                  <c:v>13</c:v>
                </c:pt>
                <c:pt idx="8">
                  <c:v>19</c:v>
                </c:pt>
                <c:pt idx="9">
                  <c:v>6</c:v>
                </c:pt>
                <c:pt idx="10">
                  <c:v>6</c:v>
                </c:pt>
                <c:pt idx="11">
                  <c:v>0</c:v>
                </c:pt>
                <c:pt idx="12">
                  <c:v>14</c:v>
                </c:pt>
                <c:pt idx="13">
                  <c:v>2</c:v>
                </c:pt>
                <c:pt idx="14">
                  <c:v>20</c:v>
                </c:pt>
                <c:pt idx="15">
                  <c:v>12</c:v>
                </c:pt>
                <c:pt idx="16">
                  <c:v>5</c:v>
                </c:pt>
                <c:pt idx="17">
                  <c:v>5</c:v>
                </c:pt>
                <c:pt idx="18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98-497C-ADBC-5BAF5D08BFD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TOTAL MEMBERS</c:v>
                </c:pt>
              </c:strCache>
            </c:strRef>
          </c:tx>
          <c:marker>
            <c:symbol val="none"/>
          </c:marker>
          <c:trendline>
            <c:trendlineType val="linear"/>
            <c:forward val="2"/>
            <c:dispRSqr val="0"/>
            <c:dispEq val="0"/>
          </c:trendline>
          <c:cat>
            <c:numRef>
              <c:f>Sheet1!$B$1:$T$1</c:f>
              <c:numCache>
                <c:formatCode>[$-409]mmm\-yy;@</c:formatCode>
                <c:ptCount val="19"/>
                <c:pt idx="0">
                  <c:v>42064</c:v>
                </c:pt>
                <c:pt idx="1">
                  <c:v>42217</c:v>
                </c:pt>
                <c:pt idx="2">
                  <c:v>42339</c:v>
                </c:pt>
                <c:pt idx="3">
                  <c:v>42385</c:v>
                </c:pt>
                <c:pt idx="4">
                  <c:v>42416</c:v>
                </c:pt>
                <c:pt idx="5">
                  <c:v>42522</c:v>
                </c:pt>
                <c:pt idx="6">
                  <c:v>42675</c:v>
                </c:pt>
                <c:pt idx="7">
                  <c:v>42736</c:v>
                </c:pt>
                <c:pt idx="8">
                  <c:v>42767</c:v>
                </c:pt>
                <c:pt idx="9">
                  <c:v>42795</c:v>
                </c:pt>
                <c:pt idx="10">
                  <c:v>42826</c:v>
                </c:pt>
                <c:pt idx="11">
                  <c:v>42856</c:v>
                </c:pt>
                <c:pt idx="12">
                  <c:v>42887</c:v>
                </c:pt>
                <c:pt idx="13">
                  <c:v>42917</c:v>
                </c:pt>
                <c:pt idx="14">
                  <c:v>42948</c:v>
                </c:pt>
                <c:pt idx="15">
                  <c:v>42979</c:v>
                </c:pt>
                <c:pt idx="16">
                  <c:v>43009</c:v>
                </c:pt>
                <c:pt idx="17">
                  <c:v>43040</c:v>
                </c:pt>
                <c:pt idx="18">
                  <c:v>43070</c:v>
                </c:pt>
              </c:numCache>
            </c:numRef>
          </c:cat>
          <c:val>
            <c:numRef>
              <c:f>Sheet1!$B$4:$T$4</c:f>
              <c:numCache>
                <c:formatCode>General</c:formatCode>
                <c:ptCount val="19"/>
                <c:pt idx="0">
                  <c:v>123</c:v>
                </c:pt>
                <c:pt idx="1">
                  <c:v>153</c:v>
                </c:pt>
                <c:pt idx="2">
                  <c:v>167</c:v>
                </c:pt>
                <c:pt idx="3">
                  <c:v>177</c:v>
                </c:pt>
                <c:pt idx="4">
                  <c:v>175</c:v>
                </c:pt>
                <c:pt idx="5">
                  <c:v>165</c:v>
                </c:pt>
                <c:pt idx="6">
                  <c:v>173</c:v>
                </c:pt>
                <c:pt idx="7">
                  <c:v>182</c:v>
                </c:pt>
                <c:pt idx="8">
                  <c:v>174</c:v>
                </c:pt>
                <c:pt idx="9">
                  <c:v>178</c:v>
                </c:pt>
                <c:pt idx="10">
                  <c:v>174</c:v>
                </c:pt>
                <c:pt idx="11">
                  <c:v>177</c:v>
                </c:pt>
                <c:pt idx="12">
                  <c:v>169</c:v>
                </c:pt>
                <c:pt idx="13">
                  <c:v>172</c:v>
                </c:pt>
                <c:pt idx="14">
                  <c:v>155</c:v>
                </c:pt>
                <c:pt idx="15">
                  <c:v>152</c:v>
                </c:pt>
                <c:pt idx="16">
                  <c:v>172</c:v>
                </c:pt>
                <c:pt idx="17">
                  <c:v>172</c:v>
                </c:pt>
                <c:pt idx="18">
                  <c:v>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98-497C-ADBC-5BAF5D08B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9186656"/>
        <c:axId val="129548848"/>
      </c:lineChart>
      <c:dateAx>
        <c:axId val="129186656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crossAx val="129548848"/>
        <c:crosses val="autoZero"/>
        <c:auto val="1"/>
        <c:lblOffset val="100"/>
        <c:baseTimeUnit val="months"/>
      </c:dateAx>
      <c:valAx>
        <c:axId val="1295488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291866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775C2-4A8B-4AA8-8AA8-238DDEEDD2F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9A7057-5C38-4FF9-8C8E-703D6F6F352F}">
      <dgm:prSet phldrT="[Text]"/>
      <dgm:spPr/>
      <dgm:t>
        <a:bodyPr/>
        <a:lstStyle/>
        <a:p>
          <a:r>
            <a:rPr lang="en-US" dirty="0"/>
            <a:t>Networking</a:t>
          </a:r>
        </a:p>
      </dgm:t>
    </dgm:pt>
    <dgm:pt modelId="{40588A4B-FA6E-4D3A-8C69-C787FF471CBF}" type="parTrans" cxnId="{FB521673-344B-4B67-84DD-6094BB4C98BF}">
      <dgm:prSet/>
      <dgm:spPr/>
      <dgm:t>
        <a:bodyPr/>
        <a:lstStyle/>
        <a:p>
          <a:endParaRPr lang="en-US"/>
        </a:p>
      </dgm:t>
    </dgm:pt>
    <dgm:pt modelId="{CA2B5B62-9886-4CF1-BF29-3C70E57A616B}" type="sibTrans" cxnId="{FB521673-344B-4B67-84DD-6094BB4C98BF}">
      <dgm:prSet/>
      <dgm:spPr/>
      <dgm:t>
        <a:bodyPr/>
        <a:lstStyle/>
        <a:p>
          <a:endParaRPr lang="en-US"/>
        </a:p>
      </dgm:t>
    </dgm:pt>
    <dgm:pt modelId="{DC062B58-289E-4896-9348-5A1526443908}">
      <dgm:prSet phldrT="[Text]"/>
      <dgm:spPr/>
      <dgm:t>
        <a:bodyPr/>
        <a:lstStyle/>
        <a:p>
          <a:r>
            <a:rPr lang="en-US" dirty="0" smtClean="0"/>
            <a:t>Webinars</a:t>
          </a:r>
          <a:endParaRPr lang="en-US" dirty="0"/>
        </a:p>
      </dgm:t>
    </dgm:pt>
    <dgm:pt modelId="{E5E92D2F-E448-44A2-B372-87AE095261A7}" type="parTrans" cxnId="{9EE2711F-FB8C-4155-9BFA-DF625A0E93A6}">
      <dgm:prSet/>
      <dgm:spPr/>
      <dgm:t>
        <a:bodyPr/>
        <a:lstStyle/>
        <a:p>
          <a:endParaRPr lang="en-US"/>
        </a:p>
      </dgm:t>
    </dgm:pt>
    <dgm:pt modelId="{FF540F7A-CDD4-43DA-8464-213DE4710B6E}" type="sibTrans" cxnId="{9EE2711F-FB8C-4155-9BFA-DF625A0E93A6}">
      <dgm:prSet/>
      <dgm:spPr/>
      <dgm:t>
        <a:bodyPr/>
        <a:lstStyle/>
        <a:p>
          <a:endParaRPr lang="en-US"/>
        </a:p>
      </dgm:t>
    </dgm:pt>
    <dgm:pt modelId="{9D335372-A701-4F03-99F5-D3A9D556A9BF}">
      <dgm:prSet phldrT="[Text]"/>
      <dgm:spPr/>
      <dgm:t>
        <a:bodyPr/>
        <a:lstStyle/>
        <a:p>
          <a:r>
            <a:rPr lang="en-US" dirty="0"/>
            <a:t>In Person </a:t>
          </a:r>
          <a:r>
            <a:rPr lang="en-US" dirty="0" smtClean="0"/>
            <a:t>Meeting</a:t>
          </a:r>
          <a:endParaRPr lang="en-US" dirty="0"/>
        </a:p>
      </dgm:t>
    </dgm:pt>
    <dgm:pt modelId="{7C753961-0CD0-4533-9C26-4A33F6558785}" type="parTrans" cxnId="{AB9A3B9F-017B-485B-BEF1-CFD43661E4FE}">
      <dgm:prSet/>
      <dgm:spPr/>
      <dgm:t>
        <a:bodyPr/>
        <a:lstStyle/>
        <a:p>
          <a:endParaRPr lang="en-US"/>
        </a:p>
      </dgm:t>
    </dgm:pt>
    <dgm:pt modelId="{716A7CFA-4DEA-491B-8057-6F94996864C9}" type="sibTrans" cxnId="{AB9A3B9F-017B-485B-BEF1-CFD43661E4FE}">
      <dgm:prSet/>
      <dgm:spPr/>
      <dgm:t>
        <a:bodyPr/>
        <a:lstStyle/>
        <a:p>
          <a:endParaRPr lang="en-US"/>
        </a:p>
      </dgm:t>
    </dgm:pt>
    <dgm:pt modelId="{34FDF648-DA49-4BF7-9CED-DEEFAA09EA5B}">
      <dgm:prSet phldrT="[Text]"/>
      <dgm:spPr/>
      <dgm:t>
        <a:bodyPr/>
        <a:lstStyle/>
        <a:p>
          <a:r>
            <a:rPr lang="en-US" dirty="0" smtClean="0"/>
            <a:t>Membership Growth</a:t>
          </a:r>
          <a:endParaRPr lang="en-US" dirty="0"/>
        </a:p>
      </dgm:t>
    </dgm:pt>
    <dgm:pt modelId="{7468842B-424D-4675-AF73-36A99538BED7}" type="parTrans" cxnId="{A30CBD33-C402-4A4A-9305-A614544C4998}">
      <dgm:prSet/>
      <dgm:spPr/>
      <dgm:t>
        <a:bodyPr/>
        <a:lstStyle/>
        <a:p>
          <a:endParaRPr lang="en-US"/>
        </a:p>
      </dgm:t>
    </dgm:pt>
    <dgm:pt modelId="{09D559B7-B8FA-486A-A884-E25709EC9C05}" type="sibTrans" cxnId="{A30CBD33-C402-4A4A-9305-A614544C4998}">
      <dgm:prSet/>
      <dgm:spPr/>
      <dgm:t>
        <a:bodyPr/>
        <a:lstStyle/>
        <a:p>
          <a:endParaRPr lang="en-US"/>
        </a:p>
      </dgm:t>
    </dgm:pt>
    <dgm:pt modelId="{B5856C0E-0CA8-451A-B409-5FA1ADD3F54A}" type="pres">
      <dgm:prSet presAssocID="{E14775C2-4A8B-4AA8-8AA8-238DDEEDD2F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733B82-2851-4416-9A4C-F1515339A263}" type="pres">
      <dgm:prSet presAssocID="{E14775C2-4A8B-4AA8-8AA8-238DDEEDD2FA}" presName="diamond" presStyleLbl="bgShp" presStyleIdx="0" presStyleCnt="1"/>
      <dgm:spPr/>
    </dgm:pt>
    <dgm:pt modelId="{E08009CD-91F8-49DC-8572-91F87E96EAD3}" type="pres">
      <dgm:prSet presAssocID="{E14775C2-4A8B-4AA8-8AA8-238DDEEDD2FA}" presName="quad1" presStyleLbl="node1" presStyleIdx="0" presStyleCnt="4" custLinFactNeighborX="-2124" custLinFactNeighborY="-27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840E4B-7805-4F34-A23C-AC0B6912AA13}" type="pres">
      <dgm:prSet presAssocID="{E14775C2-4A8B-4AA8-8AA8-238DDEEDD2FA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48FDB-4B8B-438F-98CF-4A6FE38585D5}" type="pres">
      <dgm:prSet presAssocID="{E14775C2-4A8B-4AA8-8AA8-238DDEEDD2FA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E40B7-42A0-4EC1-9EF6-D3D9A7CDE186}" type="pres">
      <dgm:prSet presAssocID="{E14775C2-4A8B-4AA8-8AA8-238DDEEDD2FA}" presName="quad4" presStyleLbl="node1" presStyleIdx="3" presStyleCnt="4" custLinFactNeighborX="390" custLinFactNeighborY="-11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E2711F-FB8C-4155-9BFA-DF625A0E93A6}" srcId="{E14775C2-4A8B-4AA8-8AA8-238DDEEDD2FA}" destId="{DC062B58-289E-4896-9348-5A1526443908}" srcOrd="1" destOrd="0" parTransId="{E5E92D2F-E448-44A2-B372-87AE095261A7}" sibTransId="{FF540F7A-CDD4-43DA-8464-213DE4710B6E}"/>
    <dgm:cxn modelId="{A30CBD33-C402-4A4A-9305-A614544C4998}" srcId="{E14775C2-4A8B-4AA8-8AA8-238DDEEDD2FA}" destId="{34FDF648-DA49-4BF7-9CED-DEEFAA09EA5B}" srcOrd="3" destOrd="0" parTransId="{7468842B-424D-4675-AF73-36A99538BED7}" sibTransId="{09D559B7-B8FA-486A-A884-E25709EC9C05}"/>
    <dgm:cxn modelId="{5263C7EE-E1D0-47B2-8B42-C2A8379B8BFC}" type="presOf" srcId="{9D335372-A701-4F03-99F5-D3A9D556A9BF}" destId="{3CE48FDB-4B8B-438F-98CF-4A6FE38585D5}" srcOrd="0" destOrd="0" presId="urn:microsoft.com/office/officeart/2005/8/layout/matrix3"/>
    <dgm:cxn modelId="{AB9A3B9F-017B-485B-BEF1-CFD43661E4FE}" srcId="{E14775C2-4A8B-4AA8-8AA8-238DDEEDD2FA}" destId="{9D335372-A701-4F03-99F5-D3A9D556A9BF}" srcOrd="2" destOrd="0" parTransId="{7C753961-0CD0-4533-9C26-4A33F6558785}" sibTransId="{716A7CFA-4DEA-491B-8057-6F94996864C9}"/>
    <dgm:cxn modelId="{94CCD327-B241-43B3-9C22-90F9E49DA9B9}" type="presOf" srcId="{34FDF648-DA49-4BF7-9CED-DEEFAA09EA5B}" destId="{81FE40B7-42A0-4EC1-9EF6-D3D9A7CDE186}" srcOrd="0" destOrd="0" presId="urn:microsoft.com/office/officeart/2005/8/layout/matrix3"/>
    <dgm:cxn modelId="{FB521673-344B-4B67-84DD-6094BB4C98BF}" srcId="{E14775C2-4A8B-4AA8-8AA8-238DDEEDD2FA}" destId="{729A7057-5C38-4FF9-8C8E-703D6F6F352F}" srcOrd="0" destOrd="0" parTransId="{40588A4B-FA6E-4D3A-8C69-C787FF471CBF}" sibTransId="{CA2B5B62-9886-4CF1-BF29-3C70E57A616B}"/>
    <dgm:cxn modelId="{739EF9D9-723B-484D-8395-55CA809B6B65}" type="presOf" srcId="{DC062B58-289E-4896-9348-5A1526443908}" destId="{C1840E4B-7805-4F34-A23C-AC0B6912AA13}" srcOrd="0" destOrd="0" presId="urn:microsoft.com/office/officeart/2005/8/layout/matrix3"/>
    <dgm:cxn modelId="{A6D0D9BD-B500-4BC7-AB91-5DE3DD01759E}" type="presOf" srcId="{E14775C2-4A8B-4AA8-8AA8-238DDEEDD2FA}" destId="{B5856C0E-0CA8-451A-B409-5FA1ADD3F54A}" srcOrd="0" destOrd="0" presId="urn:microsoft.com/office/officeart/2005/8/layout/matrix3"/>
    <dgm:cxn modelId="{8EB73FB7-303F-47D5-BE48-957A2C457F3A}" type="presOf" srcId="{729A7057-5C38-4FF9-8C8E-703D6F6F352F}" destId="{E08009CD-91F8-49DC-8572-91F87E96EAD3}" srcOrd="0" destOrd="0" presId="urn:microsoft.com/office/officeart/2005/8/layout/matrix3"/>
    <dgm:cxn modelId="{7983E36C-0674-4F87-B09F-998B1EAF01BA}" type="presParOf" srcId="{B5856C0E-0CA8-451A-B409-5FA1ADD3F54A}" destId="{68733B82-2851-4416-9A4C-F1515339A263}" srcOrd="0" destOrd="0" presId="urn:microsoft.com/office/officeart/2005/8/layout/matrix3"/>
    <dgm:cxn modelId="{AF6AF958-A4CD-4D65-BDD0-D7F8B524BB80}" type="presParOf" srcId="{B5856C0E-0CA8-451A-B409-5FA1ADD3F54A}" destId="{E08009CD-91F8-49DC-8572-91F87E96EAD3}" srcOrd="1" destOrd="0" presId="urn:microsoft.com/office/officeart/2005/8/layout/matrix3"/>
    <dgm:cxn modelId="{F8D8897F-1982-4B67-88E4-63D201F993EB}" type="presParOf" srcId="{B5856C0E-0CA8-451A-B409-5FA1ADD3F54A}" destId="{C1840E4B-7805-4F34-A23C-AC0B6912AA13}" srcOrd="2" destOrd="0" presId="urn:microsoft.com/office/officeart/2005/8/layout/matrix3"/>
    <dgm:cxn modelId="{6944A57E-FB42-4E65-995A-505FECE6C434}" type="presParOf" srcId="{B5856C0E-0CA8-451A-B409-5FA1ADD3F54A}" destId="{3CE48FDB-4B8B-438F-98CF-4A6FE38585D5}" srcOrd="3" destOrd="0" presId="urn:microsoft.com/office/officeart/2005/8/layout/matrix3"/>
    <dgm:cxn modelId="{FE9EFAE4-92EC-452B-A84C-0BBC5EF86056}" type="presParOf" srcId="{B5856C0E-0CA8-451A-B409-5FA1ADD3F54A}" destId="{81FE40B7-42A0-4EC1-9EF6-D3D9A7CDE18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33B82-2851-4416-9A4C-F1515339A263}">
      <dsp:nvSpPr>
        <dsp:cNvPr id="0" name=""/>
        <dsp:cNvSpPr/>
      </dsp:nvSpPr>
      <dsp:spPr>
        <a:xfrm>
          <a:off x="1183613" y="0"/>
          <a:ext cx="4081775" cy="408177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09CD-91F8-49DC-8572-91F87E96EAD3}">
      <dsp:nvSpPr>
        <dsp:cNvPr id="0" name=""/>
        <dsp:cNvSpPr/>
      </dsp:nvSpPr>
      <dsp:spPr>
        <a:xfrm>
          <a:off x="1537570" y="343641"/>
          <a:ext cx="1591892" cy="15918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Networking</a:t>
          </a:r>
        </a:p>
      </dsp:txBody>
      <dsp:txXfrm>
        <a:off x="1615280" y="421351"/>
        <a:ext cx="1436472" cy="1436472"/>
      </dsp:txXfrm>
    </dsp:sp>
    <dsp:sp modelId="{C1840E4B-7805-4F34-A23C-AC0B6912AA13}">
      <dsp:nvSpPr>
        <dsp:cNvPr id="0" name=""/>
        <dsp:cNvSpPr/>
      </dsp:nvSpPr>
      <dsp:spPr>
        <a:xfrm>
          <a:off x="3285727" y="387768"/>
          <a:ext cx="1591892" cy="15918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Webinars</a:t>
          </a:r>
          <a:endParaRPr lang="en-US" sz="2000" kern="1200" dirty="0"/>
        </a:p>
      </dsp:txBody>
      <dsp:txXfrm>
        <a:off x="3363437" y="465478"/>
        <a:ext cx="1436472" cy="1436472"/>
      </dsp:txXfrm>
    </dsp:sp>
    <dsp:sp modelId="{3CE48FDB-4B8B-438F-98CF-4A6FE38585D5}">
      <dsp:nvSpPr>
        <dsp:cNvPr id="0" name=""/>
        <dsp:cNvSpPr/>
      </dsp:nvSpPr>
      <dsp:spPr>
        <a:xfrm>
          <a:off x="1571382" y="2102114"/>
          <a:ext cx="1591892" cy="15918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 Person </a:t>
          </a:r>
          <a:r>
            <a:rPr lang="en-US" sz="2000" kern="1200" dirty="0" smtClean="0"/>
            <a:t>Meeting</a:t>
          </a:r>
          <a:endParaRPr lang="en-US" sz="2000" kern="1200" dirty="0"/>
        </a:p>
      </dsp:txBody>
      <dsp:txXfrm>
        <a:off x="1649092" y="2179824"/>
        <a:ext cx="1436472" cy="1436472"/>
      </dsp:txXfrm>
    </dsp:sp>
    <dsp:sp modelId="{81FE40B7-42A0-4EC1-9EF6-D3D9A7CDE186}">
      <dsp:nvSpPr>
        <dsp:cNvPr id="0" name=""/>
        <dsp:cNvSpPr/>
      </dsp:nvSpPr>
      <dsp:spPr>
        <a:xfrm>
          <a:off x="3291936" y="2083504"/>
          <a:ext cx="1591892" cy="15918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Membership Growth</a:t>
          </a:r>
          <a:endParaRPr lang="en-US" sz="2000" kern="1200" dirty="0"/>
        </a:p>
      </dsp:txBody>
      <dsp:txXfrm>
        <a:off x="3369646" y="2161214"/>
        <a:ext cx="1436472" cy="1436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0E2EF-1D5C-4F24-B02B-A5A8E4442EE6}" type="datetimeFigureOut">
              <a:rPr lang="en-US" smtClean="0"/>
              <a:t>2/14/2018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ED7B8-E8DA-404A-AEEA-6211819336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5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ED7B8-E8DA-404A-AEEA-6211819336D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ED7B8-E8DA-404A-AEEA-6211819336D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2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ED7B8-E8DA-404A-AEEA-6211819336D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7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 Plans for 2018- keep/remove NI bootcamp?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ED7B8-E8DA-404A-AEEA-6211819336D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2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Membership Meeting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675255" y="2871014"/>
            <a:ext cx="6841490" cy="1621155"/>
          </a:xfrm>
          <a:prstGeom prst="rect">
            <a:avLst/>
          </a:prstGeom>
          <a:ln w="41275"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490528" y="4927598"/>
            <a:ext cx="7376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Euphemia" panose="020B0503040102020104" pitchFamily="34" charset="0"/>
                <a:ea typeface="Georgia" panose="02040502050405020303" pitchFamily="18" charset="0"/>
                <a:cs typeface="Times New Roman" panose="02020603050405020304" pitchFamily="18" charset="0"/>
              </a:rPr>
              <a:t>Advancing nursing informatics through communication, education, research and professional activities</a:t>
            </a:r>
            <a:endParaRPr lang="en-US" i="1" dirty="0"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9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27439" y="673245"/>
            <a:ext cx="9601200" cy="130333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dirty="0" smtClean="0"/>
              <a:t>	Plans </a:t>
            </a:r>
            <a:r>
              <a:rPr lang="en-US" dirty="0"/>
              <a:t>for 2018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50735528"/>
              </p:ext>
            </p:extLst>
          </p:nvPr>
        </p:nvGraphicFramePr>
        <p:xfrm>
          <a:off x="849745" y="2152073"/>
          <a:ext cx="6449002" cy="408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090">
            <a:off x="8115929" y="3260318"/>
            <a:ext cx="2951420" cy="321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02327" y="585499"/>
            <a:ext cx="9601200" cy="103086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Finance Report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" t="12128" r="-1173"/>
          <a:stretch/>
        </p:blipFill>
        <p:spPr>
          <a:xfrm>
            <a:off x="2392217" y="1736437"/>
            <a:ext cx="7176655" cy="44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41162" y="5120704"/>
            <a:ext cx="1745673" cy="853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Italics Counties are not part of our normal service area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03" y="1805709"/>
            <a:ext cx="7279159" cy="441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399" y="502372"/>
            <a:ext cx="9601200" cy="1303337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Membership Distribution by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330036" y="573954"/>
            <a:ext cx="9601200" cy="130333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Membership Trend - Qty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94979761"/>
              </p:ext>
            </p:extLst>
          </p:nvPr>
        </p:nvGraphicFramePr>
        <p:xfrm>
          <a:off x="2122054" y="1941947"/>
          <a:ext cx="7869382" cy="431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20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91492" y="904154"/>
            <a:ext cx="9601200" cy="3317875"/>
          </a:xfrm>
        </p:spPr>
        <p:txBody>
          <a:bodyPr/>
          <a:lstStyle/>
          <a:p>
            <a:r>
              <a:rPr lang="en-US" dirty="0" smtClean="0"/>
              <a:t>For 2017, membership decreased by 1 from November 2016 to November 2017. (There was no report from December 2017 to compare.)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The Membership Committee saw improved renewals after implementing a proactive e-mail for accounts that are approaching or have passed the renewal date.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22" y="3315854"/>
            <a:ext cx="4492308" cy="31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dirty="0" smtClean="0"/>
              <a:t>	Ways </a:t>
            </a:r>
            <a:r>
              <a:rPr lang="en-US" dirty="0"/>
              <a:t>to get involved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40348" y="3031065"/>
            <a:ext cx="9601196" cy="2387074"/>
          </a:xfrm>
        </p:spPr>
        <p:txBody>
          <a:bodyPr/>
          <a:lstStyle/>
          <a:p>
            <a:r>
              <a:rPr lang="en-US" dirty="0"/>
              <a:t>Consider presenting!</a:t>
            </a:r>
          </a:p>
          <a:p>
            <a:r>
              <a:rPr lang="en-US" dirty="0"/>
              <a:t>Join a chapter committee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Membership</a:t>
            </a:r>
          </a:p>
          <a:p>
            <a:pPr lvl="1"/>
            <a:r>
              <a:rPr lang="en-US" dirty="0"/>
              <a:t>Social Media/Communication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25" y="1551708"/>
            <a:ext cx="3590184" cy="50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dirty="0" smtClean="0"/>
              <a:t>	Run </a:t>
            </a:r>
            <a:r>
              <a:rPr lang="en-US" dirty="0"/>
              <a:t>for the Board!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09438" y="2980530"/>
            <a:ext cx="9601196" cy="3030540"/>
          </a:xfrm>
        </p:spPr>
        <p:txBody>
          <a:bodyPr>
            <a:normAutofit/>
          </a:bodyPr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Networking</a:t>
            </a:r>
          </a:p>
          <a:p>
            <a:pPr lvl="1"/>
            <a:r>
              <a:rPr lang="en-US" dirty="0"/>
              <a:t>Resume builder</a:t>
            </a:r>
          </a:p>
          <a:p>
            <a:pPr lvl="1"/>
            <a:r>
              <a:rPr lang="en-US" dirty="0"/>
              <a:t>Grow Your Leadership Base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82" y="461819"/>
            <a:ext cx="3108036" cy="3108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935" y="1908077"/>
            <a:ext cx="3000375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ANIA SoCal Committee Members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Education Committee </a:t>
            </a:r>
            <a:r>
              <a:rPr lang="en-US" sz="1400" b="1" dirty="0" smtClean="0"/>
              <a:t>Members:</a:t>
            </a:r>
            <a:endParaRPr lang="en-US" sz="1400" b="1" dirty="0"/>
          </a:p>
          <a:p>
            <a:pPr lvl="0"/>
            <a:r>
              <a:rPr lang="en-US" sz="1400" dirty="0"/>
              <a:t>Linda Privette</a:t>
            </a:r>
          </a:p>
          <a:p>
            <a:pPr lvl="0"/>
            <a:r>
              <a:rPr lang="en-US" sz="1400" dirty="0"/>
              <a:t>Joanelle Adajar</a:t>
            </a:r>
          </a:p>
          <a:p>
            <a:pPr lvl="0"/>
            <a:r>
              <a:rPr lang="en-US" sz="1400" dirty="0"/>
              <a:t>Karen Walter</a:t>
            </a:r>
          </a:p>
          <a:p>
            <a:pPr lvl="0"/>
            <a:r>
              <a:rPr lang="en-US" sz="1400" dirty="0"/>
              <a:t>Andrea Reed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Communications Committee </a:t>
            </a:r>
            <a:r>
              <a:rPr lang="en-US" sz="1400" b="1" dirty="0" smtClean="0"/>
              <a:t>Members:</a:t>
            </a:r>
            <a:endParaRPr lang="en-US" sz="1400" b="1" dirty="0"/>
          </a:p>
          <a:p>
            <a:pPr lvl="0"/>
            <a:r>
              <a:rPr lang="en-US" sz="1400" dirty="0"/>
              <a:t>Crystal Rojas</a:t>
            </a:r>
          </a:p>
          <a:p>
            <a:pPr lvl="0"/>
            <a:r>
              <a:rPr lang="en-US" sz="1400" dirty="0"/>
              <a:t>Jivani Chandramandavi</a:t>
            </a:r>
          </a:p>
          <a:p>
            <a:r>
              <a:rPr lang="en-US" sz="1400" dirty="0"/>
              <a:t> </a:t>
            </a:r>
            <a:r>
              <a:rPr lang="en-US" sz="1400" dirty="0" smtClean="0"/>
              <a:t>Nicole Bonacio</a:t>
            </a:r>
          </a:p>
          <a:p>
            <a:r>
              <a:rPr lang="en-US" sz="1400" dirty="0" smtClean="0"/>
              <a:t>Renee Lazaro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178294" y="2728422"/>
            <a:ext cx="4718304" cy="33101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Membership Committee Members:</a:t>
            </a:r>
          </a:p>
          <a:p>
            <a:r>
              <a:rPr lang="en-US" dirty="0" smtClean="0"/>
              <a:t>Tushondra Thomas</a:t>
            </a:r>
          </a:p>
          <a:p>
            <a:pPr lvl="0"/>
            <a:r>
              <a:rPr lang="en-US" dirty="0" smtClean="0"/>
              <a:t>Gail Jones</a:t>
            </a:r>
          </a:p>
          <a:p>
            <a:pPr lvl="0"/>
            <a:r>
              <a:rPr lang="en-US" dirty="0" smtClean="0"/>
              <a:t>Renee Lazaro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Election Committee Members:</a:t>
            </a:r>
          </a:p>
          <a:p>
            <a:pPr lvl="0"/>
            <a:r>
              <a:rPr lang="en-US" dirty="0" smtClean="0"/>
              <a:t>Jeanie Barrera</a:t>
            </a:r>
          </a:p>
          <a:p>
            <a:pPr lvl="0"/>
            <a:r>
              <a:rPr lang="en-US" dirty="0" smtClean="0"/>
              <a:t>Geri Theriot</a:t>
            </a:r>
          </a:p>
          <a:p>
            <a:pPr lvl="0"/>
            <a:r>
              <a:rPr lang="en-US" dirty="0" smtClean="0"/>
              <a:t>Renee Lazaro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0786" y="1505527"/>
            <a:ext cx="10446051" cy="1203549"/>
          </a:xfrm>
          <a:prstGeom prst="rect">
            <a:avLst/>
          </a:prstGeom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400" dirty="0" smtClean="0">
                <a:ln w="3175" cmpd="sng">
                  <a:noFill/>
                </a:ln>
              </a:rPr>
              <a:t>   Renee </a:t>
            </a:r>
            <a:r>
              <a:rPr lang="en-US" sz="4400" dirty="0">
                <a:ln w="3175" cmpd="sng">
                  <a:noFill/>
                </a:ln>
              </a:rPr>
              <a:t>Lazaro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971400" y="3066472"/>
            <a:ext cx="4070350" cy="17641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Committee Member of the Year</a:t>
            </a:r>
          </a:p>
          <a:p>
            <a:pPr marL="0" indent="0">
              <a:buNone/>
            </a:pPr>
            <a:r>
              <a:rPr lang="en-US" dirty="0" smtClean="0"/>
              <a:t>On 3 of our committees last year and has been pivotal to the development and growth of the ANIA SoCal Chapter.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-27" r="13769" b="8411"/>
          <a:stretch/>
        </p:blipFill>
        <p:spPr>
          <a:xfrm>
            <a:off x="5163128" y="979053"/>
            <a:ext cx="6245836" cy="50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55" y="1062182"/>
            <a:ext cx="9384145" cy="118463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With great appreciation and thanks…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217C6-44F0-43CD-9FA8-9EB41719F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 r="-1174" b="26025"/>
          <a:stretch/>
        </p:blipFill>
        <p:spPr>
          <a:xfrm rot="20967791">
            <a:off x="5137782" y="2819527"/>
            <a:ext cx="2632288" cy="2562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https://media.licdn.com/mpr/mpr/shrinknp_400_400/p/7/005/06a/346/123b0d1.jpg">
            <a:extLst>
              <a:ext uri="{FF2B5EF4-FFF2-40B4-BE49-F238E27FC236}">
                <a16:creationId xmlns:a16="http://schemas.microsoft.com/office/drawing/2014/main" id="{E9481A00-B8BE-481B-8098-C1D15C323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26565">
            <a:off x="8175244" y="3040674"/>
            <a:ext cx="2740961" cy="2740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7" y="2600453"/>
            <a:ext cx="5717309" cy="39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Meet the Board</a:t>
            </a:r>
          </a:p>
          <a:p>
            <a:r>
              <a:rPr lang="en-US" dirty="0"/>
              <a:t>Plans for the year</a:t>
            </a:r>
          </a:p>
          <a:p>
            <a:r>
              <a:rPr lang="en-US" dirty="0"/>
              <a:t>Financial report</a:t>
            </a:r>
          </a:p>
          <a:p>
            <a:r>
              <a:rPr lang="en-US" dirty="0"/>
              <a:t>Membership report</a:t>
            </a:r>
          </a:p>
          <a:p>
            <a:r>
              <a:rPr lang="en-US" dirty="0"/>
              <a:t>Ways to get involved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54" y="2808362"/>
            <a:ext cx="6382326" cy="30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Board Members</a:t>
            </a:r>
          </a:p>
        </p:txBody>
      </p:sp>
      <p:pic>
        <p:nvPicPr>
          <p:cNvPr id="2050" name="Picture 2" descr="https://media.licdn.com/mpr/mpr/shrinknp_400_400/p/7/005/06a/346/123b0d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4914" y="3630351"/>
            <a:ext cx="2081544" cy="208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81344" y="2791431"/>
            <a:ext cx="4718304" cy="3310128"/>
          </a:xfrm>
        </p:spPr>
        <p:txBody>
          <a:bodyPr/>
          <a:lstStyle/>
          <a:p>
            <a:pPr algn="ctr"/>
            <a:r>
              <a:rPr lang="en-US" dirty="0"/>
              <a:t>Newly Elected:  Karen Pope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905559" y="2800889"/>
            <a:ext cx="4718304" cy="3310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President:  Ellen Pollack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5a6c2ba7-1684-476c-9eeb-97d3cb21ac11@namprd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1058" r="10608" b="-1"/>
          <a:stretch/>
        </p:blipFill>
        <p:spPr bwMode="auto">
          <a:xfrm>
            <a:off x="7693890" y="3630351"/>
            <a:ext cx="2235201" cy="206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FA8C4EE6-9DDD-4283-BD07-D14CFE9F1268}"/>
              </a:ext>
            </a:extLst>
          </p:cNvPr>
          <p:cNvSpPr/>
          <p:nvPr/>
        </p:nvSpPr>
        <p:spPr>
          <a:xfrm>
            <a:off x="5341654" y="4017818"/>
            <a:ext cx="1045926" cy="60036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4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Board Members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81344" y="2791431"/>
            <a:ext cx="4718304" cy="3310128"/>
          </a:xfrm>
        </p:spPr>
        <p:txBody>
          <a:bodyPr/>
          <a:lstStyle/>
          <a:p>
            <a:pPr algn="ctr"/>
            <a:r>
              <a:rPr lang="en-US" dirty="0"/>
              <a:t>Newly Elected: Jasmine Davis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905559" y="2800889"/>
            <a:ext cx="4718304" cy="3310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Vice President: Karen Pope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5a6c2ba7-1684-476c-9eeb-97d3cb21ac11@namprd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t="834" r="13318" b="-1"/>
          <a:stretch/>
        </p:blipFill>
        <p:spPr bwMode="auto">
          <a:xfrm>
            <a:off x="2262908" y="3592944"/>
            <a:ext cx="2456131" cy="224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FA8C4EE6-9DDD-4283-BD07-D14CFE9F1268}"/>
              </a:ext>
            </a:extLst>
          </p:cNvPr>
          <p:cNvSpPr/>
          <p:nvPr/>
        </p:nvSpPr>
        <p:spPr>
          <a:xfrm>
            <a:off x="5746364" y="4017817"/>
            <a:ext cx="1045926" cy="60036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F3D2B1-76EC-4A70-9568-6DEB8EB20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250" y="3498272"/>
            <a:ext cx="2403764" cy="240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70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Board Members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736848" y="2560320"/>
            <a:ext cx="4718304" cy="3310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Membership:  John Lussier</a:t>
            </a:r>
          </a:p>
          <a:p>
            <a:endParaRPr lang="en-US" dirty="0"/>
          </a:p>
        </p:txBody>
      </p:sp>
      <p:sp>
        <p:nvSpPr>
          <p:cNvPr id="3" name="AutoShape 2" descr="data:image/jpeg;base64,/9j/4AAQSkZJRgABAQAAAQABAAD/2wCEAAkGBxQSEhQUEhQUFBQUFBQQEhQQEBQUFBUVFBQWFhQUFBQYHCggGBolHBQUITEhJSkrLi4uFx8zODMsNygtLisBCgoKDg0OGxAQGCwdHB8sLCwsLCwsLCwsLCwsLCwsLCwsLCwsLCwsLCwsLCwsLCwsLCwsLCwsLDcsLCwsNzcrK//AABEIAQwAvAMBIgACEQEDEQH/xAAbAAACAwEBAQAAAAAAAAAAAAADBAECBQAGB//EADgQAAIBAgQDBQcDAwQDAAAAAAABAgMRBBIhMQVBUQYiYXGBEzKRobHB8BRS0XLh8SNCYrIVM0P/xAAaAQACAwEBAAAAAAAAAAAAAAAAAQIDBQQG/8QAJREBAQADAAIDAAEEAwAAAAAAAAECAxESIQQxQSJCUWFxBRMy/9oADAMBAAIRAxEAPwBSMLDFNFaMc0bc0FjA73EtFl4gl5BYJjOCwQxBAoyJzCNdxuVdMYpIYjSHwus10rkqlYeeHAVcVCOjd30SuxXk+0p2/RdRJlAo8Y3tGy6vX4WAVMbLptr3Uym7sIsmrOmZQ0BwpcxCHFHfVach+hjovR3XmSw3YZfqOerPH8EVMHXos06VNNK3M6thy+Tqi1iFoBqlHoXo0A4Or02XbsXVGx2QXB0rNXBSkNYmyQnIODqrqEe1K1ALmA6rRlqNxkKRQdvQSQsqyQGeJFqjbIpwGZyjUY1TqCMEMU0HA1qA0nZXEcNPQfpUHLl3VbXqyGzOYQ8MPKkMVVlNNRuordrcReFaV1deV7/E9N+kc2opJRWl+vl+dCuLwmRWt5L7szdlyyva0MJMZyPL+zS5f59Skai1co9EsiSfq+psRwEpO7VkLYqeuWKv6FHtd6rHUFKWi6u177ctgM5621T3XNSW+nO9jVoVMs9Erre3LzLY3CxavbfYlCsE4fi+6rp3T589Oq0NCOMjNWWj6M89hcR3krfFmhjKTSjLmrXa+HyOv4+/Kevxyb9Mvv8ATLWo1BIUh4/HqHzaGnGbavNopNkRkdUYqfSs7NgppE1QEqojCrIXsHzg5RQjdTYRyuLUZF3LUOJLumRGFgsGEnEOH0JIPRRCjY6i9Vfa+vkF9D79NfBwWZfE9NRoxUdX1fR+hi8NppNX3lr5RXL4WNWk7tt+hn7M/Ku3XhyLyr5VovKwtVTn7y08RylSzav0Xggytz2KMq6scGZiG8lrOy6GJVw+7ebXoloeqqUu7J9VoK4bDprUqtWY4PJV8J+3Rby3uw1eDyXkrWWnmeplgo8jMxlHl9iPUvC15WjVUWm03yuWq8TzPKvd2av3tXbXwH61Ba8ny008dDKp4dJ3Wmu3Isxy/spzx4doYrK/ZysmlZeK5Dalc81xrWeZbp7rzNPhONzx13NTRt7/ABrL36ee40nKxFSZSrMBVmdNc0RVFajCuZSRFMu5FZTCyQtNO4jVpsNGQnTmMUqgGbpMdpxM+k9TQhMlEamqrBuC4XPUTfux1fnyQFU87te3o2bnB6OVKK15tlG/OScX6cLb04qTz5lzeoytFqWwy0cnydl5sDUq3dvUz76jvwnaZozDIWw47Yot67JOJsBk9Q6B1IhYZapIQxCG5biWJkV2JRiY2VjKnPdmti1dmFxDupksfRZzsLuN9+unryC4Huya+GgDCzuuttf5G6cE2nr/AI5nbpy5lGbux9U5OrcFUkdX0QKDuajNQ5F1LQh0ytXbQQUqVATkClKxXMRSAiw9MpGiXURSGcw7G41BShsXsTQp3Dyu936PU9Hw/RX8Ty1BW5XZ6DhlS8HrzXy1+5xfK9WOz487GvXxWlkBpohx2b/PEmLODOtHVjOdOUpWGoVL+P0MqPeeraS6czsZxOlThZyUVteUrK/hqRi6trOktWl6g5zXJ3PGRxyk7QqqV9bZr/A0+GVJOXgFHGpPdLwuL1aRTHYxQmrvk0ee4l2kafc1tokld3IpfRvG0bMwOMx7o1SxVerrKOWPWWnyMrjqlBXTuuetyXCyvojw+fet6GrJNRbvbVa+FndGBRq2afTU3MTU7nmW4OPbHUazklf5h6UAGFhbYdUkjW1d8fbJ2esvSs0LVUN3uL1WTqEZ1SWpaKL1EcmJIxBFZIs2RewylTT0DwjcFTkGpvUcKnMNh8z6D+CwUo5pPZZV4at/YTw07c7eR6LBvNSiur1+PNmf8v8A9RpfC+rFMXJ3Xl/gmlO4PiUbbcrr4aAMLUvqZ2z7aWnH+IuOwk5e5LLfeT5dWkeb4l2OjKN755tTUp17yleUbJpWtdbo9lQlyZNbDksMvH2eevy9PE0eEeyUVG2ZPle1uS1PV8EouF3J3uMUsHG92tfIO422Fln5UY4yTkeZ7bu8e7vysed4fg6lRO3dtFyW3edtIrx6cj0/aRXVxfhSTWXdbr7/AGCZcPLDseVfDMSqtTLUrxgpNQ9pKL7qtlcktLvX4C051JXhPVpuN1s/JnucThG90ref2M/FYaMVokuehLLbL+IY6bP3ryFelZeljSxdbuwS5oR4vU39TTw+GU8utlFJ7FunG5Zcjl+RZjOmaSdkgzp2LUYF5I2cceTjGyy7el3IE3cYqRBwQUpS1RArDs4C0ooR9TnLJNisbsbosZjQpaEotGRwyGgzb4JWSTTbsrN835rpYxaSGKFXLJPx18uZTv1+eP8Ald8bd/15+/ptY2erV8ykr3tb8YrgejD8TxEZOm4NNWadvS1/mLxVkYeyWX29Bqs56bOE5DOKqxS3MilibIzuJ8Qk2owu5N2SX5oKX0nz216fEM08kN3q/BD2V8xDh/CclJpytUlq5rdPp9hH/wARVgs36irJ/tnlcfTRNfEl4l2fie0sEovVbdTG7OYjJK1R2zq0X4mL2jniamiukufLz8zIpUMQ8icm8s4zTej7r02Cz0Xfb6lVjpcwOKysmP0MZeCvvbUwON4vRkJ9p28jz+Jeadnsek4LDNFS/ceYpwcpJLd7HtKCypJbLRGn8HDtuTH+fnyTFEoWOyl81zpQNNlF5gWEqidaoKiLVaoDOBlIq6pC1Pg0IDcReIRSJAw2g1OKEc+ozCqgBuKRErIEqgKtUGiO6tnfxNnD95I8xKZrcIxXLoZfz9X9ca//AB27+itd4W600/Oojw6VOjKU6mju4uUr2XO3gjWhUJoQSbdt/Azo0UUuP0GtKkXf9uoSfEIzi7P5F/0cHrljf+lL6A8QnFWjCL8W3dIu/ickYeP4hRjHK38jEnj6Tdoyi302Zs46m2neP0/g83V4NTk7zgt76SktfCwv4nnz8b2Cp+0i8urtyMDiuHd3fk/xHquFuNHDNpWurJdErfM83jqnvSl6evP4Fc+yyvpm8Mp/6qv/ALVm+y+p6mFS6PN8PW8v3beRq0Zs2/iYeOt5/wCZn57L/g5KqkyyrXEarZNOTOnrl4LiGZ1aQxVqCtZiqUAbBuRLBNkE2kpl8wBMLTdiRLqmDznTqgpRADqoXuAhoWjIZLSZbD1XGSaAykTh5d5ef1Kt07hYv+PebJY9bgcapxWpoUKvI8TXrSpPNHVPVo1MHxmM1vqYVje69nBkzStfyMLDcUVt1p4k1+LRta/zJQ4vj0vieexk7BsfxeN/e5dTzHFOLJ3tzFw8svTVq8QzaL3V8zznGuIqKk76R+uyALHtKy3Zm8d/9EvOP/ZEsZ7UbMr416DhGPVWlGaVtLNJ7NcjSpYk+ecB4t7BtS9yW/g/3L00t/B7WhVTScWmnqmndP1NjVnLjxibcLL1rKqFUhGlIM6li9TxauJzkWqVLgZSI2pSK1ALZeTKZRUzOYJfQFFDFKAyCQdIrKNiPaxV7yS82kH0f2JlBSM/GdoqMNI3m+eXZer3MTEdpKsr5VGK5aXfxf8ABXluxieOvKvTy8TCr8YviaMYPuRqxUn+5tpPTojDxGMqT9+Tfm/sCwTftqSW7qQ/7I59u7ynI6NWrmUfXK9K61MTEYFxbcT09OleIGWHM2tePKzqSXNp9UI4rEVP3s9FxbDK2h52tg5EepcJyqTe7+YrWq23eoxVpz2S1FP0M27slEcl8NK+op2ixHcjDm3ma8Ft8zUp4X2cXOeiSvqeWxVV1Jucub08FyRbrna592XJwubHA+LyouzvKm91fWPjH+DLUAsYF+NsvY47Oz2+h4PGxnHNB3Xw+KGm7nzvDzlB3i3F7Xi7Hp+D8eg1lrStNaXcXZrlqtvU7Ne+X1XLnps9xuZQdSIzSs9Vquqd0DxMS9V+kySGjspEytTjlJX7zl/TF/ViVbtNL/5wS8Z6/JHn0dY5LtyrqmrGHa3Fa0226kteUXZeVkJVJ5v5ev1IbJiiu5WpySIsWUbbkpEMiakjf7D8P9pVnVe1Nd3+qSt9Dz9T+x9M7I8PVPCrrJ5n8WVbcvXHRow7evTYR6E4iNvIFhpWdhyS0OZ2MDF0XJgP0F9Dc/SX2GcPgeegcPrz0OCrmDq8PS2SPUzwyRjcXrKnCcuSi2/JK7+g5B2PnvbLErSkvCUreeiPLqA7i6zqTlN7ybfl4AWjrxx5Gdsy8suhxgEUSUXRJW5IFQV8z6u3otC2IqZYvy+ZOHj3F5ADODxdSl7k5R1vZPS/itjRXaSrpmUGufds36pmU0RYnM8p9VG4y/j0NDj1N++nDx95X9NR+GJpvacWvCSPGyRT1LJvyn37QumX69OudF32+RCB1KfTR+H8FK0ZFrCac78n4l1Wkt1fyEDDZDYOFdPw8GWkxnBuHYd1KkUuqR9l4NgMlOMeSXzPnnYDA56jk9lb6n1Klokl5HJne134Y+OMhbE0bSTGYvQu1mK2IJyh0ldj8RWGhdyIpcRiamh4Lt7jssFT1vUd9NO7Fq/za+B7mUOp8e7U4/22JqT0yp5IWldZY6Jp9Hv6l2rHt/0p3Z+OPP7slo4jOuq+IN149V6HS4BUdEVnjI8tSn6mb91fIAvj56qPxHYKy+QlQwjvmkPpDkDkQzpMqhhzKstYHJkQiJzZxwwglHF0gDpR8herpp8Bgo0K+olj9vpPYHC5aWa2561Mx+zUUqELftX0NbMcbSGjM72grOYN1SFp8PZyfaCCqMFj+IwowdSo7RXxk+UYrroE9izgPavHezwtZ5sspQlThd6uUlbS2uie58dnST3u35tGtxzjE8VUzTdkrqEeUY/TNorsy3+f5OzXh4xn7dnlQf0sXy+bOlho2egwjiaoHD4WNk9/MZUQcHZ+D+oaw4HMiTOZRsYSySEXYAKTKNnVJBqSstfMiAZkHR28jgCUXRRF0OBLBy5ea+pd/mgOf8Cy+ksft9Y7MVb0Y+S+hr3MDspL/Rj5I3GzhaaJMrlLpETkopuTSSV23sktW2HB0PEVFTi5zajGKu2+h8z7RcdliZrdU4+5Hq/3SV7ZtX5XsG7UceeJlljpSi7xT/3P97+MreD6mDm/PsdWrXz3XFu3eXqOk/xHfiIV/uSWudKRBzOcvQQdN6BKU7pPqheMXPwh4cxiWnoOBDkUOlIgAJA6T0/PzocilRh0A7yt6sYzCuG5vq7LyQWwQIvr8iWtTt0Qv7CCyZZA0EQ4EuQDEOyDSAYn3WFOPRcA7WzoxjGUIyjonZuMrdb6r0t6nrMD2xw9SylKVNvTvxsl5tNo+XYd90Miu6sasm/Ofr7Rh8dSnfJUhK2ry1Iyt52eh4Xtl2hVZ+xpO9NPvyW02uS/4c/E8pH/AAcxY65KlluuUdJnI45Fqh1jmzkUqTS+y5sQTUkkrspCm56vSPJdfM6nRbd5ei5IbGHNg5TLTYFgHF4g4l0ILOQDEzsgrE8VrZdQoMUY91eSLykVlLKkJTrtvQAeRFtfM45gFolrlFrqWSHA5sDiHoGBVeYUF8O9BmIvhYaDSEFkQccwCURJ21ZXPfZevL+5aNJbvvPx29EMKJuWysur/gJTopO71fNhEVYcCyObOKOQBVyKs5shMQWRa5VHNgETYrJ95B5MVcc0gprSbm7LbqHgklYjZWRTKAHObOOAkwetuuxdoDLYJF6DgS2CqbF2wVVhQnD6RQRAaHuryLzdhBadW2m7eyKqF9ZfDl/cjDrS/NrUIAXUiyBoumOBaTK3IOAJbKNksoIOZyZBwBYpJnSByYB0pfcHh9ZMmpt62OwnMRj2IaLP8+BRj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C:\Users\epollack\AppData\Local\Microsoft\Windows\Temporary Internet Files\Content.Outlook\IEQRXYWW\head shot JP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3" t="21043" r="26780" b="7512"/>
          <a:stretch/>
        </p:blipFill>
        <p:spPr bwMode="auto">
          <a:xfrm>
            <a:off x="5066378" y="3197770"/>
            <a:ext cx="2059244" cy="282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6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Board Members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05366" y="2483520"/>
            <a:ext cx="8453220" cy="3310128"/>
          </a:xfrm>
        </p:spPr>
        <p:txBody>
          <a:bodyPr/>
          <a:lstStyle/>
          <a:p>
            <a:r>
              <a:rPr lang="en-US" dirty="0"/>
              <a:t>Education Co-directors</a:t>
            </a:r>
          </a:p>
        </p:txBody>
      </p:sp>
      <p:sp>
        <p:nvSpPr>
          <p:cNvPr id="3" name="AutoShape 2" descr="data:image/jpeg;base64,/9j/4AAQSkZJRgABAQAAAQABAAD/2wCEAAkGBxQSEhQUEhQUFBQUFBQQEhQQEBQUFBUVFBQWFhQUFBQYHCggGBolHBQUITEhJSkrLi4uFx8zODMsNygtLisBCgoKDg0OGxAQGCwdHB8sLCwsLCwsLCwsLCwsLCwsLCwsLCwsLCwsLCwsLCwsLCwsLCwsLCwsLDcsLCwsNzcrK//AABEIAQwAvAMBIgACEQEDEQH/xAAbAAACAwEBAQAAAAAAAAAAAAADBAECBQAGB//EADgQAAIBAgQDBQcDAwQDAAAAAAABAgMRBBIhMQVBUQYiYXGBEzKRobHB8BRS0XLh8SNCYrIVM0P/xAAaAQACAwEBAAAAAAAAAAAAAAAAAQIDBQQG/8QAJREBAQADAAIDAAEEAwAAAAAAAAECAxESIQQxQSJCUWFxBRMy/9oADAMBAAIRAxEAPwBSMLDFNFaMc0bc0FjA73EtFl4gl5BYJjOCwQxBAoyJzCNdxuVdMYpIYjSHwus10rkqlYeeHAVcVCOjd30SuxXk+0p2/RdRJlAo8Y3tGy6vX4WAVMbLptr3Uym7sIsmrOmZQ0BwpcxCHFHfVach+hjovR3XmSw3YZfqOerPH8EVMHXos06VNNK3M6thy+Tqi1iFoBqlHoXo0A4Or02XbsXVGx2QXB0rNXBSkNYmyQnIODqrqEe1K1ALmA6rRlqNxkKRQdvQSQsqyQGeJFqjbIpwGZyjUY1TqCMEMU0HA1qA0nZXEcNPQfpUHLl3VbXqyGzOYQ8MPKkMVVlNNRuordrcReFaV1deV7/E9N+kc2opJRWl+vl+dCuLwmRWt5L7szdlyyva0MJMZyPL+zS5f59Skai1co9EsiSfq+psRwEpO7VkLYqeuWKv6FHtd6rHUFKWi6u177ctgM5621T3XNSW+nO9jVoVMs9Erre3LzLY3CxavbfYlCsE4fi+6rp3T589Oq0NCOMjNWWj6M89hcR3krfFmhjKTSjLmrXa+HyOv4+/Kevxyb9Mvv8ATLWo1BIUh4/HqHzaGnGbavNopNkRkdUYqfSs7NgppE1QEqojCrIXsHzg5RQjdTYRyuLUZF3LUOJLumRGFgsGEnEOH0JIPRRCjY6i9Vfa+vkF9D79NfBwWZfE9NRoxUdX1fR+hi8NppNX3lr5RXL4WNWk7tt+hn7M/Ku3XhyLyr5VovKwtVTn7y08RylSzav0Xggytz2KMq6scGZiG8lrOy6GJVw+7ebXoloeqqUu7J9VoK4bDprUqtWY4PJV8J+3Rby3uw1eDyXkrWWnmeplgo8jMxlHl9iPUvC15WjVUWm03yuWq8TzPKvd2av3tXbXwH61Ba8ny008dDKp4dJ3Wmu3Isxy/spzx4doYrK/ZysmlZeK5Dalc81xrWeZbp7rzNPhONzx13NTRt7/ABrL36ee40nKxFSZSrMBVmdNc0RVFajCuZSRFMu5FZTCyQtNO4jVpsNGQnTmMUqgGbpMdpxM+k9TQhMlEamqrBuC4XPUTfux1fnyQFU87te3o2bnB6OVKK15tlG/OScX6cLb04qTz5lzeoytFqWwy0cnydl5sDUq3dvUz76jvwnaZozDIWw47Yot67JOJsBk9Q6B1IhYZapIQxCG5biWJkV2JRiY2VjKnPdmti1dmFxDupksfRZzsLuN9+unryC4Huya+GgDCzuuttf5G6cE2nr/AI5nbpy5lGbux9U5OrcFUkdX0QKDuajNQ5F1LQh0ytXbQQUqVATkClKxXMRSAiw9MpGiXURSGcw7G41BShsXsTQp3Dyu936PU9Hw/RX8Ty1BW5XZ6DhlS8HrzXy1+5xfK9WOz487GvXxWlkBpohx2b/PEmLODOtHVjOdOUpWGoVL+P0MqPeeraS6czsZxOlThZyUVteUrK/hqRi6trOktWl6g5zXJ3PGRxyk7QqqV9bZr/A0+GVJOXgFHGpPdLwuL1aRTHYxQmrvk0ee4l2kafc1tokld3IpfRvG0bMwOMx7o1SxVerrKOWPWWnyMrjqlBXTuuetyXCyvojw+fet6GrJNRbvbVa+FndGBRq2afTU3MTU7nmW4OPbHUazklf5h6UAGFhbYdUkjW1d8fbJ2esvSs0LVUN3uL1WTqEZ1SWpaKL1EcmJIxBFZIs2RewylTT0DwjcFTkGpvUcKnMNh8z6D+CwUo5pPZZV4at/YTw07c7eR6LBvNSiur1+PNmf8v8A9RpfC+rFMXJ3Xl/gmlO4PiUbbcrr4aAMLUvqZ2z7aWnH+IuOwk5e5LLfeT5dWkeb4l2OjKN755tTUp17yleUbJpWtdbo9lQlyZNbDksMvH2eevy9PE0eEeyUVG2ZPle1uS1PV8EouF3J3uMUsHG92tfIO422Fln5UY4yTkeZ7bu8e7vysed4fg6lRO3dtFyW3edtIrx6cj0/aRXVxfhSTWXdbr7/AGCZcPLDseVfDMSqtTLUrxgpNQ9pKL7qtlcktLvX4C051JXhPVpuN1s/JnucThG90ref2M/FYaMVokuehLLbL+IY6bP3ryFelZeljSxdbuwS5oR4vU39TTw+GU8utlFJ7FunG5Zcjl+RZjOmaSdkgzp2LUYF5I2cceTjGyy7el3IE3cYqRBwQUpS1RArDs4C0ooR9TnLJNisbsbosZjQpaEotGRwyGgzb4JWSTTbsrN835rpYxaSGKFXLJPx18uZTv1+eP8Ald8bd/15+/ptY2erV8ykr3tb8YrgejD8TxEZOm4NNWadvS1/mLxVkYeyWX29Bqs56bOE5DOKqxS3MilibIzuJ8Qk2owu5N2SX5oKX0nz216fEM08kN3q/BD2V8xDh/CclJpytUlq5rdPp9hH/wARVgs36irJ/tnlcfTRNfEl4l2fie0sEovVbdTG7OYjJK1R2zq0X4mL2jniamiukufLz8zIpUMQ8icm8s4zTej7r02Cz0Xfb6lVjpcwOKysmP0MZeCvvbUwON4vRkJ9p28jz+Jeadnsek4LDNFS/ceYpwcpJLd7HtKCypJbLRGn8HDtuTH+fnyTFEoWOyl81zpQNNlF5gWEqidaoKiLVaoDOBlIq6pC1Pg0IDcReIRSJAw2g1OKEc+ozCqgBuKRErIEqgKtUGiO6tnfxNnD95I8xKZrcIxXLoZfz9X9ca//AB27+itd4W600/Oojw6VOjKU6mju4uUr2XO3gjWhUJoQSbdt/Azo0UUuP0GtKkXf9uoSfEIzi7P5F/0cHrljf+lL6A8QnFWjCL8W3dIu/ickYeP4hRjHK38jEnj6Tdoyi302Zs46m2neP0/g83V4NTk7zgt76SktfCwv4nnz8b2Cp+0i8urtyMDiuHd3fk/xHquFuNHDNpWurJdErfM83jqnvSl6evP4Fc+yyvpm8Mp/6qv/ALVm+y+p6mFS6PN8PW8v3beRq0Zs2/iYeOt5/wCZn57L/g5KqkyyrXEarZNOTOnrl4LiGZ1aQxVqCtZiqUAbBuRLBNkE2kpl8wBMLTdiRLqmDznTqgpRADqoXuAhoWjIZLSZbD1XGSaAykTh5d5ef1Kt07hYv+PebJY9bgcapxWpoUKvI8TXrSpPNHVPVo1MHxmM1vqYVje69nBkzStfyMLDcUVt1p4k1+LRta/zJQ4vj0vieexk7BsfxeN/e5dTzHFOLJ3tzFw8svTVq8QzaL3V8zznGuIqKk76R+uyALHtKy3Zm8d/9EvOP/ZEsZ7UbMr416DhGPVWlGaVtLNJ7NcjSpYk+ecB4t7BtS9yW/g/3L00t/B7WhVTScWmnqmndP1NjVnLjxibcLL1rKqFUhGlIM6li9TxauJzkWqVLgZSI2pSK1ALZeTKZRUzOYJfQFFDFKAyCQdIrKNiPaxV7yS82kH0f2JlBSM/GdoqMNI3m+eXZer3MTEdpKsr5VGK5aXfxf8ABXluxieOvKvTy8TCr8YviaMYPuRqxUn+5tpPTojDxGMqT9+Tfm/sCwTftqSW7qQ/7I59u7ynI6NWrmUfXK9K61MTEYFxbcT09OleIGWHM2tePKzqSXNp9UI4rEVP3s9FxbDK2h52tg5EepcJyqTe7+YrWq23eoxVpz2S1FP0M27slEcl8NK+op2ixHcjDm3ma8Ft8zUp4X2cXOeiSvqeWxVV1Jucub08FyRbrna592XJwubHA+LyouzvKm91fWPjH+DLUAsYF+NsvY47Oz2+h4PGxnHNB3Xw+KGm7nzvDzlB3i3F7Xi7Hp+D8eg1lrStNaXcXZrlqtvU7Ne+X1XLnps9xuZQdSIzSs9Vquqd0DxMS9V+kySGjspEytTjlJX7zl/TF/ViVbtNL/5wS8Z6/JHn0dY5LtyrqmrGHa3Fa0226kteUXZeVkJVJ5v5ev1IbJiiu5WpySIsWUbbkpEMiakjf7D8P9pVnVe1Nd3+qSt9Dz9T+x9M7I8PVPCrrJ5n8WVbcvXHRow7evTYR6E4iNvIFhpWdhyS0OZ2MDF0XJgP0F9Dc/SX2GcPgeegcPrz0OCrmDq8PS2SPUzwyRjcXrKnCcuSi2/JK7+g5B2PnvbLErSkvCUreeiPLqA7i6zqTlN7ybfl4AWjrxx5Gdsy8suhxgEUSUXRJW5IFQV8z6u3otC2IqZYvy+ZOHj3F5ADODxdSl7k5R1vZPS/itjRXaSrpmUGufds36pmU0RYnM8p9VG4y/j0NDj1N++nDx95X9NR+GJpvacWvCSPGyRT1LJvyn37QumX69OudF32+RCB1KfTR+H8FK0ZFrCac78n4l1Wkt1fyEDDZDYOFdPw8GWkxnBuHYd1KkUuqR9l4NgMlOMeSXzPnnYDA56jk9lb6n1Klokl5HJne134Y+OMhbE0bSTGYvQu1mK2IJyh0ldj8RWGhdyIpcRiamh4Lt7jssFT1vUd9NO7Fq/za+B7mUOp8e7U4/22JqT0yp5IWldZY6Jp9Hv6l2rHt/0p3Z+OPP7slo4jOuq+IN149V6HS4BUdEVnjI8tSn6mb91fIAvj56qPxHYKy+QlQwjvmkPpDkDkQzpMqhhzKstYHJkQiJzZxwwglHF0gDpR8herpp8Bgo0K+olj9vpPYHC5aWa2561Mx+zUUqELftX0NbMcbSGjM72grOYN1SFp8PZyfaCCqMFj+IwowdSo7RXxk+UYrroE9izgPavHezwtZ5sspQlThd6uUlbS2uie58dnST3u35tGtxzjE8VUzTdkrqEeUY/TNorsy3+f5OzXh4xn7dnlQf0sXy+bOlho2egwjiaoHD4WNk9/MZUQcHZ+D+oaw4HMiTOZRsYSySEXYAKTKNnVJBqSstfMiAZkHR28jgCUXRRF0OBLBy5ea+pd/mgOf8Cy+ksft9Y7MVb0Y+S+hr3MDspL/Rj5I3GzhaaJMrlLpETkopuTSSV23sktW2HB0PEVFTi5zajGKu2+h8z7RcdliZrdU4+5Hq/3SV7ZtX5XsG7UceeJlljpSi7xT/3P97+MreD6mDm/PsdWrXz3XFu3eXqOk/xHfiIV/uSWudKRBzOcvQQdN6BKU7pPqheMXPwh4cxiWnoOBDkUOlIgAJA6T0/PzocilRh0A7yt6sYzCuG5vq7LyQWwQIvr8iWtTt0Qv7CCyZZA0EQ4EuQDEOyDSAYn3WFOPRcA7WzoxjGUIyjonZuMrdb6r0t6nrMD2xw9SylKVNvTvxsl5tNo+XYd90Miu6sasm/Ofr7Rh8dSnfJUhK2ry1Iyt52eh4Xtl2hVZ+xpO9NPvyW02uS/4c/E8pH/AAcxY65KlluuUdJnI45Fqh1jmzkUqTS+y5sQTUkkrspCm56vSPJdfM6nRbd5ei5IbGHNg5TLTYFgHF4g4l0ILOQDEzsgrE8VrZdQoMUY91eSLykVlLKkJTrtvQAeRFtfM45gFolrlFrqWSHA5sDiHoGBVeYUF8O9BmIvhYaDSEFkQccwCURJ21ZXPfZevL+5aNJbvvPx29EMKJuWysur/gJTopO71fNhEVYcCyObOKOQBVyKs5shMQWRa5VHNgETYrJ95B5MVcc0gprSbm7LbqHgklYjZWRTKAHObOOAkwetuuxdoDLYJF6DgS2CqbF2wVVhQnD6RQRAaHuryLzdhBadW2m7eyKqF9ZfDl/cjDrS/NrUIAXUiyBoumOBaTK3IOAJbKNksoIOZyZBwBYpJnSByYB0pfcHh9ZMmpt62OwnMRj2IaLP8+BRj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86" y="3137916"/>
            <a:ext cx="2748358" cy="265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0B7AB05-4AA4-4781-BC73-1A9C48A6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7636" y="5793648"/>
            <a:ext cx="1998661" cy="505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Susan Balou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4339B46-F67D-436E-8D66-3D82ADCF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2646" y="5793648"/>
            <a:ext cx="1998661" cy="5050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Deesia Dunkley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365" y="3137916"/>
            <a:ext cx="2632188" cy="267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7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Board Members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732086" y="2541099"/>
            <a:ext cx="6115050" cy="3310128"/>
          </a:xfrm>
        </p:spPr>
        <p:txBody>
          <a:bodyPr/>
          <a:lstStyle/>
          <a:p>
            <a:r>
              <a:rPr lang="en-US" dirty="0"/>
              <a:t>Communication &amp; Social Media Co-directors</a:t>
            </a:r>
          </a:p>
        </p:txBody>
      </p:sp>
      <p:sp>
        <p:nvSpPr>
          <p:cNvPr id="3" name="AutoShape 2" descr="data:image/jpeg;base64,/9j/4AAQSkZJRgABAQAAAQABAAD/2wCEAAkGBxISEhQUEhQVFhMXGBgXFxcXGBYYFxkdGhUYGhcXFRcYHCggGBolHBUXITEhJSkrLi4uGB8zODMsNygtLisBCgoKDg0OFxAQFywcHBwrLCwsLCwtLCwsLCwsLCwsKywsOCwsLCwrLCs3LDcsLCs3Kyw3KyssLCsrKywrKysrK//AABEIAKAAoAMBIgACEQEDEQH/xAAbAAACAgMBAAAAAAAAAAAAAAAEBQMGAQIHAP/EADkQAAEDAgQDBQcCBgIDAAAAAAEAAhEDIQQSMUEFUXEGImGBkROhscHR4fAyQjNSYnKC8RSSI6LS/8QAGAEAAwEBAAAAAAAAAAAAAAAAAQIDAAT/xAAeEQADAQADAQEBAQAAAAAAAAAAAQIRAyExEkFhIv/aAAwDAQACEQMRAD8AyCpjooGFT5joPgoUztkZcM4d7Rr3u0ZEgGCZkC+2ia4UQO7SY0g639blB4LDR+oXP7QSBrqeadNDYue9yA+ajVAZNTxbaZlxDnbwC7yGwT3DVPaNlkdII2kILB95tswA1OgWwxzGAucfAAamNSef2QklRNWoVHADKLDWbgxqFBU4diCf4jQ3zJ8/9oSlxirVqBlIWJ/UYsNzCeOAES6Tpf6BP1gutCrE4ZjRFSuZ5W+G6T1opw1zQW6vG4BFnjyNwm/G8FSYDVIkt11J02vbXySfFcbD21GEgvygsfu6Nz4/UoZ2NLY3w9D2LiA6aTwLHQbEdEpr4NtJxfTeS1pMtF40Oh135clXTxdxaGuPIa/D1XsLxCagAMH4/krYwh/F8WabszT3Xbj9PmPFQ4bi5uWmHaEG4I8PkgnVG1WHZ27dr8vDVKqT+7bUfnomxNG06RwfieZkk5X+Oh+ik4phhWY4xD+djHTmqA/FOySDq34WVk7P48tptkn82U2mhkv0SVqdVpgn/wBbfFYh8SHN/wCp/wDpW7H8MFXvsABi4PxgKuYrCPa4jKREnmPVN9lpxgD3vH8no4fMrDa1Tkz/ALO+ixXKw0pvob4BKaMwze9Owv8ARCM1TbBUdTN9CPQytTEXSHeAY2MxknTx8R0RtHDgnM4gM5Tc+E7BLWYoNaPgia2PjugRHv5qLJsmxvEKuW0MboAD+SpeDcGa7v1rj9rT8SlpeC8F+wLo5cvVR4vjbiCBppZHRfksuKx1Kg0+zDQYmwjcfdK8DinZc9U3H6G8yDGbx8PNVmvjS+pmJ1GU+f3CPr1S6m0A3YPGYi6Ifkk7QcULpi5kA+FlWBUfru0yOnJM6zZzdAR80K2l8E6xBUA2IZMkbwVjDz7RjhzAPvj5qZyjoayimZwBy4PBBg+HOfqphBJ6rz2yZ5FeaBqmbB8k9IgAt6+8fVGcMruNMZJlhm2sb/D4oOse4HDxHw+6i4NxA0HzlLr/AKfuka6N4dG4LUDqYcZMd0nxKI4rwxxbLMxN99Z5qvv7WVGsa52HFJhNw7fxgJ5gO0rajQTa14uFPwG0n0VutwWs6Ypm37uf1SrEYZzDDh6bq8cUewtkOJB/rjyggqs4sMAIaTa8EAnqI1R06OOm/SvUyrS1vdBIuddfJJOB0MzyTENuTr0RnEeIhrXPk+Hj0RrtiN4SjEt12B3+Sz/yBJffwHjzVbpYh5MEi+g/l0t90w/5U5eSznCehuKrHKQdTE+qDpElp9VFXqHyLdVvSdZZIJpixv4KalWNiDcLSrBag8NXix1CODJDguBvoSFAsNuRyU/s1sKIXVKZcbaLD2xYI/2SwaaIMFoEWUGJfcRHz802/wCOoHUAbNHU7LaK0Kq9U+zI5GfildLjFSm7Y9QrPjeH5aVrnUqlYuoAbgqvGkyN6h3X42+sMrgPfboNE07M47KS0yWmBrB6jkqjgqgGYnQ2TTh9Qsjr8NEOSVmGhnQGEgwDY7H83Xq9NsZj4W+6joYkOpzN7I/FYcuZAvfkuRF0xE0vy+zBsxvejdx38dPckXEal2tN9/oi8DUIYcrjJIE8rXt+ahAl+eq5x6CfzwXRnZEkfU9m3xN/Ll1utMNiA6wMQD8Vrxo97wtHkkTKpDk8zoG8LZhcSHQx21wp69FzPFvvCQcJxud4G/jr91aNBOyWlnQ8dgIM6H0WKOCOYuN0Q/ENF8pjnH2U2ExtN1puskUJadOIU+VSrVYZGmVZbTUpegsbxNtO0SUM02hbcPzXjRhKaGMq1N8rUdRof1koOQaS4tktIXM+NtyuI8V02qCBcyOaoXa2iAQVThfeEuVahTT/AEgJthTPWB7tUppizegTSgYc30T2TktHDcUAA12h+t1ZXYssBIeTqfcqbhHgQDsRrummMBLLGBcW1vEj0XG12XQDh3lrGtB2JI05BvndDMo90xrufej8HgXEtcP0xrFojSdtlDMNewjvSB+e71VX6SQn4jXc4X5apHV96f8AEeSS1acFX42LRN2ZM1x0KvlFzQe8b7LnvA2gVJJgjTxN4Vm4Ji3eyzG5kyYgm63Iv0bjeFgrVdoPpPwSjFYQOdYEHoQlJ4nWcTlOUdLmFC3FViZJd52+a0wM7/hYqVWowQ4HqRb1THD1JEKt4XGvkc56JtTqOzECIBgR1SUsHlhTy7QXS/EUwLueJ3AvHmpm1HZiz+YQD5yAkNdrjrutKNTGbcfSA1d+eSlocUpu098/NJTw550mOko1mAcQC6GgCBt/tPSnBE60dvxEtAH515ql9oRUqNLpAYII1l0jflEq18OpPBkwUu47h8tONot5JJaTGqdRUWA2/tHwTXCtkxvmBHrH09EDRE5fL3I/hwlzeoT0SQ2wmvuT+gAWFmWTtcj3pCxvfKa4fFsZ/EdlbBIi5NtB4rmfo5vwzPlvYTbbyH1QnGqRFVjuZAcm+FEnMTImG39AoONsAyjU6/JFvsBW+JAZjCUV238k1xolp5hLMU7vDoFaRWC8LfFVv9yumF4YW0y3UZnEdJsqGHw4EbLp+GIeARoQCPPRHkeD8aFLsLe7AfFYfS5NhOqlI80NUYpqjo+RdTwwGt4+KZYPD5W3uTcqBkTATDKgzKQbFUQb6OCEr027iD7vJN6dKdUFigWyYkBZNhcg7WxoT6KenTnWSfH7LWjUadEfSaEW2ZSbU2WSntU0Cg5WFrZCrnbM/wDhjxSJ9oF+MpFJsNB8IR+CER0+aCqmAwJhQ/T46eqtRyobPqCx52891vXo56Yn8hLqb8zcvmmmB7zS0mD7lJ9DFu4XhqFRs0WOAbH63CRPhe5KW8QZ33F21gOnNOuxBDsPUcGhoByxrsYE/wCSlx1NrqhmzGN15kfclGpETOc8QaWt/vPwslGJEt8lYcY0vJcB3WzHiZSmtSy28E0mYgDbzG/wXR+EOc1gD2lpFoPLY+kKgYqnlJVk7N8RfUfUDiTAGWepH0T32h4eMtLqiXY2tC3q17ISm0udOymkdGnqWZoJiSVvR4g4aiOqnDFh1EFEOm7eIW8dgoWVKrgQ7LB5LAoXCMp00A6LqtIt0RmDxMqapTEJbiKeWXN225rA0sdF8qvdsP4U7Bw+aYcMqkxKV9tngUL/ALnAfE/VKl/pC2+il5y432JHl+BNcGbwdCErYN/3b/VG4cyq0cyCmCHQdRZMqPP8shHCQHb6FMsBh3PcGhTYS69iaBOAYW/uqOJJ5A5dkzq4JrwWuJA1gB09DCL7H0IwOHBETTmOt0Q+g4MdlkdDe17W1Vqkgn2c64yGgkNBAHdHlqT4+CreIbtvv67K64/BNax736EuAH+9rj0Kq2LovM1IGswPpsFFFUV3HMlxUnZp+WsB/MCPoiuIATI3ul9JpaZGsyPJU3oK9LpXoygy9zbRMInB4oVGBw31HjusOZdJuHQJ8Vxuswx7Gf8AL7KWnxhxN4bfcH1Tk0wRcIStgG7Jk0MkDu4n/U3ykqKpxOqTDPUiPcihgAjsNQa3qs2g5/RTh8NinyalUhuwAARjMMQIMnqmjnL3s7JHRjbChVft3XzPpUh+0F7ups33B3qrThjaToudcQx/t61SrsT3f7RYeUCfNGFr0nyPEDm5COYwqHB0cxA5pnhGZnGE9EETUKZJG8268lcuA8PIgne/RV3hVntcBMEHwXS8BSa8NI5abidj6qX6auhzgKXs6FNp/bTa30aApMI6Wzzk+9IuJdqcP7Fxa4yRYEEEprwfFU3UqYa9pORtgb6XMa6yus5hNx3hIc1rnPyhpcT/AJEyfHXTxVN4w4FjxTBFMkATqYGw85811DFYVriCRcaeBO4HPxSfG8CFQPYIbpBiwy/pHRRqCk0chr0Nt1vWwHswMwMQespnxDh9ShUcx4ylpmbkRbvSNRdacewtSnlD358wJEGbW+3vSdltAOz7iC8bWMeqdAhJ+A/rdPL5pliZFx5ofpWfA5rV4sQuFxY0KLbWB0WKI9kWPZ3W3tFqaiw2k2ReqVA1DvxewuoMhcbmyXBWyLjeJjDVMtu6RPVc9wtpB6K89qDGHeOcD1IVJo0CSI5q3H4Q5PRtw0wRuicO+Iy7R5nmtKeHcx8OaWm1iIRFLDhrhMgHlcjxHNK2KhthBLszLTq36ei6D2dxDXtEyHCJVC4XhnZ8vv5R+7p91f8AgDAAJEOiHeUER+c0n6CzSp2IpkQaz4/tC9i+z1MD+I+fAN+YVgxFaEnxj7Ez5LqOYBp4xmHaG53Pjd2vugJRjO1VVryWVCBNmw1w94Q3FRedzzSPFVBe10MGDeO9rX1gM1KnI/d3p+MKqVuImGt2boZNumwUmJehMPhjUeBsj8hTG3Ae7E/v/An1VkhV3iLy242IPp+FP8BiM7Z9VHlnHp08L1YBOpLGcjchHvp3Q7oSJlPCH2zuawKnMqSByWsgIm1k9FkotgQtOSAiM8BKxsFPaZ8hjOZJ9Pufcq9hXZHg8junNR3tajnbRA6c/NJMezK4q8z/AJOWq2i/V+J4TFsIaMlTUh0SDFy0jUA3QTqAdRF+88nM3kWCxHIm/WVSG1yCHAq18G4oKop0iA14zD2jjAhxO0bSUtSBdF97OcOYaNN4/WQQT1iPJHU2Gm4RdrYHiJ+X0WnDsK2k1uV+YAAWIPmI0WKfaLBucWmq1pFodY2JG45pfkX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2"/>
          </p:nvPr>
        </p:nvSpPr>
        <p:spPr>
          <a:xfrm>
            <a:off x="7004013" y="5376147"/>
            <a:ext cx="1998661" cy="505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Stesha Selsky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3264018" y="5468556"/>
            <a:ext cx="1998661" cy="505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Lisa Harrison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45" y="3099729"/>
            <a:ext cx="2193634" cy="2192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455" y="3139063"/>
            <a:ext cx="2344542" cy="2237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4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Board Members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half" idx="2"/>
          </p:nvPr>
        </p:nvSpPr>
        <p:spPr>
          <a:xfrm>
            <a:off x="3759323" y="2775318"/>
            <a:ext cx="4718304" cy="3310128"/>
          </a:xfrm>
        </p:spPr>
        <p:txBody>
          <a:bodyPr/>
          <a:lstStyle/>
          <a:p>
            <a:r>
              <a:rPr lang="en-US" dirty="0"/>
              <a:t>Treasurer: Angela Amucha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79" y="3442936"/>
            <a:ext cx="2037042" cy="223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4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Board Members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81344" y="2791431"/>
            <a:ext cx="4718304" cy="3310128"/>
          </a:xfrm>
        </p:spPr>
        <p:txBody>
          <a:bodyPr/>
          <a:lstStyle/>
          <a:p>
            <a:pPr algn="ctr"/>
            <a:r>
              <a:rPr lang="en-US" dirty="0"/>
              <a:t>Newly Elected: Victoria Marone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890569" y="2791431"/>
            <a:ext cx="4718304" cy="3310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Secretary: Meg Furukawa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A8C4EE6-9DDD-4283-BD07-D14CFE9F1268}"/>
              </a:ext>
            </a:extLst>
          </p:cNvPr>
          <p:cNvSpPr/>
          <p:nvPr/>
        </p:nvSpPr>
        <p:spPr>
          <a:xfrm>
            <a:off x="5341654" y="4017818"/>
            <a:ext cx="1045926" cy="60036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A3E136-0E91-4270-8F81-574AEA459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8135" r="1913" b="23284"/>
          <a:stretch/>
        </p:blipFill>
        <p:spPr>
          <a:xfrm>
            <a:off x="2344732" y="3531721"/>
            <a:ext cx="2171850" cy="232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185" y="3389313"/>
            <a:ext cx="2152937" cy="2276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1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5946</TotalTime>
  <Words>287</Words>
  <Application>Microsoft Office PowerPoint</Application>
  <PresentationFormat>Widescreen</PresentationFormat>
  <Paragraphs>85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Euphemia</vt:lpstr>
      <vt:lpstr>Garamond</vt:lpstr>
      <vt:lpstr>Georgia</vt:lpstr>
      <vt:lpstr>Times New Roman</vt:lpstr>
      <vt:lpstr>Organic</vt:lpstr>
      <vt:lpstr>Membership Meeting</vt:lpstr>
      <vt:lpstr>Agenda</vt:lpstr>
      <vt:lpstr>Board Members</vt:lpstr>
      <vt:lpstr>Board Members</vt:lpstr>
      <vt:lpstr>Board Members</vt:lpstr>
      <vt:lpstr>Board Members</vt:lpstr>
      <vt:lpstr>Board Members</vt:lpstr>
      <vt:lpstr>Board Members</vt:lpstr>
      <vt:lpstr>Board Members</vt:lpstr>
      <vt:lpstr> Plans for 2018</vt:lpstr>
      <vt:lpstr>Finance Report</vt:lpstr>
      <vt:lpstr>Membership Distribution by County</vt:lpstr>
      <vt:lpstr>Membership Trend - Qty</vt:lpstr>
      <vt:lpstr>PowerPoint Presentation</vt:lpstr>
      <vt:lpstr> Ways to get involved</vt:lpstr>
      <vt:lpstr> Run for the Board!</vt:lpstr>
      <vt:lpstr>ANIA SoCal Committee Members</vt:lpstr>
      <vt:lpstr>PowerPoint Presentation</vt:lpstr>
      <vt:lpstr>With great appreciation and thanks…</vt:lpstr>
    </vt:vector>
  </TitlesOfParts>
  <Company>UCLA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SoCal ANIA</dc:title>
  <dc:creator>Pollack, Ellen S.</dc:creator>
  <cp:lastModifiedBy>Selsky, Stesha R.</cp:lastModifiedBy>
  <cp:revision>71</cp:revision>
  <dcterms:created xsi:type="dcterms:W3CDTF">2015-12-30T00:35:20Z</dcterms:created>
  <dcterms:modified xsi:type="dcterms:W3CDTF">2018-02-14T19:31:24Z</dcterms:modified>
</cp:coreProperties>
</file>