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2" r:id="rId3"/>
    <p:sldId id="266" r:id="rId4"/>
    <p:sldId id="258" r:id="rId5"/>
    <p:sldId id="349" r:id="rId6"/>
    <p:sldId id="274" r:id="rId7"/>
    <p:sldId id="275" r:id="rId8"/>
    <p:sldId id="265" r:id="rId9"/>
    <p:sldId id="272" r:id="rId10"/>
    <p:sldId id="276" r:id="rId11"/>
    <p:sldId id="277" r:id="rId12"/>
    <p:sldId id="352" r:id="rId13"/>
    <p:sldId id="354" r:id="rId14"/>
    <p:sldId id="353" r:id="rId15"/>
    <p:sldId id="278" r:id="rId16"/>
    <p:sldId id="280" r:id="rId17"/>
    <p:sldId id="273" r:id="rId18"/>
    <p:sldId id="263" r:id="rId19"/>
    <p:sldId id="270" r:id="rId20"/>
    <p:sldId id="269" r:id="rId21"/>
    <p:sldId id="268" r:id="rId22"/>
    <p:sldId id="267" r:id="rId23"/>
    <p:sldId id="27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A873B4-CD70-41D1-8A9D-71C20E122837}" type="datetimeFigureOut">
              <a:rPr lang="en-US" smtClean="0"/>
              <a:t>11/13/2019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E7A233-C82D-41BE-894F-457609E1884B}" type="slidenum">
              <a:rPr lang="en-US" smtClean="0"/>
              <a:t>‹#›</a:t>
            </a:fld>
            <a:endParaRPr lang="en-US"/>
          </a:p>
        </p:txBody>
      </p:sp>
    </p:spTree>
    <p:extLst>
      <p:ext uri="{BB962C8B-B14F-4D97-AF65-F5344CB8AC3E}">
        <p14:creationId xmlns:p14="http://schemas.microsoft.com/office/powerpoint/2010/main" val="4006968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7A8DE6-6B50-094C-8647-96575B0159F4}" type="slidenum">
              <a:rPr lang="en-US" smtClean="0"/>
              <a:pPr/>
              <a:t>5</a:t>
            </a:fld>
            <a:endParaRPr lang="en-US" dirty="0"/>
          </a:p>
        </p:txBody>
      </p:sp>
    </p:spTree>
    <p:extLst>
      <p:ext uri="{BB962C8B-B14F-4D97-AF65-F5344CB8AC3E}">
        <p14:creationId xmlns:p14="http://schemas.microsoft.com/office/powerpoint/2010/main" val="28322958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alphaModFix amt="9000"/>
            <a:lum/>
          </a:blip>
          <a:srcRect/>
          <a:stretch>
            <a:fillRect t="-36000" r="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22775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alphaModFix amt="9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B91B803-E462-4741-B8BD-B058610752DD}" type="slidenum">
              <a:rPr lang="en-US" smtClean="0"/>
              <a:t>‹#›</a:t>
            </a:fld>
            <a:endParaRPr lang="en-US"/>
          </a:p>
        </p:txBody>
      </p:sp>
    </p:spTree>
    <p:extLst>
      <p:ext uri="{BB962C8B-B14F-4D97-AF65-F5344CB8AC3E}">
        <p14:creationId xmlns:p14="http://schemas.microsoft.com/office/powerpoint/2010/main" val="83012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BB91B803-E462-4741-B8BD-B058610752DD}" type="slidenum">
              <a:rPr lang="en-US" smtClean="0"/>
              <a:t>‹#›</a:t>
            </a:fld>
            <a:endParaRPr lang="en-US"/>
          </a:p>
        </p:txBody>
      </p:sp>
    </p:spTree>
    <p:extLst>
      <p:ext uri="{BB962C8B-B14F-4D97-AF65-F5344CB8AC3E}">
        <p14:creationId xmlns:p14="http://schemas.microsoft.com/office/powerpoint/2010/main" val="3582130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BB91B803-E462-4741-B8BD-B058610752DD}" type="slidenum">
              <a:rPr lang="en-US" smtClean="0"/>
              <a:t>‹#›</a:t>
            </a:fld>
            <a:endParaRPr lang="en-US"/>
          </a:p>
        </p:txBody>
      </p:sp>
    </p:spTree>
    <p:extLst>
      <p:ext uri="{BB962C8B-B14F-4D97-AF65-F5344CB8AC3E}">
        <p14:creationId xmlns:p14="http://schemas.microsoft.com/office/powerpoint/2010/main" val="2449788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alphaModFix amt="12000"/>
            <a:lum/>
          </a:blip>
          <a:srcRect/>
          <a:tile tx="44450" ty="6350" sx="97000" sy="99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B91B803-E462-4741-B8BD-B058610752DD}" type="slidenum">
              <a:rPr lang="en-US" smtClean="0"/>
              <a:t>‹#›</a:t>
            </a:fld>
            <a:endParaRPr lang="en-US"/>
          </a:p>
        </p:txBody>
      </p:sp>
    </p:spTree>
    <p:extLst>
      <p:ext uri="{BB962C8B-B14F-4D97-AF65-F5344CB8AC3E}">
        <p14:creationId xmlns:p14="http://schemas.microsoft.com/office/powerpoint/2010/main" val="4236612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BB91B803-E462-4741-B8BD-B058610752DD}" type="slidenum">
              <a:rPr lang="en-US" smtClean="0"/>
              <a:t>‹#›</a:t>
            </a:fld>
            <a:endParaRPr lang="en-US"/>
          </a:p>
        </p:txBody>
      </p:sp>
    </p:spTree>
    <p:extLst>
      <p:ext uri="{BB962C8B-B14F-4D97-AF65-F5344CB8AC3E}">
        <p14:creationId xmlns:p14="http://schemas.microsoft.com/office/powerpoint/2010/main" val="2178469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alphaModFix amt="9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B91B803-E462-4741-B8BD-B058610752DD}" type="slidenum">
              <a:rPr lang="en-US" smtClean="0"/>
              <a:t>‹#›</a:t>
            </a:fld>
            <a:endParaRPr lang="en-US"/>
          </a:p>
        </p:txBody>
      </p:sp>
    </p:spTree>
    <p:extLst>
      <p:ext uri="{BB962C8B-B14F-4D97-AF65-F5344CB8AC3E}">
        <p14:creationId xmlns:p14="http://schemas.microsoft.com/office/powerpoint/2010/main" val="2569302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BB91B803-E462-4741-B8BD-B058610752DD}" type="slidenum">
              <a:rPr lang="en-US" smtClean="0"/>
              <a:t>‹#›</a:t>
            </a:fld>
            <a:endParaRPr lang="en-US"/>
          </a:p>
        </p:txBody>
      </p:sp>
    </p:spTree>
    <p:extLst>
      <p:ext uri="{BB962C8B-B14F-4D97-AF65-F5344CB8AC3E}">
        <p14:creationId xmlns:p14="http://schemas.microsoft.com/office/powerpoint/2010/main" val="3493717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B91B803-E462-4741-B8BD-B058610752DD}" type="slidenum">
              <a:rPr lang="en-US" smtClean="0"/>
              <a:t>‹#›</a:t>
            </a:fld>
            <a:endParaRPr lang="en-US"/>
          </a:p>
        </p:txBody>
      </p:sp>
      <p:pic>
        <p:nvPicPr>
          <p:cNvPr id="614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45200"/>
            <a:ext cx="24749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5366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B91B803-E462-4741-B8BD-B058610752DD}" type="slidenum">
              <a:rPr lang="en-US" smtClean="0"/>
              <a:t>‹#›</a:t>
            </a:fld>
            <a:endParaRPr lang="en-US"/>
          </a:p>
        </p:txBody>
      </p:sp>
    </p:spTree>
    <p:extLst>
      <p:ext uri="{BB962C8B-B14F-4D97-AF65-F5344CB8AC3E}">
        <p14:creationId xmlns:p14="http://schemas.microsoft.com/office/powerpoint/2010/main" val="3251627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B91B803-E462-4741-B8BD-B058610752DD}" type="slidenum">
              <a:rPr lang="en-US" smtClean="0"/>
              <a:t>‹#›</a:t>
            </a:fld>
            <a:endParaRPr lang="en-US"/>
          </a:p>
        </p:txBody>
      </p:sp>
    </p:spTree>
    <p:extLst>
      <p:ext uri="{BB962C8B-B14F-4D97-AF65-F5344CB8AC3E}">
        <p14:creationId xmlns:p14="http://schemas.microsoft.com/office/powerpoint/2010/main" val="2237709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B91B803-E462-4741-B8BD-B058610752DD}" type="slidenum">
              <a:rPr lang="en-US" smtClean="0"/>
              <a:t>‹#›</a:t>
            </a:fld>
            <a:endParaRPr lang="en-US"/>
          </a:p>
        </p:txBody>
      </p:sp>
    </p:spTree>
    <p:extLst>
      <p:ext uri="{BB962C8B-B14F-4D97-AF65-F5344CB8AC3E}">
        <p14:creationId xmlns:p14="http://schemas.microsoft.com/office/powerpoint/2010/main" val="210713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12000"/>
            <a:lum/>
          </a:blip>
          <a:srcRect/>
          <a:tile tx="44450" ty="31750" sx="97000" sy="98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91B803-E462-4741-B8BD-B058610752DD}" type="slidenum">
              <a:rPr lang="en-US" smtClean="0"/>
              <a:t>‹#›</a:t>
            </a:fld>
            <a:endParaRPr lang="en-US"/>
          </a:p>
        </p:txBody>
      </p:sp>
      <p:sp>
        <p:nvSpPr>
          <p:cNvPr id="7" name="Rectangle 6"/>
          <p:cNvSpPr/>
          <p:nvPr userDrawn="1"/>
        </p:nvSpPr>
        <p:spPr>
          <a:xfrm>
            <a:off x="8686800" y="0"/>
            <a:ext cx="4572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314" name="Picture 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353530" y="6250598"/>
            <a:ext cx="1828069" cy="607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435287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mailto:jonipadden@texashealth.org" TargetMode="External"/><Relationship Id="rId2" Type="http://schemas.openxmlformats.org/officeDocument/2006/relationships/hyperlink" Target="mailto:JohnnaMoution@texashealth.org"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2613025"/>
          </a:xfrm>
        </p:spPr>
        <p:txBody>
          <a:bodyPr>
            <a:normAutofit fontScale="90000"/>
          </a:bodyPr>
          <a:lstStyle/>
          <a:p>
            <a:r>
              <a:rPr lang="en-US" dirty="0"/>
              <a:t>Optimization Practices: Building a Sustainable Structure to Manage Clinically Relevant Change</a:t>
            </a:r>
          </a:p>
        </p:txBody>
      </p:sp>
      <p:sp>
        <p:nvSpPr>
          <p:cNvPr id="3" name="Subtitle 2"/>
          <p:cNvSpPr>
            <a:spLocks noGrp="1"/>
          </p:cNvSpPr>
          <p:nvPr>
            <p:ph type="subTitle" idx="1"/>
          </p:nvPr>
        </p:nvSpPr>
        <p:spPr>
          <a:xfrm>
            <a:off x="914400" y="3886200"/>
            <a:ext cx="6858000" cy="1752600"/>
          </a:xfrm>
        </p:spPr>
        <p:txBody>
          <a:bodyPr/>
          <a:lstStyle/>
          <a:p>
            <a:r>
              <a:rPr lang="en-US" dirty="0"/>
              <a:t>Johnna Moution-Donald, MSIS, BSN, RN</a:t>
            </a:r>
          </a:p>
          <a:p>
            <a:r>
              <a:rPr lang="en-US" dirty="0"/>
              <a:t>Joni Padden, DNP, APRN, BC, CPHIMS </a:t>
            </a:r>
          </a:p>
        </p:txBody>
      </p:sp>
    </p:spTree>
    <p:extLst>
      <p:ext uri="{BB962C8B-B14F-4D97-AF65-F5344CB8AC3E}">
        <p14:creationId xmlns:p14="http://schemas.microsoft.com/office/powerpoint/2010/main" val="2587544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5" name="Slide Number Placeholder 4"/>
          <p:cNvSpPr>
            <a:spLocks noGrp="1"/>
          </p:cNvSpPr>
          <p:nvPr>
            <p:ph type="sldNum" sz="quarter" idx="12"/>
          </p:nvPr>
        </p:nvSpPr>
        <p:spPr/>
        <p:txBody>
          <a:bodyPr/>
          <a:lstStyle/>
          <a:p>
            <a:fld id="{BB91B803-E462-4741-B8BD-B058610752DD}" type="slidenum">
              <a:rPr lang="en-US" smtClean="0"/>
              <a:t>10</a:t>
            </a:fld>
            <a:endParaRPr lang="en-US"/>
          </a:p>
        </p:txBody>
      </p:sp>
      <p:sp>
        <p:nvSpPr>
          <p:cNvPr id="7" name="Content Placeholder 6">
            <a:extLst>
              <a:ext uri="{FF2B5EF4-FFF2-40B4-BE49-F238E27FC236}">
                <a16:creationId xmlns:a16="http://schemas.microsoft.com/office/drawing/2014/main" id="{0C4284E2-219C-4512-AB7D-7A49D3F97542}"/>
              </a:ext>
            </a:extLst>
          </p:cNvPr>
          <p:cNvSpPr>
            <a:spLocks noGrp="1"/>
          </p:cNvSpPr>
          <p:nvPr>
            <p:ph idx="1"/>
          </p:nvPr>
        </p:nvSpPr>
        <p:spPr/>
        <p:txBody>
          <a:bodyPr/>
          <a:lstStyle/>
          <a:p>
            <a:endParaRPr lang="en-US"/>
          </a:p>
        </p:txBody>
      </p:sp>
      <p:pic>
        <p:nvPicPr>
          <p:cNvPr id="8" name="Picture 7">
            <a:extLst>
              <a:ext uri="{FF2B5EF4-FFF2-40B4-BE49-F238E27FC236}">
                <a16:creationId xmlns:a16="http://schemas.microsoft.com/office/drawing/2014/main" id="{02708F88-24F6-4C5A-81B1-FF71472E9F44}"/>
              </a:ext>
            </a:extLst>
          </p:cNvPr>
          <p:cNvPicPr>
            <a:picLocks noChangeAspect="1"/>
          </p:cNvPicPr>
          <p:nvPr/>
        </p:nvPicPr>
        <p:blipFill>
          <a:blip r:embed="rId2"/>
          <a:stretch>
            <a:fillRect/>
          </a:stretch>
        </p:blipFill>
        <p:spPr>
          <a:xfrm>
            <a:off x="28222" y="1611136"/>
            <a:ext cx="8534400" cy="4348825"/>
          </a:xfrm>
          <a:prstGeom prst="rect">
            <a:avLst/>
          </a:prstGeom>
        </p:spPr>
      </p:pic>
      <p:sp>
        <p:nvSpPr>
          <p:cNvPr id="3" name="TextBox 2">
            <a:extLst>
              <a:ext uri="{FF2B5EF4-FFF2-40B4-BE49-F238E27FC236}">
                <a16:creationId xmlns:a16="http://schemas.microsoft.com/office/drawing/2014/main" id="{A2284CFB-1BD7-417E-951F-304246421DCE}"/>
              </a:ext>
            </a:extLst>
          </p:cNvPr>
          <p:cNvSpPr txBox="1"/>
          <p:nvPr/>
        </p:nvSpPr>
        <p:spPr>
          <a:xfrm>
            <a:off x="28222" y="3785548"/>
            <a:ext cx="3172178" cy="1091252"/>
          </a:xfrm>
          <a:prstGeom prst="rect">
            <a:avLst/>
          </a:prstGeom>
          <a:noFill/>
          <a:ln w="76200">
            <a:solidFill>
              <a:srgbClr val="FF0000"/>
            </a:solidFill>
          </a:ln>
        </p:spPr>
        <p:txBody>
          <a:bodyPr wrap="square" rtlCol="0">
            <a:spAutoFit/>
          </a:bodyPr>
          <a:lstStyle/>
          <a:p>
            <a:endParaRPr lang="en-US" dirty="0"/>
          </a:p>
        </p:txBody>
      </p:sp>
    </p:spTree>
    <p:extLst>
      <p:ext uri="{BB962C8B-B14F-4D97-AF65-F5344CB8AC3E}">
        <p14:creationId xmlns:p14="http://schemas.microsoft.com/office/powerpoint/2010/main" val="417521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5" name="Slide Number Placeholder 4"/>
          <p:cNvSpPr>
            <a:spLocks noGrp="1"/>
          </p:cNvSpPr>
          <p:nvPr>
            <p:ph type="sldNum" sz="quarter" idx="12"/>
          </p:nvPr>
        </p:nvSpPr>
        <p:spPr/>
        <p:txBody>
          <a:bodyPr/>
          <a:lstStyle/>
          <a:p>
            <a:fld id="{BB91B803-E462-4741-B8BD-B058610752DD}" type="slidenum">
              <a:rPr lang="en-US" smtClean="0"/>
              <a:t>11</a:t>
            </a:fld>
            <a:endParaRPr lang="en-US"/>
          </a:p>
        </p:txBody>
      </p:sp>
      <p:sp>
        <p:nvSpPr>
          <p:cNvPr id="7" name="Content Placeholder 6">
            <a:extLst>
              <a:ext uri="{FF2B5EF4-FFF2-40B4-BE49-F238E27FC236}">
                <a16:creationId xmlns:a16="http://schemas.microsoft.com/office/drawing/2014/main" id="{0C4284E2-219C-4512-AB7D-7A49D3F97542}"/>
              </a:ext>
            </a:extLst>
          </p:cNvPr>
          <p:cNvSpPr>
            <a:spLocks noGrp="1"/>
          </p:cNvSpPr>
          <p:nvPr>
            <p:ph idx="1"/>
          </p:nvPr>
        </p:nvSpPr>
        <p:spPr/>
        <p:txBody>
          <a:bodyPr/>
          <a:lstStyle/>
          <a:p>
            <a:endParaRPr lang="en-US"/>
          </a:p>
        </p:txBody>
      </p:sp>
      <p:pic>
        <p:nvPicPr>
          <p:cNvPr id="8" name="Picture 7">
            <a:extLst>
              <a:ext uri="{FF2B5EF4-FFF2-40B4-BE49-F238E27FC236}">
                <a16:creationId xmlns:a16="http://schemas.microsoft.com/office/drawing/2014/main" id="{02708F88-24F6-4C5A-81B1-FF71472E9F44}"/>
              </a:ext>
            </a:extLst>
          </p:cNvPr>
          <p:cNvPicPr>
            <a:picLocks noChangeAspect="1"/>
          </p:cNvPicPr>
          <p:nvPr/>
        </p:nvPicPr>
        <p:blipFill>
          <a:blip r:embed="rId2"/>
          <a:stretch>
            <a:fillRect/>
          </a:stretch>
        </p:blipFill>
        <p:spPr>
          <a:xfrm>
            <a:off x="152400" y="1619956"/>
            <a:ext cx="8534400" cy="4348825"/>
          </a:xfrm>
          <a:prstGeom prst="rect">
            <a:avLst/>
          </a:prstGeom>
        </p:spPr>
      </p:pic>
      <p:sp>
        <p:nvSpPr>
          <p:cNvPr id="3" name="TextBox 2">
            <a:extLst>
              <a:ext uri="{FF2B5EF4-FFF2-40B4-BE49-F238E27FC236}">
                <a16:creationId xmlns:a16="http://schemas.microsoft.com/office/drawing/2014/main" id="{69A5A5EC-C5F6-40D2-BF11-95FBDFDA9857}"/>
              </a:ext>
            </a:extLst>
          </p:cNvPr>
          <p:cNvSpPr txBox="1"/>
          <p:nvPr/>
        </p:nvSpPr>
        <p:spPr>
          <a:xfrm>
            <a:off x="4267200" y="1417638"/>
            <a:ext cx="1371600" cy="3154362"/>
          </a:xfrm>
          <a:prstGeom prst="rect">
            <a:avLst/>
          </a:prstGeom>
          <a:noFill/>
          <a:ln w="76200">
            <a:solidFill>
              <a:srgbClr val="FF0000"/>
            </a:solidFill>
          </a:ln>
        </p:spPr>
        <p:txBody>
          <a:bodyPr wrap="square" rtlCol="0">
            <a:spAutoFit/>
          </a:bodyPr>
          <a:lstStyle/>
          <a:p>
            <a:endParaRPr lang="en-US" dirty="0"/>
          </a:p>
        </p:txBody>
      </p:sp>
    </p:spTree>
    <p:extLst>
      <p:ext uri="{BB962C8B-B14F-4D97-AF65-F5344CB8AC3E}">
        <p14:creationId xmlns:p14="http://schemas.microsoft.com/office/powerpoint/2010/main" val="4131020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F34B0-B2F3-488A-9158-DC397429DA9C}"/>
              </a:ext>
            </a:extLst>
          </p:cNvPr>
          <p:cNvSpPr>
            <a:spLocks noGrp="1"/>
          </p:cNvSpPr>
          <p:nvPr>
            <p:ph type="title"/>
          </p:nvPr>
        </p:nvSpPr>
        <p:spPr/>
        <p:txBody>
          <a:bodyPr/>
          <a:lstStyle/>
          <a:p>
            <a:r>
              <a:rPr lang="en-US" dirty="0"/>
              <a:t>Approved Requests</a:t>
            </a:r>
          </a:p>
        </p:txBody>
      </p:sp>
      <p:sp>
        <p:nvSpPr>
          <p:cNvPr id="3" name="Content Placeholder 2">
            <a:extLst>
              <a:ext uri="{FF2B5EF4-FFF2-40B4-BE49-F238E27FC236}">
                <a16:creationId xmlns:a16="http://schemas.microsoft.com/office/drawing/2014/main" id="{3283290B-15F7-4249-A905-A7DFA6E0D2A3}"/>
              </a:ext>
            </a:extLst>
          </p:cNvPr>
          <p:cNvSpPr>
            <a:spLocks noGrp="1"/>
          </p:cNvSpPr>
          <p:nvPr>
            <p:ph idx="1"/>
          </p:nvPr>
        </p:nvSpPr>
        <p:spPr/>
        <p:txBody>
          <a:bodyPr>
            <a:normAutofit lnSpcReduction="10000"/>
          </a:bodyPr>
          <a:lstStyle/>
          <a:p>
            <a:pPr marL="0" indent="0">
              <a:buNone/>
            </a:pPr>
            <a:r>
              <a:rPr lang="en-US" dirty="0"/>
              <a:t>Patient Safety</a:t>
            </a:r>
          </a:p>
          <a:p>
            <a:r>
              <a:rPr lang="en-US" dirty="0"/>
              <a:t>Example:  Safety concern related to bariatric surgery patients receiving gastric contrast.</a:t>
            </a:r>
          </a:p>
          <a:p>
            <a:pPr lvl="1"/>
            <a:r>
              <a:rPr lang="en-US" dirty="0"/>
              <a:t>In addition to build to support safe care, Optimization Team made sure the stakeholder groups (Nursing, Pharmacy, Radiology, Dietary, Bariatric Coordinator) were part of the process</a:t>
            </a:r>
          </a:p>
          <a:p>
            <a:pPr lvl="1"/>
            <a:r>
              <a:rPr lang="en-US" dirty="0"/>
              <a:t>Included items additional to the request to cover all identified concerns (HOB Elevated, Daily Weight reminders, specific diet orders)</a:t>
            </a:r>
          </a:p>
        </p:txBody>
      </p:sp>
      <p:sp>
        <p:nvSpPr>
          <p:cNvPr id="4" name="Slide Number Placeholder 3">
            <a:extLst>
              <a:ext uri="{FF2B5EF4-FFF2-40B4-BE49-F238E27FC236}">
                <a16:creationId xmlns:a16="http://schemas.microsoft.com/office/drawing/2014/main" id="{DEADE72A-770E-4F9E-BF3A-D7F2E3CD63F0}"/>
              </a:ext>
            </a:extLst>
          </p:cNvPr>
          <p:cNvSpPr>
            <a:spLocks noGrp="1"/>
          </p:cNvSpPr>
          <p:nvPr>
            <p:ph type="sldNum" sz="quarter" idx="12"/>
          </p:nvPr>
        </p:nvSpPr>
        <p:spPr/>
        <p:txBody>
          <a:bodyPr/>
          <a:lstStyle/>
          <a:p>
            <a:fld id="{BB91B803-E462-4741-B8BD-B058610752DD}" type="slidenum">
              <a:rPr lang="en-US" smtClean="0"/>
              <a:t>12</a:t>
            </a:fld>
            <a:endParaRPr lang="en-US"/>
          </a:p>
        </p:txBody>
      </p:sp>
    </p:spTree>
    <p:extLst>
      <p:ext uri="{BB962C8B-B14F-4D97-AF65-F5344CB8AC3E}">
        <p14:creationId xmlns:p14="http://schemas.microsoft.com/office/powerpoint/2010/main" val="3521814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F34B0-B2F3-488A-9158-DC397429DA9C}"/>
              </a:ext>
            </a:extLst>
          </p:cNvPr>
          <p:cNvSpPr>
            <a:spLocks noGrp="1"/>
          </p:cNvSpPr>
          <p:nvPr>
            <p:ph type="title"/>
          </p:nvPr>
        </p:nvSpPr>
        <p:spPr/>
        <p:txBody>
          <a:bodyPr/>
          <a:lstStyle/>
          <a:p>
            <a:r>
              <a:rPr lang="en-US" dirty="0"/>
              <a:t>Approved Requests</a:t>
            </a:r>
          </a:p>
        </p:txBody>
      </p:sp>
      <p:sp>
        <p:nvSpPr>
          <p:cNvPr id="3" name="Content Placeholder 2">
            <a:extLst>
              <a:ext uri="{FF2B5EF4-FFF2-40B4-BE49-F238E27FC236}">
                <a16:creationId xmlns:a16="http://schemas.microsoft.com/office/drawing/2014/main" id="{3283290B-15F7-4249-A905-A7DFA6E0D2A3}"/>
              </a:ext>
            </a:extLst>
          </p:cNvPr>
          <p:cNvSpPr>
            <a:spLocks noGrp="1"/>
          </p:cNvSpPr>
          <p:nvPr>
            <p:ph idx="1"/>
          </p:nvPr>
        </p:nvSpPr>
        <p:spPr/>
        <p:txBody>
          <a:bodyPr/>
          <a:lstStyle/>
          <a:p>
            <a:pPr marL="0" indent="0">
              <a:buNone/>
            </a:pPr>
            <a:r>
              <a:rPr lang="en-US" dirty="0"/>
              <a:t>Maintenance</a:t>
            </a:r>
          </a:p>
          <a:p>
            <a:r>
              <a:rPr lang="en-US" dirty="0"/>
              <a:t>Example:  Behavioral Health Care Plans were not restricted like the rest of Behavioral Health documentation.  When this was identified, it was corrected as maintaining the record, not as something new or broken.</a:t>
            </a:r>
          </a:p>
          <a:p>
            <a:endParaRPr lang="en-US" dirty="0"/>
          </a:p>
          <a:p>
            <a:endParaRPr lang="en-US" dirty="0"/>
          </a:p>
        </p:txBody>
      </p:sp>
      <p:sp>
        <p:nvSpPr>
          <p:cNvPr id="4" name="Slide Number Placeholder 3">
            <a:extLst>
              <a:ext uri="{FF2B5EF4-FFF2-40B4-BE49-F238E27FC236}">
                <a16:creationId xmlns:a16="http://schemas.microsoft.com/office/drawing/2014/main" id="{DEADE72A-770E-4F9E-BF3A-D7F2E3CD63F0}"/>
              </a:ext>
            </a:extLst>
          </p:cNvPr>
          <p:cNvSpPr>
            <a:spLocks noGrp="1"/>
          </p:cNvSpPr>
          <p:nvPr>
            <p:ph type="sldNum" sz="quarter" idx="12"/>
          </p:nvPr>
        </p:nvSpPr>
        <p:spPr/>
        <p:txBody>
          <a:bodyPr/>
          <a:lstStyle/>
          <a:p>
            <a:fld id="{BB91B803-E462-4741-B8BD-B058610752DD}" type="slidenum">
              <a:rPr lang="en-US" smtClean="0"/>
              <a:t>13</a:t>
            </a:fld>
            <a:endParaRPr lang="en-US"/>
          </a:p>
        </p:txBody>
      </p:sp>
    </p:spTree>
    <p:extLst>
      <p:ext uri="{BB962C8B-B14F-4D97-AF65-F5344CB8AC3E}">
        <p14:creationId xmlns:p14="http://schemas.microsoft.com/office/powerpoint/2010/main" val="2606173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F34B0-B2F3-488A-9158-DC397429DA9C}"/>
              </a:ext>
            </a:extLst>
          </p:cNvPr>
          <p:cNvSpPr>
            <a:spLocks noGrp="1"/>
          </p:cNvSpPr>
          <p:nvPr>
            <p:ph type="title"/>
          </p:nvPr>
        </p:nvSpPr>
        <p:spPr/>
        <p:txBody>
          <a:bodyPr/>
          <a:lstStyle/>
          <a:p>
            <a:r>
              <a:rPr lang="en-US" dirty="0"/>
              <a:t>Approved Requests</a:t>
            </a:r>
          </a:p>
        </p:txBody>
      </p:sp>
      <p:sp>
        <p:nvSpPr>
          <p:cNvPr id="3" name="Content Placeholder 2">
            <a:extLst>
              <a:ext uri="{FF2B5EF4-FFF2-40B4-BE49-F238E27FC236}">
                <a16:creationId xmlns:a16="http://schemas.microsoft.com/office/drawing/2014/main" id="{3283290B-15F7-4249-A905-A7DFA6E0D2A3}"/>
              </a:ext>
            </a:extLst>
          </p:cNvPr>
          <p:cNvSpPr>
            <a:spLocks noGrp="1"/>
          </p:cNvSpPr>
          <p:nvPr>
            <p:ph idx="1"/>
          </p:nvPr>
        </p:nvSpPr>
        <p:spPr/>
        <p:txBody>
          <a:bodyPr/>
          <a:lstStyle/>
          <a:p>
            <a:pPr marL="0" indent="0">
              <a:buNone/>
            </a:pPr>
            <a:r>
              <a:rPr lang="en-US" dirty="0"/>
              <a:t>New Clinical Documentation Need</a:t>
            </a:r>
          </a:p>
          <a:p>
            <a:r>
              <a:rPr lang="en-US" dirty="0"/>
              <a:t>Example:  A new Cardiac intravascular device will be used in all facilities providing cardiac surgery.  New build to support the new tool and workflows is needed to capture the device settings and clinical data.</a:t>
            </a:r>
          </a:p>
        </p:txBody>
      </p:sp>
      <p:sp>
        <p:nvSpPr>
          <p:cNvPr id="4" name="Slide Number Placeholder 3">
            <a:extLst>
              <a:ext uri="{FF2B5EF4-FFF2-40B4-BE49-F238E27FC236}">
                <a16:creationId xmlns:a16="http://schemas.microsoft.com/office/drawing/2014/main" id="{DEADE72A-770E-4F9E-BF3A-D7F2E3CD63F0}"/>
              </a:ext>
            </a:extLst>
          </p:cNvPr>
          <p:cNvSpPr>
            <a:spLocks noGrp="1"/>
          </p:cNvSpPr>
          <p:nvPr>
            <p:ph type="sldNum" sz="quarter" idx="12"/>
          </p:nvPr>
        </p:nvSpPr>
        <p:spPr/>
        <p:txBody>
          <a:bodyPr/>
          <a:lstStyle/>
          <a:p>
            <a:fld id="{BB91B803-E462-4741-B8BD-B058610752DD}" type="slidenum">
              <a:rPr lang="en-US" smtClean="0"/>
              <a:t>14</a:t>
            </a:fld>
            <a:endParaRPr lang="en-US"/>
          </a:p>
        </p:txBody>
      </p:sp>
    </p:spTree>
    <p:extLst>
      <p:ext uri="{BB962C8B-B14F-4D97-AF65-F5344CB8AC3E}">
        <p14:creationId xmlns:p14="http://schemas.microsoft.com/office/powerpoint/2010/main" val="168025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6C6C2-F1C1-46B9-84D4-54FDD3A59974}"/>
              </a:ext>
            </a:extLst>
          </p:cNvPr>
          <p:cNvSpPr>
            <a:spLocks noGrp="1"/>
          </p:cNvSpPr>
          <p:nvPr>
            <p:ph type="title"/>
          </p:nvPr>
        </p:nvSpPr>
        <p:spPr/>
        <p:txBody>
          <a:bodyPr/>
          <a:lstStyle/>
          <a:p>
            <a:r>
              <a:rPr lang="en-US" dirty="0"/>
              <a:t>Stakeholder Groups</a:t>
            </a:r>
          </a:p>
        </p:txBody>
      </p:sp>
      <p:sp>
        <p:nvSpPr>
          <p:cNvPr id="3" name="Content Placeholder 2">
            <a:extLst>
              <a:ext uri="{FF2B5EF4-FFF2-40B4-BE49-F238E27FC236}">
                <a16:creationId xmlns:a16="http://schemas.microsoft.com/office/drawing/2014/main" id="{0B3F4DF7-8EEB-4C05-8950-5B57BEFC5E6F}"/>
              </a:ext>
            </a:extLst>
          </p:cNvPr>
          <p:cNvSpPr>
            <a:spLocks noGrp="1"/>
          </p:cNvSpPr>
          <p:nvPr>
            <p:ph idx="1"/>
          </p:nvPr>
        </p:nvSpPr>
        <p:spPr>
          <a:xfrm>
            <a:off x="-2743200" y="1066800"/>
            <a:ext cx="8229600" cy="4983163"/>
          </a:xfrm>
        </p:spPr>
        <p:txBody>
          <a:bodyPr>
            <a:normAutofit/>
          </a:bodyPr>
          <a:lstStyle/>
          <a:p>
            <a:endParaRPr lang="en-US" dirty="0"/>
          </a:p>
          <a:p>
            <a:pPr lvl="1"/>
            <a:endParaRPr lang="en-US" dirty="0"/>
          </a:p>
        </p:txBody>
      </p:sp>
      <p:sp>
        <p:nvSpPr>
          <p:cNvPr id="4" name="Slide Number Placeholder 3">
            <a:extLst>
              <a:ext uri="{FF2B5EF4-FFF2-40B4-BE49-F238E27FC236}">
                <a16:creationId xmlns:a16="http://schemas.microsoft.com/office/drawing/2014/main" id="{DF585B6E-FF4A-4BF7-BC32-F4BCC19DA86E}"/>
              </a:ext>
            </a:extLst>
          </p:cNvPr>
          <p:cNvSpPr>
            <a:spLocks noGrp="1"/>
          </p:cNvSpPr>
          <p:nvPr>
            <p:ph type="sldNum" sz="quarter" idx="12"/>
          </p:nvPr>
        </p:nvSpPr>
        <p:spPr/>
        <p:txBody>
          <a:bodyPr/>
          <a:lstStyle/>
          <a:p>
            <a:fld id="{BB91B803-E462-4741-B8BD-B058610752DD}" type="slidenum">
              <a:rPr lang="en-US" smtClean="0"/>
              <a:t>15</a:t>
            </a:fld>
            <a:endParaRPr lang="en-US"/>
          </a:p>
        </p:txBody>
      </p:sp>
      <p:graphicFrame>
        <p:nvGraphicFramePr>
          <p:cNvPr id="5" name="Table 4">
            <a:extLst>
              <a:ext uri="{FF2B5EF4-FFF2-40B4-BE49-F238E27FC236}">
                <a16:creationId xmlns:a16="http://schemas.microsoft.com/office/drawing/2014/main" id="{78AEE475-98C8-4C8B-9F2C-B13F2CD2EA83}"/>
              </a:ext>
            </a:extLst>
          </p:cNvPr>
          <p:cNvGraphicFramePr>
            <a:graphicFrameLocks noGrp="1"/>
          </p:cNvGraphicFramePr>
          <p:nvPr>
            <p:extLst>
              <p:ext uri="{D42A27DB-BD31-4B8C-83A1-F6EECF244321}">
                <p14:modId xmlns:p14="http://schemas.microsoft.com/office/powerpoint/2010/main" val="1558852940"/>
              </p:ext>
            </p:extLst>
          </p:nvPr>
        </p:nvGraphicFramePr>
        <p:xfrm>
          <a:off x="1524000" y="1397000"/>
          <a:ext cx="6096000" cy="370840"/>
        </p:xfrm>
        <a:graphic>
          <a:graphicData uri="http://schemas.openxmlformats.org/drawingml/2006/table">
            <a:tbl>
              <a:tblPr firstRow="1" bandRow="1">
                <a:tableStyleId>{2D5ABB26-0587-4C30-8999-92F81FD0307C}</a:tableStyleId>
              </a:tblPr>
              <a:tblGrid>
                <a:gridCol w="3048000">
                  <a:extLst>
                    <a:ext uri="{9D8B030D-6E8A-4147-A177-3AD203B41FA5}">
                      <a16:colId xmlns:a16="http://schemas.microsoft.com/office/drawing/2014/main" val="662649263"/>
                    </a:ext>
                  </a:extLst>
                </a:gridCol>
                <a:gridCol w="3048000">
                  <a:extLst>
                    <a:ext uri="{9D8B030D-6E8A-4147-A177-3AD203B41FA5}">
                      <a16:colId xmlns:a16="http://schemas.microsoft.com/office/drawing/2014/main" val="1105771235"/>
                    </a:ext>
                  </a:extLst>
                </a:gridCol>
              </a:tblGrid>
              <a:tr h="370840">
                <a:tc>
                  <a:txBody>
                    <a:bodyPr/>
                    <a:lstStyle/>
                    <a:p>
                      <a:endParaRPr lang="en-US" dirty="0"/>
                    </a:p>
                  </a:txBody>
                  <a:tcPr/>
                </a:tc>
                <a:tc>
                  <a:txBody>
                    <a:bodyPr/>
                    <a:lstStyle/>
                    <a:p>
                      <a:endParaRPr lang="en-US"/>
                    </a:p>
                  </a:txBody>
                  <a:tcPr/>
                </a:tc>
                <a:extLst>
                  <a:ext uri="{0D108BD9-81ED-4DB2-BD59-A6C34878D82A}">
                    <a16:rowId xmlns:a16="http://schemas.microsoft.com/office/drawing/2014/main" val="1647586062"/>
                  </a:ext>
                </a:extLst>
              </a:tr>
            </a:tbl>
          </a:graphicData>
        </a:graphic>
      </p:graphicFrame>
      <p:graphicFrame>
        <p:nvGraphicFramePr>
          <p:cNvPr id="6" name="Table 5">
            <a:extLst>
              <a:ext uri="{FF2B5EF4-FFF2-40B4-BE49-F238E27FC236}">
                <a16:creationId xmlns:a16="http://schemas.microsoft.com/office/drawing/2014/main" id="{04816891-47A3-4469-B995-7ACDE1A97ACE}"/>
              </a:ext>
            </a:extLst>
          </p:cNvPr>
          <p:cNvGraphicFramePr>
            <a:graphicFrameLocks noGrp="1"/>
          </p:cNvGraphicFramePr>
          <p:nvPr>
            <p:extLst>
              <p:ext uri="{D42A27DB-BD31-4B8C-83A1-F6EECF244321}">
                <p14:modId xmlns:p14="http://schemas.microsoft.com/office/powerpoint/2010/main" val="1282483368"/>
              </p:ext>
            </p:extLst>
          </p:nvPr>
        </p:nvGraphicFramePr>
        <p:xfrm>
          <a:off x="445911" y="1315720"/>
          <a:ext cx="7620000" cy="6128294"/>
        </p:xfrm>
        <a:graphic>
          <a:graphicData uri="http://schemas.openxmlformats.org/drawingml/2006/table">
            <a:tbl>
              <a:tblPr firstRow="1" bandRow="1">
                <a:tableStyleId>{3C2FFA5D-87B4-456A-9821-1D502468CF0F}</a:tableStyleId>
              </a:tblPr>
              <a:tblGrid>
                <a:gridCol w="3135489">
                  <a:extLst>
                    <a:ext uri="{9D8B030D-6E8A-4147-A177-3AD203B41FA5}">
                      <a16:colId xmlns:a16="http://schemas.microsoft.com/office/drawing/2014/main" val="2993848118"/>
                    </a:ext>
                  </a:extLst>
                </a:gridCol>
                <a:gridCol w="4484511">
                  <a:extLst>
                    <a:ext uri="{9D8B030D-6E8A-4147-A177-3AD203B41FA5}">
                      <a16:colId xmlns:a16="http://schemas.microsoft.com/office/drawing/2014/main" val="471019719"/>
                    </a:ext>
                  </a:extLst>
                </a:gridCol>
              </a:tblGrid>
              <a:tr h="3208746">
                <a:tc>
                  <a:txBody>
                    <a:bodyPr/>
                    <a:lstStyle/>
                    <a:p>
                      <a:pPr algn="ctr"/>
                      <a:r>
                        <a:rPr lang="en-US" sz="1800" dirty="0"/>
                        <a:t>Physicians</a:t>
                      </a:r>
                    </a:p>
                    <a:p>
                      <a:pPr algn="ctr"/>
                      <a:endParaRPr lang="en-US" sz="1800" dirty="0"/>
                    </a:p>
                    <a:p>
                      <a:pPr marL="742950" lvl="1" indent="-285750">
                        <a:buFont typeface="Arial" panose="020B0604020202020204" pitchFamily="34" charset="0"/>
                        <a:buChar char="•"/>
                      </a:pPr>
                      <a:r>
                        <a:rPr lang="en-US" sz="1800" dirty="0"/>
                        <a:t>Ambulatory Practitioner Advisory Council (PAC)</a:t>
                      </a:r>
                    </a:p>
                    <a:p>
                      <a:pPr marL="742950" lvl="1" indent="-285750">
                        <a:buFont typeface="Arial" panose="020B0604020202020204" pitchFamily="34" charset="0"/>
                        <a:buChar char="•"/>
                      </a:pPr>
                      <a:r>
                        <a:rPr lang="en-US" sz="1800" dirty="0"/>
                        <a:t>Emergency Department PAC</a:t>
                      </a:r>
                    </a:p>
                    <a:p>
                      <a:pPr marL="742950" lvl="1" indent="-285750">
                        <a:buFont typeface="Arial" panose="020B0604020202020204" pitchFamily="34" charset="0"/>
                        <a:buChar char="•"/>
                      </a:pPr>
                      <a:r>
                        <a:rPr lang="en-US" sz="1800" dirty="0"/>
                        <a:t>Inpatient PAC</a:t>
                      </a:r>
                    </a:p>
                    <a:p>
                      <a:pPr marL="742950" lvl="1" indent="-285750">
                        <a:buFont typeface="Arial" panose="020B0604020202020204" pitchFamily="34" charset="0"/>
                        <a:buChar char="•"/>
                      </a:pPr>
                      <a:r>
                        <a:rPr lang="en-US" sz="1800" dirty="0"/>
                        <a:t>Anesthesia Forum</a:t>
                      </a:r>
                    </a:p>
                    <a:p>
                      <a:pPr marL="742950" lvl="1" indent="-285750">
                        <a:buFont typeface="Arial" panose="020B0604020202020204" pitchFamily="34" charset="0"/>
                        <a:buChar char="•"/>
                      </a:pPr>
                      <a:r>
                        <a:rPr lang="en-US" sz="1800" dirty="0"/>
                        <a:t>Mother Baby Clinical Council</a:t>
                      </a:r>
                    </a:p>
                    <a:p>
                      <a:pPr marL="742950" lvl="1" indent="-285750">
                        <a:buFont typeface="Arial" panose="020B0604020202020204" pitchFamily="34" charset="0"/>
                        <a:buChar char="•"/>
                      </a:pPr>
                      <a:r>
                        <a:rPr lang="en-US" sz="1800" dirty="0"/>
                        <a:t>Heart and Vascular Committee</a:t>
                      </a:r>
                    </a:p>
                    <a:p>
                      <a:endParaRPr lang="en-US" sz="1800" dirty="0"/>
                    </a:p>
                  </a:txBody>
                  <a:tcPr/>
                </a:tc>
                <a:tc>
                  <a:txBody>
                    <a:bodyPr/>
                    <a:lstStyle/>
                    <a:p>
                      <a:pPr algn="ctr"/>
                      <a:r>
                        <a:rPr lang="en-US" sz="1800" dirty="0"/>
                        <a:t>Nurses</a:t>
                      </a:r>
                    </a:p>
                    <a:p>
                      <a:pPr algn="ctr"/>
                      <a:endParaRPr lang="en-US" sz="1800" dirty="0"/>
                    </a:p>
                    <a:p>
                      <a:pPr marL="742950" lvl="1" indent="-285750">
                        <a:buFont typeface="Arial" panose="020B0604020202020204" pitchFamily="34" charset="0"/>
                        <a:buChar char="•"/>
                      </a:pPr>
                      <a:r>
                        <a:rPr lang="en-US" sz="1800" dirty="0"/>
                        <a:t>Nursing Informatics Council</a:t>
                      </a:r>
                    </a:p>
                    <a:p>
                      <a:pPr marL="742950" lvl="1" indent="-285750">
                        <a:buFont typeface="Arial" panose="020B0604020202020204" pitchFamily="34" charset="0"/>
                        <a:buChar char="•"/>
                      </a:pPr>
                      <a:r>
                        <a:rPr lang="en-US" sz="1800" dirty="0"/>
                        <a:t>Mother/Baby Clinical Work Group (CWG)</a:t>
                      </a:r>
                    </a:p>
                    <a:p>
                      <a:pPr marL="742950" lvl="1" indent="-285750">
                        <a:buFont typeface="Arial" panose="020B0604020202020204" pitchFamily="34" charset="0"/>
                        <a:buChar char="•"/>
                      </a:pPr>
                      <a:r>
                        <a:rPr lang="en-US" sz="1800" dirty="0"/>
                        <a:t>Emergency Department CWG </a:t>
                      </a:r>
                    </a:p>
                    <a:p>
                      <a:pPr marL="742950" lvl="1" indent="-285750">
                        <a:buFont typeface="Arial" panose="020B0604020202020204" pitchFamily="34" charset="0"/>
                        <a:buChar char="•"/>
                      </a:pPr>
                      <a:r>
                        <a:rPr lang="en-US" sz="1800" dirty="0"/>
                        <a:t>Surgical Services CWG</a:t>
                      </a:r>
                    </a:p>
                    <a:p>
                      <a:pPr marL="742950" lvl="1" indent="-285750">
                        <a:buFont typeface="Arial" panose="020B0604020202020204" pitchFamily="34" charset="0"/>
                        <a:buChar char="•"/>
                      </a:pPr>
                      <a:r>
                        <a:rPr lang="en-US" sz="1800" dirty="0"/>
                        <a:t>Behavioral Health CWG</a:t>
                      </a:r>
                    </a:p>
                    <a:p>
                      <a:pPr marL="742950" lvl="1" indent="-285750">
                        <a:buFont typeface="Arial" panose="020B0604020202020204" pitchFamily="34" charset="0"/>
                        <a:buChar char="•"/>
                      </a:pPr>
                      <a:r>
                        <a:rPr lang="en-US" sz="1800" dirty="0"/>
                        <a:t>Care Transition Manager CWG Oncology CWG</a:t>
                      </a:r>
                    </a:p>
                    <a:p>
                      <a:pPr marL="742950" lvl="1" indent="-285750">
                        <a:buFont typeface="Arial" panose="020B0604020202020204" pitchFamily="34" charset="0"/>
                        <a:buChar char="•"/>
                      </a:pPr>
                      <a:r>
                        <a:rPr lang="en-US" sz="1800" dirty="0"/>
                        <a:t>Cath Lab/Interventional Radiology (PRN)</a:t>
                      </a:r>
                    </a:p>
                    <a:p>
                      <a:pPr marL="742950" lvl="1" indent="-285750">
                        <a:buFont typeface="Arial" panose="020B0604020202020204" pitchFamily="34" charset="0"/>
                        <a:buChar char="•"/>
                      </a:pPr>
                      <a:r>
                        <a:rPr lang="en-US" sz="1800" dirty="0"/>
                        <a:t>Clinical Nurse Leader CWG</a:t>
                      </a:r>
                    </a:p>
                    <a:p>
                      <a:pPr marL="742950" lvl="1" indent="-285750">
                        <a:buFont typeface="Arial" panose="020B0604020202020204" pitchFamily="34" charset="0"/>
                        <a:buChar char="•"/>
                      </a:pPr>
                      <a:r>
                        <a:rPr lang="en-US" sz="1800" dirty="0"/>
                        <a:t>Other PRN groups  (Trauma, Respiratory Therapy)</a:t>
                      </a:r>
                    </a:p>
                    <a:p>
                      <a:endParaRPr lang="en-US" sz="1800" dirty="0"/>
                    </a:p>
                  </a:txBody>
                  <a:tcPr/>
                </a:tc>
                <a:extLst>
                  <a:ext uri="{0D108BD9-81ED-4DB2-BD59-A6C34878D82A}">
                    <a16:rowId xmlns:a16="http://schemas.microsoft.com/office/drawing/2014/main" val="3278219906"/>
                  </a:ext>
                </a:extLst>
              </a:tr>
              <a:tr h="1647734">
                <a:tc gridSpan="2">
                  <a:txBody>
                    <a:bodyPr/>
                    <a:lstStyle/>
                    <a:p>
                      <a:pPr algn="ctr"/>
                      <a:r>
                        <a:rPr lang="en-US" sz="1800" dirty="0"/>
                        <a:t>Ancillary Services</a:t>
                      </a:r>
                    </a:p>
                    <a:p>
                      <a:pPr lvl="1" algn="ctr"/>
                      <a:r>
                        <a:rPr lang="en-US" sz="1800" dirty="0"/>
                        <a:t>Food and Nutrition Services Taskforce</a:t>
                      </a:r>
                    </a:p>
                    <a:p>
                      <a:pPr lvl="1" algn="ctr"/>
                      <a:r>
                        <a:rPr lang="en-US" sz="1800" dirty="0"/>
                        <a:t>Therapy Clinical Workgroup</a:t>
                      </a:r>
                    </a:p>
                    <a:p>
                      <a:pPr lvl="1" algn="ctr"/>
                      <a:r>
                        <a:rPr lang="en-US" sz="1800" dirty="0"/>
                        <a:t>Meds Management Forum</a:t>
                      </a:r>
                    </a:p>
                    <a:p>
                      <a:pPr algn="ctr"/>
                      <a:endParaRPr lang="en-US" dirty="0"/>
                    </a:p>
                  </a:txBody>
                  <a:tcPr/>
                </a:tc>
                <a:tc hMerge="1">
                  <a:txBody>
                    <a:bodyPr/>
                    <a:lstStyle/>
                    <a:p>
                      <a:endParaRPr lang="en-US" dirty="0"/>
                    </a:p>
                  </a:txBody>
                  <a:tcPr/>
                </a:tc>
                <a:extLst>
                  <a:ext uri="{0D108BD9-81ED-4DB2-BD59-A6C34878D82A}">
                    <a16:rowId xmlns:a16="http://schemas.microsoft.com/office/drawing/2014/main" val="4054187794"/>
                  </a:ext>
                </a:extLst>
              </a:tr>
            </a:tbl>
          </a:graphicData>
        </a:graphic>
      </p:graphicFrame>
    </p:spTree>
    <p:extLst>
      <p:ext uri="{BB962C8B-B14F-4D97-AF65-F5344CB8AC3E}">
        <p14:creationId xmlns:p14="http://schemas.microsoft.com/office/powerpoint/2010/main" val="762262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5" name="Slide Number Placeholder 4"/>
          <p:cNvSpPr>
            <a:spLocks noGrp="1"/>
          </p:cNvSpPr>
          <p:nvPr>
            <p:ph type="sldNum" sz="quarter" idx="12"/>
          </p:nvPr>
        </p:nvSpPr>
        <p:spPr/>
        <p:txBody>
          <a:bodyPr/>
          <a:lstStyle/>
          <a:p>
            <a:fld id="{BB91B803-E462-4741-B8BD-B058610752DD}" type="slidenum">
              <a:rPr lang="en-US" smtClean="0"/>
              <a:t>16</a:t>
            </a:fld>
            <a:endParaRPr lang="en-US"/>
          </a:p>
        </p:txBody>
      </p:sp>
      <p:sp>
        <p:nvSpPr>
          <p:cNvPr id="7" name="Content Placeholder 6">
            <a:extLst>
              <a:ext uri="{FF2B5EF4-FFF2-40B4-BE49-F238E27FC236}">
                <a16:creationId xmlns:a16="http://schemas.microsoft.com/office/drawing/2014/main" id="{0C4284E2-219C-4512-AB7D-7A49D3F97542}"/>
              </a:ext>
            </a:extLst>
          </p:cNvPr>
          <p:cNvSpPr>
            <a:spLocks noGrp="1"/>
          </p:cNvSpPr>
          <p:nvPr>
            <p:ph idx="1"/>
          </p:nvPr>
        </p:nvSpPr>
        <p:spPr/>
        <p:txBody>
          <a:bodyPr/>
          <a:lstStyle/>
          <a:p>
            <a:endParaRPr lang="en-US"/>
          </a:p>
        </p:txBody>
      </p:sp>
      <p:pic>
        <p:nvPicPr>
          <p:cNvPr id="8" name="Picture 7">
            <a:extLst>
              <a:ext uri="{FF2B5EF4-FFF2-40B4-BE49-F238E27FC236}">
                <a16:creationId xmlns:a16="http://schemas.microsoft.com/office/drawing/2014/main" id="{02708F88-24F6-4C5A-81B1-FF71472E9F44}"/>
              </a:ext>
            </a:extLst>
          </p:cNvPr>
          <p:cNvPicPr>
            <a:picLocks noChangeAspect="1"/>
          </p:cNvPicPr>
          <p:nvPr/>
        </p:nvPicPr>
        <p:blipFill>
          <a:blip r:embed="rId2"/>
          <a:stretch>
            <a:fillRect/>
          </a:stretch>
        </p:blipFill>
        <p:spPr>
          <a:xfrm>
            <a:off x="152400" y="1594775"/>
            <a:ext cx="8534400" cy="4348825"/>
          </a:xfrm>
          <a:prstGeom prst="rect">
            <a:avLst/>
          </a:prstGeom>
        </p:spPr>
      </p:pic>
      <p:sp>
        <p:nvSpPr>
          <p:cNvPr id="3" name="TextBox 2">
            <a:extLst>
              <a:ext uri="{FF2B5EF4-FFF2-40B4-BE49-F238E27FC236}">
                <a16:creationId xmlns:a16="http://schemas.microsoft.com/office/drawing/2014/main" id="{DF2E2B4B-0267-41FA-8B5F-E85BBB0CA344}"/>
              </a:ext>
            </a:extLst>
          </p:cNvPr>
          <p:cNvSpPr txBox="1"/>
          <p:nvPr/>
        </p:nvSpPr>
        <p:spPr>
          <a:xfrm>
            <a:off x="6705600" y="1905000"/>
            <a:ext cx="1295400" cy="1828800"/>
          </a:xfrm>
          <a:prstGeom prst="rect">
            <a:avLst/>
          </a:prstGeom>
          <a:noFill/>
          <a:ln w="76200">
            <a:solidFill>
              <a:srgbClr val="FF0000"/>
            </a:solidFill>
          </a:ln>
        </p:spPr>
        <p:txBody>
          <a:bodyPr wrap="square" rtlCol="0">
            <a:spAutoFit/>
          </a:bodyPr>
          <a:lstStyle/>
          <a:p>
            <a:endParaRPr lang="en-US" dirty="0"/>
          </a:p>
        </p:txBody>
      </p:sp>
    </p:spTree>
    <p:extLst>
      <p:ext uri="{BB962C8B-B14F-4D97-AF65-F5344CB8AC3E}">
        <p14:creationId xmlns:p14="http://schemas.microsoft.com/office/powerpoint/2010/main" val="1378675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a:t>
            </a:r>
          </a:p>
        </p:txBody>
      </p:sp>
      <p:sp>
        <p:nvSpPr>
          <p:cNvPr id="3" name="Content Placeholder 2"/>
          <p:cNvSpPr>
            <a:spLocks noGrp="1"/>
          </p:cNvSpPr>
          <p:nvPr>
            <p:ph idx="1"/>
          </p:nvPr>
        </p:nvSpPr>
        <p:spPr/>
        <p:txBody>
          <a:bodyPr>
            <a:normAutofit/>
          </a:bodyPr>
          <a:lstStyle/>
          <a:p>
            <a:r>
              <a:rPr lang="en-US" dirty="0"/>
              <a:t>Optimization Review Board (ORB) </a:t>
            </a:r>
          </a:p>
          <a:p>
            <a:pPr lvl="1"/>
            <a:r>
              <a:rPr lang="en-US" sz="2000" dirty="0"/>
              <a:t>After an approved request has been vetted with the appropriate stakeholders it goes to the ORB</a:t>
            </a:r>
          </a:p>
          <a:p>
            <a:pPr lvl="1"/>
            <a:r>
              <a:rPr lang="en-US" sz="2000" dirty="0"/>
              <a:t>Run by Optimization Team</a:t>
            </a:r>
          </a:p>
          <a:p>
            <a:pPr lvl="1"/>
            <a:r>
              <a:rPr lang="en-US" sz="2000" dirty="0"/>
              <a:t>Consists of Managers and Directors of ITS Build Teams, Chief Health Informatics Officers, ITS Leadership, Nursing Informatics</a:t>
            </a:r>
          </a:p>
          <a:p>
            <a:r>
              <a:rPr lang="en-US" dirty="0"/>
              <a:t>Special cases (Regulatory/Compliance)</a:t>
            </a:r>
          </a:p>
          <a:p>
            <a:pPr lvl="1"/>
            <a:r>
              <a:rPr lang="en-US" sz="2000" dirty="0"/>
              <a:t>Fast Track options available</a:t>
            </a:r>
          </a:p>
          <a:p>
            <a:pPr lvl="1"/>
            <a:r>
              <a:rPr lang="en-US" sz="2000" dirty="0"/>
              <a:t>Some flexibility in system yet still adheres to process</a:t>
            </a:r>
          </a:p>
        </p:txBody>
      </p:sp>
      <p:sp>
        <p:nvSpPr>
          <p:cNvPr id="5" name="Slide Number Placeholder 4"/>
          <p:cNvSpPr>
            <a:spLocks noGrp="1"/>
          </p:cNvSpPr>
          <p:nvPr>
            <p:ph type="sldNum" sz="quarter" idx="12"/>
          </p:nvPr>
        </p:nvSpPr>
        <p:spPr/>
        <p:txBody>
          <a:bodyPr/>
          <a:lstStyle/>
          <a:p>
            <a:fld id="{BB91B803-E462-4741-B8BD-B058610752DD}" type="slidenum">
              <a:rPr lang="en-US" smtClean="0"/>
              <a:t>17</a:t>
            </a:fld>
            <a:endParaRPr lang="en-US"/>
          </a:p>
        </p:txBody>
      </p:sp>
    </p:spTree>
    <p:extLst>
      <p:ext uri="{BB962C8B-B14F-4D97-AF65-F5344CB8AC3E}">
        <p14:creationId xmlns:p14="http://schemas.microsoft.com/office/powerpoint/2010/main" val="2671714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Problems The Process Helps Solve</a:t>
            </a:r>
          </a:p>
        </p:txBody>
      </p:sp>
      <p:sp>
        <p:nvSpPr>
          <p:cNvPr id="3" name="Content Placeholder 2"/>
          <p:cNvSpPr>
            <a:spLocks noGrp="1"/>
          </p:cNvSpPr>
          <p:nvPr>
            <p:ph idx="1"/>
          </p:nvPr>
        </p:nvSpPr>
        <p:spPr/>
        <p:txBody>
          <a:bodyPr>
            <a:normAutofit/>
          </a:bodyPr>
          <a:lstStyle/>
          <a:p>
            <a:r>
              <a:rPr lang="en-US" dirty="0"/>
              <a:t>Expending limited build resources wisely</a:t>
            </a:r>
          </a:p>
          <a:p>
            <a:pPr lvl="1"/>
            <a:r>
              <a:rPr lang="en-US" sz="2000" dirty="0"/>
              <a:t>Major ITS projects</a:t>
            </a:r>
          </a:p>
          <a:p>
            <a:pPr lvl="1"/>
            <a:r>
              <a:rPr lang="en-US" sz="2000" dirty="0"/>
              <a:t>Keep The Lights On work</a:t>
            </a:r>
          </a:p>
          <a:p>
            <a:pPr lvl="1"/>
            <a:r>
              <a:rPr lang="en-US" sz="2000" dirty="0"/>
              <a:t>Only so many analysts, only so many hours (83 requests with 1,280 build hours)</a:t>
            </a:r>
          </a:p>
          <a:p>
            <a:r>
              <a:rPr lang="en-US" dirty="0"/>
              <a:t>Producing a coordinated user friendly build</a:t>
            </a:r>
          </a:p>
          <a:p>
            <a:pPr lvl="1"/>
            <a:r>
              <a:rPr lang="en-US" sz="2000" dirty="0"/>
              <a:t>Balancing new items with old, pruning obsolete build</a:t>
            </a:r>
          </a:p>
          <a:p>
            <a:pPr lvl="1"/>
            <a:r>
              <a:rPr lang="en-US" sz="2000" dirty="0"/>
              <a:t>Reducing documentation burden and cognitive load</a:t>
            </a:r>
          </a:p>
          <a:p>
            <a:r>
              <a:rPr lang="en-US" dirty="0"/>
              <a:t>Reducing change fatigue</a:t>
            </a:r>
          </a:p>
          <a:p>
            <a:pPr lvl="1"/>
            <a:r>
              <a:rPr lang="en-US" sz="2000" dirty="0"/>
              <a:t>Changes are made for valid, where possible evidence-based reasons</a:t>
            </a:r>
          </a:p>
        </p:txBody>
      </p:sp>
      <p:sp>
        <p:nvSpPr>
          <p:cNvPr id="5" name="Slide Number Placeholder 4"/>
          <p:cNvSpPr>
            <a:spLocks noGrp="1"/>
          </p:cNvSpPr>
          <p:nvPr>
            <p:ph type="sldNum" sz="quarter" idx="12"/>
          </p:nvPr>
        </p:nvSpPr>
        <p:spPr/>
        <p:txBody>
          <a:bodyPr/>
          <a:lstStyle/>
          <a:p>
            <a:fld id="{BB91B803-E462-4741-B8BD-B058610752DD}" type="slidenum">
              <a:rPr lang="en-US" smtClean="0"/>
              <a:t>18</a:t>
            </a:fld>
            <a:endParaRPr lang="en-US"/>
          </a:p>
        </p:txBody>
      </p:sp>
    </p:spTree>
    <p:extLst>
      <p:ext uri="{BB962C8B-B14F-4D97-AF65-F5344CB8AC3E}">
        <p14:creationId xmlns:p14="http://schemas.microsoft.com/office/powerpoint/2010/main" val="22217905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Issues </a:t>
            </a:r>
          </a:p>
        </p:txBody>
      </p:sp>
      <p:sp>
        <p:nvSpPr>
          <p:cNvPr id="3" name="Content Placeholder 2"/>
          <p:cNvSpPr>
            <a:spLocks noGrp="1"/>
          </p:cNvSpPr>
          <p:nvPr>
            <p:ph idx="1"/>
          </p:nvPr>
        </p:nvSpPr>
        <p:spPr/>
        <p:txBody>
          <a:bodyPr>
            <a:normAutofit/>
          </a:bodyPr>
          <a:lstStyle/>
          <a:p>
            <a:r>
              <a:rPr lang="en-US" dirty="0"/>
              <a:t>Denying requests for good ideas </a:t>
            </a:r>
          </a:p>
          <a:p>
            <a:r>
              <a:rPr lang="en-US" dirty="0"/>
              <a:t>Denying requests from physicians</a:t>
            </a:r>
          </a:p>
          <a:p>
            <a:r>
              <a:rPr lang="en-US" dirty="0"/>
              <a:t>Grouping similar requests into a more cohesive solution</a:t>
            </a:r>
          </a:p>
          <a:p>
            <a:r>
              <a:rPr lang="en-US" dirty="0"/>
              <a:t>Timing for when to build and deploy requested changes</a:t>
            </a:r>
          </a:p>
        </p:txBody>
      </p:sp>
      <p:sp>
        <p:nvSpPr>
          <p:cNvPr id="5" name="Slide Number Placeholder 4"/>
          <p:cNvSpPr>
            <a:spLocks noGrp="1"/>
          </p:cNvSpPr>
          <p:nvPr>
            <p:ph type="sldNum" sz="quarter" idx="12"/>
          </p:nvPr>
        </p:nvSpPr>
        <p:spPr/>
        <p:txBody>
          <a:bodyPr/>
          <a:lstStyle/>
          <a:p>
            <a:fld id="{BB91B803-E462-4741-B8BD-B058610752DD}" type="slidenum">
              <a:rPr lang="en-US" smtClean="0"/>
              <a:t>19</a:t>
            </a:fld>
            <a:endParaRPr lang="en-US"/>
          </a:p>
        </p:txBody>
      </p:sp>
    </p:spTree>
    <p:extLst>
      <p:ext uri="{BB962C8B-B14F-4D97-AF65-F5344CB8AC3E}">
        <p14:creationId xmlns:p14="http://schemas.microsoft.com/office/powerpoint/2010/main" val="3445587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Conflict of Interest</a:t>
            </a:r>
          </a:p>
        </p:txBody>
      </p:sp>
      <p:sp>
        <p:nvSpPr>
          <p:cNvPr id="3" name="Content Placeholder 2"/>
          <p:cNvSpPr>
            <a:spLocks noGrp="1"/>
          </p:cNvSpPr>
          <p:nvPr>
            <p:ph idx="1"/>
          </p:nvPr>
        </p:nvSpPr>
        <p:spPr>
          <a:xfrm>
            <a:off x="1104900" y="1634563"/>
            <a:ext cx="6934200" cy="4525963"/>
          </a:xfrm>
        </p:spPr>
        <p:txBody>
          <a:bodyPr>
            <a:normAutofit/>
          </a:bodyPr>
          <a:lstStyle/>
          <a:p>
            <a:pPr marL="0" indent="0">
              <a:buNone/>
            </a:pPr>
            <a:r>
              <a:rPr lang="en-US" dirty="0"/>
              <a:t>Neither Johnna Moution-Donald nor Joni Padden have any conflict of interest to disclose.</a:t>
            </a:r>
          </a:p>
        </p:txBody>
      </p:sp>
      <p:sp>
        <p:nvSpPr>
          <p:cNvPr id="5" name="Slide Number Placeholder 4"/>
          <p:cNvSpPr>
            <a:spLocks noGrp="1"/>
          </p:cNvSpPr>
          <p:nvPr>
            <p:ph type="sldNum" sz="quarter" idx="12"/>
          </p:nvPr>
        </p:nvSpPr>
        <p:spPr/>
        <p:txBody>
          <a:bodyPr/>
          <a:lstStyle/>
          <a:p>
            <a:fld id="{BB91B803-E462-4741-B8BD-B058610752DD}" type="slidenum">
              <a:rPr lang="en-US" smtClean="0"/>
              <a:t>2</a:t>
            </a:fld>
            <a:endParaRPr lang="en-US"/>
          </a:p>
        </p:txBody>
      </p:sp>
    </p:spTree>
    <p:extLst>
      <p:ext uri="{BB962C8B-B14F-4D97-AF65-F5344CB8AC3E}">
        <p14:creationId xmlns:p14="http://schemas.microsoft.com/office/powerpoint/2010/main" val="11477010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Evolution of Process</a:t>
            </a:r>
          </a:p>
        </p:txBody>
      </p:sp>
      <p:sp>
        <p:nvSpPr>
          <p:cNvPr id="3" name="Content Placeholder 2"/>
          <p:cNvSpPr>
            <a:spLocks noGrp="1"/>
          </p:cNvSpPr>
          <p:nvPr>
            <p:ph idx="1"/>
          </p:nvPr>
        </p:nvSpPr>
        <p:spPr/>
        <p:txBody>
          <a:bodyPr>
            <a:normAutofit/>
          </a:bodyPr>
          <a:lstStyle/>
          <a:p>
            <a:r>
              <a:rPr lang="en-US" dirty="0"/>
              <a:t>Optimizing the Optimization Process, always looking for ways to evolve</a:t>
            </a:r>
          </a:p>
          <a:p>
            <a:pPr lvl="1"/>
            <a:r>
              <a:rPr lang="en-US" dirty="0"/>
              <a:t>Change management techniques</a:t>
            </a:r>
          </a:p>
          <a:p>
            <a:pPr lvl="1"/>
            <a:r>
              <a:rPr lang="en-US" dirty="0"/>
              <a:t>Track requests and complete follow up</a:t>
            </a:r>
          </a:p>
        </p:txBody>
      </p:sp>
      <p:sp>
        <p:nvSpPr>
          <p:cNvPr id="5" name="Slide Number Placeholder 4"/>
          <p:cNvSpPr>
            <a:spLocks noGrp="1"/>
          </p:cNvSpPr>
          <p:nvPr>
            <p:ph type="sldNum" sz="quarter" idx="12"/>
          </p:nvPr>
        </p:nvSpPr>
        <p:spPr/>
        <p:txBody>
          <a:bodyPr/>
          <a:lstStyle/>
          <a:p>
            <a:fld id="{BB91B803-E462-4741-B8BD-B058610752DD}" type="slidenum">
              <a:rPr lang="en-US" smtClean="0"/>
              <a:t>20</a:t>
            </a:fld>
            <a:endParaRPr lang="en-US"/>
          </a:p>
        </p:txBody>
      </p:sp>
    </p:spTree>
    <p:extLst>
      <p:ext uri="{BB962C8B-B14F-4D97-AF65-F5344CB8AC3E}">
        <p14:creationId xmlns:p14="http://schemas.microsoft.com/office/powerpoint/2010/main" val="22754960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of the Greater Whole</a:t>
            </a:r>
          </a:p>
        </p:txBody>
      </p:sp>
      <p:sp>
        <p:nvSpPr>
          <p:cNvPr id="3" name="Content Placeholder 2"/>
          <p:cNvSpPr>
            <a:spLocks noGrp="1"/>
          </p:cNvSpPr>
          <p:nvPr>
            <p:ph idx="1"/>
          </p:nvPr>
        </p:nvSpPr>
        <p:spPr/>
        <p:txBody>
          <a:bodyPr>
            <a:normAutofit/>
          </a:bodyPr>
          <a:lstStyle/>
          <a:p>
            <a:r>
              <a:rPr lang="en-US" dirty="0"/>
              <a:t>Has to be part of the bigger picture with other large organizational goals</a:t>
            </a:r>
            <a:endParaRPr lang="en-US" sz="2400" dirty="0"/>
          </a:p>
          <a:p>
            <a:r>
              <a:rPr lang="en-US" dirty="0"/>
              <a:t>Keeps it fair for all and gives users a chance to have input</a:t>
            </a:r>
          </a:p>
          <a:p>
            <a:r>
              <a:rPr lang="en-US" dirty="0"/>
              <a:t>Depends heavily on the feedback from stakeholder groups</a:t>
            </a:r>
          </a:p>
        </p:txBody>
      </p:sp>
      <p:sp>
        <p:nvSpPr>
          <p:cNvPr id="5" name="Slide Number Placeholder 4"/>
          <p:cNvSpPr>
            <a:spLocks noGrp="1"/>
          </p:cNvSpPr>
          <p:nvPr>
            <p:ph type="sldNum" sz="quarter" idx="12"/>
          </p:nvPr>
        </p:nvSpPr>
        <p:spPr/>
        <p:txBody>
          <a:bodyPr/>
          <a:lstStyle/>
          <a:p>
            <a:fld id="{BB91B803-E462-4741-B8BD-B058610752DD}" type="slidenum">
              <a:rPr lang="en-US" smtClean="0"/>
              <a:t>21</a:t>
            </a:fld>
            <a:endParaRPr lang="en-US"/>
          </a:p>
        </p:txBody>
      </p:sp>
    </p:spTree>
    <p:extLst>
      <p:ext uri="{BB962C8B-B14F-4D97-AF65-F5344CB8AC3E}">
        <p14:creationId xmlns:p14="http://schemas.microsoft.com/office/powerpoint/2010/main" val="27223937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noAutofit/>
          </a:bodyPr>
          <a:lstStyle/>
          <a:p>
            <a:pPr marL="0" indent="0" algn="ctr">
              <a:buNone/>
            </a:pPr>
            <a:r>
              <a:rPr lang="en-US" sz="30000" dirty="0"/>
              <a:t>???</a:t>
            </a:r>
          </a:p>
        </p:txBody>
      </p:sp>
      <p:sp>
        <p:nvSpPr>
          <p:cNvPr id="5" name="Slide Number Placeholder 4"/>
          <p:cNvSpPr>
            <a:spLocks noGrp="1"/>
          </p:cNvSpPr>
          <p:nvPr>
            <p:ph type="sldNum" sz="quarter" idx="12"/>
          </p:nvPr>
        </p:nvSpPr>
        <p:spPr/>
        <p:txBody>
          <a:bodyPr/>
          <a:lstStyle/>
          <a:p>
            <a:fld id="{BB91B803-E462-4741-B8BD-B058610752DD}" type="slidenum">
              <a:rPr lang="en-US" smtClean="0"/>
              <a:t>22</a:t>
            </a:fld>
            <a:endParaRPr lang="en-US"/>
          </a:p>
        </p:txBody>
      </p:sp>
    </p:spTree>
    <p:extLst>
      <p:ext uri="{BB962C8B-B14F-4D97-AF65-F5344CB8AC3E}">
        <p14:creationId xmlns:p14="http://schemas.microsoft.com/office/powerpoint/2010/main" val="2759141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p>
        </p:txBody>
      </p:sp>
      <p:sp>
        <p:nvSpPr>
          <p:cNvPr id="3" name="Content Placeholder 2"/>
          <p:cNvSpPr>
            <a:spLocks noGrp="1"/>
          </p:cNvSpPr>
          <p:nvPr>
            <p:ph idx="1"/>
          </p:nvPr>
        </p:nvSpPr>
        <p:spPr/>
        <p:txBody>
          <a:bodyPr>
            <a:normAutofit/>
          </a:bodyPr>
          <a:lstStyle/>
          <a:p>
            <a:pPr marL="0" indent="0">
              <a:buNone/>
            </a:pPr>
            <a:r>
              <a:rPr lang="en-US" b="1" dirty="0"/>
              <a:t>Johnna Moution-Donald</a:t>
            </a:r>
            <a:endParaRPr lang="en-US" dirty="0"/>
          </a:p>
          <a:p>
            <a:r>
              <a:rPr lang="en-US" u="sng" dirty="0">
                <a:hlinkClick r:id="rId2"/>
              </a:rPr>
              <a:t>JohnnaMoution@texashealth.org</a:t>
            </a:r>
            <a:r>
              <a:rPr lang="en-US" u="sng" dirty="0"/>
              <a:t> </a:t>
            </a:r>
            <a:endParaRPr lang="en-US" dirty="0"/>
          </a:p>
          <a:p>
            <a:endParaRPr lang="en-US" dirty="0"/>
          </a:p>
          <a:p>
            <a:r>
              <a:rPr lang="en-US" b="1" dirty="0"/>
              <a:t>Joni Padden</a:t>
            </a:r>
          </a:p>
          <a:p>
            <a:r>
              <a:rPr lang="en-US" u="sng" dirty="0">
                <a:hlinkClick r:id="rId3"/>
              </a:rPr>
              <a:t>jonipadden@texashealth.org</a:t>
            </a:r>
            <a:endParaRPr lang="en-US" dirty="0"/>
          </a:p>
          <a:p>
            <a:endParaRPr lang="en-US" dirty="0"/>
          </a:p>
        </p:txBody>
      </p:sp>
      <p:sp>
        <p:nvSpPr>
          <p:cNvPr id="5" name="Slide Number Placeholder 4"/>
          <p:cNvSpPr>
            <a:spLocks noGrp="1"/>
          </p:cNvSpPr>
          <p:nvPr>
            <p:ph type="sldNum" sz="quarter" idx="12"/>
          </p:nvPr>
        </p:nvSpPr>
        <p:spPr/>
        <p:txBody>
          <a:bodyPr/>
          <a:lstStyle/>
          <a:p>
            <a:fld id="{BB91B803-E462-4741-B8BD-B058610752DD}" type="slidenum">
              <a:rPr lang="en-US" smtClean="0"/>
              <a:t>23</a:t>
            </a:fld>
            <a:endParaRPr lang="en-US"/>
          </a:p>
        </p:txBody>
      </p:sp>
    </p:spTree>
    <p:extLst>
      <p:ext uri="{BB962C8B-B14F-4D97-AF65-F5344CB8AC3E}">
        <p14:creationId xmlns:p14="http://schemas.microsoft.com/office/powerpoint/2010/main" val="3154095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normAutofit/>
          </a:bodyPr>
          <a:lstStyle/>
          <a:p>
            <a:r>
              <a:rPr lang="en-US" dirty="0"/>
              <a:t>Understand the structure, composition, and goals of the Optimization process</a:t>
            </a:r>
          </a:p>
          <a:p>
            <a:r>
              <a:rPr lang="en-US" dirty="0"/>
              <a:t>Describe the collaboration strengths between the Optimization Team and Nursing Informatics</a:t>
            </a:r>
          </a:p>
          <a:p>
            <a:r>
              <a:rPr lang="en-US" dirty="0"/>
              <a:t>Utilize the principles presented to strengthen support structure for informatics systems </a:t>
            </a:r>
          </a:p>
        </p:txBody>
      </p:sp>
      <p:sp>
        <p:nvSpPr>
          <p:cNvPr id="5" name="Slide Number Placeholder 4"/>
          <p:cNvSpPr>
            <a:spLocks noGrp="1"/>
          </p:cNvSpPr>
          <p:nvPr>
            <p:ph type="sldNum" sz="quarter" idx="12"/>
          </p:nvPr>
        </p:nvSpPr>
        <p:spPr/>
        <p:txBody>
          <a:bodyPr/>
          <a:lstStyle/>
          <a:p>
            <a:fld id="{BB91B803-E462-4741-B8BD-B058610752DD}" type="slidenum">
              <a:rPr lang="en-US" smtClean="0"/>
              <a:t>3</a:t>
            </a:fld>
            <a:endParaRPr lang="en-US"/>
          </a:p>
        </p:txBody>
      </p:sp>
    </p:spTree>
    <p:extLst>
      <p:ext uri="{BB962C8B-B14F-4D97-AF65-F5344CB8AC3E}">
        <p14:creationId xmlns:p14="http://schemas.microsoft.com/office/powerpoint/2010/main" val="2295347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a:t>
            </a:r>
          </a:p>
        </p:txBody>
      </p:sp>
      <p:sp>
        <p:nvSpPr>
          <p:cNvPr id="3" name="Content Placeholder 2"/>
          <p:cNvSpPr>
            <a:spLocks noGrp="1"/>
          </p:cNvSpPr>
          <p:nvPr>
            <p:ph idx="1"/>
          </p:nvPr>
        </p:nvSpPr>
        <p:spPr/>
        <p:txBody>
          <a:bodyPr>
            <a:normAutofit/>
          </a:bodyPr>
          <a:lstStyle/>
          <a:p>
            <a:r>
              <a:rPr lang="en-US" dirty="0"/>
              <a:t>Johnna Moution-Donald, CareConnect Optimization Team/ClinDoc Builder</a:t>
            </a:r>
          </a:p>
          <a:p>
            <a:r>
              <a:rPr lang="en-US" dirty="0"/>
              <a:t>Joni Padden, Nursing Informatics Specialist</a:t>
            </a:r>
          </a:p>
        </p:txBody>
      </p:sp>
      <p:sp>
        <p:nvSpPr>
          <p:cNvPr id="5" name="Slide Number Placeholder 4"/>
          <p:cNvSpPr>
            <a:spLocks noGrp="1"/>
          </p:cNvSpPr>
          <p:nvPr>
            <p:ph type="sldNum" sz="quarter" idx="12"/>
          </p:nvPr>
        </p:nvSpPr>
        <p:spPr/>
        <p:txBody>
          <a:bodyPr/>
          <a:lstStyle/>
          <a:p>
            <a:fld id="{BB91B803-E462-4741-B8BD-B058610752DD}" type="slidenum">
              <a:rPr lang="en-US" smtClean="0"/>
              <a:t>4</a:t>
            </a:fld>
            <a:endParaRPr lang="en-US"/>
          </a:p>
        </p:txBody>
      </p:sp>
    </p:spTree>
    <p:extLst>
      <p:ext uri="{BB962C8B-B14F-4D97-AF65-F5344CB8AC3E}">
        <p14:creationId xmlns:p14="http://schemas.microsoft.com/office/powerpoint/2010/main" val="1564431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324726" y="6127446"/>
            <a:ext cx="1819273" cy="55807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chemeClr val="bg1"/>
              </a:solidFill>
            </a:endParaRPr>
          </a:p>
        </p:txBody>
      </p:sp>
      <p:sp>
        <p:nvSpPr>
          <p:cNvPr id="6" name="Rectangle 5"/>
          <p:cNvSpPr/>
          <p:nvPr/>
        </p:nvSpPr>
        <p:spPr>
          <a:xfrm>
            <a:off x="0" y="1275207"/>
            <a:ext cx="9144000" cy="326228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chemeClr val="bg1"/>
              </a:solidFill>
            </a:endParaRPr>
          </a:p>
        </p:txBody>
      </p:sp>
      <p:sp>
        <p:nvSpPr>
          <p:cNvPr id="2" name="Content Placeholder 1"/>
          <p:cNvSpPr>
            <a:spLocks noGrp="1"/>
          </p:cNvSpPr>
          <p:nvPr>
            <p:ph idx="1"/>
          </p:nvPr>
        </p:nvSpPr>
        <p:spPr>
          <a:xfrm>
            <a:off x="457200" y="1275207"/>
            <a:ext cx="8229600" cy="3262287"/>
          </a:xfrm>
        </p:spPr>
        <p:txBody>
          <a:bodyPr>
            <a:normAutofit fontScale="77500" lnSpcReduction="20000"/>
          </a:bodyPr>
          <a:lstStyle/>
          <a:p>
            <a:pPr>
              <a:spcBef>
                <a:spcPts val="1800"/>
              </a:spcBef>
            </a:pPr>
            <a:r>
              <a:rPr lang="en-US" dirty="0"/>
              <a:t>More than 22,000 employees</a:t>
            </a:r>
          </a:p>
          <a:p>
            <a:pPr>
              <a:spcBef>
                <a:spcPts val="1800"/>
              </a:spcBef>
            </a:pPr>
            <a:r>
              <a:rPr lang="en-US" dirty="0"/>
              <a:t>25 hospitals in North Texas </a:t>
            </a:r>
            <a:r>
              <a:rPr lang="en-US" dirty="0">
                <a:highlight>
                  <a:srgbClr val="FFFF00"/>
                </a:highlight>
              </a:rPr>
              <a:t>(19 on same instance of Epic)</a:t>
            </a:r>
          </a:p>
          <a:p>
            <a:pPr>
              <a:spcBef>
                <a:spcPts val="1800"/>
              </a:spcBef>
            </a:pPr>
            <a:r>
              <a:rPr lang="en-US" dirty="0"/>
              <a:t>22 outpatient facilities</a:t>
            </a:r>
          </a:p>
          <a:p>
            <a:pPr>
              <a:spcBef>
                <a:spcPts val="1800"/>
              </a:spcBef>
            </a:pPr>
            <a:r>
              <a:rPr lang="en-US" dirty="0"/>
              <a:t>More than 5,500 physicians with active staff privileges</a:t>
            </a:r>
          </a:p>
          <a:p>
            <a:pPr>
              <a:spcBef>
                <a:spcPts val="1800"/>
              </a:spcBef>
            </a:pPr>
            <a:r>
              <a:rPr lang="en-US" dirty="0"/>
              <a:t>Physicians Group: 500+ physicians and 200+ physician assistants and nurse practitioners</a:t>
            </a:r>
          </a:p>
        </p:txBody>
      </p:sp>
      <p:sp>
        <p:nvSpPr>
          <p:cNvPr id="3" name="Title 2"/>
          <p:cNvSpPr>
            <a:spLocks noGrp="1"/>
          </p:cNvSpPr>
          <p:nvPr>
            <p:ph type="title"/>
          </p:nvPr>
        </p:nvSpPr>
        <p:spPr/>
        <p:txBody>
          <a:bodyPr/>
          <a:lstStyle/>
          <a:p>
            <a:r>
              <a:rPr lang="en-US" dirty="0"/>
              <a:t>Texas Health Resources</a:t>
            </a:r>
          </a:p>
        </p:txBody>
      </p:sp>
      <p:pic>
        <p:nvPicPr>
          <p:cNvPr id="9218" name="Picture 2" descr="http://app.himssanalytics.org/images/stage7.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599602" y="4927295"/>
            <a:ext cx="1181100" cy="1609726"/>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http://encounterpro.org/archive/images-pediatric-emr/award_images/himssDavies.jp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4060790" y="5208854"/>
            <a:ext cx="1844024" cy="1046608"/>
          </a:xfrm>
          <a:prstGeom prst="rect">
            <a:avLst/>
          </a:prstGeom>
          <a:noFill/>
          <a:ln>
            <a:solidFill>
              <a:schemeClr val="tx1">
                <a:lumMod val="60000"/>
                <a:lumOff val="40000"/>
              </a:schemeClr>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6184901" y="5208854"/>
            <a:ext cx="2292350" cy="1046608"/>
            <a:chOff x="6013450" y="4878387"/>
            <a:chExt cx="2292350" cy="1046608"/>
          </a:xfrm>
        </p:grpSpPr>
        <p:sp>
          <p:nvSpPr>
            <p:cNvPr id="5" name="Rectangle 4"/>
            <p:cNvSpPr/>
            <p:nvPr/>
          </p:nvSpPr>
          <p:spPr>
            <a:xfrm>
              <a:off x="6013450" y="4878387"/>
              <a:ext cx="2292350" cy="1046608"/>
            </a:xfrm>
            <a:prstGeom prst="rect">
              <a:avLst/>
            </a:prstGeom>
            <a:noFill/>
            <a:ln>
              <a:solidFill>
                <a:schemeClr val="tx1">
                  <a:lumMod val="60000"/>
                  <a:lumOff val="40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chemeClr val="bg1"/>
                </a:solidFill>
              </a:endParaRPr>
            </a:p>
          </p:txBody>
        </p:sp>
        <p:pic>
          <p:nvPicPr>
            <p:cNvPr id="9222" name="Picture 6" descr="http://www.classic-color.com/himss/cio15/images/cio_forum_header.jpg"/>
            <p:cNvPicPr>
              <a:picLocks noChangeAspect="1" noChangeArrowheads="1"/>
            </p:cNvPicPr>
            <p:nvPr/>
          </p:nvPicPr>
          <p:blipFill rotWithShape="1">
            <a:blip r:embed="rId5">
              <a:extLst>
                <a:ext uri="{28A0092B-C50C-407E-A947-70E740481C1C}">
                  <a14:useLocalDpi xmlns:a14="http://schemas.microsoft.com/office/drawing/2010/main"/>
                </a:ext>
              </a:extLst>
            </a:blip>
            <a:srcRect/>
            <a:stretch/>
          </p:blipFill>
          <p:spPr bwMode="auto">
            <a:xfrm>
              <a:off x="6210301" y="4907408"/>
              <a:ext cx="1885950" cy="5715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278959" y="5499975"/>
              <a:ext cx="1817292" cy="297004"/>
            </a:xfrm>
            <a:prstGeom prst="rect">
              <a:avLst/>
            </a:prstGeom>
            <a:noFill/>
          </p:spPr>
          <p:txBody>
            <a:bodyPr wrap="none" rtlCol="0">
              <a:spAutoFit/>
            </a:bodyPr>
            <a:lstStyle/>
            <a:p>
              <a:pPr>
                <a:lnSpc>
                  <a:spcPct val="95000"/>
                </a:lnSpc>
                <a:spcBef>
                  <a:spcPts val="900"/>
                </a:spcBef>
                <a:buClr>
                  <a:schemeClr val="tx2"/>
                </a:buClr>
              </a:pPr>
              <a:r>
                <a:rPr lang="en-US" sz="1400" b="1" dirty="0">
                  <a:solidFill>
                    <a:schemeClr val="bg2">
                      <a:lumMod val="50000"/>
                    </a:schemeClr>
                  </a:solidFill>
                  <a:latin typeface="Calibri"/>
                  <a:cs typeface="Calibri"/>
                </a:rPr>
                <a:t>CIO of the Year Award</a:t>
              </a:r>
            </a:p>
          </p:txBody>
        </p:sp>
      </p:grpSp>
      <p:pic>
        <p:nvPicPr>
          <p:cNvPr id="9224" name="Picture 8" descr="http://www.nursecredentialing.org/ImagesLibrary/HeadlineImages/Magnet-Headline-Images/MagnetInternational-ProgOverviewHeadlineImage.pn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535827" y="4985239"/>
            <a:ext cx="1783687" cy="149383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57200" y="4537494"/>
            <a:ext cx="1940943" cy="443198"/>
          </a:xfrm>
          <a:prstGeom prst="rect">
            <a:avLst/>
          </a:prstGeom>
          <a:noFill/>
        </p:spPr>
        <p:txBody>
          <a:bodyPr wrap="square" rtlCol="0">
            <a:spAutoFit/>
          </a:bodyPr>
          <a:lstStyle/>
          <a:p>
            <a:pPr>
              <a:lnSpc>
                <a:spcPct val="95000"/>
              </a:lnSpc>
              <a:spcBef>
                <a:spcPts val="900"/>
              </a:spcBef>
              <a:buClr>
                <a:schemeClr val="tx2"/>
              </a:buClr>
            </a:pPr>
            <a:r>
              <a:rPr lang="en-US" sz="2400" b="1" dirty="0">
                <a:solidFill>
                  <a:schemeClr val="tx2"/>
                </a:solidFill>
                <a:latin typeface="Calibri"/>
                <a:cs typeface="Calibri"/>
              </a:rPr>
              <a:t>Recognition</a:t>
            </a:r>
          </a:p>
        </p:txBody>
      </p:sp>
    </p:spTree>
    <p:extLst>
      <p:ext uri="{BB962C8B-B14F-4D97-AF65-F5344CB8AC3E}">
        <p14:creationId xmlns:p14="http://schemas.microsoft.com/office/powerpoint/2010/main" val="3619606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5" name="Slide Number Placeholder 4"/>
          <p:cNvSpPr>
            <a:spLocks noGrp="1"/>
          </p:cNvSpPr>
          <p:nvPr>
            <p:ph type="sldNum" sz="quarter" idx="12"/>
          </p:nvPr>
        </p:nvSpPr>
        <p:spPr/>
        <p:txBody>
          <a:bodyPr/>
          <a:lstStyle/>
          <a:p>
            <a:fld id="{BB91B803-E462-4741-B8BD-B058610752DD}" type="slidenum">
              <a:rPr lang="en-US" smtClean="0"/>
              <a:t>6</a:t>
            </a:fld>
            <a:endParaRPr lang="en-US"/>
          </a:p>
        </p:txBody>
      </p:sp>
      <p:sp>
        <p:nvSpPr>
          <p:cNvPr id="7" name="Content Placeholder 6">
            <a:extLst>
              <a:ext uri="{FF2B5EF4-FFF2-40B4-BE49-F238E27FC236}">
                <a16:creationId xmlns:a16="http://schemas.microsoft.com/office/drawing/2014/main" id="{0C4284E2-219C-4512-AB7D-7A49D3F97542}"/>
              </a:ext>
            </a:extLst>
          </p:cNvPr>
          <p:cNvSpPr>
            <a:spLocks noGrp="1"/>
          </p:cNvSpPr>
          <p:nvPr>
            <p:ph idx="1"/>
          </p:nvPr>
        </p:nvSpPr>
        <p:spPr/>
        <p:txBody>
          <a:bodyPr/>
          <a:lstStyle/>
          <a:p>
            <a:endParaRPr lang="en-US"/>
          </a:p>
        </p:txBody>
      </p:sp>
      <p:pic>
        <p:nvPicPr>
          <p:cNvPr id="8" name="Picture 7">
            <a:extLst>
              <a:ext uri="{FF2B5EF4-FFF2-40B4-BE49-F238E27FC236}">
                <a16:creationId xmlns:a16="http://schemas.microsoft.com/office/drawing/2014/main" id="{02708F88-24F6-4C5A-81B1-FF71472E9F44}"/>
              </a:ext>
            </a:extLst>
          </p:cNvPr>
          <p:cNvPicPr>
            <a:picLocks noChangeAspect="1"/>
          </p:cNvPicPr>
          <p:nvPr/>
        </p:nvPicPr>
        <p:blipFill>
          <a:blip r:embed="rId2"/>
          <a:stretch>
            <a:fillRect/>
          </a:stretch>
        </p:blipFill>
        <p:spPr>
          <a:xfrm>
            <a:off x="152400" y="1594775"/>
            <a:ext cx="8534400" cy="4348825"/>
          </a:xfrm>
          <a:prstGeom prst="rect">
            <a:avLst/>
          </a:prstGeom>
        </p:spPr>
      </p:pic>
    </p:spTree>
    <p:extLst>
      <p:ext uri="{BB962C8B-B14F-4D97-AF65-F5344CB8AC3E}">
        <p14:creationId xmlns:p14="http://schemas.microsoft.com/office/powerpoint/2010/main" val="407098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5" name="Slide Number Placeholder 4"/>
          <p:cNvSpPr>
            <a:spLocks noGrp="1"/>
          </p:cNvSpPr>
          <p:nvPr>
            <p:ph type="sldNum" sz="quarter" idx="12"/>
          </p:nvPr>
        </p:nvSpPr>
        <p:spPr/>
        <p:txBody>
          <a:bodyPr/>
          <a:lstStyle/>
          <a:p>
            <a:fld id="{BB91B803-E462-4741-B8BD-B058610752DD}" type="slidenum">
              <a:rPr lang="en-US" smtClean="0"/>
              <a:t>7</a:t>
            </a:fld>
            <a:endParaRPr lang="en-US"/>
          </a:p>
        </p:txBody>
      </p:sp>
      <p:sp>
        <p:nvSpPr>
          <p:cNvPr id="7" name="Content Placeholder 6">
            <a:extLst>
              <a:ext uri="{FF2B5EF4-FFF2-40B4-BE49-F238E27FC236}">
                <a16:creationId xmlns:a16="http://schemas.microsoft.com/office/drawing/2014/main" id="{0C4284E2-219C-4512-AB7D-7A49D3F97542}"/>
              </a:ext>
            </a:extLst>
          </p:cNvPr>
          <p:cNvSpPr>
            <a:spLocks noGrp="1"/>
          </p:cNvSpPr>
          <p:nvPr>
            <p:ph idx="1"/>
          </p:nvPr>
        </p:nvSpPr>
        <p:spPr/>
        <p:txBody>
          <a:bodyPr/>
          <a:lstStyle/>
          <a:p>
            <a:endParaRPr lang="en-US"/>
          </a:p>
        </p:txBody>
      </p:sp>
      <p:pic>
        <p:nvPicPr>
          <p:cNvPr id="8" name="Picture 7">
            <a:extLst>
              <a:ext uri="{FF2B5EF4-FFF2-40B4-BE49-F238E27FC236}">
                <a16:creationId xmlns:a16="http://schemas.microsoft.com/office/drawing/2014/main" id="{02708F88-24F6-4C5A-81B1-FF71472E9F44}"/>
              </a:ext>
            </a:extLst>
          </p:cNvPr>
          <p:cNvPicPr>
            <a:picLocks noChangeAspect="1"/>
          </p:cNvPicPr>
          <p:nvPr/>
        </p:nvPicPr>
        <p:blipFill>
          <a:blip r:embed="rId2"/>
          <a:stretch>
            <a:fillRect/>
          </a:stretch>
        </p:blipFill>
        <p:spPr>
          <a:xfrm>
            <a:off x="152400" y="1594775"/>
            <a:ext cx="8534400" cy="4348825"/>
          </a:xfrm>
          <a:prstGeom prst="rect">
            <a:avLst/>
          </a:prstGeom>
        </p:spPr>
      </p:pic>
      <p:sp>
        <p:nvSpPr>
          <p:cNvPr id="4" name="TextBox 3">
            <a:extLst>
              <a:ext uri="{FF2B5EF4-FFF2-40B4-BE49-F238E27FC236}">
                <a16:creationId xmlns:a16="http://schemas.microsoft.com/office/drawing/2014/main" id="{9529FCCA-E871-43ED-8577-8B1C9203C40A}"/>
              </a:ext>
            </a:extLst>
          </p:cNvPr>
          <p:cNvSpPr txBox="1"/>
          <p:nvPr/>
        </p:nvSpPr>
        <p:spPr>
          <a:xfrm>
            <a:off x="1752600" y="2133600"/>
            <a:ext cx="1295400" cy="1295400"/>
          </a:xfrm>
          <a:prstGeom prst="rect">
            <a:avLst/>
          </a:prstGeom>
          <a:noFill/>
          <a:ln w="76200">
            <a:solidFill>
              <a:srgbClr val="FF0000"/>
            </a:solidFill>
          </a:ln>
        </p:spPr>
        <p:txBody>
          <a:bodyPr wrap="square" rtlCol="0">
            <a:spAutoFit/>
          </a:bodyPr>
          <a:lstStyle/>
          <a:p>
            <a:endParaRPr lang="en-US" dirty="0"/>
          </a:p>
        </p:txBody>
      </p:sp>
    </p:spTree>
    <p:extLst>
      <p:ext uri="{BB962C8B-B14F-4D97-AF65-F5344CB8AC3E}">
        <p14:creationId xmlns:p14="http://schemas.microsoft.com/office/powerpoint/2010/main" val="2230498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a:t>Overview</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pPr lvl="0"/>
            <a:r>
              <a:rPr lang="en-US" dirty="0"/>
              <a:t>Optimization Review Structure</a:t>
            </a:r>
            <a:endParaRPr lang="en-US" sz="2400" dirty="0"/>
          </a:p>
          <a:p>
            <a:pPr lvl="1"/>
            <a:r>
              <a:rPr lang="en-US" dirty="0"/>
              <a:t>Comprised of Optimization Team and Nursing Informatics Team</a:t>
            </a:r>
          </a:p>
          <a:p>
            <a:pPr lvl="1"/>
            <a:r>
              <a:rPr lang="en-US" dirty="0"/>
              <a:t>Meets weekly to review ticket submissions</a:t>
            </a:r>
          </a:p>
          <a:p>
            <a:pPr lvl="1"/>
            <a:r>
              <a:rPr lang="en-US" dirty="0"/>
              <a:t>Guest invited as needed to provide insight or details related to requests</a:t>
            </a:r>
          </a:p>
          <a:p>
            <a:pPr marL="457200" lvl="1" indent="0">
              <a:buNone/>
            </a:pPr>
            <a:endParaRPr lang="en-US" dirty="0"/>
          </a:p>
        </p:txBody>
      </p:sp>
      <p:sp>
        <p:nvSpPr>
          <p:cNvPr id="5" name="Slide Number Placeholder 4"/>
          <p:cNvSpPr>
            <a:spLocks noGrp="1"/>
          </p:cNvSpPr>
          <p:nvPr>
            <p:ph type="sldNum" sz="quarter" idx="12"/>
          </p:nvPr>
        </p:nvSpPr>
        <p:spPr>
          <a:xfrm>
            <a:off x="6553200" y="6356350"/>
            <a:ext cx="2133600" cy="365125"/>
          </a:xfrm>
        </p:spPr>
        <p:txBody>
          <a:bodyPr/>
          <a:lstStyle/>
          <a:p>
            <a:fld id="{BB91B803-E462-4741-B8BD-B058610752DD}" type="slidenum">
              <a:rPr lang="en-US" smtClean="0"/>
              <a:t>8</a:t>
            </a:fld>
            <a:endParaRPr lang="en-US"/>
          </a:p>
        </p:txBody>
      </p:sp>
    </p:spTree>
    <p:extLst>
      <p:ext uri="{BB962C8B-B14F-4D97-AF65-F5344CB8AC3E}">
        <p14:creationId xmlns:p14="http://schemas.microsoft.com/office/powerpoint/2010/main" val="4284711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a:t>
            </a:r>
          </a:p>
        </p:txBody>
      </p:sp>
      <p:sp>
        <p:nvSpPr>
          <p:cNvPr id="3" name="Content Placeholder 2"/>
          <p:cNvSpPr>
            <a:spLocks noGrp="1"/>
          </p:cNvSpPr>
          <p:nvPr>
            <p:ph idx="1"/>
          </p:nvPr>
        </p:nvSpPr>
        <p:spPr/>
        <p:txBody>
          <a:bodyPr>
            <a:normAutofit/>
          </a:bodyPr>
          <a:lstStyle/>
          <a:p>
            <a:pPr lvl="0"/>
            <a:r>
              <a:rPr lang="en-US" dirty="0"/>
              <a:t>Structure of Optimization Team Work</a:t>
            </a:r>
            <a:endParaRPr lang="en-US" sz="2400" dirty="0"/>
          </a:p>
          <a:p>
            <a:pPr lvl="1"/>
            <a:r>
              <a:rPr lang="en-US" sz="2200" dirty="0"/>
              <a:t>Tickets submitted via ITS Service Catalog</a:t>
            </a:r>
          </a:p>
          <a:p>
            <a:pPr lvl="1"/>
            <a:r>
              <a:rPr lang="en-US" sz="2200" dirty="0"/>
              <a:t>Tickets review weekly by Optimization/NI Team</a:t>
            </a:r>
          </a:p>
          <a:p>
            <a:pPr lvl="1"/>
            <a:r>
              <a:rPr lang="en-US" sz="2200" dirty="0"/>
              <a:t>Approved tickets move to next step in process</a:t>
            </a:r>
          </a:p>
          <a:p>
            <a:pPr lvl="1"/>
            <a:r>
              <a:rPr lang="en-US" sz="2200" dirty="0"/>
              <a:t>Denied tickets are communicated back to the requestor</a:t>
            </a:r>
          </a:p>
          <a:p>
            <a:pPr lvl="1"/>
            <a:r>
              <a:rPr lang="en-US" sz="2200" dirty="0"/>
              <a:t>Input from Clinical Work Groups, Provider Advisory Councils</a:t>
            </a:r>
          </a:p>
          <a:p>
            <a:pPr lvl="1"/>
            <a:r>
              <a:rPr lang="en-US" sz="2200" dirty="0"/>
              <a:t>Approved tickets either came from or are sent to vested stakeholder group(s) for input and decisions</a:t>
            </a:r>
          </a:p>
          <a:p>
            <a:pPr lvl="1"/>
            <a:r>
              <a:rPr lang="en-US" sz="2200" dirty="0"/>
              <a:t>Improvement suggestions, maintenance requests, regulatory/compliance updates, new care element documentation needed</a:t>
            </a:r>
          </a:p>
        </p:txBody>
      </p:sp>
      <p:sp>
        <p:nvSpPr>
          <p:cNvPr id="5" name="Slide Number Placeholder 4"/>
          <p:cNvSpPr>
            <a:spLocks noGrp="1"/>
          </p:cNvSpPr>
          <p:nvPr>
            <p:ph type="sldNum" sz="quarter" idx="12"/>
          </p:nvPr>
        </p:nvSpPr>
        <p:spPr/>
        <p:txBody>
          <a:bodyPr/>
          <a:lstStyle/>
          <a:p>
            <a:fld id="{BB91B803-E462-4741-B8BD-B058610752DD}" type="slidenum">
              <a:rPr lang="en-US" smtClean="0"/>
              <a:t>9</a:t>
            </a:fld>
            <a:endParaRPr lang="en-US"/>
          </a:p>
        </p:txBody>
      </p:sp>
    </p:spTree>
    <p:extLst>
      <p:ext uri="{BB962C8B-B14F-4D97-AF65-F5344CB8AC3E}">
        <p14:creationId xmlns:p14="http://schemas.microsoft.com/office/powerpoint/2010/main" val="1659476140"/>
      </p:ext>
    </p:extLst>
  </p:cSld>
  <p:clrMapOvr>
    <a:masterClrMapping/>
  </p:clrMapOvr>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774</Words>
  <Application>Microsoft Office PowerPoint</Application>
  <PresentationFormat>On-screen Show (4:3)</PresentationFormat>
  <Paragraphs>135</Paragraphs>
  <Slides>23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Optimization Practices: Building a Sustainable Structure to Manage Clinically Relevant Change</vt:lpstr>
      <vt:lpstr>Conflict of Interest</vt:lpstr>
      <vt:lpstr>Learning Objectives</vt:lpstr>
      <vt:lpstr>Roles</vt:lpstr>
      <vt:lpstr>Texas Health Resources</vt:lpstr>
      <vt:lpstr>Overview</vt:lpstr>
      <vt:lpstr>Overview</vt:lpstr>
      <vt:lpstr>Overview</vt:lpstr>
      <vt:lpstr>Structure</vt:lpstr>
      <vt:lpstr>Overview</vt:lpstr>
      <vt:lpstr>Overview</vt:lpstr>
      <vt:lpstr>Approved Requests</vt:lpstr>
      <vt:lpstr>Approved Requests</vt:lpstr>
      <vt:lpstr>Approved Requests</vt:lpstr>
      <vt:lpstr>Stakeholder Groups</vt:lpstr>
      <vt:lpstr>Overview</vt:lpstr>
      <vt:lpstr>Structure</vt:lpstr>
      <vt:lpstr>Problems The Process Helps Solve</vt:lpstr>
      <vt:lpstr>Management Issues </vt:lpstr>
      <vt:lpstr>Evolution of Process</vt:lpstr>
      <vt:lpstr>Part of the Greater Whole</vt:lpstr>
      <vt:lpstr>Questions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Optimization Practices: Building a Sustainable Structure to Manage Clinically Relevant Change</dc:title>
  <dc:creator>Moution-Donald, Johnna</dc:creator>
  <cp:lastModifiedBy>Joni Padden</cp:lastModifiedBy>
  <cp:revision>11</cp:revision>
  <dcterms:created xsi:type="dcterms:W3CDTF">2019-11-12T14:50:31Z</dcterms:created>
  <dcterms:modified xsi:type="dcterms:W3CDTF">2019-11-14T01:54:09Z</dcterms:modified>
</cp:coreProperties>
</file>