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8" r:id="rId6"/>
    <p:sldId id="390" r:id="rId7"/>
    <p:sldId id="262" r:id="rId8"/>
    <p:sldId id="344" r:id="rId9"/>
    <p:sldId id="350" r:id="rId10"/>
    <p:sldId id="351" r:id="rId11"/>
    <p:sldId id="352" r:id="rId12"/>
    <p:sldId id="353" r:id="rId13"/>
    <p:sldId id="347" r:id="rId14"/>
    <p:sldId id="387" r:id="rId15"/>
    <p:sldId id="346" r:id="rId16"/>
    <p:sldId id="358" r:id="rId17"/>
    <p:sldId id="379" r:id="rId18"/>
    <p:sldId id="386" r:id="rId19"/>
    <p:sldId id="367" r:id="rId20"/>
    <p:sldId id="368" r:id="rId21"/>
    <p:sldId id="369" r:id="rId22"/>
    <p:sldId id="370" r:id="rId23"/>
    <p:sldId id="371" r:id="rId24"/>
    <p:sldId id="372" r:id="rId25"/>
    <p:sldId id="373" r:id="rId26"/>
    <p:sldId id="374" r:id="rId27"/>
    <p:sldId id="375" r:id="rId28"/>
    <p:sldId id="376" r:id="rId29"/>
    <p:sldId id="276" r:id="rId30"/>
    <p:sldId id="393" r:id="rId31"/>
    <p:sldId id="383" r:id="rId32"/>
    <p:sldId id="364" r:id="rId33"/>
    <p:sldId id="365" r:id="rId34"/>
    <p:sldId id="366" r:id="rId35"/>
    <p:sldId id="380" r:id="rId36"/>
    <p:sldId id="388" r:id="rId37"/>
    <p:sldId id="389" r:id="rId38"/>
    <p:sldId id="345" r:id="rId39"/>
    <p:sldId id="278" r:id="rId40"/>
    <p:sldId id="264" r:id="rId41"/>
    <p:sldId id="279" r:id="rId42"/>
    <p:sldId id="343" r:id="rId43"/>
    <p:sldId id="281" r:id="rId44"/>
    <p:sldId id="283" r:id="rId45"/>
    <p:sldId id="284" r:id="rId46"/>
    <p:sldId id="285" r:id="rId47"/>
    <p:sldId id="265" r:id="rId48"/>
    <p:sldId id="391" r:id="rId49"/>
    <p:sldId id="392" r:id="rId50"/>
    <p:sldId id="266" r:id="rId51"/>
    <p:sldId id="34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D2751-212E-11A8-7E16-43FEA2E84DF9}" v="6" dt="2019-11-08T22:19:47.291"/>
    <p1510:client id="{CBA3208B-F020-4529-B992-06202EFED910}" v="13" dt="2019-11-08T22:24:20.544"/>
    <p1510:client id="{2B9321D0-4F78-406B-845C-4308EE7701B9}" v="6" dt="2019-11-08T22:37:44.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6971" autoAdjust="0"/>
  </p:normalViewPr>
  <p:slideViewPr>
    <p:cSldViewPr>
      <p:cViewPr varScale="1">
        <p:scale>
          <a:sx n="101" d="100"/>
          <a:sy n="101" d="100"/>
        </p:scale>
        <p:origin x="-20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Byrd" userId="36d56414-cd84-405b-8bf0-8a2f87e59c26" providerId="ADAL" clId="{2B9321D0-4F78-406B-845C-4308EE7701B9}"/>
    <pc:docChg chg="custSel modSld">
      <pc:chgData name="Linda Byrd" userId="36d56414-cd84-405b-8bf0-8a2f87e59c26" providerId="ADAL" clId="{2B9321D0-4F78-406B-845C-4308EE7701B9}" dt="2019-11-08T22:37:44.709" v="77" actId="14100"/>
      <pc:docMkLst>
        <pc:docMk/>
      </pc:docMkLst>
      <pc:sldChg chg="modSp">
        <pc:chgData name="Linda Byrd" userId="36d56414-cd84-405b-8bf0-8a2f87e59c26" providerId="ADAL" clId="{2B9321D0-4F78-406B-845C-4308EE7701B9}" dt="2019-11-08T22:35:57.643" v="17" actId="20577"/>
        <pc:sldMkLst>
          <pc:docMk/>
          <pc:sldMk cId="4019815583" sldId="300"/>
        </pc:sldMkLst>
        <pc:spChg chg="mod">
          <ac:chgData name="Linda Byrd" userId="36d56414-cd84-405b-8bf0-8a2f87e59c26" providerId="ADAL" clId="{2B9321D0-4F78-406B-845C-4308EE7701B9}" dt="2019-11-08T22:34:56.657" v="0" actId="27636"/>
          <ac:spMkLst>
            <pc:docMk/>
            <pc:sldMk cId="4019815583" sldId="300"/>
            <ac:spMk id="2" creationId="{00000000-0000-0000-0000-000000000000}"/>
          </ac:spMkLst>
        </pc:spChg>
        <pc:spChg chg="mod">
          <ac:chgData name="Linda Byrd" userId="36d56414-cd84-405b-8bf0-8a2f87e59c26" providerId="ADAL" clId="{2B9321D0-4F78-406B-845C-4308EE7701B9}" dt="2019-11-08T22:35:57.643" v="17" actId="20577"/>
          <ac:spMkLst>
            <pc:docMk/>
            <pc:sldMk cId="4019815583" sldId="300"/>
            <ac:spMk id="3" creationId="{00000000-0000-0000-0000-000000000000}"/>
          </ac:spMkLst>
        </pc:spChg>
      </pc:sldChg>
      <pc:sldChg chg="modSp">
        <pc:chgData name="Linda Byrd" userId="36d56414-cd84-405b-8bf0-8a2f87e59c26" providerId="ADAL" clId="{2B9321D0-4F78-406B-845C-4308EE7701B9}" dt="2019-11-08T22:36:09.147" v="19" actId="14100"/>
        <pc:sldMkLst>
          <pc:docMk/>
          <pc:sldMk cId="2635873798" sldId="301"/>
        </pc:sldMkLst>
        <pc:spChg chg="mod">
          <ac:chgData name="Linda Byrd" userId="36d56414-cd84-405b-8bf0-8a2f87e59c26" providerId="ADAL" clId="{2B9321D0-4F78-406B-845C-4308EE7701B9}" dt="2019-11-08T22:36:09.147" v="19" actId="14100"/>
          <ac:spMkLst>
            <pc:docMk/>
            <pc:sldMk cId="2635873798" sldId="301"/>
            <ac:spMk id="6" creationId="{00000000-0000-0000-0000-000000000000}"/>
          </ac:spMkLst>
        </pc:spChg>
      </pc:sldChg>
      <pc:sldChg chg="modSp">
        <pc:chgData name="Linda Byrd" userId="36d56414-cd84-405b-8bf0-8a2f87e59c26" providerId="ADAL" clId="{2B9321D0-4F78-406B-845C-4308EE7701B9}" dt="2019-11-08T22:37:17.058" v="76" actId="1076"/>
        <pc:sldMkLst>
          <pc:docMk/>
          <pc:sldMk cId="327080502" sldId="338"/>
        </pc:sldMkLst>
        <pc:spChg chg="mod">
          <ac:chgData name="Linda Byrd" userId="36d56414-cd84-405b-8bf0-8a2f87e59c26" providerId="ADAL" clId="{2B9321D0-4F78-406B-845C-4308EE7701B9}" dt="2019-11-08T22:37:17.058" v="76" actId="1076"/>
          <ac:spMkLst>
            <pc:docMk/>
            <pc:sldMk cId="327080502" sldId="338"/>
            <ac:spMk id="3" creationId="{00000000-0000-0000-0000-000000000000}"/>
          </ac:spMkLst>
        </pc:spChg>
        <pc:picChg chg="mod">
          <ac:chgData name="Linda Byrd" userId="36d56414-cd84-405b-8bf0-8a2f87e59c26" providerId="ADAL" clId="{2B9321D0-4F78-406B-845C-4308EE7701B9}" dt="2019-11-08T22:36:40.988" v="24" actId="14100"/>
          <ac:picMkLst>
            <pc:docMk/>
            <pc:sldMk cId="327080502" sldId="338"/>
            <ac:picMk id="2051" creationId="{00000000-0000-0000-0000-000000000000}"/>
          </ac:picMkLst>
        </pc:picChg>
      </pc:sldChg>
      <pc:sldChg chg="modSp">
        <pc:chgData name="Linda Byrd" userId="36d56414-cd84-405b-8bf0-8a2f87e59c26" providerId="ADAL" clId="{2B9321D0-4F78-406B-845C-4308EE7701B9}" dt="2019-11-08T22:37:44.709" v="77" actId="14100"/>
        <pc:sldMkLst>
          <pc:docMk/>
          <pc:sldMk cId="4135846092" sldId="342"/>
        </pc:sldMkLst>
        <pc:spChg chg="mod">
          <ac:chgData name="Linda Byrd" userId="36d56414-cd84-405b-8bf0-8a2f87e59c26" providerId="ADAL" clId="{2B9321D0-4F78-406B-845C-4308EE7701B9}" dt="2019-11-08T22:36:19.757" v="21" actId="14100"/>
          <ac:spMkLst>
            <pc:docMk/>
            <pc:sldMk cId="4135846092" sldId="342"/>
            <ac:spMk id="6" creationId="{00000000-0000-0000-0000-000000000000}"/>
          </ac:spMkLst>
        </pc:spChg>
        <pc:picChg chg="mod">
          <ac:chgData name="Linda Byrd" userId="36d56414-cd84-405b-8bf0-8a2f87e59c26" providerId="ADAL" clId="{2B9321D0-4F78-406B-845C-4308EE7701B9}" dt="2019-11-08T22:37:44.709" v="77" actId="14100"/>
          <ac:picMkLst>
            <pc:docMk/>
            <pc:sldMk cId="4135846092" sldId="342"/>
            <ac:picMk id="1032" creationId="{00000000-0000-0000-0000-000000000000}"/>
          </ac:picMkLst>
        </pc:picChg>
      </pc:sldChg>
    </pc:docChg>
  </pc:docChgLst>
  <pc:docChgLst>
    <pc:chgData name="Linda Byrd" userId="S::linda.byrd@phhs.org::36d56414-cd84-405b-8bf0-8a2f87e59c26" providerId="AD" clId="Web-{0A3D2751-212E-11A8-7E16-43FEA2E84DF9}"/>
    <pc:docChg chg="addSld modSld">
      <pc:chgData name="Linda Byrd" userId="S::linda.byrd@phhs.org::36d56414-cd84-405b-8bf0-8a2f87e59c26" providerId="AD" clId="Web-{0A3D2751-212E-11A8-7E16-43FEA2E84DF9}" dt="2019-11-08T22:19:47.291" v="4"/>
      <pc:docMkLst>
        <pc:docMk/>
      </pc:docMkLst>
      <pc:sldChg chg="addSp delSp modSp new">
        <pc:chgData name="Linda Byrd" userId="S::linda.byrd@phhs.org::36d56414-cd84-405b-8bf0-8a2f87e59c26" providerId="AD" clId="Web-{0A3D2751-212E-11A8-7E16-43FEA2E84DF9}" dt="2019-11-08T22:19:47.291" v="4"/>
        <pc:sldMkLst>
          <pc:docMk/>
          <pc:sldMk cId="3756621008" sldId="282"/>
        </pc:sldMkLst>
        <pc:spChg chg="del">
          <ac:chgData name="Linda Byrd" userId="S::linda.byrd@phhs.org::36d56414-cd84-405b-8bf0-8a2f87e59c26" providerId="AD" clId="Web-{0A3D2751-212E-11A8-7E16-43FEA2E84DF9}" dt="2019-11-08T22:19:30.978" v="1"/>
          <ac:spMkLst>
            <pc:docMk/>
            <pc:sldMk cId="3756621008" sldId="282"/>
            <ac:spMk id="3" creationId="{80D3C9E8-CFFF-47CB-83E6-6167581798B8}"/>
          </ac:spMkLst>
        </pc:spChg>
        <pc:spChg chg="add mod">
          <ac:chgData name="Linda Byrd" userId="S::linda.byrd@phhs.org::36d56414-cd84-405b-8bf0-8a2f87e59c26" providerId="AD" clId="Web-{0A3D2751-212E-11A8-7E16-43FEA2E84DF9}" dt="2019-11-08T22:19:47.291" v="4"/>
          <ac:spMkLst>
            <pc:docMk/>
            <pc:sldMk cId="3756621008" sldId="282"/>
            <ac:spMk id="8" creationId="{5AE74795-03EA-44CC-8674-1FC1FD8C1CB2}"/>
          </ac:spMkLst>
        </pc:spChg>
        <pc:picChg chg="add del mod ord">
          <ac:chgData name="Linda Byrd" userId="S::linda.byrd@phhs.org::36d56414-cd84-405b-8bf0-8a2f87e59c26" providerId="AD" clId="Web-{0A3D2751-212E-11A8-7E16-43FEA2E84DF9}" dt="2019-11-08T22:19:47.291" v="4"/>
          <ac:picMkLst>
            <pc:docMk/>
            <pc:sldMk cId="3756621008" sldId="282"/>
            <ac:picMk id="5" creationId="{04B4E979-7036-43D3-93EC-F195DAF107B0}"/>
          </ac:picMkLst>
        </pc:picChg>
      </pc:sldChg>
    </pc:docChg>
  </pc:docChgLst>
  <pc:docChgLst>
    <pc:chgData name="Linda Byrd" userId="36d56414-cd84-405b-8bf0-8a2f87e59c26" providerId="ADAL" clId="{CBA3208B-F020-4529-B992-06202EFED910}"/>
    <pc:docChg chg="custSel addSld delSld modSld">
      <pc:chgData name="Linda Byrd" userId="36d56414-cd84-405b-8bf0-8a2f87e59c26" providerId="ADAL" clId="{CBA3208B-F020-4529-B992-06202EFED910}" dt="2019-11-08T22:24:17.947" v="81" actId="20577"/>
      <pc:docMkLst>
        <pc:docMk/>
      </pc:docMkLst>
      <pc:sldChg chg="del">
        <pc:chgData name="Linda Byrd" userId="36d56414-cd84-405b-8bf0-8a2f87e59c26" providerId="ADAL" clId="{CBA3208B-F020-4529-B992-06202EFED910}" dt="2019-11-08T22:22:20.279" v="1" actId="2696"/>
        <pc:sldMkLst>
          <pc:docMk/>
          <pc:sldMk cId="3756621008" sldId="282"/>
        </pc:sldMkLst>
      </pc:sldChg>
      <pc:sldChg chg="add">
        <pc:chgData name="Linda Byrd" userId="36d56414-cd84-405b-8bf0-8a2f87e59c26" providerId="ADAL" clId="{CBA3208B-F020-4529-B992-06202EFED910}" dt="2019-11-08T22:22:05.910" v="0"/>
        <pc:sldMkLst>
          <pc:docMk/>
          <pc:sldMk cId="3763834167" sldId="283"/>
        </pc:sldMkLst>
      </pc:sldChg>
      <pc:sldChg chg="modSp add">
        <pc:chgData name="Linda Byrd" userId="36d56414-cd84-405b-8bf0-8a2f87e59c26" providerId="ADAL" clId="{CBA3208B-F020-4529-B992-06202EFED910}" dt="2019-11-08T22:23:02.988" v="57" actId="20577"/>
        <pc:sldMkLst>
          <pc:docMk/>
          <pc:sldMk cId="4061880234" sldId="284"/>
        </pc:sldMkLst>
        <pc:spChg chg="mod">
          <ac:chgData name="Linda Byrd" userId="36d56414-cd84-405b-8bf0-8a2f87e59c26" providerId="ADAL" clId="{CBA3208B-F020-4529-B992-06202EFED910}" dt="2019-11-08T22:22:47.075" v="48" actId="20577"/>
          <ac:spMkLst>
            <pc:docMk/>
            <pc:sldMk cId="4061880234" sldId="284"/>
            <ac:spMk id="2" creationId="{4ECE57E6-297D-45EA-B502-0BBADF2815C5}"/>
          </ac:spMkLst>
        </pc:spChg>
        <pc:graphicFrameChg chg="mod">
          <ac:chgData name="Linda Byrd" userId="36d56414-cd84-405b-8bf0-8a2f87e59c26" providerId="ADAL" clId="{CBA3208B-F020-4529-B992-06202EFED910}" dt="2019-11-08T22:23:02.988" v="57" actId="20577"/>
          <ac:graphicFrameMkLst>
            <pc:docMk/>
            <pc:sldMk cId="4061880234" sldId="284"/>
            <ac:graphicFrameMk id="7" creationId="{F5007153-6CE1-43E5-99BF-3275FE754D34}"/>
          </ac:graphicFrameMkLst>
        </pc:graphicFrameChg>
      </pc:sldChg>
      <pc:sldChg chg="modSp add">
        <pc:chgData name="Linda Byrd" userId="36d56414-cd84-405b-8bf0-8a2f87e59c26" providerId="ADAL" clId="{CBA3208B-F020-4529-B992-06202EFED910}" dt="2019-11-08T22:24:17.947" v="81" actId="20577"/>
        <pc:sldMkLst>
          <pc:docMk/>
          <pc:sldMk cId="43263998" sldId="285"/>
        </pc:sldMkLst>
        <pc:spChg chg="mod">
          <ac:chgData name="Linda Byrd" userId="36d56414-cd84-405b-8bf0-8a2f87e59c26" providerId="ADAL" clId="{CBA3208B-F020-4529-B992-06202EFED910}" dt="2019-11-08T22:24:17.947" v="81" actId="20577"/>
          <ac:spMkLst>
            <pc:docMk/>
            <pc:sldMk cId="43263998" sldId="285"/>
            <ac:spMk id="2" creationId="{1EA33CA1-67F0-4EA5-9681-89C78192E5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Sheet1!$C$6</c:f>
              <c:strCache>
                <c:ptCount val="1"/>
                <c:pt idx="0">
                  <c:v>BMP</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Sheet1!$C$7:$C$12</c:f>
              <c:numCache>
                <c:formatCode>General</c:formatCode>
                <c:ptCount val="6"/>
                <c:pt idx="0">
                  <c:v>57</c:v>
                </c:pt>
                <c:pt idx="1">
                  <c:v>63</c:v>
                </c:pt>
                <c:pt idx="2">
                  <c:v>57</c:v>
                </c:pt>
                <c:pt idx="3">
                  <c:v>51</c:v>
                </c:pt>
                <c:pt idx="4">
                  <c:v>54</c:v>
                </c:pt>
                <c:pt idx="5">
                  <c:v>53</c:v>
                </c:pt>
              </c:numCache>
            </c:numRef>
          </c:val>
          <c:smooth val="0"/>
          <c:extLst xmlns:c16r2="http://schemas.microsoft.com/office/drawing/2015/06/chart">
            <c:ext xmlns:c16="http://schemas.microsoft.com/office/drawing/2014/chart" uri="{C3380CC4-5D6E-409C-BE32-E72D297353CC}">
              <c16:uniqueId val="{00000000-49C5-4B3E-B74F-2B1DA18552EF}"/>
            </c:ext>
          </c:extLst>
        </c:ser>
        <c:ser>
          <c:idx val="1"/>
          <c:order val="1"/>
          <c:tx>
            <c:strRef>
              <c:f>Sheet1!$D$6</c:f>
              <c:strCache>
                <c:ptCount val="1"/>
                <c:pt idx="0">
                  <c:v>CMP</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Sheet1!$D$7:$D$12</c:f>
              <c:numCache>
                <c:formatCode>General</c:formatCode>
                <c:ptCount val="6"/>
                <c:pt idx="0">
                  <c:v>53</c:v>
                </c:pt>
                <c:pt idx="1">
                  <c:v>62</c:v>
                </c:pt>
                <c:pt idx="2">
                  <c:v>52</c:v>
                </c:pt>
                <c:pt idx="3">
                  <c:v>48</c:v>
                </c:pt>
                <c:pt idx="4">
                  <c:v>56</c:v>
                </c:pt>
                <c:pt idx="5">
                  <c:v>52</c:v>
                </c:pt>
              </c:numCache>
            </c:numRef>
          </c:val>
          <c:smooth val="0"/>
          <c:extLst xmlns:c16r2="http://schemas.microsoft.com/office/drawing/2015/06/chart">
            <c:ext xmlns:c16="http://schemas.microsoft.com/office/drawing/2014/chart" uri="{C3380CC4-5D6E-409C-BE32-E72D297353CC}">
              <c16:uniqueId val="{00000001-49C5-4B3E-B74F-2B1DA18552EF}"/>
            </c:ext>
          </c:extLst>
        </c:ser>
        <c:ser>
          <c:idx val="2"/>
          <c:order val="2"/>
          <c:tx>
            <c:strRef>
              <c:f>Sheet1!$E$6</c:f>
              <c:strCache>
                <c:ptCount val="1"/>
                <c:pt idx="0">
                  <c:v>Troponin</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Sheet1!$E$7:$E$12</c:f>
              <c:numCache>
                <c:formatCode>General</c:formatCode>
                <c:ptCount val="6"/>
                <c:pt idx="0">
                  <c:v>34</c:v>
                </c:pt>
                <c:pt idx="1">
                  <c:v>33</c:v>
                </c:pt>
                <c:pt idx="2">
                  <c:v>36</c:v>
                </c:pt>
                <c:pt idx="3">
                  <c:v>34</c:v>
                </c:pt>
                <c:pt idx="4">
                  <c:v>35</c:v>
                </c:pt>
                <c:pt idx="5">
                  <c:v>35</c:v>
                </c:pt>
              </c:numCache>
            </c:numRef>
          </c:val>
          <c:smooth val="0"/>
          <c:extLst xmlns:c16r2="http://schemas.microsoft.com/office/drawing/2015/06/chart">
            <c:ext xmlns:c16="http://schemas.microsoft.com/office/drawing/2014/chart" uri="{C3380CC4-5D6E-409C-BE32-E72D297353CC}">
              <c16:uniqueId val="{00000002-49C5-4B3E-B74F-2B1DA18552EF}"/>
            </c:ext>
          </c:extLst>
        </c:ser>
        <c:dLbls>
          <c:dLblPos val="ctr"/>
          <c:showLegendKey val="0"/>
          <c:showVal val="1"/>
          <c:showCatName val="0"/>
          <c:showSerName val="0"/>
          <c:showPercent val="0"/>
          <c:showBubbleSize val="0"/>
        </c:dLbls>
        <c:marker val="1"/>
        <c:smooth val="0"/>
        <c:axId val="150172800"/>
        <c:axId val="150174336"/>
      </c:lineChart>
      <c:catAx>
        <c:axId val="1501728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crossAx val="150174336"/>
        <c:crosses val="autoZero"/>
        <c:auto val="1"/>
        <c:lblAlgn val="ctr"/>
        <c:lblOffset val="100"/>
        <c:noMultiLvlLbl val="0"/>
      </c:catAx>
      <c:valAx>
        <c:axId val="150174336"/>
        <c:scaling>
          <c:orientation val="minMax"/>
        </c:scaling>
        <c:delete val="1"/>
        <c:axPos val="l"/>
        <c:numFmt formatCode="General" sourceLinked="1"/>
        <c:majorTickMark val="none"/>
        <c:minorTickMark val="none"/>
        <c:tickLblPos val="nextTo"/>
        <c:crossAx val="150172800"/>
        <c:crosses val="autoZero"/>
        <c:crossBetween val="between"/>
      </c:valAx>
      <c:spPr>
        <a:noFill/>
        <a:ln>
          <a:noFill/>
        </a:ln>
        <a:effectLst/>
      </c:spPr>
    </c:plotArea>
    <c:legend>
      <c:legendPos val="l"/>
      <c:layout>
        <c:manualLayout>
          <c:xMode val="edge"/>
          <c:yMode val="edge"/>
          <c:x val="1.6666666666666666E-2"/>
          <c:y val="0.24525371828521436"/>
          <c:w val="0.17011132983377078"/>
          <c:h val="0.4334507144940215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dirty="0"/>
              <a:t>Average Turnaround time in Minutes</a:t>
            </a:r>
          </a:p>
        </c:rich>
      </c:tx>
      <c:layout/>
      <c:overlay val="0"/>
      <c:spPr>
        <a:noFill/>
        <a:ln>
          <a:noFill/>
        </a:ln>
        <a:effectLst/>
      </c:spPr>
    </c:title>
    <c:autoTitleDeleted val="0"/>
    <c:plotArea>
      <c:layout/>
      <c:lineChart>
        <c:grouping val="stacked"/>
        <c:varyColors val="0"/>
        <c:ser>
          <c:idx val="0"/>
          <c:order val="0"/>
          <c:tx>
            <c:strRef>
              <c:f>Sheet1!$F$6</c:f>
              <c:strCache>
                <c:ptCount val="1"/>
                <c:pt idx="0">
                  <c:v>CBC</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Sheet1!$F$7:$F$12</c:f>
              <c:numCache>
                <c:formatCode>General</c:formatCode>
                <c:ptCount val="6"/>
                <c:pt idx="0">
                  <c:v>21</c:v>
                </c:pt>
                <c:pt idx="1">
                  <c:v>20</c:v>
                </c:pt>
                <c:pt idx="2">
                  <c:v>26</c:v>
                </c:pt>
                <c:pt idx="3">
                  <c:v>22</c:v>
                </c:pt>
                <c:pt idx="4">
                  <c:v>22</c:v>
                </c:pt>
                <c:pt idx="5">
                  <c:v>20</c:v>
                </c:pt>
              </c:numCache>
            </c:numRef>
          </c:val>
          <c:smooth val="0"/>
          <c:extLst xmlns:c16r2="http://schemas.microsoft.com/office/drawing/2015/06/chart">
            <c:ext xmlns:c16="http://schemas.microsoft.com/office/drawing/2014/chart" uri="{C3380CC4-5D6E-409C-BE32-E72D297353CC}">
              <c16:uniqueId val="{00000000-6DBB-4A85-BBE3-F81F06E76F3A}"/>
            </c:ext>
          </c:extLst>
        </c:ser>
        <c:ser>
          <c:idx val="1"/>
          <c:order val="1"/>
          <c:tx>
            <c:strRef>
              <c:f>Sheet1!$G$6</c:f>
              <c:strCache>
                <c:ptCount val="1"/>
                <c:pt idx="0">
                  <c:v>CBC w Diff</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Sheet1!$G$7:$G$12</c:f>
              <c:numCache>
                <c:formatCode>General</c:formatCode>
                <c:ptCount val="6"/>
                <c:pt idx="0">
                  <c:v>24</c:v>
                </c:pt>
                <c:pt idx="1">
                  <c:v>22</c:v>
                </c:pt>
                <c:pt idx="2">
                  <c:v>25</c:v>
                </c:pt>
                <c:pt idx="3">
                  <c:v>27</c:v>
                </c:pt>
                <c:pt idx="4">
                  <c:v>25</c:v>
                </c:pt>
                <c:pt idx="5">
                  <c:v>25</c:v>
                </c:pt>
              </c:numCache>
            </c:numRef>
          </c:val>
          <c:smooth val="0"/>
          <c:extLst xmlns:c16r2="http://schemas.microsoft.com/office/drawing/2015/06/chart">
            <c:ext xmlns:c16="http://schemas.microsoft.com/office/drawing/2014/chart" uri="{C3380CC4-5D6E-409C-BE32-E72D297353CC}">
              <c16:uniqueId val="{00000001-6DBB-4A85-BBE3-F81F06E76F3A}"/>
            </c:ext>
          </c:extLst>
        </c:ser>
        <c:ser>
          <c:idx val="2"/>
          <c:order val="2"/>
          <c:tx>
            <c:strRef>
              <c:f>Sheet1!$H$6</c:f>
              <c:strCache>
                <c:ptCount val="1"/>
                <c:pt idx="0">
                  <c:v>HGB</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Sheet1!$H$7:$H$12</c:f>
              <c:numCache>
                <c:formatCode>General</c:formatCode>
                <c:ptCount val="6"/>
                <c:pt idx="0">
                  <c:v>29</c:v>
                </c:pt>
                <c:pt idx="1">
                  <c:v>30</c:v>
                </c:pt>
                <c:pt idx="2">
                  <c:v>22</c:v>
                </c:pt>
                <c:pt idx="3">
                  <c:v>22</c:v>
                </c:pt>
                <c:pt idx="4">
                  <c:v>23</c:v>
                </c:pt>
                <c:pt idx="5">
                  <c:v>23</c:v>
                </c:pt>
              </c:numCache>
            </c:numRef>
          </c:val>
          <c:smooth val="0"/>
          <c:extLst xmlns:c16r2="http://schemas.microsoft.com/office/drawing/2015/06/chart">
            <c:ext xmlns:c16="http://schemas.microsoft.com/office/drawing/2014/chart" uri="{C3380CC4-5D6E-409C-BE32-E72D297353CC}">
              <c16:uniqueId val="{00000002-6DBB-4A85-BBE3-F81F06E76F3A}"/>
            </c:ext>
          </c:extLst>
        </c:ser>
        <c:ser>
          <c:idx val="3"/>
          <c:order val="3"/>
          <c:tx>
            <c:strRef>
              <c:f>Sheet1!$I$6</c:f>
              <c:strCache>
                <c:ptCount val="1"/>
                <c:pt idx="0">
                  <c:v>PT INR</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multiLvlStrRef>
              <c:f>Sheet1!$A$7:$B$12</c:f>
              <c:multiLvlStrCache>
                <c:ptCount val="6"/>
                <c:lvl>
                  <c:pt idx="0">
                    <c:v>6/10-16</c:v>
                  </c:pt>
                  <c:pt idx="1">
                    <c:v>7/14-20</c:v>
                  </c:pt>
                  <c:pt idx="2">
                    <c:v>8/5-11</c:v>
                  </c:pt>
                  <c:pt idx="3">
                    <c:v>8/12-18</c:v>
                  </c:pt>
                  <c:pt idx="4">
                    <c:v>9/23-29</c:v>
                  </c:pt>
                  <c:pt idx="5">
                    <c:v>10/9-15</c:v>
                  </c:pt>
                </c:lvl>
                <c:lvl>
                  <c:pt idx="0">
                    <c:v>Pre</c:v>
                  </c:pt>
                  <c:pt idx="1">
                    <c:v>Pre</c:v>
                  </c:pt>
                  <c:pt idx="2">
                    <c:v>Post</c:v>
                  </c:pt>
                  <c:pt idx="3">
                    <c:v>Post</c:v>
                  </c:pt>
                  <c:pt idx="4">
                    <c:v>Post</c:v>
                  </c:pt>
                  <c:pt idx="5">
                    <c:v>Post</c:v>
                  </c:pt>
                </c:lvl>
              </c:multiLvlStrCache>
            </c:multiLvlStrRef>
          </c:cat>
          <c:val>
            <c:numRef>
              <c:f>Sheet1!$I$7:$I$12</c:f>
              <c:numCache>
                <c:formatCode>General</c:formatCode>
                <c:ptCount val="6"/>
                <c:pt idx="0">
                  <c:v>24</c:v>
                </c:pt>
                <c:pt idx="1">
                  <c:v>22</c:v>
                </c:pt>
                <c:pt idx="2">
                  <c:v>18</c:v>
                </c:pt>
                <c:pt idx="3">
                  <c:v>17</c:v>
                </c:pt>
                <c:pt idx="4">
                  <c:v>18</c:v>
                </c:pt>
                <c:pt idx="5">
                  <c:v>18</c:v>
                </c:pt>
              </c:numCache>
            </c:numRef>
          </c:val>
          <c:smooth val="0"/>
          <c:extLst xmlns:c16r2="http://schemas.microsoft.com/office/drawing/2015/06/chart">
            <c:ext xmlns:c16="http://schemas.microsoft.com/office/drawing/2014/chart" uri="{C3380CC4-5D6E-409C-BE32-E72D297353CC}">
              <c16:uniqueId val="{00000003-6DBB-4A85-BBE3-F81F06E76F3A}"/>
            </c:ext>
          </c:extLst>
        </c:ser>
        <c:dLbls>
          <c:dLblPos val="ctr"/>
          <c:showLegendKey val="0"/>
          <c:showVal val="1"/>
          <c:showCatName val="0"/>
          <c:showSerName val="0"/>
          <c:showPercent val="0"/>
          <c:showBubbleSize val="0"/>
        </c:dLbls>
        <c:marker val="1"/>
        <c:smooth val="0"/>
        <c:axId val="151197952"/>
        <c:axId val="151216128"/>
      </c:lineChart>
      <c:catAx>
        <c:axId val="1511979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crossAx val="151216128"/>
        <c:crosses val="autoZero"/>
        <c:auto val="1"/>
        <c:lblAlgn val="ctr"/>
        <c:lblOffset val="100"/>
        <c:noMultiLvlLbl val="0"/>
      </c:catAx>
      <c:valAx>
        <c:axId val="151216128"/>
        <c:scaling>
          <c:orientation val="minMax"/>
        </c:scaling>
        <c:delete val="1"/>
        <c:axPos val="l"/>
        <c:numFmt formatCode="General" sourceLinked="1"/>
        <c:majorTickMark val="none"/>
        <c:minorTickMark val="none"/>
        <c:tickLblPos val="nextTo"/>
        <c:crossAx val="151197952"/>
        <c:crosses val="autoZero"/>
        <c:crossBetween val="between"/>
      </c:valAx>
      <c:spPr>
        <a:noFill/>
        <a:ln>
          <a:noFill/>
        </a:ln>
        <a:effectLst/>
      </c:spPr>
    </c:plotArea>
    <c:legend>
      <c:legendPos val="l"/>
      <c:layout>
        <c:manualLayout>
          <c:xMode val="edge"/>
          <c:yMode val="edge"/>
          <c:x val="1.6666666666666666E-2"/>
          <c:y val="0.22470946340040829"/>
          <c:w val="0.18913976377952757"/>
          <c:h val="0.5486132983377076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576893166132"/>
          <c:y val="0.1739585156022164"/>
          <c:w val="0.82998675512783116"/>
          <c:h val="0.71847980197805417"/>
        </c:manualLayout>
      </c:layout>
      <c:lineChart>
        <c:grouping val="stacked"/>
        <c:varyColors val="0"/>
        <c:ser>
          <c:idx val="0"/>
          <c:order val="0"/>
          <c:tx>
            <c:strRef>
              <c:f>Sheet1!$A$16:$B$16</c:f>
              <c:strCache>
                <c:ptCount val="2"/>
                <c:pt idx="0">
                  <c:v>Unlabeled</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Sheet1!$C$15:$H$15</c:f>
              <c:strCache>
                <c:ptCount val="6"/>
                <c:pt idx="0">
                  <c:v>May '19</c:v>
                </c:pt>
                <c:pt idx="1">
                  <c:v>June '19</c:v>
                </c:pt>
                <c:pt idx="2">
                  <c:v>July '19</c:v>
                </c:pt>
                <c:pt idx="3">
                  <c:v>Aug '19</c:v>
                </c:pt>
                <c:pt idx="4">
                  <c:v>Sept '19</c:v>
                </c:pt>
                <c:pt idx="5">
                  <c:v>Oct '19</c:v>
                </c:pt>
              </c:strCache>
            </c:strRef>
          </c:cat>
          <c:val>
            <c:numRef>
              <c:f>Sheet1!$C$16:$H$16</c:f>
              <c:numCache>
                <c:formatCode>General</c:formatCode>
                <c:ptCount val="6"/>
                <c:pt idx="0">
                  <c:v>11</c:v>
                </c:pt>
                <c:pt idx="1">
                  <c:v>8</c:v>
                </c:pt>
                <c:pt idx="2">
                  <c:v>3</c:v>
                </c:pt>
                <c:pt idx="3">
                  <c:v>1</c:v>
                </c:pt>
                <c:pt idx="4">
                  <c:v>0</c:v>
                </c:pt>
                <c:pt idx="5">
                  <c:v>0</c:v>
                </c:pt>
              </c:numCache>
            </c:numRef>
          </c:val>
          <c:smooth val="0"/>
          <c:extLst xmlns:c16r2="http://schemas.microsoft.com/office/drawing/2015/06/chart">
            <c:ext xmlns:c16="http://schemas.microsoft.com/office/drawing/2014/chart" uri="{C3380CC4-5D6E-409C-BE32-E72D297353CC}">
              <c16:uniqueId val="{00000000-BE51-4081-B58B-9AC7603D4516}"/>
            </c:ext>
          </c:extLst>
        </c:ser>
        <c:ser>
          <c:idx val="1"/>
          <c:order val="1"/>
          <c:tx>
            <c:strRef>
              <c:f>Sheet1!$A$17:$B$17</c:f>
              <c:strCache>
                <c:ptCount val="2"/>
                <c:pt idx="0">
                  <c:v>Mislabeled (Wrong Patient)</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Sheet1!$C$15:$H$15</c:f>
              <c:strCache>
                <c:ptCount val="6"/>
                <c:pt idx="0">
                  <c:v>May '19</c:v>
                </c:pt>
                <c:pt idx="1">
                  <c:v>June '19</c:v>
                </c:pt>
                <c:pt idx="2">
                  <c:v>July '19</c:v>
                </c:pt>
                <c:pt idx="3">
                  <c:v>Aug '19</c:v>
                </c:pt>
                <c:pt idx="4">
                  <c:v>Sept '19</c:v>
                </c:pt>
                <c:pt idx="5">
                  <c:v>Oct '19</c:v>
                </c:pt>
              </c:strCache>
            </c:strRef>
          </c:cat>
          <c:val>
            <c:numRef>
              <c:f>Sheet1!$C$17:$H$17</c:f>
              <c:numCache>
                <c:formatCode>General</c:formatCode>
                <c:ptCount val="6"/>
                <c:pt idx="0">
                  <c:v>5</c:v>
                </c:pt>
                <c:pt idx="1">
                  <c:v>11</c:v>
                </c:pt>
                <c:pt idx="2">
                  <c:v>3</c:v>
                </c:pt>
                <c:pt idx="3">
                  <c:v>8</c:v>
                </c:pt>
                <c:pt idx="4">
                  <c:v>5</c:v>
                </c:pt>
                <c:pt idx="5">
                  <c:v>5</c:v>
                </c:pt>
              </c:numCache>
            </c:numRef>
          </c:val>
          <c:smooth val="0"/>
          <c:extLst xmlns:c16r2="http://schemas.microsoft.com/office/drawing/2015/06/chart">
            <c:ext xmlns:c16="http://schemas.microsoft.com/office/drawing/2014/chart" uri="{C3380CC4-5D6E-409C-BE32-E72D297353CC}">
              <c16:uniqueId val="{00000001-BE51-4081-B58B-9AC7603D4516}"/>
            </c:ext>
          </c:extLst>
        </c:ser>
        <c:dLbls>
          <c:dLblPos val="ctr"/>
          <c:showLegendKey val="0"/>
          <c:showVal val="1"/>
          <c:showCatName val="0"/>
          <c:showSerName val="0"/>
          <c:showPercent val="0"/>
          <c:showBubbleSize val="0"/>
        </c:dLbls>
        <c:marker val="1"/>
        <c:smooth val="0"/>
        <c:axId val="151368448"/>
        <c:axId val="151369984"/>
      </c:lineChart>
      <c:catAx>
        <c:axId val="1513684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crossAx val="151369984"/>
        <c:crosses val="autoZero"/>
        <c:auto val="1"/>
        <c:lblAlgn val="ctr"/>
        <c:lblOffset val="100"/>
        <c:noMultiLvlLbl val="0"/>
      </c:catAx>
      <c:valAx>
        <c:axId val="151369984"/>
        <c:scaling>
          <c:orientation val="minMax"/>
        </c:scaling>
        <c:delete val="1"/>
        <c:axPos val="l"/>
        <c:numFmt formatCode="General" sourceLinked="1"/>
        <c:majorTickMark val="none"/>
        <c:minorTickMark val="none"/>
        <c:tickLblPos val="nextTo"/>
        <c:crossAx val="151368448"/>
        <c:crosses val="autoZero"/>
        <c:crossBetween val="between"/>
      </c:valAx>
      <c:spPr>
        <a:noFill/>
        <a:ln>
          <a:noFill/>
        </a:ln>
        <a:effectLst/>
      </c:spPr>
    </c:plotArea>
    <c:legend>
      <c:legendPos val="l"/>
      <c:layout>
        <c:manualLayout>
          <c:xMode val="edge"/>
          <c:yMode val="edge"/>
          <c:x val="1.6666666666666666E-2"/>
          <c:y val="0.17378353747448236"/>
          <c:w val="0.12958114610673666"/>
          <c:h val="0.51620589093030034"/>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8CDC2-7C08-44E2-BCAB-AAF5ECDB438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E71745E-C176-4DA9-B4C6-46CBD1AAE8D3}">
      <dgm:prSet phldrT="[Text]"/>
      <dgm:spPr/>
      <dgm:t>
        <a:bodyPr/>
        <a:lstStyle/>
        <a:p>
          <a:r>
            <a:rPr lang="en-US" dirty="0" smtClean="0"/>
            <a:t>Pre-analytical phase</a:t>
          </a:r>
          <a:endParaRPr lang="en-US" dirty="0"/>
        </a:p>
      </dgm:t>
    </dgm:pt>
    <dgm:pt modelId="{B107F846-88CF-44F7-94A2-DA6335445F65}" type="parTrans" cxnId="{C0F76A29-C88A-4CF6-8D44-2BCE10630BE2}">
      <dgm:prSet/>
      <dgm:spPr/>
      <dgm:t>
        <a:bodyPr/>
        <a:lstStyle/>
        <a:p>
          <a:endParaRPr lang="en-US"/>
        </a:p>
      </dgm:t>
    </dgm:pt>
    <dgm:pt modelId="{AB0FDCB0-648E-4F3C-9790-BD8C7665B4C4}" type="sibTrans" cxnId="{C0F76A29-C88A-4CF6-8D44-2BCE10630BE2}">
      <dgm:prSet/>
      <dgm:spPr/>
      <dgm:t>
        <a:bodyPr/>
        <a:lstStyle/>
        <a:p>
          <a:endParaRPr lang="en-US"/>
        </a:p>
      </dgm:t>
    </dgm:pt>
    <dgm:pt modelId="{5D97F58B-DAAC-4103-A931-56F48FFC675D}">
      <dgm:prSet phldrT="[Text]"/>
      <dgm:spPr/>
      <dgm:t>
        <a:bodyPr/>
        <a:lstStyle/>
        <a:p>
          <a:r>
            <a:rPr lang="en-US" dirty="0" smtClean="0"/>
            <a:t>contains the steps from order placement until the specimen reaches the laboratory. </a:t>
          </a:r>
          <a:endParaRPr lang="en-US" dirty="0"/>
        </a:p>
      </dgm:t>
    </dgm:pt>
    <dgm:pt modelId="{7B0C6383-2BE7-4589-99A2-4A4556F0E277}" type="parTrans" cxnId="{51BED38B-ED68-4F45-B63D-6E33A014077C}">
      <dgm:prSet/>
      <dgm:spPr/>
      <dgm:t>
        <a:bodyPr/>
        <a:lstStyle/>
        <a:p>
          <a:endParaRPr lang="en-US"/>
        </a:p>
      </dgm:t>
    </dgm:pt>
    <dgm:pt modelId="{9E35A6E2-9469-4A24-A366-1D8B12B84BCB}" type="sibTrans" cxnId="{51BED38B-ED68-4F45-B63D-6E33A014077C}">
      <dgm:prSet/>
      <dgm:spPr/>
      <dgm:t>
        <a:bodyPr/>
        <a:lstStyle/>
        <a:p>
          <a:endParaRPr lang="en-US"/>
        </a:p>
      </dgm:t>
    </dgm:pt>
    <dgm:pt modelId="{91F18726-0E9B-461E-AB18-153A183B19F2}">
      <dgm:prSet phldrT="[Text]"/>
      <dgm:spPr/>
      <dgm:t>
        <a:bodyPr/>
        <a:lstStyle/>
        <a:p>
          <a:r>
            <a:rPr lang="en-US" dirty="0" smtClean="0"/>
            <a:t>Analytical phase</a:t>
          </a:r>
          <a:endParaRPr lang="en-US" dirty="0"/>
        </a:p>
      </dgm:t>
    </dgm:pt>
    <dgm:pt modelId="{B34B86A1-B18C-4D85-8871-F9C7DFF81226}" type="parTrans" cxnId="{B0C7040D-9630-458D-940B-188A0146C154}">
      <dgm:prSet/>
      <dgm:spPr/>
      <dgm:t>
        <a:bodyPr/>
        <a:lstStyle/>
        <a:p>
          <a:endParaRPr lang="en-US"/>
        </a:p>
      </dgm:t>
    </dgm:pt>
    <dgm:pt modelId="{68F4F170-85FF-48CA-9AA9-60F99F4449A3}" type="sibTrans" cxnId="{B0C7040D-9630-458D-940B-188A0146C154}">
      <dgm:prSet/>
      <dgm:spPr/>
      <dgm:t>
        <a:bodyPr/>
        <a:lstStyle/>
        <a:p>
          <a:endParaRPr lang="en-US"/>
        </a:p>
      </dgm:t>
    </dgm:pt>
    <dgm:pt modelId="{5DCCEDBA-31A0-477D-BB6F-D47E1CFC0917}">
      <dgm:prSet phldrT="[Text]"/>
      <dgm:spPr/>
      <dgm:t>
        <a:bodyPr/>
        <a:lstStyle/>
        <a:p>
          <a:r>
            <a:rPr lang="en-US" dirty="0" smtClean="0"/>
            <a:t>the actual analysis or testing of the specimen</a:t>
          </a:r>
          <a:endParaRPr lang="en-US" dirty="0"/>
        </a:p>
      </dgm:t>
    </dgm:pt>
    <dgm:pt modelId="{A4BDA9B4-D023-469D-9847-5C5F460B36E5}" type="parTrans" cxnId="{A20CF2EE-0CAF-404D-A182-6CA7D7CCFE1A}">
      <dgm:prSet/>
      <dgm:spPr/>
      <dgm:t>
        <a:bodyPr/>
        <a:lstStyle/>
        <a:p>
          <a:endParaRPr lang="en-US"/>
        </a:p>
      </dgm:t>
    </dgm:pt>
    <dgm:pt modelId="{C46CCA93-BBBA-4A37-8617-B6B73088CE5B}" type="sibTrans" cxnId="{A20CF2EE-0CAF-404D-A182-6CA7D7CCFE1A}">
      <dgm:prSet/>
      <dgm:spPr/>
      <dgm:t>
        <a:bodyPr/>
        <a:lstStyle/>
        <a:p>
          <a:endParaRPr lang="en-US"/>
        </a:p>
      </dgm:t>
    </dgm:pt>
    <dgm:pt modelId="{E614EDED-5ABA-48EB-9679-B3DE5DEC9C4B}">
      <dgm:prSet phldrT="[Text]"/>
      <dgm:spPr/>
      <dgm:t>
        <a:bodyPr/>
        <a:lstStyle/>
        <a:p>
          <a:r>
            <a:rPr lang="en-US" dirty="0" smtClean="0"/>
            <a:t>consists of reporting and interpretation of results </a:t>
          </a:r>
          <a:endParaRPr lang="en-US" dirty="0"/>
        </a:p>
      </dgm:t>
    </dgm:pt>
    <dgm:pt modelId="{C2662728-D25E-4A1A-84BB-938C06844066}" type="sibTrans" cxnId="{9E3F738B-0740-4DE3-96EE-3E46870077CD}">
      <dgm:prSet/>
      <dgm:spPr/>
      <dgm:t>
        <a:bodyPr/>
        <a:lstStyle/>
        <a:p>
          <a:endParaRPr lang="en-US"/>
        </a:p>
      </dgm:t>
    </dgm:pt>
    <dgm:pt modelId="{82732D92-7A58-454E-9B0F-0A7474C21C00}" type="parTrans" cxnId="{9E3F738B-0740-4DE3-96EE-3E46870077CD}">
      <dgm:prSet/>
      <dgm:spPr/>
      <dgm:t>
        <a:bodyPr/>
        <a:lstStyle/>
        <a:p>
          <a:endParaRPr lang="en-US"/>
        </a:p>
      </dgm:t>
    </dgm:pt>
    <dgm:pt modelId="{BB112CE6-90C5-4643-B368-A38E78ECA792}">
      <dgm:prSet phldrT="[Text]"/>
      <dgm:spPr/>
      <dgm:t>
        <a:bodyPr/>
        <a:lstStyle/>
        <a:p>
          <a:r>
            <a:rPr lang="en-US" dirty="0" smtClean="0"/>
            <a:t>Post-analytical</a:t>
          </a:r>
          <a:endParaRPr lang="en-US" dirty="0"/>
        </a:p>
      </dgm:t>
    </dgm:pt>
    <dgm:pt modelId="{705B3840-48D1-42E5-B7EE-2ACD9CFF0286}" type="sibTrans" cxnId="{F731FFEC-652B-4D44-804E-8F3793E2F891}">
      <dgm:prSet/>
      <dgm:spPr/>
      <dgm:t>
        <a:bodyPr/>
        <a:lstStyle/>
        <a:p>
          <a:endParaRPr lang="en-US"/>
        </a:p>
      </dgm:t>
    </dgm:pt>
    <dgm:pt modelId="{1656DC60-437F-4AC0-8964-62DF459AE9E9}" type="parTrans" cxnId="{F731FFEC-652B-4D44-804E-8F3793E2F891}">
      <dgm:prSet/>
      <dgm:spPr/>
      <dgm:t>
        <a:bodyPr/>
        <a:lstStyle/>
        <a:p>
          <a:endParaRPr lang="en-US"/>
        </a:p>
      </dgm:t>
    </dgm:pt>
    <dgm:pt modelId="{820023CE-0F0F-4478-B563-6F0D382AF581}" type="pres">
      <dgm:prSet presAssocID="{1EE8CDC2-7C08-44E2-BCAB-AAF5ECDB4380}" presName="linearFlow" presStyleCnt="0">
        <dgm:presLayoutVars>
          <dgm:dir/>
          <dgm:animLvl val="lvl"/>
          <dgm:resizeHandles val="exact"/>
        </dgm:presLayoutVars>
      </dgm:prSet>
      <dgm:spPr/>
      <dgm:t>
        <a:bodyPr/>
        <a:lstStyle/>
        <a:p>
          <a:endParaRPr lang="en-US"/>
        </a:p>
      </dgm:t>
    </dgm:pt>
    <dgm:pt modelId="{0CD49877-FCB1-4212-8671-1435081C0753}" type="pres">
      <dgm:prSet presAssocID="{5E71745E-C176-4DA9-B4C6-46CBD1AAE8D3}" presName="composite" presStyleCnt="0"/>
      <dgm:spPr/>
    </dgm:pt>
    <dgm:pt modelId="{7E99307C-5680-4269-A968-43FF6DE6548D}" type="pres">
      <dgm:prSet presAssocID="{5E71745E-C176-4DA9-B4C6-46CBD1AAE8D3}" presName="parentText" presStyleLbl="alignNode1" presStyleIdx="0" presStyleCnt="3" custLinFactNeighborX="5498" custLinFactNeighborY="-96">
        <dgm:presLayoutVars>
          <dgm:chMax val="1"/>
          <dgm:bulletEnabled val="1"/>
        </dgm:presLayoutVars>
      </dgm:prSet>
      <dgm:spPr/>
      <dgm:t>
        <a:bodyPr/>
        <a:lstStyle/>
        <a:p>
          <a:endParaRPr lang="en-US"/>
        </a:p>
      </dgm:t>
    </dgm:pt>
    <dgm:pt modelId="{190049EF-D9CC-48A7-89DF-95464F88D14E}" type="pres">
      <dgm:prSet presAssocID="{5E71745E-C176-4DA9-B4C6-46CBD1AAE8D3}" presName="descendantText" presStyleLbl="alignAcc1" presStyleIdx="0" presStyleCnt="3" custLinFactNeighborX="846" custLinFactNeighborY="-148">
        <dgm:presLayoutVars>
          <dgm:bulletEnabled val="1"/>
        </dgm:presLayoutVars>
      </dgm:prSet>
      <dgm:spPr/>
      <dgm:t>
        <a:bodyPr/>
        <a:lstStyle/>
        <a:p>
          <a:endParaRPr lang="en-US"/>
        </a:p>
      </dgm:t>
    </dgm:pt>
    <dgm:pt modelId="{FE35CD54-EC34-45F1-8C76-C2FCCB36C463}" type="pres">
      <dgm:prSet presAssocID="{AB0FDCB0-648E-4F3C-9790-BD8C7665B4C4}" presName="sp" presStyleCnt="0"/>
      <dgm:spPr/>
    </dgm:pt>
    <dgm:pt modelId="{27E6A1A4-851C-4F8D-B13A-1A3B47209704}" type="pres">
      <dgm:prSet presAssocID="{91F18726-0E9B-461E-AB18-153A183B19F2}" presName="composite" presStyleCnt="0"/>
      <dgm:spPr/>
    </dgm:pt>
    <dgm:pt modelId="{93866337-A785-4EFD-BE02-0488201E1AC0}" type="pres">
      <dgm:prSet presAssocID="{91F18726-0E9B-461E-AB18-153A183B19F2}" presName="parentText" presStyleLbl="alignNode1" presStyleIdx="1" presStyleCnt="3">
        <dgm:presLayoutVars>
          <dgm:chMax val="1"/>
          <dgm:bulletEnabled val="1"/>
        </dgm:presLayoutVars>
      </dgm:prSet>
      <dgm:spPr/>
      <dgm:t>
        <a:bodyPr/>
        <a:lstStyle/>
        <a:p>
          <a:endParaRPr lang="en-US"/>
        </a:p>
      </dgm:t>
    </dgm:pt>
    <dgm:pt modelId="{AFC9095D-4BEB-4450-9C44-C3B04E035BFC}" type="pres">
      <dgm:prSet presAssocID="{91F18726-0E9B-461E-AB18-153A183B19F2}" presName="descendantText" presStyleLbl="alignAcc1" presStyleIdx="1" presStyleCnt="3">
        <dgm:presLayoutVars>
          <dgm:bulletEnabled val="1"/>
        </dgm:presLayoutVars>
      </dgm:prSet>
      <dgm:spPr/>
      <dgm:t>
        <a:bodyPr/>
        <a:lstStyle/>
        <a:p>
          <a:endParaRPr lang="en-US"/>
        </a:p>
      </dgm:t>
    </dgm:pt>
    <dgm:pt modelId="{85688928-2A2F-44CF-A6F0-7555DB1668BD}" type="pres">
      <dgm:prSet presAssocID="{68F4F170-85FF-48CA-9AA9-60F99F4449A3}" presName="sp" presStyleCnt="0"/>
      <dgm:spPr/>
    </dgm:pt>
    <dgm:pt modelId="{D8050DCB-E1D3-4BA6-820F-A31C2F689C87}" type="pres">
      <dgm:prSet presAssocID="{BB112CE6-90C5-4643-B368-A38E78ECA792}" presName="composite" presStyleCnt="0"/>
      <dgm:spPr/>
    </dgm:pt>
    <dgm:pt modelId="{164CB21F-52E8-4A02-B4D8-FC46413FBB90}" type="pres">
      <dgm:prSet presAssocID="{BB112CE6-90C5-4643-B368-A38E78ECA792}" presName="parentText" presStyleLbl="alignNode1" presStyleIdx="2" presStyleCnt="3" custLinFactNeighborX="0" custLinFactNeighborY="1525">
        <dgm:presLayoutVars>
          <dgm:chMax val="1"/>
          <dgm:bulletEnabled val="1"/>
        </dgm:presLayoutVars>
      </dgm:prSet>
      <dgm:spPr/>
      <dgm:t>
        <a:bodyPr/>
        <a:lstStyle/>
        <a:p>
          <a:endParaRPr lang="en-US"/>
        </a:p>
      </dgm:t>
    </dgm:pt>
    <dgm:pt modelId="{3A7D88BC-EAC0-4823-B783-B80D550D65DE}" type="pres">
      <dgm:prSet presAssocID="{BB112CE6-90C5-4643-B368-A38E78ECA792}" presName="descendantText" presStyleLbl="alignAcc1" presStyleIdx="2" presStyleCnt="3">
        <dgm:presLayoutVars>
          <dgm:bulletEnabled val="1"/>
        </dgm:presLayoutVars>
      </dgm:prSet>
      <dgm:spPr/>
      <dgm:t>
        <a:bodyPr/>
        <a:lstStyle/>
        <a:p>
          <a:endParaRPr lang="en-US"/>
        </a:p>
      </dgm:t>
    </dgm:pt>
  </dgm:ptLst>
  <dgm:cxnLst>
    <dgm:cxn modelId="{51BED38B-ED68-4F45-B63D-6E33A014077C}" srcId="{5E71745E-C176-4DA9-B4C6-46CBD1AAE8D3}" destId="{5D97F58B-DAAC-4103-A931-56F48FFC675D}" srcOrd="0" destOrd="0" parTransId="{7B0C6383-2BE7-4589-99A2-4A4556F0E277}" sibTransId="{9E35A6E2-9469-4A24-A366-1D8B12B84BCB}"/>
    <dgm:cxn modelId="{AFD8BEBE-E9EA-49D9-8C7E-6FF888074771}" type="presOf" srcId="{5D97F58B-DAAC-4103-A931-56F48FFC675D}" destId="{190049EF-D9CC-48A7-89DF-95464F88D14E}" srcOrd="0" destOrd="0" presId="urn:microsoft.com/office/officeart/2005/8/layout/chevron2"/>
    <dgm:cxn modelId="{B7BE7EEA-2CD2-4F0E-9B6B-4C887C06D8A3}" type="presOf" srcId="{5DCCEDBA-31A0-477D-BB6F-D47E1CFC0917}" destId="{AFC9095D-4BEB-4450-9C44-C3B04E035BFC}" srcOrd="0" destOrd="0" presId="urn:microsoft.com/office/officeart/2005/8/layout/chevron2"/>
    <dgm:cxn modelId="{F731FFEC-652B-4D44-804E-8F3793E2F891}" srcId="{1EE8CDC2-7C08-44E2-BCAB-AAF5ECDB4380}" destId="{BB112CE6-90C5-4643-B368-A38E78ECA792}" srcOrd="2" destOrd="0" parTransId="{1656DC60-437F-4AC0-8964-62DF459AE9E9}" sibTransId="{705B3840-48D1-42E5-B7EE-2ACD9CFF0286}"/>
    <dgm:cxn modelId="{A20CF2EE-0CAF-404D-A182-6CA7D7CCFE1A}" srcId="{91F18726-0E9B-461E-AB18-153A183B19F2}" destId="{5DCCEDBA-31A0-477D-BB6F-D47E1CFC0917}" srcOrd="0" destOrd="0" parTransId="{A4BDA9B4-D023-469D-9847-5C5F460B36E5}" sibTransId="{C46CCA93-BBBA-4A37-8617-B6B73088CE5B}"/>
    <dgm:cxn modelId="{C0F76A29-C88A-4CF6-8D44-2BCE10630BE2}" srcId="{1EE8CDC2-7C08-44E2-BCAB-AAF5ECDB4380}" destId="{5E71745E-C176-4DA9-B4C6-46CBD1AAE8D3}" srcOrd="0" destOrd="0" parTransId="{B107F846-88CF-44F7-94A2-DA6335445F65}" sibTransId="{AB0FDCB0-648E-4F3C-9790-BD8C7665B4C4}"/>
    <dgm:cxn modelId="{9E3F738B-0740-4DE3-96EE-3E46870077CD}" srcId="{BB112CE6-90C5-4643-B368-A38E78ECA792}" destId="{E614EDED-5ABA-48EB-9679-B3DE5DEC9C4B}" srcOrd="0" destOrd="0" parTransId="{82732D92-7A58-454E-9B0F-0A7474C21C00}" sibTransId="{C2662728-D25E-4A1A-84BB-938C06844066}"/>
    <dgm:cxn modelId="{D1104351-F90C-48B4-9FF3-815A11F1165C}" type="presOf" srcId="{E614EDED-5ABA-48EB-9679-B3DE5DEC9C4B}" destId="{3A7D88BC-EAC0-4823-B783-B80D550D65DE}" srcOrd="0" destOrd="0" presId="urn:microsoft.com/office/officeart/2005/8/layout/chevron2"/>
    <dgm:cxn modelId="{75C0960B-8F22-4829-AFF2-448598F7F3B6}" type="presOf" srcId="{5E71745E-C176-4DA9-B4C6-46CBD1AAE8D3}" destId="{7E99307C-5680-4269-A968-43FF6DE6548D}" srcOrd="0" destOrd="0" presId="urn:microsoft.com/office/officeart/2005/8/layout/chevron2"/>
    <dgm:cxn modelId="{5135BD65-27E2-4A9D-BA95-481437706A70}" type="presOf" srcId="{BB112CE6-90C5-4643-B368-A38E78ECA792}" destId="{164CB21F-52E8-4A02-B4D8-FC46413FBB90}" srcOrd="0" destOrd="0" presId="urn:microsoft.com/office/officeart/2005/8/layout/chevron2"/>
    <dgm:cxn modelId="{A3B927A0-0EE0-48BC-8E25-3D498B2AD371}" type="presOf" srcId="{91F18726-0E9B-461E-AB18-153A183B19F2}" destId="{93866337-A785-4EFD-BE02-0488201E1AC0}" srcOrd="0" destOrd="0" presId="urn:microsoft.com/office/officeart/2005/8/layout/chevron2"/>
    <dgm:cxn modelId="{E5DCA7A1-8C65-49EC-8911-3584C2F88F42}" type="presOf" srcId="{1EE8CDC2-7C08-44E2-BCAB-AAF5ECDB4380}" destId="{820023CE-0F0F-4478-B563-6F0D382AF581}" srcOrd="0" destOrd="0" presId="urn:microsoft.com/office/officeart/2005/8/layout/chevron2"/>
    <dgm:cxn modelId="{B0C7040D-9630-458D-940B-188A0146C154}" srcId="{1EE8CDC2-7C08-44E2-BCAB-AAF5ECDB4380}" destId="{91F18726-0E9B-461E-AB18-153A183B19F2}" srcOrd="1" destOrd="0" parTransId="{B34B86A1-B18C-4D85-8871-F9C7DFF81226}" sibTransId="{68F4F170-85FF-48CA-9AA9-60F99F4449A3}"/>
    <dgm:cxn modelId="{377CEAA4-6502-4DE4-A6CA-5615E1B9FC36}" type="presParOf" srcId="{820023CE-0F0F-4478-B563-6F0D382AF581}" destId="{0CD49877-FCB1-4212-8671-1435081C0753}" srcOrd="0" destOrd="0" presId="urn:microsoft.com/office/officeart/2005/8/layout/chevron2"/>
    <dgm:cxn modelId="{A1073A84-BF47-4C29-BEA4-52159AEB093C}" type="presParOf" srcId="{0CD49877-FCB1-4212-8671-1435081C0753}" destId="{7E99307C-5680-4269-A968-43FF6DE6548D}" srcOrd="0" destOrd="0" presId="urn:microsoft.com/office/officeart/2005/8/layout/chevron2"/>
    <dgm:cxn modelId="{544323DF-09AE-432B-83F7-4A5B58C46B5F}" type="presParOf" srcId="{0CD49877-FCB1-4212-8671-1435081C0753}" destId="{190049EF-D9CC-48A7-89DF-95464F88D14E}" srcOrd="1" destOrd="0" presId="urn:microsoft.com/office/officeart/2005/8/layout/chevron2"/>
    <dgm:cxn modelId="{C04C7458-88DA-4133-AC17-66DDD503338B}" type="presParOf" srcId="{820023CE-0F0F-4478-B563-6F0D382AF581}" destId="{FE35CD54-EC34-45F1-8C76-C2FCCB36C463}" srcOrd="1" destOrd="0" presId="urn:microsoft.com/office/officeart/2005/8/layout/chevron2"/>
    <dgm:cxn modelId="{BBFD14E7-B684-4181-A06F-48CEC6803444}" type="presParOf" srcId="{820023CE-0F0F-4478-B563-6F0D382AF581}" destId="{27E6A1A4-851C-4F8D-B13A-1A3B47209704}" srcOrd="2" destOrd="0" presId="urn:microsoft.com/office/officeart/2005/8/layout/chevron2"/>
    <dgm:cxn modelId="{ED5D9B86-427D-4012-ACAF-ED9CD4413351}" type="presParOf" srcId="{27E6A1A4-851C-4F8D-B13A-1A3B47209704}" destId="{93866337-A785-4EFD-BE02-0488201E1AC0}" srcOrd="0" destOrd="0" presId="urn:microsoft.com/office/officeart/2005/8/layout/chevron2"/>
    <dgm:cxn modelId="{24D6E35B-6B31-4E7B-AB40-2E4F85C8A8AC}" type="presParOf" srcId="{27E6A1A4-851C-4F8D-B13A-1A3B47209704}" destId="{AFC9095D-4BEB-4450-9C44-C3B04E035BFC}" srcOrd="1" destOrd="0" presId="urn:microsoft.com/office/officeart/2005/8/layout/chevron2"/>
    <dgm:cxn modelId="{E41FEB7C-2F39-47F4-A117-784F56910ED1}" type="presParOf" srcId="{820023CE-0F0F-4478-B563-6F0D382AF581}" destId="{85688928-2A2F-44CF-A6F0-7555DB1668BD}" srcOrd="3" destOrd="0" presId="urn:microsoft.com/office/officeart/2005/8/layout/chevron2"/>
    <dgm:cxn modelId="{537743C1-E683-412C-B1C0-D0049902A850}" type="presParOf" srcId="{820023CE-0F0F-4478-B563-6F0D382AF581}" destId="{D8050DCB-E1D3-4BA6-820F-A31C2F689C87}" srcOrd="4" destOrd="0" presId="urn:microsoft.com/office/officeart/2005/8/layout/chevron2"/>
    <dgm:cxn modelId="{705503A2-ABE2-4D19-B02C-008C70F70C40}" type="presParOf" srcId="{D8050DCB-E1D3-4BA6-820F-A31C2F689C87}" destId="{164CB21F-52E8-4A02-B4D8-FC46413FBB90}" srcOrd="0" destOrd="0" presId="urn:microsoft.com/office/officeart/2005/8/layout/chevron2"/>
    <dgm:cxn modelId="{5E33C87D-814A-426C-8445-B28B5984224C}" type="presParOf" srcId="{D8050DCB-E1D3-4BA6-820F-A31C2F689C87}" destId="{3A7D88BC-EAC0-4823-B783-B80D550D65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8CDC2-7C08-44E2-BCAB-AAF5ECDB438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E71745E-C176-4DA9-B4C6-46CBD1AAE8D3}">
      <dgm:prSet phldrT="[Text]"/>
      <dgm:spPr>
        <a:solidFill>
          <a:srgbClr val="FF0000"/>
        </a:solidFill>
        <a:ln>
          <a:solidFill>
            <a:srgbClr val="FF0000"/>
          </a:solidFill>
        </a:ln>
      </dgm:spPr>
      <dgm:t>
        <a:bodyPr/>
        <a:lstStyle/>
        <a:p>
          <a:r>
            <a:rPr lang="en-US" dirty="0" smtClean="0"/>
            <a:t>Pre-analytical phase</a:t>
          </a:r>
          <a:endParaRPr lang="en-US" dirty="0"/>
        </a:p>
      </dgm:t>
    </dgm:pt>
    <dgm:pt modelId="{B107F846-88CF-44F7-94A2-DA6335445F65}" type="parTrans" cxnId="{C0F76A29-C88A-4CF6-8D44-2BCE10630BE2}">
      <dgm:prSet/>
      <dgm:spPr/>
      <dgm:t>
        <a:bodyPr/>
        <a:lstStyle/>
        <a:p>
          <a:endParaRPr lang="en-US"/>
        </a:p>
      </dgm:t>
    </dgm:pt>
    <dgm:pt modelId="{AB0FDCB0-648E-4F3C-9790-BD8C7665B4C4}" type="sibTrans" cxnId="{C0F76A29-C88A-4CF6-8D44-2BCE10630BE2}">
      <dgm:prSet/>
      <dgm:spPr/>
      <dgm:t>
        <a:bodyPr/>
        <a:lstStyle/>
        <a:p>
          <a:endParaRPr lang="en-US"/>
        </a:p>
      </dgm:t>
    </dgm:pt>
    <dgm:pt modelId="{5D97F58B-DAAC-4103-A931-56F48FFC675D}">
      <dgm:prSet phldrT="[Text]"/>
      <dgm:spPr>
        <a:ln>
          <a:solidFill>
            <a:srgbClr val="FF0000"/>
          </a:solidFill>
        </a:ln>
      </dgm:spPr>
      <dgm:t>
        <a:bodyPr/>
        <a:lstStyle/>
        <a:p>
          <a:r>
            <a:rPr lang="en-US" dirty="0" smtClean="0"/>
            <a:t>contains the steps from order placement until the specimen reaches the laboratory. </a:t>
          </a:r>
          <a:endParaRPr lang="en-US" dirty="0"/>
        </a:p>
      </dgm:t>
    </dgm:pt>
    <dgm:pt modelId="{7B0C6383-2BE7-4589-99A2-4A4556F0E277}" type="parTrans" cxnId="{51BED38B-ED68-4F45-B63D-6E33A014077C}">
      <dgm:prSet/>
      <dgm:spPr/>
      <dgm:t>
        <a:bodyPr/>
        <a:lstStyle/>
        <a:p>
          <a:endParaRPr lang="en-US"/>
        </a:p>
      </dgm:t>
    </dgm:pt>
    <dgm:pt modelId="{9E35A6E2-9469-4A24-A366-1D8B12B84BCB}" type="sibTrans" cxnId="{51BED38B-ED68-4F45-B63D-6E33A014077C}">
      <dgm:prSet/>
      <dgm:spPr/>
      <dgm:t>
        <a:bodyPr/>
        <a:lstStyle/>
        <a:p>
          <a:endParaRPr lang="en-US"/>
        </a:p>
      </dgm:t>
    </dgm:pt>
    <dgm:pt modelId="{91F18726-0E9B-461E-AB18-153A183B19F2}">
      <dgm:prSet phldrT="[Text]"/>
      <dgm:spPr/>
      <dgm:t>
        <a:bodyPr/>
        <a:lstStyle/>
        <a:p>
          <a:r>
            <a:rPr lang="en-US" dirty="0" smtClean="0"/>
            <a:t>Analytical phase</a:t>
          </a:r>
          <a:endParaRPr lang="en-US" dirty="0"/>
        </a:p>
      </dgm:t>
    </dgm:pt>
    <dgm:pt modelId="{B34B86A1-B18C-4D85-8871-F9C7DFF81226}" type="parTrans" cxnId="{B0C7040D-9630-458D-940B-188A0146C154}">
      <dgm:prSet/>
      <dgm:spPr/>
      <dgm:t>
        <a:bodyPr/>
        <a:lstStyle/>
        <a:p>
          <a:endParaRPr lang="en-US"/>
        </a:p>
      </dgm:t>
    </dgm:pt>
    <dgm:pt modelId="{68F4F170-85FF-48CA-9AA9-60F99F4449A3}" type="sibTrans" cxnId="{B0C7040D-9630-458D-940B-188A0146C154}">
      <dgm:prSet/>
      <dgm:spPr/>
      <dgm:t>
        <a:bodyPr/>
        <a:lstStyle/>
        <a:p>
          <a:endParaRPr lang="en-US"/>
        </a:p>
      </dgm:t>
    </dgm:pt>
    <dgm:pt modelId="{5DCCEDBA-31A0-477D-BB6F-D47E1CFC0917}">
      <dgm:prSet phldrT="[Text]"/>
      <dgm:spPr/>
      <dgm:t>
        <a:bodyPr/>
        <a:lstStyle/>
        <a:p>
          <a:r>
            <a:rPr lang="en-US" dirty="0" smtClean="0"/>
            <a:t>the actual analysis or testing of the specimen</a:t>
          </a:r>
          <a:endParaRPr lang="en-US" dirty="0"/>
        </a:p>
      </dgm:t>
    </dgm:pt>
    <dgm:pt modelId="{A4BDA9B4-D023-469D-9847-5C5F460B36E5}" type="parTrans" cxnId="{A20CF2EE-0CAF-404D-A182-6CA7D7CCFE1A}">
      <dgm:prSet/>
      <dgm:spPr/>
      <dgm:t>
        <a:bodyPr/>
        <a:lstStyle/>
        <a:p>
          <a:endParaRPr lang="en-US"/>
        </a:p>
      </dgm:t>
    </dgm:pt>
    <dgm:pt modelId="{C46CCA93-BBBA-4A37-8617-B6B73088CE5B}" type="sibTrans" cxnId="{A20CF2EE-0CAF-404D-A182-6CA7D7CCFE1A}">
      <dgm:prSet/>
      <dgm:spPr/>
      <dgm:t>
        <a:bodyPr/>
        <a:lstStyle/>
        <a:p>
          <a:endParaRPr lang="en-US"/>
        </a:p>
      </dgm:t>
    </dgm:pt>
    <dgm:pt modelId="{BB112CE6-90C5-4643-B368-A38E78ECA792}">
      <dgm:prSet phldrT="[Text]"/>
      <dgm:spPr/>
      <dgm:t>
        <a:bodyPr/>
        <a:lstStyle/>
        <a:p>
          <a:r>
            <a:rPr lang="en-US" dirty="0" smtClean="0"/>
            <a:t>Post-analytical</a:t>
          </a:r>
          <a:endParaRPr lang="en-US" dirty="0"/>
        </a:p>
      </dgm:t>
    </dgm:pt>
    <dgm:pt modelId="{1656DC60-437F-4AC0-8964-62DF459AE9E9}" type="parTrans" cxnId="{F731FFEC-652B-4D44-804E-8F3793E2F891}">
      <dgm:prSet/>
      <dgm:spPr/>
      <dgm:t>
        <a:bodyPr/>
        <a:lstStyle/>
        <a:p>
          <a:endParaRPr lang="en-US"/>
        </a:p>
      </dgm:t>
    </dgm:pt>
    <dgm:pt modelId="{705B3840-48D1-42E5-B7EE-2ACD9CFF0286}" type="sibTrans" cxnId="{F731FFEC-652B-4D44-804E-8F3793E2F891}">
      <dgm:prSet/>
      <dgm:spPr/>
      <dgm:t>
        <a:bodyPr/>
        <a:lstStyle/>
        <a:p>
          <a:endParaRPr lang="en-US"/>
        </a:p>
      </dgm:t>
    </dgm:pt>
    <dgm:pt modelId="{E614EDED-5ABA-48EB-9679-B3DE5DEC9C4B}">
      <dgm:prSet phldrT="[Text]"/>
      <dgm:spPr/>
      <dgm:t>
        <a:bodyPr/>
        <a:lstStyle/>
        <a:p>
          <a:r>
            <a:rPr lang="en-US" dirty="0" smtClean="0"/>
            <a:t>consists of reporting and interpretation of results </a:t>
          </a:r>
          <a:endParaRPr lang="en-US" dirty="0"/>
        </a:p>
      </dgm:t>
    </dgm:pt>
    <dgm:pt modelId="{82732D92-7A58-454E-9B0F-0A7474C21C00}" type="parTrans" cxnId="{9E3F738B-0740-4DE3-96EE-3E46870077CD}">
      <dgm:prSet/>
      <dgm:spPr/>
      <dgm:t>
        <a:bodyPr/>
        <a:lstStyle/>
        <a:p>
          <a:endParaRPr lang="en-US"/>
        </a:p>
      </dgm:t>
    </dgm:pt>
    <dgm:pt modelId="{C2662728-D25E-4A1A-84BB-938C06844066}" type="sibTrans" cxnId="{9E3F738B-0740-4DE3-96EE-3E46870077CD}">
      <dgm:prSet/>
      <dgm:spPr/>
      <dgm:t>
        <a:bodyPr/>
        <a:lstStyle/>
        <a:p>
          <a:endParaRPr lang="en-US"/>
        </a:p>
      </dgm:t>
    </dgm:pt>
    <dgm:pt modelId="{820023CE-0F0F-4478-B563-6F0D382AF581}" type="pres">
      <dgm:prSet presAssocID="{1EE8CDC2-7C08-44E2-BCAB-AAF5ECDB4380}" presName="linearFlow" presStyleCnt="0">
        <dgm:presLayoutVars>
          <dgm:dir/>
          <dgm:animLvl val="lvl"/>
          <dgm:resizeHandles val="exact"/>
        </dgm:presLayoutVars>
      </dgm:prSet>
      <dgm:spPr/>
      <dgm:t>
        <a:bodyPr/>
        <a:lstStyle/>
        <a:p>
          <a:endParaRPr lang="en-US"/>
        </a:p>
      </dgm:t>
    </dgm:pt>
    <dgm:pt modelId="{0CD49877-FCB1-4212-8671-1435081C0753}" type="pres">
      <dgm:prSet presAssocID="{5E71745E-C176-4DA9-B4C6-46CBD1AAE8D3}" presName="composite" presStyleCnt="0"/>
      <dgm:spPr/>
    </dgm:pt>
    <dgm:pt modelId="{7E99307C-5680-4269-A968-43FF6DE6548D}" type="pres">
      <dgm:prSet presAssocID="{5E71745E-C176-4DA9-B4C6-46CBD1AAE8D3}" presName="parentText" presStyleLbl="alignNode1" presStyleIdx="0" presStyleCnt="3">
        <dgm:presLayoutVars>
          <dgm:chMax val="1"/>
          <dgm:bulletEnabled val="1"/>
        </dgm:presLayoutVars>
      </dgm:prSet>
      <dgm:spPr/>
      <dgm:t>
        <a:bodyPr/>
        <a:lstStyle/>
        <a:p>
          <a:endParaRPr lang="en-US"/>
        </a:p>
      </dgm:t>
    </dgm:pt>
    <dgm:pt modelId="{190049EF-D9CC-48A7-89DF-95464F88D14E}" type="pres">
      <dgm:prSet presAssocID="{5E71745E-C176-4DA9-B4C6-46CBD1AAE8D3}" presName="descendantText" presStyleLbl="alignAcc1" presStyleIdx="0" presStyleCnt="3">
        <dgm:presLayoutVars>
          <dgm:bulletEnabled val="1"/>
        </dgm:presLayoutVars>
      </dgm:prSet>
      <dgm:spPr/>
      <dgm:t>
        <a:bodyPr/>
        <a:lstStyle/>
        <a:p>
          <a:endParaRPr lang="en-US"/>
        </a:p>
      </dgm:t>
    </dgm:pt>
    <dgm:pt modelId="{FE35CD54-EC34-45F1-8C76-C2FCCB36C463}" type="pres">
      <dgm:prSet presAssocID="{AB0FDCB0-648E-4F3C-9790-BD8C7665B4C4}" presName="sp" presStyleCnt="0"/>
      <dgm:spPr/>
    </dgm:pt>
    <dgm:pt modelId="{27E6A1A4-851C-4F8D-B13A-1A3B47209704}" type="pres">
      <dgm:prSet presAssocID="{91F18726-0E9B-461E-AB18-153A183B19F2}" presName="composite" presStyleCnt="0"/>
      <dgm:spPr/>
    </dgm:pt>
    <dgm:pt modelId="{93866337-A785-4EFD-BE02-0488201E1AC0}" type="pres">
      <dgm:prSet presAssocID="{91F18726-0E9B-461E-AB18-153A183B19F2}" presName="parentText" presStyleLbl="alignNode1" presStyleIdx="1" presStyleCnt="3">
        <dgm:presLayoutVars>
          <dgm:chMax val="1"/>
          <dgm:bulletEnabled val="1"/>
        </dgm:presLayoutVars>
      </dgm:prSet>
      <dgm:spPr/>
      <dgm:t>
        <a:bodyPr/>
        <a:lstStyle/>
        <a:p>
          <a:endParaRPr lang="en-US"/>
        </a:p>
      </dgm:t>
    </dgm:pt>
    <dgm:pt modelId="{AFC9095D-4BEB-4450-9C44-C3B04E035BFC}" type="pres">
      <dgm:prSet presAssocID="{91F18726-0E9B-461E-AB18-153A183B19F2}" presName="descendantText" presStyleLbl="alignAcc1" presStyleIdx="1" presStyleCnt="3">
        <dgm:presLayoutVars>
          <dgm:bulletEnabled val="1"/>
        </dgm:presLayoutVars>
      </dgm:prSet>
      <dgm:spPr/>
      <dgm:t>
        <a:bodyPr/>
        <a:lstStyle/>
        <a:p>
          <a:endParaRPr lang="en-US"/>
        </a:p>
      </dgm:t>
    </dgm:pt>
    <dgm:pt modelId="{85688928-2A2F-44CF-A6F0-7555DB1668BD}" type="pres">
      <dgm:prSet presAssocID="{68F4F170-85FF-48CA-9AA9-60F99F4449A3}" presName="sp" presStyleCnt="0"/>
      <dgm:spPr/>
    </dgm:pt>
    <dgm:pt modelId="{D8050DCB-E1D3-4BA6-820F-A31C2F689C87}" type="pres">
      <dgm:prSet presAssocID="{BB112CE6-90C5-4643-B368-A38E78ECA792}" presName="composite" presStyleCnt="0"/>
      <dgm:spPr/>
    </dgm:pt>
    <dgm:pt modelId="{164CB21F-52E8-4A02-B4D8-FC46413FBB90}" type="pres">
      <dgm:prSet presAssocID="{BB112CE6-90C5-4643-B368-A38E78ECA792}" presName="parentText" presStyleLbl="alignNode1" presStyleIdx="2" presStyleCnt="3">
        <dgm:presLayoutVars>
          <dgm:chMax val="1"/>
          <dgm:bulletEnabled val="1"/>
        </dgm:presLayoutVars>
      </dgm:prSet>
      <dgm:spPr/>
      <dgm:t>
        <a:bodyPr/>
        <a:lstStyle/>
        <a:p>
          <a:endParaRPr lang="en-US"/>
        </a:p>
      </dgm:t>
    </dgm:pt>
    <dgm:pt modelId="{3A7D88BC-EAC0-4823-B783-B80D550D65DE}" type="pres">
      <dgm:prSet presAssocID="{BB112CE6-90C5-4643-B368-A38E78ECA792}" presName="descendantText" presStyleLbl="alignAcc1" presStyleIdx="2" presStyleCnt="3">
        <dgm:presLayoutVars>
          <dgm:bulletEnabled val="1"/>
        </dgm:presLayoutVars>
      </dgm:prSet>
      <dgm:spPr/>
      <dgm:t>
        <a:bodyPr/>
        <a:lstStyle/>
        <a:p>
          <a:endParaRPr lang="en-US"/>
        </a:p>
      </dgm:t>
    </dgm:pt>
  </dgm:ptLst>
  <dgm:cxnLst>
    <dgm:cxn modelId="{51BED38B-ED68-4F45-B63D-6E33A014077C}" srcId="{5E71745E-C176-4DA9-B4C6-46CBD1AAE8D3}" destId="{5D97F58B-DAAC-4103-A931-56F48FFC675D}" srcOrd="0" destOrd="0" parTransId="{7B0C6383-2BE7-4589-99A2-4A4556F0E277}" sibTransId="{9E35A6E2-9469-4A24-A366-1D8B12B84BCB}"/>
    <dgm:cxn modelId="{4EB0E982-F2D8-41B0-BB2E-F4C1BBE6C005}" type="presOf" srcId="{91F18726-0E9B-461E-AB18-153A183B19F2}" destId="{93866337-A785-4EFD-BE02-0488201E1AC0}" srcOrd="0" destOrd="0" presId="urn:microsoft.com/office/officeart/2005/8/layout/chevron2"/>
    <dgm:cxn modelId="{C13531E7-C66A-428C-8C65-238D7D82A418}" type="presOf" srcId="{E614EDED-5ABA-48EB-9679-B3DE5DEC9C4B}" destId="{3A7D88BC-EAC0-4823-B783-B80D550D65DE}" srcOrd="0" destOrd="0" presId="urn:microsoft.com/office/officeart/2005/8/layout/chevron2"/>
    <dgm:cxn modelId="{F731FFEC-652B-4D44-804E-8F3793E2F891}" srcId="{1EE8CDC2-7C08-44E2-BCAB-AAF5ECDB4380}" destId="{BB112CE6-90C5-4643-B368-A38E78ECA792}" srcOrd="2" destOrd="0" parTransId="{1656DC60-437F-4AC0-8964-62DF459AE9E9}" sibTransId="{705B3840-48D1-42E5-B7EE-2ACD9CFF0286}"/>
    <dgm:cxn modelId="{A20CF2EE-0CAF-404D-A182-6CA7D7CCFE1A}" srcId="{91F18726-0E9B-461E-AB18-153A183B19F2}" destId="{5DCCEDBA-31A0-477D-BB6F-D47E1CFC0917}" srcOrd="0" destOrd="0" parTransId="{A4BDA9B4-D023-469D-9847-5C5F460B36E5}" sibTransId="{C46CCA93-BBBA-4A37-8617-B6B73088CE5B}"/>
    <dgm:cxn modelId="{C0F76A29-C88A-4CF6-8D44-2BCE10630BE2}" srcId="{1EE8CDC2-7C08-44E2-BCAB-AAF5ECDB4380}" destId="{5E71745E-C176-4DA9-B4C6-46CBD1AAE8D3}" srcOrd="0" destOrd="0" parTransId="{B107F846-88CF-44F7-94A2-DA6335445F65}" sibTransId="{AB0FDCB0-648E-4F3C-9790-BD8C7665B4C4}"/>
    <dgm:cxn modelId="{7C8CEC66-66D5-4B84-8C91-A8AD09E1F948}" type="presOf" srcId="{5DCCEDBA-31A0-477D-BB6F-D47E1CFC0917}" destId="{AFC9095D-4BEB-4450-9C44-C3B04E035BFC}" srcOrd="0" destOrd="0" presId="urn:microsoft.com/office/officeart/2005/8/layout/chevron2"/>
    <dgm:cxn modelId="{82F413CB-A426-4E73-8ECB-24A072329661}" type="presOf" srcId="{1EE8CDC2-7C08-44E2-BCAB-AAF5ECDB4380}" destId="{820023CE-0F0F-4478-B563-6F0D382AF581}" srcOrd="0" destOrd="0" presId="urn:microsoft.com/office/officeart/2005/8/layout/chevron2"/>
    <dgm:cxn modelId="{9E3F738B-0740-4DE3-96EE-3E46870077CD}" srcId="{BB112CE6-90C5-4643-B368-A38E78ECA792}" destId="{E614EDED-5ABA-48EB-9679-B3DE5DEC9C4B}" srcOrd="0" destOrd="0" parTransId="{82732D92-7A58-454E-9B0F-0A7474C21C00}" sibTransId="{C2662728-D25E-4A1A-84BB-938C06844066}"/>
    <dgm:cxn modelId="{5FF53E8C-5B15-43FF-9A7C-73D2A9B68070}" type="presOf" srcId="{BB112CE6-90C5-4643-B368-A38E78ECA792}" destId="{164CB21F-52E8-4A02-B4D8-FC46413FBB90}" srcOrd="0" destOrd="0" presId="urn:microsoft.com/office/officeart/2005/8/layout/chevron2"/>
    <dgm:cxn modelId="{D53880AB-C8F9-4FAC-918B-89038FC79E08}" type="presOf" srcId="{5E71745E-C176-4DA9-B4C6-46CBD1AAE8D3}" destId="{7E99307C-5680-4269-A968-43FF6DE6548D}" srcOrd="0" destOrd="0" presId="urn:microsoft.com/office/officeart/2005/8/layout/chevron2"/>
    <dgm:cxn modelId="{12CEF5E9-ABEE-4F3B-8044-FC67EF0ACECD}" type="presOf" srcId="{5D97F58B-DAAC-4103-A931-56F48FFC675D}" destId="{190049EF-D9CC-48A7-89DF-95464F88D14E}" srcOrd="0" destOrd="0" presId="urn:microsoft.com/office/officeart/2005/8/layout/chevron2"/>
    <dgm:cxn modelId="{B0C7040D-9630-458D-940B-188A0146C154}" srcId="{1EE8CDC2-7C08-44E2-BCAB-AAF5ECDB4380}" destId="{91F18726-0E9B-461E-AB18-153A183B19F2}" srcOrd="1" destOrd="0" parTransId="{B34B86A1-B18C-4D85-8871-F9C7DFF81226}" sibTransId="{68F4F170-85FF-48CA-9AA9-60F99F4449A3}"/>
    <dgm:cxn modelId="{F011038E-4F9C-4534-AB18-F1E1D25A4EF9}" type="presParOf" srcId="{820023CE-0F0F-4478-B563-6F0D382AF581}" destId="{0CD49877-FCB1-4212-8671-1435081C0753}" srcOrd="0" destOrd="0" presId="urn:microsoft.com/office/officeart/2005/8/layout/chevron2"/>
    <dgm:cxn modelId="{BB0BBF9B-037E-4BAC-BC94-235BC036B378}" type="presParOf" srcId="{0CD49877-FCB1-4212-8671-1435081C0753}" destId="{7E99307C-5680-4269-A968-43FF6DE6548D}" srcOrd="0" destOrd="0" presId="urn:microsoft.com/office/officeart/2005/8/layout/chevron2"/>
    <dgm:cxn modelId="{6E496C78-769D-4A96-B5E0-8BB2B866A8FD}" type="presParOf" srcId="{0CD49877-FCB1-4212-8671-1435081C0753}" destId="{190049EF-D9CC-48A7-89DF-95464F88D14E}" srcOrd="1" destOrd="0" presId="urn:microsoft.com/office/officeart/2005/8/layout/chevron2"/>
    <dgm:cxn modelId="{1D426BEC-5FC0-4E06-9F70-04CC894E16B0}" type="presParOf" srcId="{820023CE-0F0F-4478-B563-6F0D382AF581}" destId="{FE35CD54-EC34-45F1-8C76-C2FCCB36C463}" srcOrd="1" destOrd="0" presId="urn:microsoft.com/office/officeart/2005/8/layout/chevron2"/>
    <dgm:cxn modelId="{20277C43-C89D-4C9A-9D79-7CAEBA1C7386}" type="presParOf" srcId="{820023CE-0F0F-4478-B563-6F0D382AF581}" destId="{27E6A1A4-851C-4F8D-B13A-1A3B47209704}" srcOrd="2" destOrd="0" presId="urn:microsoft.com/office/officeart/2005/8/layout/chevron2"/>
    <dgm:cxn modelId="{DA9C3755-A5DC-4AFA-81C9-C0D4C2C87D10}" type="presParOf" srcId="{27E6A1A4-851C-4F8D-B13A-1A3B47209704}" destId="{93866337-A785-4EFD-BE02-0488201E1AC0}" srcOrd="0" destOrd="0" presId="urn:microsoft.com/office/officeart/2005/8/layout/chevron2"/>
    <dgm:cxn modelId="{55696CFD-83DB-4BA1-87FE-A4EE92221792}" type="presParOf" srcId="{27E6A1A4-851C-4F8D-B13A-1A3B47209704}" destId="{AFC9095D-4BEB-4450-9C44-C3B04E035BFC}" srcOrd="1" destOrd="0" presId="urn:microsoft.com/office/officeart/2005/8/layout/chevron2"/>
    <dgm:cxn modelId="{A07DAAA5-E5FB-43E3-B0AD-73D325B146DD}" type="presParOf" srcId="{820023CE-0F0F-4478-B563-6F0D382AF581}" destId="{85688928-2A2F-44CF-A6F0-7555DB1668BD}" srcOrd="3" destOrd="0" presId="urn:microsoft.com/office/officeart/2005/8/layout/chevron2"/>
    <dgm:cxn modelId="{86BF4757-B436-40DF-A9F5-FBD1C925B0C5}" type="presParOf" srcId="{820023CE-0F0F-4478-B563-6F0D382AF581}" destId="{D8050DCB-E1D3-4BA6-820F-A31C2F689C87}" srcOrd="4" destOrd="0" presId="urn:microsoft.com/office/officeart/2005/8/layout/chevron2"/>
    <dgm:cxn modelId="{C776957F-55ED-4005-81FB-C8CBA67995C0}" type="presParOf" srcId="{D8050DCB-E1D3-4BA6-820F-A31C2F689C87}" destId="{164CB21F-52E8-4A02-B4D8-FC46413FBB90}" srcOrd="0" destOrd="0" presId="urn:microsoft.com/office/officeart/2005/8/layout/chevron2"/>
    <dgm:cxn modelId="{38C5F1B0-DB82-43D0-8625-983B37A910F3}" type="presParOf" srcId="{D8050DCB-E1D3-4BA6-820F-A31C2F689C87}" destId="{3A7D88BC-EAC0-4823-B783-B80D550D65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03636B-EB49-42D8-A288-7C8FD25DCAE7}"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0F5A11C5-98E6-4703-BD8B-F10D04A85386}">
      <dgm:prSet phldrT="[Text]"/>
      <dgm:spPr/>
      <dgm:t>
        <a:bodyPr/>
        <a:lstStyle/>
        <a:p>
          <a:r>
            <a:rPr lang="en-US" dirty="0" smtClean="0"/>
            <a:t>Clinical Informatics </a:t>
          </a:r>
        </a:p>
        <a:p>
          <a:r>
            <a:rPr lang="en-US" dirty="0" smtClean="0"/>
            <a:t>trains </a:t>
          </a:r>
        </a:p>
        <a:p>
          <a:r>
            <a:rPr lang="en-US" dirty="0" smtClean="0"/>
            <a:t>Clinical Education</a:t>
          </a:r>
          <a:endParaRPr lang="en-US" dirty="0"/>
        </a:p>
      </dgm:t>
    </dgm:pt>
    <dgm:pt modelId="{7C139D21-24C7-46B3-9085-B240E75D3B19}" type="parTrans" cxnId="{4FE18C7E-D984-4701-BA4D-598109B4A4D4}">
      <dgm:prSet/>
      <dgm:spPr/>
      <dgm:t>
        <a:bodyPr/>
        <a:lstStyle/>
        <a:p>
          <a:endParaRPr lang="en-US"/>
        </a:p>
      </dgm:t>
    </dgm:pt>
    <dgm:pt modelId="{1150A1DA-3A28-4239-9473-092CCDDE1E3A}" type="sibTrans" cxnId="{4FE18C7E-D984-4701-BA4D-598109B4A4D4}">
      <dgm:prSet/>
      <dgm:spPr/>
      <dgm:t>
        <a:bodyPr/>
        <a:lstStyle/>
        <a:p>
          <a:endParaRPr lang="en-US"/>
        </a:p>
      </dgm:t>
    </dgm:pt>
    <dgm:pt modelId="{71761CE0-92FE-40D5-9AC9-B6638696A737}">
      <dgm:prSet phldrT="[Text]"/>
      <dgm:spPr/>
      <dgm:t>
        <a:bodyPr/>
        <a:lstStyle/>
        <a:p>
          <a:r>
            <a:rPr lang="en-US" dirty="0" smtClean="0"/>
            <a:t>Clinical Education identifies and trains  specialty SUs</a:t>
          </a:r>
          <a:endParaRPr lang="en-US" dirty="0"/>
        </a:p>
      </dgm:t>
    </dgm:pt>
    <dgm:pt modelId="{A5820864-B45B-48FC-A496-021CA234AA38}" type="parTrans" cxnId="{7FD204F0-1D91-4269-A13B-774D89A2CAFD}">
      <dgm:prSet/>
      <dgm:spPr/>
      <dgm:t>
        <a:bodyPr/>
        <a:lstStyle/>
        <a:p>
          <a:endParaRPr lang="en-US"/>
        </a:p>
      </dgm:t>
    </dgm:pt>
    <dgm:pt modelId="{1C48B924-4496-40AF-A049-A6C0CE523826}" type="sibTrans" cxnId="{7FD204F0-1D91-4269-A13B-774D89A2CAFD}">
      <dgm:prSet/>
      <dgm:spPr/>
      <dgm:t>
        <a:bodyPr/>
        <a:lstStyle/>
        <a:p>
          <a:endParaRPr lang="en-US"/>
        </a:p>
      </dgm:t>
    </dgm:pt>
    <dgm:pt modelId="{47AD3407-ACF6-449B-90FA-E8621C3A87FF}">
      <dgm:prSet phldrT="[Text]"/>
      <dgm:spPr/>
      <dgm:t>
        <a:bodyPr/>
        <a:lstStyle/>
        <a:p>
          <a:r>
            <a:rPr lang="en-US" dirty="0" smtClean="0"/>
            <a:t>Inpatient Super Users</a:t>
          </a:r>
          <a:endParaRPr lang="en-US" dirty="0"/>
        </a:p>
      </dgm:t>
    </dgm:pt>
    <dgm:pt modelId="{749BEAE3-9914-477A-A53F-5CF86C383C0D}" type="parTrans" cxnId="{13C4A548-B7B6-4035-91A0-B206385DD86A}">
      <dgm:prSet/>
      <dgm:spPr/>
      <dgm:t>
        <a:bodyPr/>
        <a:lstStyle/>
        <a:p>
          <a:endParaRPr lang="en-US"/>
        </a:p>
      </dgm:t>
    </dgm:pt>
    <dgm:pt modelId="{179ED3C4-B884-4921-81F9-5D317737B85F}" type="sibTrans" cxnId="{13C4A548-B7B6-4035-91A0-B206385DD86A}">
      <dgm:prSet/>
      <dgm:spPr/>
      <dgm:t>
        <a:bodyPr/>
        <a:lstStyle/>
        <a:p>
          <a:endParaRPr lang="en-US"/>
        </a:p>
      </dgm:t>
    </dgm:pt>
    <dgm:pt modelId="{C66C4152-46DB-4963-81AE-BE9CAA08C80F}">
      <dgm:prSet phldrT="[Text]"/>
      <dgm:spPr/>
      <dgm:t>
        <a:bodyPr/>
        <a:lstStyle/>
        <a:p>
          <a:r>
            <a:rPr lang="en-US" dirty="0" smtClean="0"/>
            <a:t>OR Super Users</a:t>
          </a:r>
          <a:endParaRPr lang="en-US" dirty="0"/>
        </a:p>
      </dgm:t>
    </dgm:pt>
    <dgm:pt modelId="{2D8CCDFF-0AF6-4588-8C13-7A984A92CA92}" type="parTrans" cxnId="{6EBB407E-8117-45C5-B855-11FE49E2467B}">
      <dgm:prSet/>
      <dgm:spPr/>
      <dgm:t>
        <a:bodyPr/>
        <a:lstStyle/>
        <a:p>
          <a:endParaRPr lang="en-US"/>
        </a:p>
      </dgm:t>
    </dgm:pt>
    <dgm:pt modelId="{523D547A-D736-47CF-BE6E-04B5BAA24B0D}" type="sibTrans" cxnId="{6EBB407E-8117-45C5-B855-11FE49E2467B}">
      <dgm:prSet/>
      <dgm:spPr/>
      <dgm:t>
        <a:bodyPr/>
        <a:lstStyle/>
        <a:p>
          <a:endParaRPr lang="en-US"/>
        </a:p>
      </dgm:t>
    </dgm:pt>
    <dgm:pt modelId="{09AC830B-B693-40A9-AFA7-6B3D35D4C300}">
      <dgm:prSet phldrT="[Text]"/>
      <dgm:spPr/>
      <dgm:t>
        <a:bodyPr/>
        <a:lstStyle/>
        <a:p>
          <a:r>
            <a:rPr lang="en-US" dirty="0" smtClean="0"/>
            <a:t>Ambulatory Super Users</a:t>
          </a:r>
          <a:endParaRPr lang="en-US" dirty="0"/>
        </a:p>
      </dgm:t>
    </dgm:pt>
    <dgm:pt modelId="{56193D09-4CF6-4BC1-B7CE-9AF1E4F0388E}" type="parTrans" cxnId="{4D5AED2A-7367-43FE-9BAB-5022F5103F67}">
      <dgm:prSet/>
      <dgm:spPr/>
      <dgm:t>
        <a:bodyPr/>
        <a:lstStyle/>
        <a:p>
          <a:endParaRPr lang="en-US"/>
        </a:p>
      </dgm:t>
    </dgm:pt>
    <dgm:pt modelId="{7AFF279B-1A19-48BB-AABB-E119CE23F8F3}" type="sibTrans" cxnId="{4D5AED2A-7367-43FE-9BAB-5022F5103F67}">
      <dgm:prSet/>
      <dgm:spPr/>
      <dgm:t>
        <a:bodyPr/>
        <a:lstStyle/>
        <a:p>
          <a:endParaRPr lang="en-US"/>
        </a:p>
      </dgm:t>
    </dgm:pt>
    <dgm:pt modelId="{5CDFC4CD-C2EB-43C2-A824-4C7ACF72064C}">
      <dgm:prSet phldrT="[Text]"/>
      <dgm:spPr/>
      <dgm:t>
        <a:bodyPr/>
        <a:lstStyle/>
        <a:p>
          <a:r>
            <a:rPr lang="en-US" dirty="0" smtClean="0"/>
            <a:t>ED Super Users</a:t>
          </a:r>
          <a:endParaRPr lang="en-US" dirty="0"/>
        </a:p>
      </dgm:t>
    </dgm:pt>
    <dgm:pt modelId="{5EA589A3-2CEA-4DC5-8754-FD90811E8E32}" type="parTrans" cxnId="{0DE7FEA6-A599-4C2D-A7C0-F931D6C81E17}">
      <dgm:prSet/>
      <dgm:spPr/>
      <dgm:t>
        <a:bodyPr/>
        <a:lstStyle/>
        <a:p>
          <a:endParaRPr lang="en-US"/>
        </a:p>
      </dgm:t>
    </dgm:pt>
    <dgm:pt modelId="{21072951-68A2-43F0-AE9E-CB3A914A048C}" type="sibTrans" cxnId="{0DE7FEA6-A599-4C2D-A7C0-F931D6C81E17}">
      <dgm:prSet/>
      <dgm:spPr/>
      <dgm:t>
        <a:bodyPr/>
        <a:lstStyle/>
        <a:p>
          <a:endParaRPr lang="en-US"/>
        </a:p>
      </dgm:t>
    </dgm:pt>
    <dgm:pt modelId="{42C57B05-2D3B-44D9-A2EF-61DCAD5D46A6}">
      <dgm:prSet phldrT="[Text]"/>
      <dgm:spPr/>
      <dgm:t>
        <a:bodyPr/>
        <a:lstStyle/>
        <a:p>
          <a:r>
            <a:rPr lang="en-US" dirty="0" smtClean="0"/>
            <a:t>ED, Urgent Care</a:t>
          </a:r>
          <a:endParaRPr lang="en-US" dirty="0"/>
        </a:p>
      </dgm:t>
    </dgm:pt>
    <dgm:pt modelId="{79934413-F9AC-4F59-80E8-285EE5B3D6BD}" type="parTrans" cxnId="{3C0A2E4B-FFD2-46D8-BCC7-B50EDA688B8E}">
      <dgm:prSet/>
      <dgm:spPr/>
      <dgm:t>
        <a:bodyPr/>
        <a:lstStyle/>
        <a:p>
          <a:endParaRPr lang="en-US"/>
        </a:p>
      </dgm:t>
    </dgm:pt>
    <dgm:pt modelId="{B292F345-DED8-44F1-806B-63A103C19461}" type="sibTrans" cxnId="{3C0A2E4B-FFD2-46D8-BCC7-B50EDA688B8E}">
      <dgm:prSet/>
      <dgm:spPr/>
      <dgm:t>
        <a:bodyPr/>
        <a:lstStyle/>
        <a:p>
          <a:endParaRPr lang="en-US"/>
        </a:p>
      </dgm:t>
    </dgm:pt>
    <dgm:pt modelId="{8F8696C4-B087-4899-A9A4-D4630E5D7701}">
      <dgm:prSet phldrT="[Text]"/>
      <dgm:spPr/>
      <dgm:t>
        <a:bodyPr/>
        <a:lstStyle/>
        <a:p>
          <a:r>
            <a:rPr lang="en-US" dirty="0" smtClean="0"/>
            <a:t>Outpatient Clinics &amp; Community Oriented Primary Care Clinics</a:t>
          </a:r>
          <a:endParaRPr lang="en-US" dirty="0"/>
        </a:p>
      </dgm:t>
    </dgm:pt>
    <dgm:pt modelId="{9EB54458-3957-4A8C-BBBC-DCE6F3D48598}" type="parTrans" cxnId="{80AC8B7D-40CE-449C-BA28-EA2031E8DFC1}">
      <dgm:prSet/>
      <dgm:spPr/>
      <dgm:t>
        <a:bodyPr/>
        <a:lstStyle/>
        <a:p>
          <a:endParaRPr lang="en-US"/>
        </a:p>
      </dgm:t>
    </dgm:pt>
    <dgm:pt modelId="{C89A72FF-6ACC-4993-9CA7-1C91F434F416}" type="sibTrans" cxnId="{80AC8B7D-40CE-449C-BA28-EA2031E8DFC1}">
      <dgm:prSet/>
      <dgm:spPr/>
      <dgm:t>
        <a:bodyPr/>
        <a:lstStyle/>
        <a:p>
          <a:endParaRPr lang="en-US"/>
        </a:p>
      </dgm:t>
    </dgm:pt>
    <dgm:pt modelId="{6594BC95-5A6D-4519-8BD9-8F7EE6E9732F}">
      <dgm:prSet phldrT="[Text]"/>
      <dgm:spPr/>
      <dgm:t>
        <a:bodyPr/>
        <a:lstStyle/>
        <a:p>
          <a:r>
            <a:rPr lang="en-US" dirty="0" smtClean="0"/>
            <a:t>OR, perianesthesia</a:t>
          </a:r>
          <a:endParaRPr lang="en-US" dirty="0"/>
        </a:p>
      </dgm:t>
    </dgm:pt>
    <dgm:pt modelId="{FD9822ED-D11B-4E39-A2D7-88ADD66B8301}" type="parTrans" cxnId="{5A54BB49-AC6C-464D-9179-6DCDF54E86F8}">
      <dgm:prSet/>
      <dgm:spPr/>
      <dgm:t>
        <a:bodyPr/>
        <a:lstStyle/>
        <a:p>
          <a:endParaRPr lang="en-US"/>
        </a:p>
      </dgm:t>
    </dgm:pt>
    <dgm:pt modelId="{11B1F64F-20F9-4028-B8DF-B7F77E9A6701}" type="sibTrans" cxnId="{5A54BB49-AC6C-464D-9179-6DCDF54E86F8}">
      <dgm:prSet/>
      <dgm:spPr/>
      <dgm:t>
        <a:bodyPr/>
        <a:lstStyle/>
        <a:p>
          <a:endParaRPr lang="en-US"/>
        </a:p>
      </dgm:t>
    </dgm:pt>
    <dgm:pt modelId="{6A0BAE0E-FA68-4952-B39C-FC9D3F207F9D}">
      <dgm:prSet phldrT="[Text]"/>
      <dgm:spPr/>
      <dgm:t>
        <a:bodyPr/>
        <a:lstStyle/>
        <a:p>
          <a:r>
            <a:rPr lang="en-US" dirty="0" smtClean="0"/>
            <a:t>Med-surg, NICU, Mother baby</a:t>
          </a:r>
          <a:endParaRPr lang="en-US" dirty="0"/>
        </a:p>
      </dgm:t>
    </dgm:pt>
    <dgm:pt modelId="{35A608C3-CD53-4DCA-B4C4-2EF1AFE3732D}" type="parTrans" cxnId="{5009C41D-203A-4030-89B5-61C8CA86945C}">
      <dgm:prSet/>
      <dgm:spPr/>
      <dgm:t>
        <a:bodyPr/>
        <a:lstStyle/>
        <a:p>
          <a:endParaRPr lang="en-US"/>
        </a:p>
      </dgm:t>
    </dgm:pt>
    <dgm:pt modelId="{07722026-4B83-4BB2-A72C-084BDEB0A903}" type="sibTrans" cxnId="{5009C41D-203A-4030-89B5-61C8CA86945C}">
      <dgm:prSet/>
      <dgm:spPr/>
      <dgm:t>
        <a:bodyPr/>
        <a:lstStyle/>
        <a:p>
          <a:endParaRPr lang="en-US"/>
        </a:p>
      </dgm:t>
    </dgm:pt>
    <dgm:pt modelId="{BD35C0EE-0151-448A-A5EE-798AEAF16650}">
      <dgm:prSet phldrT="[Text]"/>
      <dgm:spPr/>
      <dgm:t>
        <a:bodyPr/>
        <a:lstStyle/>
        <a:p>
          <a:r>
            <a:rPr lang="en-US" dirty="0" smtClean="0"/>
            <a:t>Labor and Delivery Super Users</a:t>
          </a:r>
          <a:endParaRPr lang="en-US" dirty="0"/>
        </a:p>
      </dgm:t>
    </dgm:pt>
    <dgm:pt modelId="{E1EBE5F3-8F40-41D1-9915-F6045E37591B}" type="parTrans" cxnId="{2EE8E9F4-87E4-42DE-9358-74D12E265DE0}">
      <dgm:prSet/>
      <dgm:spPr/>
      <dgm:t>
        <a:bodyPr/>
        <a:lstStyle/>
        <a:p>
          <a:endParaRPr lang="en-US"/>
        </a:p>
      </dgm:t>
    </dgm:pt>
    <dgm:pt modelId="{98095A2F-9980-4C78-B35F-6867D5971718}" type="sibTrans" cxnId="{2EE8E9F4-87E4-42DE-9358-74D12E265DE0}">
      <dgm:prSet/>
      <dgm:spPr/>
      <dgm:t>
        <a:bodyPr/>
        <a:lstStyle/>
        <a:p>
          <a:endParaRPr lang="en-US"/>
        </a:p>
      </dgm:t>
    </dgm:pt>
    <dgm:pt modelId="{4C276527-D991-4AB4-9E2B-A834071A2C2F}" type="pres">
      <dgm:prSet presAssocID="{9203636B-EB49-42D8-A288-7C8FD25DCAE7}" presName="diagram" presStyleCnt="0">
        <dgm:presLayoutVars>
          <dgm:chPref val="1"/>
          <dgm:dir/>
          <dgm:animOne val="branch"/>
          <dgm:animLvl val="lvl"/>
          <dgm:resizeHandles val="exact"/>
        </dgm:presLayoutVars>
      </dgm:prSet>
      <dgm:spPr/>
      <dgm:t>
        <a:bodyPr/>
        <a:lstStyle/>
        <a:p>
          <a:endParaRPr lang="en-US"/>
        </a:p>
      </dgm:t>
    </dgm:pt>
    <dgm:pt modelId="{39B542E5-2128-4ACC-BBBB-257EA7A8F9BF}" type="pres">
      <dgm:prSet presAssocID="{0F5A11C5-98E6-4703-BD8B-F10D04A85386}" presName="root1" presStyleCnt="0"/>
      <dgm:spPr/>
    </dgm:pt>
    <dgm:pt modelId="{442C8525-A541-4156-A3DE-EEB2D4ED80A1}" type="pres">
      <dgm:prSet presAssocID="{0F5A11C5-98E6-4703-BD8B-F10D04A85386}" presName="LevelOneTextNode" presStyleLbl="node0" presStyleIdx="0" presStyleCnt="1">
        <dgm:presLayoutVars>
          <dgm:chPref val="3"/>
        </dgm:presLayoutVars>
      </dgm:prSet>
      <dgm:spPr/>
      <dgm:t>
        <a:bodyPr/>
        <a:lstStyle/>
        <a:p>
          <a:endParaRPr lang="en-US"/>
        </a:p>
      </dgm:t>
    </dgm:pt>
    <dgm:pt modelId="{8416C252-DB4D-4381-B4C3-ADE82812ECBF}" type="pres">
      <dgm:prSet presAssocID="{0F5A11C5-98E6-4703-BD8B-F10D04A85386}" presName="level2hierChild" presStyleCnt="0"/>
      <dgm:spPr/>
    </dgm:pt>
    <dgm:pt modelId="{E7BAB63C-688F-4CA8-90F5-2141FB7996C2}" type="pres">
      <dgm:prSet presAssocID="{A5820864-B45B-48FC-A496-021CA234AA38}" presName="conn2-1" presStyleLbl="parChTrans1D2" presStyleIdx="0" presStyleCnt="1"/>
      <dgm:spPr/>
      <dgm:t>
        <a:bodyPr/>
        <a:lstStyle/>
        <a:p>
          <a:endParaRPr lang="en-US"/>
        </a:p>
      </dgm:t>
    </dgm:pt>
    <dgm:pt modelId="{E0767487-4D7B-45BB-AC32-AF2C1F361BC5}" type="pres">
      <dgm:prSet presAssocID="{A5820864-B45B-48FC-A496-021CA234AA38}" presName="connTx" presStyleLbl="parChTrans1D2" presStyleIdx="0" presStyleCnt="1"/>
      <dgm:spPr/>
      <dgm:t>
        <a:bodyPr/>
        <a:lstStyle/>
        <a:p>
          <a:endParaRPr lang="en-US"/>
        </a:p>
      </dgm:t>
    </dgm:pt>
    <dgm:pt modelId="{5B4F7296-D2CE-4B7F-839D-D0685EC654F7}" type="pres">
      <dgm:prSet presAssocID="{71761CE0-92FE-40D5-9AC9-B6638696A737}" presName="root2" presStyleCnt="0"/>
      <dgm:spPr/>
    </dgm:pt>
    <dgm:pt modelId="{A4A052D9-D133-4981-A650-EB6EEC3C2FE2}" type="pres">
      <dgm:prSet presAssocID="{71761CE0-92FE-40D5-9AC9-B6638696A737}" presName="LevelTwoTextNode" presStyleLbl="node2" presStyleIdx="0" presStyleCnt="1">
        <dgm:presLayoutVars>
          <dgm:chPref val="3"/>
        </dgm:presLayoutVars>
      </dgm:prSet>
      <dgm:spPr/>
      <dgm:t>
        <a:bodyPr/>
        <a:lstStyle/>
        <a:p>
          <a:endParaRPr lang="en-US"/>
        </a:p>
      </dgm:t>
    </dgm:pt>
    <dgm:pt modelId="{6DC4B306-0932-45E2-9F6E-92708CCD0325}" type="pres">
      <dgm:prSet presAssocID="{71761CE0-92FE-40D5-9AC9-B6638696A737}" presName="level3hierChild" presStyleCnt="0"/>
      <dgm:spPr/>
    </dgm:pt>
    <dgm:pt modelId="{C5CE0BBC-E253-42F0-AD6D-F1ACE881C85E}" type="pres">
      <dgm:prSet presAssocID="{749BEAE3-9914-477A-A53F-5CF86C383C0D}" presName="conn2-1" presStyleLbl="parChTrans1D3" presStyleIdx="0" presStyleCnt="5"/>
      <dgm:spPr/>
      <dgm:t>
        <a:bodyPr/>
        <a:lstStyle/>
        <a:p>
          <a:endParaRPr lang="en-US"/>
        </a:p>
      </dgm:t>
    </dgm:pt>
    <dgm:pt modelId="{3F27136C-0783-4588-B8DE-B6EC89F763F8}" type="pres">
      <dgm:prSet presAssocID="{749BEAE3-9914-477A-A53F-5CF86C383C0D}" presName="connTx" presStyleLbl="parChTrans1D3" presStyleIdx="0" presStyleCnt="5"/>
      <dgm:spPr/>
      <dgm:t>
        <a:bodyPr/>
        <a:lstStyle/>
        <a:p>
          <a:endParaRPr lang="en-US"/>
        </a:p>
      </dgm:t>
    </dgm:pt>
    <dgm:pt modelId="{6793CFB0-BA8C-4472-A6D2-FC396DE13685}" type="pres">
      <dgm:prSet presAssocID="{47AD3407-ACF6-449B-90FA-E8621C3A87FF}" presName="root2" presStyleCnt="0"/>
      <dgm:spPr/>
    </dgm:pt>
    <dgm:pt modelId="{9EA10FB1-BFB1-4CAB-8144-0AE941E33F2E}" type="pres">
      <dgm:prSet presAssocID="{47AD3407-ACF6-449B-90FA-E8621C3A87FF}" presName="LevelTwoTextNode" presStyleLbl="node3" presStyleIdx="0" presStyleCnt="5">
        <dgm:presLayoutVars>
          <dgm:chPref val="3"/>
        </dgm:presLayoutVars>
      </dgm:prSet>
      <dgm:spPr/>
      <dgm:t>
        <a:bodyPr/>
        <a:lstStyle/>
        <a:p>
          <a:endParaRPr lang="en-US"/>
        </a:p>
      </dgm:t>
    </dgm:pt>
    <dgm:pt modelId="{494407C7-6D0D-4059-A363-F1B00AB7F525}" type="pres">
      <dgm:prSet presAssocID="{47AD3407-ACF6-449B-90FA-E8621C3A87FF}" presName="level3hierChild" presStyleCnt="0"/>
      <dgm:spPr/>
    </dgm:pt>
    <dgm:pt modelId="{014AFD45-5284-4F78-9032-60D0571195E6}" type="pres">
      <dgm:prSet presAssocID="{35A608C3-CD53-4DCA-B4C4-2EF1AFE3732D}" presName="conn2-1" presStyleLbl="parChTrans1D4" presStyleIdx="0" presStyleCnt="4"/>
      <dgm:spPr/>
      <dgm:t>
        <a:bodyPr/>
        <a:lstStyle/>
        <a:p>
          <a:endParaRPr lang="en-US"/>
        </a:p>
      </dgm:t>
    </dgm:pt>
    <dgm:pt modelId="{3860E20B-7DD0-4A56-8A39-218BA0786E5C}" type="pres">
      <dgm:prSet presAssocID="{35A608C3-CD53-4DCA-B4C4-2EF1AFE3732D}" presName="connTx" presStyleLbl="parChTrans1D4" presStyleIdx="0" presStyleCnt="4"/>
      <dgm:spPr/>
      <dgm:t>
        <a:bodyPr/>
        <a:lstStyle/>
        <a:p>
          <a:endParaRPr lang="en-US"/>
        </a:p>
      </dgm:t>
    </dgm:pt>
    <dgm:pt modelId="{1D167DDE-3676-4232-89AB-F592C1566040}" type="pres">
      <dgm:prSet presAssocID="{6A0BAE0E-FA68-4952-B39C-FC9D3F207F9D}" presName="root2" presStyleCnt="0"/>
      <dgm:spPr/>
    </dgm:pt>
    <dgm:pt modelId="{B1BA3AAC-0BDE-45A5-BCD3-29EB51B058F1}" type="pres">
      <dgm:prSet presAssocID="{6A0BAE0E-FA68-4952-B39C-FC9D3F207F9D}" presName="LevelTwoTextNode" presStyleLbl="node4" presStyleIdx="0" presStyleCnt="4">
        <dgm:presLayoutVars>
          <dgm:chPref val="3"/>
        </dgm:presLayoutVars>
      </dgm:prSet>
      <dgm:spPr/>
      <dgm:t>
        <a:bodyPr/>
        <a:lstStyle/>
        <a:p>
          <a:endParaRPr lang="en-US"/>
        </a:p>
      </dgm:t>
    </dgm:pt>
    <dgm:pt modelId="{FA79B914-BF29-45BF-A382-104EA75524C3}" type="pres">
      <dgm:prSet presAssocID="{6A0BAE0E-FA68-4952-B39C-FC9D3F207F9D}" presName="level3hierChild" presStyleCnt="0"/>
      <dgm:spPr/>
    </dgm:pt>
    <dgm:pt modelId="{0746EF73-FF53-4ED0-BE29-F919EE895C4A}" type="pres">
      <dgm:prSet presAssocID="{2D8CCDFF-0AF6-4588-8C13-7A984A92CA92}" presName="conn2-1" presStyleLbl="parChTrans1D3" presStyleIdx="1" presStyleCnt="5"/>
      <dgm:spPr/>
      <dgm:t>
        <a:bodyPr/>
        <a:lstStyle/>
        <a:p>
          <a:endParaRPr lang="en-US"/>
        </a:p>
      </dgm:t>
    </dgm:pt>
    <dgm:pt modelId="{5BAE4CCF-9D79-44D5-BD67-B748808ADA91}" type="pres">
      <dgm:prSet presAssocID="{2D8CCDFF-0AF6-4588-8C13-7A984A92CA92}" presName="connTx" presStyleLbl="parChTrans1D3" presStyleIdx="1" presStyleCnt="5"/>
      <dgm:spPr/>
      <dgm:t>
        <a:bodyPr/>
        <a:lstStyle/>
        <a:p>
          <a:endParaRPr lang="en-US"/>
        </a:p>
      </dgm:t>
    </dgm:pt>
    <dgm:pt modelId="{37187FED-AEF2-44C2-B402-7806C8B0A661}" type="pres">
      <dgm:prSet presAssocID="{C66C4152-46DB-4963-81AE-BE9CAA08C80F}" presName="root2" presStyleCnt="0"/>
      <dgm:spPr/>
    </dgm:pt>
    <dgm:pt modelId="{A3B6395D-98B2-4911-AD50-C96EE05E20F4}" type="pres">
      <dgm:prSet presAssocID="{C66C4152-46DB-4963-81AE-BE9CAA08C80F}" presName="LevelTwoTextNode" presStyleLbl="node3" presStyleIdx="1" presStyleCnt="5">
        <dgm:presLayoutVars>
          <dgm:chPref val="3"/>
        </dgm:presLayoutVars>
      </dgm:prSet>
      <dgm:spPr/>
      <dgm:t>
        <a:bodyPr/>
        <a:lstStyle/>
        <a:p>
          <a:endParaRPr lang="en-US"/>
        </a:p>
      </dgm:t>
    </dgm:pt>
    <dgm:pt modelId="{4B87628E-D182-4BA3-A47F-4072C46AE7FE}" type="pres">
      <dgm:prSet presAssocID="{C66C4152-46DB-4963-81AE-BE9CAA08C80F}" presName="level3hierChild" presStyleCnt="0"/>
      <dgm:spPr/>
    </dgm:pt>
    <dgm:pt modelId="{44F9D424-A808-4383-8011-9475E7E42F57}" type="pres">
      <dgm:prSet presAssocID="{FD9822ED-D11B-4E39-A2D7-88ADD66B8301}" presName="conn2-1" presStyleLbl="parChTrans1D4" presStyleIdx="1" presStyleCnt="4"/>
      <dgm:spPr/>
      <dgm:t>
        <a:bodyPr/>
        <a:lstStyle/>
        <a:p>
          <a:endParaRPr lang="en-US"/>
        </a:p>
      </dgm:t>
    </dgm:pt>
    <dgm:pt modelId="{508CA854-BD05-42E3-AE7F-0AFEBAE97B9D}" type="pres">
      <dgm:prSet presAssocID="{FD9822ED-D11B-4E39-A2D7-88ADD66B8301}" presName="connTx" presStyleLbl="parChTrans1D4" presStyleIdx="1" presStyleCnt="4"/>
      <dgm:spPr/>
      <dgm:t>
        <a:bodyPr/>
        <a:lstStyle/>
        <a:p>
          <a:endParaRPr lang="en-US"/>
        </a:p>
      </dgm:t>
    </dgm:pt>
    <dgm:pt modelId="{B46DAE8E-E817-4EC2-A955-168FF4424BE7}" type="pres">
      <dgm:prSet presAssocID="{6594BC95-5A6D-4519-8BD9-8F7EE6E9732F}" presName="root2" presStyleCnt="0"/>
      <dgm:spPr/>
    </dgm:pt>
    <dgm:pt modelId="{2BE534CB-BC24-47F3-9BAD-FFADF373104E}" type="pres">
      <dgm:prSet presAssocID="{6594BC95-5A6D-4519-8BD9-8F7EE6E9732F}" presName="LevelTwoTextNode" presStyleLbl="node4" presStyleIdx="1" presStyleCnt="4">
        <dgm:presLayoutVars>
          <dgm:chPref val="3"/>
        </dgm:presLayoutVars>
      </dgm:prSet>
      <dgm:spPr/>
      <dgm:t>
        <a:bodyPr/>
        <a:lstStyle/>
        <a:p>
          <a:endParaRPr lang="en-US"/>
        </a:p>
      </dgm:t>
    </dgm:pt>
    <dgm:pt modelId="{467E98EA-B776-4543-923A-D87518DE4933}" type="pres">
      <dgm:prSet presAssocID="{6594BC95-5A6D-4519-8BD9-8F7EE6E9732F}" presName="level3hierChild" presStyleCnt="0"/>
      <dgm:spPr/>
    </dgm:pt>
    <dgm:pt modelId="{ED31FD92-B50B-435B-8E2E-2FDC8B59C60F}" type="pres">
      <dgm:prSet presAssocID="{56193D09-4CF6-4BC1-B7CE-9AF1E4F0388E}" presName="conn2-1" presStyleLbl="parChTrans1D3" presStyleIdx="2" presStyleCnt="5"/>
      <dgm:spPr/>
      <dgm:t>
        <a:bodyPr/>
        <a:lstStyle/>
        <a:p>
          <a:endParaRPr lang="en-US"/>
        </a:p>
      </dgm:t>
    </dgm:pt>
    <dgm:pt modelId="{B11918D0-3B46-4BF1-BE0E-F4F26A50D3C2}" type="pres">
      <dgm:prSet presAssocID="{56193D09-4CF6-4BC1-B7CE-9AF1E4F0388E}" presName="connTx" presStyleLbl="parChTrans1D3" presStyleIdx="2" presStyleCnt="5"/>
      <dgm:spPr/>
      <dgm:t>
        <a:bodyPr/>
        <a:lstStyle/>
        <a:p>
          <a:endParaRPr lang="en-US"/>
        </a:p>
      </dgm:t>
    </dgm:pt>
    <dgm:pt modelId="{5734A463-37D6-4622-BDF8-C47A56883A2B}" type="pres">
      <dgm:prSet presAssocID="{09AC830B-B693-40A9-AFA7-6B3D35D4C300}" presName="root2" presStyleCnt="0"/>
      <dgm:spPr/>
    </dgm:pt>
    <dgm:pt modelId="{A56833AE-25EB-4EDB-BF6F-8526156B4DE6}" type="pres">
      <dgm:prSet presAssocID="{09AC830B-B693-40A9-AFA7-6B3D35D4C300}" presName="LevelTwoTextNode" presStyleLbl="node3" presStyleIdx="2" presStyleCnt="5">
        <dgm:presLayoutVars>
          <dgm:chPref val="3"/>
        </dgm:presLayoutVars>
      </dgm:prSet>
      <dgm:spPr/>
      <dgm:t>
        <a:bodyPr/>
        <a:lstStyle/>
        <a:p>
          <a:endParaRPr lang="en-US"/>
        </a:p>
      </dgm:t>
    </dgm:pt>
    <dgm:pt modelId="{6221BFDD-269F-4A05-A96A-7B6B7C29A117}" type="pres">
      <dgm:prSet presAssocID="{09AC830B-B693-40A9-AFA7-6B3D35D4C300}" presName="level3hierChild" presStyleCnt="0"/>
      <dgm:spPr/>
    </dgm:pt>
    <dgm:pt modelId="{250963F2-F4FB-4D88-BBD8-B88213BE13DF}" type="pres">
      <dgm:prSet presAssocID="{9EB54458-3957-4A8C-BBBC-DCE6F3D48598}" presName="conn2-1" presStyleLbl="parChTrans1D4" presStyleIdx="2" presStyleCnt="4"/>
      <dgm:spPr/>
      <dgm:t>
        <a:bodyPr/>
        <a:lstStyle/>
        <a:p>
          <a:endParaRPr lang="en-US"/>
        </a:p>
      </dgm:t>
    </dgm:pt>
    <dgm:pt modelId="{5F9D2481-B20A-4401-9453-07F79CC048DA}" type="pres">
      <dgm:prSet presAssocID="{9EB54458-3957-4A8C-BBBC-DCE6F3D48598}" presName="connTx" presStyleLbl="parChTrans1D4" presStyleIdx="2" presStyleCnt="4"/>
      <dgm:spPr/>
      <dgm:t>
        <a:bodyPr/>
        <a:lstStyle/>
        <a:p>
          <a:endParaRPr lang="en-US"/>
        </a:p>
      </dgm:t>
    </dgm:pt>
    <dgm:pt modelId="{20FE4F98-8AB6-4D00-80FE-3C902CBB4A77}" type="pres">
      <dgm:prSet presAssocID="{8F8696C4-B087-4899-A9A4-D4630E5D7701}" presName="root2" presStyleCnt="0"/>
      <dgm:spPr/>
    </dgm:pt>
    <dgm:pt modelId="{29BAA4DD-B3C6-4273-AB0D-8F6CFA56561F}" type="pres">
      <dgm:prSet presAssocID="{8F8696C4-B087-4899-A9A4-D4630E5D7701}" presName="LevelTwoTextNode" presStyleLbl="node4" presStyleIdx="2" presStyleCnt="4">
        <dgm:presLayoutVars>
          <dgm:chPref val="3"/>
        </dgm:presLayoutVars>
      </dgm:prSet>
      <dgm:spPr/>
      <dgm:t>
        <a:bodyPr/>
        <a:lstStyle/>
        <a:p>
          <a:endParaRPr lang="en-US"/>
        </a:p>
      </dgm:t>
    </dgm:pt>
    <dgm:pt modelId="{74D416C4-A502-4EA6-A1A0-B20219858CF6}" type="pres">
      <dgm:prSet presAssocID="{8F8696C4-B087-4899-A9A4-D4630E5D7701}" presName="level3hierChild" presStyleCnt="0"/>
      <dgm:spPr/>
    </dgm:pt>
    <dgm:pt modelId="{B7792506-5F29-4BDF-B670-BB693AC734A1}" type="pres">
      <dgm:prSet presAssocID="{5EA589A3-2CEA-4DC5-8754-FD90811E8E32}" presName="conn2-1" presStyleLbl="parChTrans1D3" presStyleIdx="3" presStyleCnt="5"/>
      <dgm:spPr/>
      <dgm:t>
        <a:bodyPr/>
        <a:lstStyle/>
        <a:p>
          <a:endParaRPr lang="en-US"/>
        </a:p>
      </dgm:t>
    </dgm:pt>
    <dgm:pt modelId="{BDB7B80B-6A09-4CB0-AB26-E62BB4DE20D4}" type="pres">
      <dgm:prSet presAssocID="{5EA589A3-2CEA-4DC5-8754-FD90811E8E32}" presName="connTx" presStyleLbl="parChTrans1D3" presStyleIdx="3" presStyleCnt="5"/>
      <dgm:spPr/>
      <dgm:t>
        <a:bodyPr/>
        <a:lstStyle/>
        <a:p>
          <a:endParaRPr lang="en-US"/>
        </a:p>
      </dgm:t>
    </dgm:pt>
    <dgm:pt modelId="{CA89E582-BA9D-4989-AFD5-8BF007D70748}" type="pres">
      <dgm:prSet presAssocID="{5CDFC4CD-C2EB-43C2-A824-4C7ACF72064C}" presName="root2" presStyleCnt="0"/>
      <dgm:spPr/>
    </dgm:pt>
    <dgm:pt modelId="{823DF38C-96A1-4CB2-88DC-D9E98517376A}" type="pres">
      <dgm:prSet presAssocID="{5CDFC4CD-C2EB-43C2-A824-4C7ACF72064C}" presName="LevelTwoTextNode" presStyleLbl="node3" presStyleIdx="3" presStyleCnt="5">
        <dgm:presLayoutVars>
          <dgm:chPref val="3"/>
        </dgm:presLayoutVars>
      </dgm:prSet>
      <dgm:spPr/>
      <dgm:t>
        <a:bodyPr/>
        <a:lstStyle/>
        <a:p>
          <a:endParaRPr lang="en-US"/>
        </a:p>
      </dgm:t>
    </dgm:pt>
    <dgm:pt modelId="{BAAC949B-698E-4E68-AB96-608378C846EC}" type="pres">
      <dgm:prSet presAssocID="{5CDFC4CD-C2EB-43C2-A824-4C7ACF72064C}" presName="level3hierChild" presStyleCnt="0"/>
      <dgm:spPr/>
    </dgm:pt>
    <dgm:pt modelId="{2A81D0F9-14CC-4C1A-AFC0-9EEE27AE6DEB}" type="pres">
      <dgm:prSet presAssocID="{79934413-F9AC-4F59-80E8-285EE5B3D6BD}" presName="conn2-1" presStyleLbl="parChTrans1D4" presStyleIdx="3" presStyleCnt="4"/>
      <dgm:spPr/>
      <dgm:t>
        <a:bodyPr/>
        <a:lstStyle/>
        <a:p>
          <a:endParaRPr lang="en-US"/>
        </a:p>
      </dgm:t>
    </dgm:pt>
    <dgm:pt modelId="{E1A78283-C327-4046-B4B8-6782149DC511}" type="pres">
      <dgm:prSet presAssocID="{79934413-F9AC-4F59-80E8-285EE5B3D6BD}" presName="connTx" presStyleLbl="parChTrans1D4" presStyleIdx="3" presStyleCnt="4"/>
      <dgm:spPr/>
      <dgm:t>
        <a:bodyPr/>
        <a:lstStyle/>
        <a:p>
          <a:endParaRPr lang="en-US"/>
        </a:p>
      </dgm:t>
    </dgm:pt>
    <dgm:pt modelId="{88911437-B530-4DD5-9EAD-C197D331E1C1}" type="pres">
      <dgm:prSet presAssocID="{42C57B05-2D3B-44D9-A2EF-61DCAD5D46A6}" presName="root2" presStyleCnt="0"/>
      <dgm:spPr/>
    </dgm:pt>
    <dgm:pt modelId="{83482EDD-FFEB-48A2-9B5D-80E0BE88BE84}" type="pres">
      <dgm:prSet presAssocID="{42C57B05-2D3B-44D9-A2EF-61DCAD5D46A6}" presName="LevelTwoTextNode" presStyleLbl="node4" presStyleIdx="3" presStyleCnt="4">
        <dgm:presLayoutVars>
          <dgm:chPref val="3"/>
        </dgm:presLayoutVars>
      </dgm:prSet>
      <dgm:spPr/>
      <dgm:t>
        <a:bodyPr/>
        <a:lstStyle/>
        <a:p>
          <a:endParaRPr lang="en-US"/>
        </a:p>
      </dgm:t>
    </dgm:pt>
    <dgm:pt modelId="{402A5C14-EE9E-4829-A8E4-A9EA2C33F0A4}" type="pres">
      <dgm:prSet presAssocID="{42C57B05-2D3B-44D9-A2EF-61DCAD5D46A6}" presName="level3hierChild" presStyleCnt="0"/>
      <dgm:spPr/>
    </dgm:pt>
    <dgm:pt modelId="{4EA3C4B7-0272-4A58-A36D-7120876D34C0}" type="pres">
      <dgm:prSet presAssocID="{E1EBE5F3-8F40-41D1-9915-F6045E37591B}" presName="conn2-1" presStyleLbl="parChTrans1D3" presStyleIdx="4" presStyleCnt="5"/>
      <dgm:spPr/>
      <dgm:t>
        <a:bodyPr/>
        <a:lstStyle/>
        <a:p>
          <a:endParaRPr lang="en-US"/>
        </a:p>
      </dgm:t>
    </dgm:pt>
    <dgm:pt modelId="{2D7B7AEB-06E8-410B-BC51-05DFCE5040D6}" type="pres">
      <dgm:prSet presAssocID="{E1EBE5F3-8F40-41D1-9915-F6045E37591B}" presName="connTx" presStyleLbl="parChTrans1D3" presStyleIdx="4" presStyleCnt="5"/>
      <dgm:spPr/>
      <dgm:t>
        <a:bodyPr/>
        <a:lstStyle/>
        <a:p>
          <a:endParaRPr lang="en-US"/>
        </a:p>
      </dgm:t>
    </dgm:pt>
    <dgm:pt modelId="{87C1DB08-4CCE-48F1-AFAB-D4793D221901}" type="pres">
      <dgm:prSet presAssocID="{BD35C0EE-0151-448A-A5EE-798AEAF16650}" presName="root2" presStyleCnt="0"/>
      <dgm:spPr/>
    </dgm:pt>
    <dgm:pt modelId="{FE53D931-0B51-4A7F-B60B-860924B57DC6}" type="pres">
      <dgm:prSet presAssocID="{BD35C0EE-0151-448A-A5EE-798AEAF16650}" presName="LevelTwoTextNode" presStyleLbl="node3" presStyleIdx="4" presStyleCnt="5">
        <dgm:presLayoutVars>
          <dgm:chPref val="3"/>
        </dgm:presLayoutVars>
      </dgm:prSet>
      <dgm:spPr/>
      <dgm:t>
        <a:bodyPr/>
        <a:lstStyle/>
        <a:p>
          <a:endParaRPr lang="en-US"/>
        </a:p>
      </dgm:t>
    </dgm:pt>
    <dgm:pt modelId="{1A79FD34-1E70-4061-B7CD-0A35F8F44055}" type="pres">
      <dgm:prSet presAssocID="{BD35C0EE-0151-448A-A5EE-798AEAF16650}" presName="level3hierChild" presStyleCnt="0"/>
      <dgm:spPr/>
    </dgm:pt>
  </dgm:ptLst>
  <dgm:cxnLst>
    <dgm:cxn modelId="{C491F771-1180-49B4-A29F-A3CCCB824B0F}" type="presOf" srcId="{42C57B05-2D3B-44D9-A2EF-61DCAD5D46A6}" destId="{83482EDD-FFEB-48A2-9B5D-80E0BE88BE84}" srcOrd="0" destOrd="0" presId="urn:microsoft.com/office/officeart/2005/8/layout/hierarchy2"/>
    <dgm:cxn modelId="{11F6D59A-2B3D-4258-9E7B-F5F7EF243CE8}" type="presOf" srcId="{2D8CCDFF-0AF6-4588-8C13-7A984A92CA92}" destId="{0746EF73-FF53-4ED0-BE29-F919EE895C4A}" srcOrd="0" destOrd="0" presId="urn:microsoft.com/office/officeart/2005/8/layout/hierarchy2"/>
    <dgm:cxn modelId="{4FE18C7E-D984-4701-BA4D-598109B4A4D4}" srcId="{9203636B-EB49-42D8-A288-7C8FD25DCAE7}" destId="{0F5A11C5-98E6-4703-BD8B-F10D04A85386}" srcOrd="0" destOrd="0" parTransId="{7C139D21-24C7-46B3-9085-B240E75D3B19}" sibTransId="{1150A1DA-3A28-4239-9473-092CCDDE1E3A}"/>
    <dgm:cxn modelId="{3C0A2E4B-FFD2-46D8-BCC7-B50EDA688B8E}" srcId="{5CDFC4CD-C2EB-43C2-A824-4C7ACF72064C}" destId="{42C57B05-2D3B-44D9-A2EF-61DCAD5D46A6}" srcOrd="0" destOrd="0" parTransId="{79934413-F9AC-4F59-80E8-285EE5B3D6BD}" sibTransId="{B292F345-DED8-44F1-806B-63A103C19461}"/>
    <dgm:cxn modelId="{EAFB341F-B282-455E-98D0-8D8AAE8A39BB}" type="presOf" srcId="{35A608C3-CD53-4DCA-B4C4-2EF1AFE3732D}" destId="{3860E20B-7DD0-4A56-8A39-218BA0786E5C}" srcOrd="1" destOrd="0" presId="urn:microsoft.com/office/officeart/2005/8/layout/hierarchy2"/>
    <dgm:cxn modelId="{29BE1FA5-8A2B-4339-BAAB-DB6A2FAE0CA4}" type="presOf" srcId="{749BEAE3-9914-477A-A53F-5CF86C383C0D}" destId="{3F27136C-0783-4588-B8DE-B6EC89F763F8}" srcOrd="1" destOrd="0" presId="urn:microsoft.com/office/officeart/2005/8/layout/hierarchy2"/>
    <dgm:cxn modelId="{8800FAB7-8313-4202-A38D-B3F433B8D463}" type="presOf" srcId="{E1EBE5F3-8F40-41D1-9915-F6045E37591B}" destId="{4EA3C4B7-0272-4A58-A36D-7120876D34C0}" srcOrd="0" destOrd="0" presId="urn:microsoft.com/office/officeart/2005/8/layout/hierarchy2"/>
    <dgm:cxn modelId="{13C4A548-B7B6-4035-91A0-B206385DD86A}" srcId="{71761CE0-92FE-40D5-9AC9-B6638696A737}" destId="{47AD3407-ACF6-449B-90FA-E8621C3A87FF}" srcOrd="0" destOrd="0" parTransId="{749BEAE3-9914-477A-A53F-5CF86C383C0D}" sibTransId="{179ED3C4-B884-4921-81F9-5D317737B85F}"/>
    <dgm:cxn modelId="{5C588690-9E2F-4D91-9F18-EAE2E4F8684E}" type="presOf" srcId="{2D8CCDFF-0AF6-4588-8C13-7A984A92CA92}" destId="{5BAE4CCF-9D79-44D5-BD67-B748808ADA91}" srcOrd="1" destOrd="0" presId="urn:microsoft.com/office/officeart/2005/8/layout/hierarchy2"/>
    <dgm:cxn modelId="{62D8141D-08B5-4341-9758-4D701130DBE5}" type="presOf" srcId="{9EB54458-3957-4A8C-BBBC-DCE6F3D48598}" destId="{5F9D2481-B20A-4401-9453-07F79CC048DA}" srcOrd="1" destOrd="0" presId="urn:microsoft.com/office/officeart/2005/8/layout/hierarchy2"/>
    <dgm:cxn modelId="{49675E9C-DD87-470C-A39A-4A0C7FE6B015}" type="presOf" srcId="{0F5A11C5-98E6-4703-BD8B-F10D04A85386}" destId="{442C8525-A541-4156-A3DE-EEB2D4ED80A1}" srcOrd="0" destOrd="0" presId="urn:microsoft.com/office/officeart/2005/8/layout/hierarchy2"/>
    <dgm:cxn modelId="{01E73B7F-3A61-4EB7-8C6F-5DC1A49FF079}" type="presOf" srcId="{09AC830B-B693-40A9-AFA7-6B3D35D4C300}" destId="{A56833AE-25EB-4EDB-BF6F-8526156B4DE6}" srcOrd="0" destOrd="0" presId="urn:microsoft.com/office/officeart/2005/8/layout/hierarchy2"/>
    <dgm:cxn modelId="{4D5AED2A-7367-43FE-9BAB-5022F5103F67}" srcId="{71761CE0-92FE-40D5-9AC9-B6638696A737}" destId="{09AC830B-B693-40A9-AFA7-6B3D35D4C300}" srcOrd="2" destOrd="0" parTransId="{56193D09-4CF6-4BC1-B7CE-9AF1E4F0388E}" sibTransId="{7AFF279B-1A19-48BB-AABB-E119CE23F8F3}"/>
    <dgm:cxn modelId="{E98714F8-71B0-4DA7-9D0C-935F96BAD2C0}" type="presOf" srcId="{9203636B-EB49-42D8-A288-7C8FD25DCAE7}" destId="{4C276527-D991-4AB4-9E2B-A834071A2C2F}" srcOrd="0" destOrd="0" presId="urn:microsoft.com/office/officeart/2005/8/layout/hierarchy2"/>
    <dgm:cxn modelId="{B9F33F0A-8D72-4540-B2F7-B9EE08EDBDCB}" type="presOf" srcId="{6594BC95-5A6D-4519-8BD9-8F7EE6E9732F}" destId="{2BE534CB-BC24-47F3-9BAD-FFADF373104E}" srcOrd="0" destOrd="0" presId="urn:microsoft.com/office/officeart/2005/8/layout/hierarchy2"/>
    <dgm:cxn modelId="{DBCD98D5-0419-41D4-84AC-8B1CA0CFFF2B}" type="presOf" srcId="{47AD3407-ACF6-449B-90FA-E8621C3A87FF}" destId="{9EA10FB1-BFB1-4CAB-8144-0AE941E33F2E}" srcOrd="0" destOrd="0" presId="urn:microsoft.com/office/officeart/2005/8/layout/hierarchy2"/>
    <dgm:cxn modelId="{B1474079-C25E-4AD6-A18B-C0F032AFBE36}" type="presOf" srcId="{FD9822ED-D11B-4E39-A2D7-88ADD66B8301}" destId="{508CA854-BD05-42E3-AE7F-0AFEBAE97B9D}" srcOrd="1" destOrd="0" presId="urn:microsoft.com/office/officeart/2005/8/layout/hierarchy2"/>
    <dgm:cxn modelId="{A5D4EA40-B768-4911-BC9D-E0A3DA555E22}" type="presOf" srcId="{A5820864-B45B-48FC-A496-021CA234AA38}" destId="{E0767487-4D7B-45BB-AC32-AF2C1F361BC5}" srcOrd="1" destOrd="0" presId="urn:microsoft.com/office/officeart/2005/8/layout/hierarchy2"/>
    <dgm:cxn modelId="{1F6F93FD-60A0-4BAA-9BB9-61E6A9BD3B69}" type="presOf" srcId="{56193D09-4CF6-4BC1-B7CE-9AF1E4F0388E}" destId="{B11918D0-3B46-4BF1-BE0E-F4F26A50D3C2}" srcOrd="1" destOrd="0" presId="urn:microsoft.com/office/officeart/2005/8/layout/hierarchy2"/>
    <dgm:cxn modelId="{8D4A7E77-F4EA-4E74-875C-0768AC09EB99}" type="presOf" srcId="{71761CE0-92FE-40D5-9AC9-B6638696A737}" destId="{A4A052D9-D133-4981-A650-EB6EEC3C2FE2}" srcOrd="0" destOrd="0" presId="urn:microsoft.com/office/officeart/2005/8/layout/hierarchy2"/>
    <dgm:cxn modelId="{A7F73FAF-8CD8-4528-B673-89F825D7542F}" type="presOf" srcId="{749BEAE3-9914-477A-A53F-5CF86C383C0D}" destId="{C5CE0BBC-E253-42F0-AD6D-F1ACE881C85E}" srcOrd="0" destOrd="0" presId="urn:microsoft.com/office/officeart/2005/8/layout/hierarchy2"/>
    <dgm:cxn modelId="{BF74F2A8-99EA-42B8-9E0C-D021BEAF8A53}" type="presOf" srcId="{79934413-F9AC-4F59-80E8-285EE5B3D6BD}" destId="{E1A78283-C327-4046-B4B8-6782149DC511}" srcOrd="1" destOrd="0" presId="urn:microsoft.com/office/officeart/2005/8/layout/hierarchy2"/>
    <dgm:cxn modelId="{C127B0BD-DFC6-48EE-9D92-EA5CF1EB1E5E}" type="presOf" srcId="{A5820864-B45B-48FC-A496-021CA234AA38}" destId="{E7BAB63C-688F-4CA8-90F5-2141FB7996C2}" srcOrd="0" destOrd="0" presId="urn:microsoft.com/office/officeart/2005/8/layout/hierarchy2"/>
    <dgm:cxn modelId="{76B05CAF-C9CC-47F7-9BD9-8148D125F9E7}" type="presOf" srcId="{E1EBE5F3-8F40-41D1-9915-F6045E37591B}" destId="{2D7B7AEB-06E8-410B-BC51-05DFCE5040D6}" srcOrd="1" destOrd="0" presId="urn:microsoft.com/office/officeart/2005/8/layout/hierarchy2"/>
    <dgm:cxn modelId="{EF963C4B-39E5-441E-9771-7B00ABA012B2}" type="presOf" srcId="{BD35C0EE-0151-448A-A5EE-798AEAF16650}" destId="{FE53D931-0B51-4A7F-B60B-860924B57DC6}" srcOrd="0" destOrd="0" presId="urn:microsoft.com/office/officeart/2005/8/layout/hierarchy2"/>
    <dgm:cxn modelId="{FD3282FF-4238-4E6D-BCAF-0731745EA38D}" type="presOf" srcId="{35A608C3-CD53-4DCA-B4C4-2EF1AFE3732D}" destId="{014AFD45-5284-4F78-9032-60D0571195E6}" srcOrd="0" destOrd="0" presId="urn:microsoft.com/office/officeart/2005/8/layout/hierarchy2"/>
    <dgm:cxn modelId="{336F9398-2F4D-493D-8ED7-C80C82047D56}" type="presOf" srcId="{8F8696C4-B087-4899-A9A4-D4630E5D7701}" destId="{29BAA4DD-B3C6-4273-AB0D-8F6CFA56561F}" srcOrd="0" destOrd="0" presId="urn:microsoft.com/office/officeart/2005/8/layout/hierarchy2"/>
    <dgm:cxn modelId="{0FA7CF62-1A56-4594-82B8-F80F613CD2F7}" type="presOf" srcId="{6A0BAE0E-FA68-4952-B39C-FC9D3F207F9D}" destId="{B1BA3AAC-0BDE-45A5-BCD3-29EB51B058F1}" srcOrd="0" destOrd="0" presId="urn:microsoft.com/office/officeart/2005/8/layout/hierarchy2"/>
    <dgm:cxn modelId="{2F5522E8-74BD-4E1F-BEB9-21F13D311883}" type="presOf" srcId="{5EA589A3-2CEA-4DC5-8754-FD90811E8E32}" destId="{B7792506-5F29-4BDF-B670-BB693AC734A1}" srcOrd="0" destOrd="0" presId="urn:microsoft.com/office/officeart/2005/8/layout/hierarchy2"/>
    <dgm:cxn modelId="{2EE8E9F4-87E4-42DE-9358-74D12E265DE0}" srcId="{71761CE0-92FE-40D5-9AC9-B6638696A737}" destId="{BD35C0EE-0151-448A-A5EE-798AEAF16650}" srcOrd="4" destOrd="0" parTransId="{E1EBE5F3-8F40-41D1-9915-F6045E37591B}" sibTransId="{98095A2F-9980-4C78-B35F-6867D5971718}"/>
    <dgm:cxn modelId="{7FD204F0-1D91-4269-A13B-774D89A2CAFD}" srcId="{0F5A11C5-98E6-4703-BD8B-F10D04A85386}" destId="{71761CE0-92FE-40D5-9AC9-B6638696A737}" srcOrd="0" destOrd="0" parTransId="{A5820864-B45B-48FC-A496-021CA234AA38}" sibTransId="{1C48B924-4496-40AF-A049-A6C0CE523826}"/>
    <dgm:cxn modelId="{80AC8B7D-40CE-449C-BA28-EA2031E8DFC1}" srcId="{09AC830B-B693-40A9-AFA7-6B3D35D4C300}" destId="{8F8696C4-B087-4899-A9A4-D4630E5D7701}" srcOrd="0" destOrd="0" parTransId="{9EB54458-3957-4A8C-BBBC-DCE6F3D48598}" sibTransId="{C89A72FF-6ACC-4993-9CA7-1C91F434F416}"/>
    <dgm:cxn modelId="{02DCCCB9-3938-4C3E-A125-E778D5725D96}" type="presOf" srcId="{9EB54458-3957-4A8C-BBBC-DCE6F3D48598}" destId="{250963F2-F4FB-4D88-BBD8-B88213BE13DF}" srcOrd="0" destOrd="0" presId="urn:microsoft.com/office/officeart/2005/8/layout/hierarchy2"/>
    <dgm:cxn modelId="{6EBB407E-8117-45C5-B855-11FE49E2467B}" srcId="{71761CE0-92FE-40D5-9AC9-B6638696A737}" destId="{C66C4152-46DB-4963-81AE-BE9CAA08C80F}" srcOrd="1" destOrd="0" parTransId="{2D8CCDFF-0AF6-4588-8C13-7A984A92CA92}" sibTransId="{523D547A-D736-47CF-BE6E-04B5BAA24B0D}"/>
    <dgm:cxn modelId="{5A54BB49-AC6C-464D-9179-6DCDF54E86F8}" srcId="{C66C4152-46DB-4963-81AE-BE9CAA08C80F}" destId="{6594BC95-5A6D-4519-8BD9-8F7EE6E9732F}" srcOrd="0" destOrd="0" parTransId="{FD9822ED-D11B-4E39-A2D7-88ADD66B8301}" sibTransId="{11B1F64F-20F9-4028-B8DF-B7F77E9A6701}"/>
    <dgm:cxn modelId="{B8BE680B-E9A0-402C-B829-7EF5CD3C5EB4}" type="presOf" srcId="{C66C4152-46DB-4963-81AE-BE9CAA08C80F}" destId="{A3B6395D-98B2-4911-AD50-C96EE05E20F4}" srcOrd="0" destOrd="0" presId="urn:microsoft.com/office/officeart/2005/8/layout/hierarchy2"/>
    <dgm:cxn modelId="{5009C41D-203A-4030-89B5-61C8CA86945C}" srcId="{47AD3407-ACF6-449B-90FA-E8621C3A87FF}" destId="{6A0BAE0E-FA68-4952-B39C-FC9D3F207F9D}" srcOrd="0" destOrd="0" parTransId="{35A608C3-CD53-4DCA-B4C4-2EF1AFE3732D}" sibTransId="{07722026-4B83-4BB2-A72C-084BDEB0A903}"/>
    <dgm:cxn modelId="{0DE7FEA6-A599-4C2D-A7C0-F931D6C81E17}" srcId="{71761CE0-92FE-40D5-9AC9-B6638696A737}" destId="{5CDFC4CD-C2EB-43C2-A824-4C7ACF72064C}" srcOrd="3" destOrd="0" parTransId="{5EA589A3-2CEA-4DC5-8754-FD90811E8E32}" sibTransId="{21072951-68A2-43F0-AE9E-CB3A914A048C}"/>
    <dgm:cxn modelId="{409230ED-D7FE-407A-8A89-05A969BAD700}" type="presOf" srcId="{FD9822ED-D11B-4E39-A2D7-88ADD66B8301}" destId="{44F9D424-A808-4383-8011-9475E7E42F57}" srcOrd="0" destOrd="0" presId="urn:microsoft.com/office/officeart/2005/8/layout/hierarchy2"/>
    <dgm:cxn modelId="{F22916E2-29EB-47C6-942F-809BF57F923C}" type="presOf" srcId="{56193D09-4CF6-4BC1-B7CE-9AF1E4F0388E}" destId="{ED31FD92-B50B-435B-8E2E-2FDC8B59C60F}" srcOrd="0" destOrd="0" presId="urn:microsoft.com/office/officeart/2005/8/layout/hierarchy2"/>
    <dgm:cxn modelId="{95E17246-91A4-43A3-8DA1-70C4151E3A11}" type="presOf" srcId="{79934413-F9AC-4F59-80E8-285EE5B3D6BD}" destId="{2A81D0F9-14CC-4C1A-AFC0-9EEE27AE6DEB}" srcOrd="0" destOrd="0" presId="urn:microsoft.com/office/officeart/2005/8/layout/hierarchy2"/>
    <dgm:cxn modelId="{EA3C30C9-5E47-45A0-B5C8-1F7161C41092}" type="presOf" srcId="{5EA589A3-2CEA-4DC5-8754-FD90811E8E32}" destId="{BDB7B80B-6A09-4CB0-AB26-E62BB4DE20D4}" srcOrd="1" destOrd="0" presId="urn:microsoft.com/office/officeart/2005/8/layout/hierarchy2"/>
    <dgm:cxn modelId="{B6A37E08-F6E0-4DE0-B5DD-1080173A6551}" type="presOf" srcId="{5CDFC4CD-C2EB-43C2-A824-4C7ACF72064C}" destId="{823DF38C-96A1-4CB2-88DC-D9E98517376A}" srcOrd="0" destOrd="0" presId="urn:microsoft.com/office/officeart/2005/8/layout/hierarchy2"/>
    <dgm:cxn modelId="{42723947-43C0-4CB3-B39A-1163A88C9EFF}" type="presParOf" srcId="{4C276527-D991-4AB4-9E2B-A834071A2C2F}" destId="{39B542E5-2128-4ACC-BBBB-257EA7A8F9BF}" srcOrd="0" destOrd="0" presId="urn:microsoft.com/office/officeart/2005/8/layout/hierarchy2"/>
    <dgm:cxn modelId="{77498D95-24EE-4423-9076-3534440B96F0}" type="presParOf" srcId="{39B542E5-2128-4ACC-BBBB-257EA7A8F9BF}" destId="{442C8525-A541-4156-A3DE-EEB2D4ED80A1}" srcOrd="0" destOrd="0" presId="urn:microsoft.com/office/officeart/2005/8/layout/hierarchy2"/>
    <dgm:cxn modelId="{95D95835-8C26-47BD-8F22-9574EEEB4CA3}" type="presParOf" srcId="{39B542E5-2128-4ACC-BBBB-257EA7A8F9BF}" destId="{8416C252-DB4D-4381-B4C3-ADE82812ECBF}" srcOrd="1" destOrd="0" presId="urn:microsoft.com/office/officeart/2005/8/layout/hierarchy2"/>
    <dgm:cxn modelId="{6123ACDE-0F10-4E7E-A9B6-EAD10D35B5A4}" type="presParOf" srcId="{8416C252-DB4D-4381-B4C3-ADE82812ECBF}" destId="{E7BAB63C-688F-4CA8-90F5-2141FB7996C2}" srcOrd="0" destOrd="0" presId="urn:microsoft.com/office/officeart/2005/8/layout/hierarchy2"/>
    <dgm:cxn modelId="{AC846298-6D87-49C7-A44E-EC6DC5F034DF}" type="presParOf" srcId="{E7BAB63C-688F-4CA8-90F5-2141FB7996C2}" destId="{E0767487-4D7B-45BB-AC32-AF2C1F361BC5}" srcOrd="0" destOrd="0" presId="urn:microsoft.com/office/officeart/2005/8/layout/hierarchy2"/>
    <dgm:cxn modelId="{E47510F6-5A4F-4C42-A93D-840F0611F894}" type="presParOf" srcId="{8416C252-DB4D-4381-B4C3-ADE82812ECBF}" destId="{5B4F7296-D2CE-4B7F-839D-D0685EC654F7}" srcOrd="1" destOrd="0" presId="urn:microsoft.com/office/officeart/2005/8/layout/hierarchy2"/>
    <dgm:cxn modelId="{380AB818-6FA1-4031-9423-55975632B626}" type="presParOf" srcId="{5B4F7296-D2CE-4B7F-839D-D0685EC654F7}" destId="{A4A052D9-D133-4981-A650-EB6EEC3C2FE2}" srcOrd="0" destOrd="0" presId="urn:microsoft.com/office/officeart/2005/8/layout/hierarchy2"/>
    <dgm:cxn modelId="{0F988434-4962-46BB-87F0-6C3F9E6AC653}" type="presParOf" srcId="{5B4F7296-D2CE-4B7F-839D-D0685EC654F7}" destId="{6DC4B306-0932-45E2-9F6E-92708CCD0325}" srcOrd="1" destOrd="0" presId="urn:microsoft.com/office/officeart/2005/8/layout/hierarchy2"/>
    <dgm:cxn modelId="{F349B3BE-654C-41B4-93C2-868C6932D9E6}" type="presParOf" srcId="{6DC4B306-0932-45E2-9F6E-92708CCD0325}" destId="{C5CE0BBC-E253-42F0-AD6D-F1ACE881C85E}" srcOrd="0" destOrd="0" presId="urn:microsoft.com/office/officeart/2005/8/layout/hierarchy2"/>
    <dgm:cxn modelId="{B6A43758-8306-496E-8B3A-3258A335FD39}" type="presParOf" srcId="{C5CE0BBC-E253-42F0-AD6D-F1ACE881C85E}" destId="{3F27136C-0783-4588-B8DE-B6EC89F763F8}" srcOrd="0" destOrd="0" presId="urn:microsoft.com/office/officeart/2005/8/layout/hierarchy2"/>
    <dgm:cxn modelId="{BBB11B1F-77A4-452F-9C13-34D39C97A638}" type="presParOf" srcId="{6DC4B306-0932-45E2-9F6E-92708CCD0325}" destId="{6793CFB0-BA8C-4472-A6D2-FC396DE13685}" srcOrd="1" destOrd="0" presId="urn:microsoft.com/office/officeart/2005/8/layout/hierarchy2"/>
    <dgm:cxn modelId="{636266AE-05C1-4703-837B-79A3682C2C85}" type="presParOf" srcId="{6793CFB0-BA8C-4472-A6D2-FC396DE13685}" destId="{9EA10FB1-BFB1-4CAB-8144-0AE941E33F2E}" srcOrd="0" destOrd="0" presId="urn:microsoft.com/office/officeart/2005/8/layout/hierarchy2"/>
    <dgm:cxn modelId="{3C5406DB-4169-4419-AB12-DCF26F5FB759}" type="presParOf" srcId="{6793CFB0-BA8C-4472-A6D2-FC396DE13685}" destId="{494407C7-6D0D-4059-A363-F1B00AB7F525}" srcOrd="1" destOrd="0" presId="urn:microsoft.com/office/officeart/2005/8/layout/hierarchy2"/>
    <dgm:cxn modelId="{8696B058-8854-4ABA-8D9E-E97E9FDB5DF4}" type="presParOf" srcId="{494407C7-6D0D-4059-A363-F1B00AB7F525}" destId="{014AFD45-5284-4F78-9032-60D0571195E6}" srcOrd="0" destOrd="0" presId="urn:microsoft.com/office/officeart/2005/8/layout/hierarchy2"/>
    <dgm:cxn modelId="{FFBD8CC1-A5C4-455A-ABDB-813B1692615B}" type="presParOf" srcId="{014AFD45-5284-4F78-9032-60D0571195E6}" destId="{3860E20B-7DD0-4A56-8A39-218BA0786E5C}" srcOrd="0" destOrd="0" presId="urn:microsoft.com/office/officeart/2005/8/layout/hierarchy2"/>
    <dgm:cxn modelId="{5EF58D9C-AE8D-4948-9A63-895C34C83C20}" type="presParOf" srcId="{494407C7-6D0D-4059-A363-F1B00AB7F525}" destId="{1D167DDE-3676-4232-89AB-F592C1566040}" srcOrd="1" destOrd="0" presId="urn:microsoft.com/office/officeart/2005/8/layout/hierarchy2"/>
    <dgm:cxn modelId="{EC56C778-0FE5-4318-8632-596C2B367DA5}" type="presParOf" srcId="{1D167DDE-3676-4232-89AB-F592C1566040}" destId="{B1BA3AAC-0BDE-45A5-BCD3-29EB51B058F1}" srcOrd="0" destOrd="0" presId="urn:microsoft.com/office/officeart/2005/8/layout/hierarchy2"/>
    <dgm:cxn modelId="{1AB82552-DA31-492B-BC78-2733C63CBEA0}" type="presParOf" srcId="{1D167DDE-3676-4232-89AB-F592C1566040}" destId="{FA79B914-BF29-45BF-A382-104EA75524C3}" srcOrd="1" destOrd="0" presId="urn:microsoft.com/office/officeart/2005/8/layout/hierarchy2"/>
    <dgm:cxn modelId="{0F0EC88B-BFF4-4EF8-AA08-A053CDEAD36C}" type="presParOf" srcId="{6DC4B306-0932-45E2-9F6E-92708CCD0325}" destId="{0746EF73-FF53-4ED0-BE29-F919EE895C4A}" srcOrd="2" destOrd="0" presId="urn:microsoft.com/office/officeart/2005/8/layout/hierarchy2"/>
    <dgm:cxn modelId="{5FC3169C-2087-4813-AEE8-BAEE2E74230B}" type="presParOf" srcId="{0746EF73-FF53-4ED0-BE29-F919EE895C4A}" destId="{5BAE4CCF-9D79-44D5-BD67-B748808ADA91}" srcOrd="0" destOrd="0" presId="urn:microsoft.com/office/officeart/2005/8/layout/hierarchy2"/>
    <dgm:cxn modelId="{88FB6B45-0539-4BF1-83C4-F2B2B642E87A}" type="presParOf" srcId="{6DC4B306-0932-45E2-9F6E-92708CCD0325}" destId="{37187FED-AEF2-44C2-B402-7806C8B0A661}" srcOrd="3" destOrd="0" presId="urn:microsoft.com/office/officeart/2005/8/layout/hierarchy2"/>
    <dgm:cxn modelId="{36DCD371-8036-45C1-A010-D52DF979A166}" type="presParOf" srcId="{37187FED-AEF2-44C2-B402-7806C8B0A661}" destId="{A3B6395D-98B2-4911-AD50-C96EE05E20F4}" srcOrd="0" destOrd="0" presId="urn:microsoft.com/office/officeart/2005/8/layout/hierarchy2"/>
    <dgm:cxn modelId="{EC4A36FD-BD64-49DF-A176-863582BCFF0E}" type="presParOf" srcId="{37187FED-AEF2-44C2-B402-7806C8B0A661}" destId="{4B87628E-D182-4BA3-A47F-4072C46AE7FE}" srcOrd="1" destOrd="0" presId="urn:microsoft.com/office/officeart/2005/8/layout/hierarchy2"/>
    <dgm:cxn modelId="{F96EB85D-A8F1-4B33-843C-6484C350B5DA}" type="presParOf" srcId="{4B87628E-D182-4BA3-A47F-4072C46AE7FE}" destId="{44F9D424-A808-4383-8011-9475E7E42F57}" srcOrd="0" destOrd="0" presId="urn:microsoft.com/office/officeart/2005/8/layout/hierarchy2"/>
    <dgm:cxn modelId="{CF799E35-F08D-43FA-BF3E-2CDD5F810CD2}" type="presParOf" srcId="{44F9D424-A808-4383-8011-9475E7E42F57}" destId="{508CA854-BD05-42E3-AE7F-0AFEBAE97B9D}" srcOrd="0" destOrd="0" presId="urn:microsoft.com/office/officeart/2005/8/layout/hierarchy2"/>
    <dgm:cxn modelId="{2648C544-A3A6-4B42-80A1-22BC75F5791C}" type="presParOf" srcId="{4B87628E-D182-4BA3-A47F-4072C46AE7FE}" destId="{B46DAE8E-E817-4EC2-A955-168FF4424BE7}" srcOrd="1" destOrd="0" presId="urn:microsoft.com/office/officeart/2005/8/layout/hierarchy2"/>
    <dgm:cxn modelId="{0D8C0979-29B9-47F6-82AD-B5CE33C61795}" type="presParOf" srcId="{B46DAE8E-E817-4EC2-A955-168FF4424BE7}" destId="{2BE534CB-BC24-47F3-9BAD-FFADF373104E}" srcOrd="0" destOrd="0" presId="urn:microsoft.com/office/officeart/2005/8/layout/hierarchy2"/>
    <dgm:cxn modelId="{70EFC5B5-F7C8-4534-8E38-9E6BD93F2FD9}" type="presParOf" srcId="{B46DAE8E-E817-4EC2-A955-168FF4424BE7}" destId="{467E98EA-B776-4543-923A-D87518DE4933}" srcOrd="1" destOrd="0" presId="urn:microsoft.com/office/officeart/2005/8/layout/hierarchy2"/>
    <dgm:cxn modelId="{DAB5D52A-72DA-40A5-AE58-4C78318F0872}" type="presParOf" srcId="{6DC4B306-0932-45E2-9F6E-92708CCD0325}" destId="{ED31FD92-B50B-435B-8E2E-2FDC8B59C60F}" srcOrd="4" destOrd="0" presId="urn:microsoft.com/office/officeart/2005/8/layout/hierarchy2"/>
    <dgm:cxn modelId="{7BB63BBF-9079-4B07-B0DD-D8079B77E4E3}" type="presParOf" srcId="{ED31FD92-B50B-435B-8E2E-2FDC8B59C60F}" destId="{B11918D0-3B46-4BF1-BE0E-F4F26A50D3C2}" srcOrd="0" destOrd="0" presId="urn:microsoft.com/office/officeart/2005/8/layout/hierarchy2"/>
    <dgm:cxn modelId="{7266B630-0B99-433E-8E2F-58956515F360}" type="presParOf" srcId="{6DC4B306-0932-45E2-9F6E-92708CCD0325}" destId="{5734A463-37D6-4622-BDF8-C47A56883A2B}" srcOrd="5" destOrd="0" presId="urn:microsoft.com/office/officeart/2005/8/layout/hierarchy2"/>
    <dgm:cxn modelId="{496C93C5-408A-440A-984E-5C6A35107408}" type="presParOf" srcId="{5734A463-37D6-4622-BDF8-C47A56883A2B}" destId="{A56833AE-25EB-4EDB-BF6F-8526156B4DE6}" srcOrd="0" destOrd="0" presId="urn:microsoft.com/office/officeart/2005/8/layout/hierarchy2"/>
    <dgm:cxn modelId="{5B9B8B00-E5BC-4D0C-AE05-1032794D6F2F}" type="presParOf" srcId="{5734A463-37D6-4622-BDF8-C47A56883A2B}" destId="{6221BFDD-269F-4A05-A96A-7B6B7C29A117}" srcOrd="1" destOrd="0" presId="urn:microsoft.com/office/officeart/2005/8/layout/hierarchy2"/>
    <dgm:cxn modelId="{EF9AB6A2-537D-4E51-BF71-2704E7B541BD}" type="presParOf" srcId="{6221BFDD-269F-4A05-A96A-7B6B7C29A117}" destId="{250963F2-F4FB-4D88-BBD8-B88213BE13DF}" srcOrd="0" destOrd="0" presId="urn:microsoft.com/office/officeart/2005/8/layout/hierarchy2"/>
    <dgm:cxn modelId="{5D7F7E0C-37E2-4CC4-B60A-BD00B2469581}" type="presParOf" srcId="{250963F2-F4FB-4D88-BBD8-B88213BE13DF}" destId="{5F9D2481-B20A-4401-9453-07F79CC048DA}" srcOrd="0" destOrd="0" presId="urn:microsoft.com/office/officeart/2005/8/layout/hierarchy2"/>
    <dgm:cxn modelId="{1786340B-47E3-4247-BEDE-7A5B42A2E9EB}" type="presParOf" srcId="{6221BFDD-269F-4A05-A96A-7B6B7C29A117}" destId="{20FE4F98-8AB6-4D00-80FE-3C902CBB4A77}" srcOrd="1" destOrd="0" presId="urn:microsoft.com/office/officeart/2005/8/layout/hierarchy2"/>
    <dgm:cxn modelId="{C5D28EFF-01AB-49FA-A3F3-430C4877922B}" type="presParOf" srcId="{20FE4F98-8AB6-4D00-80FE-3C902CBB4A77}" destId="{29BAA4DD-B3C6-4273-AB0D-8F6CFA56561F}" srcOrd="0" destOrd="0" presId="urn:microsoft.com/office/officeart/2005/8/layout/hierarchy2"/>
    <dgm:cxn modelId="{73443A25-D80B-4BCC-A83E-532FB609A189}" type="presParOf" srcId="{20FE4F98-8AB6-4D00-80FE-3C902CBB4A77}" destId="{74D416C4-A502-4EA6-A1A0-B20219858CF6}" srcOrd="1" destOrd="0" presId="urn:microsoft.com/office/officeart/2005/8/layout/hierarchy2"/>
    <dgm:cxn modelId="{7D8EE97E-0E0A-4286-8E0B-C8E7CB1E23B3}" type="presParOf" srcId="{6DC4B306-0932-45E2-9F6E-92708CCD0325}" destId="{B7792506-5F29-4BDF-B670-BB693AC734A1}" srcOrd="6" destOrd="0" presId="urn:microsoft.com/office/officeart/2005/8/layout/hierarchy2"/>
    <dgm:cxn modelId="{856BC752-CE1A-4216-8627-F1AAE00E43DB}" type="presParOf" srcId="{B7792506-5F29-4BDF-B670-BB693AC734A1}" destId="{BDB7B80B-6A09-4CB0-AB26-E62BB4DE20D4}" srcOrd="0" destOrd="0" presId="urn:microsoft.com/office/officeart/2005/8/layout/hierarchy2"/>
    <dgm:cxn modelId="{14FEC354-C1E0-441F-BB8F-F19C74C184F7}" type="presParOf" srcId="{6DC4B306-0932-45E2-9F6E-92708CCD0325}" destId="{CA89E582-BA9D-4989-AFD5-8BF007D70748}" srcOrd="7" destOrd="0" presId="urn:microsoft.com/office/officeart/2005/8/layout/hierarchy2"/>
    <dgm:cxn modelId="{84DBE771-C137-4FB3-9FD4-E0EEB78E9A6A}" type="presParOf" srcId="{CA89E582-BA9D-4989-AFD5-8BF007D70748}" destId="{823DF38C-96A1-4CB2-88DC-D9E98517376A}" srcOrd="0" destOrd="0" presId="urn:microsoft.com/office/officeart/2005/8/layout/hierarchy2"/>
    <dgm:cxn modelId="{387E6144-8EE9-4D95-A6F4-4152D9C2427A}" type="presParOf" srcId="{CA89E582-BA9D-4989-AFD5-8BF007D70748}" destId="{BAAC949B-698E-4E68-AB96-608378C846EC}" srcOrd="1" destOrd="0" presId="urn:microsoft.com/office/officeart/2005/8/layout/hierarchy2"/>
    <dgm:cxn modelId="{69BCE8F1-51C5-40A2-9BC5-97AE1359BAC4}" type="presParOf" srcId="{BAAC949B-698E-4E68-AB96-608378C846EC}" destId="{2A81D0F9-14CC-4C1A-AFC0-9EEE27AE6DEB}" srcOrd="0" destOrd="0" presId="urn:microsoft.com/office/officeart/2005/8/layout/hierarchy2"/>
    <dgm:cxn modelId="{0918BFEC-011B-460F-873D-4844DA3F16F6}" type="presParOf" srcId="{2A81D0F9-14CC-4C1A-AFC0-9EEE27AE6DEB}" destId="{E1A78283-C327-4046-B4B8-6782149DC511}" srcOrd="0" destOrd="0" presId="urn:microsoft.com/office/officeart/2005/8/layout/hierarchy2"/>
    <dgm:cxn modelId="{FDB4364B-267B-4889-8A5E-F0B8C55A1977}" type="presParOf" srcId="{BAAC949B-698E-4E68-AB96-608378C846EC}" destId="{88911437-B530-4DD5-9EAD-C197D331E1C1}" srcOrd="1" destOrd="0" presId="urn:microsoft.com/office/officeart/2005/8/layout/hierarchy2"/>
    <dgm:cxn modelId="{B53D106D-C865-4200-B484-AA8829639F20}" type="presParOf" srcId="{88911437-B530-4DD5-9EAD-C197D331E1C1}" destId="{83482EDD-FFEB-48A2-9B5D-80E0BE88BE84}" srcOrd="0" destOrd="0" presId="urn:microsoft.com/office/officeart/2005/8/layout/hierarchy2"/>
    <dgm:cxn modelId="{DC9845F9-4C42-40F9-9954-4D7A9FD35161}" type="presParOf" srcId="{88911437-B530-4DD5-9EAD-C197D331E1C1}" destId="{402A5C14-EE9E-4829-A8E4-A9EA2C33F0A4}" srcOrd="1" destOrd="0" presId="urn:microsoft.com/office/officeart/2005/8/layout/hierarchy2"/>
    <dgm:cxn modelId="{BAECFFCE-49BF-4FE1-A620-A2F85F2D763F}" type="presParOf" srcId="{6DC4B306-0932-45E2-9F6E-92708CCD0325}" destId="{4EA3C4B7-0272-4A58-A36D-7120876D34C0}" srcOrd="8" destOrd="0" presId="urn:microsoft.com/office/officeart/2005/8/layout/hierarchy2"/>
    <dgm:cxn modelId="{C6A5265B-658D-4822-9516-048770985062}" type="presParOf" srcId="{4EA3C4B7-0272-4A58-A36D-7120876D34C0}" destId="{2D7B7AEB-06E8-410B-BC51-05DFCE5040D6}" srcOrd="0" destOrd="0" presId="urn:microsoft.com/office/officeart/2005/8/layout/hierarchy2"/>
    <dgm:cxn modelId="{0D15905E-8492-4796-BF8D-1B9C3CFE3D5F}" type="presParOf" srcId="{6DC4B306-0932-45E2-9F6E-92708CCD0325}" destId="{87C1DB08-4CCE-48F1-AFAB-D4793D221901}" srcOrd="9" destOrd="0" presId="urn:microsoft.com/office/officeart/2005/8/layout/hierarchy2"/>
    <dgm:cxn modelId="{FC3E8255-352F-4C56-928B-CECFE550FACE}" type="presParOf" srcId="{87C1DB08-4CCE-48F1-AFAB-D4793D221901}" destId="{FE53D931-0B51-4A7F-B60B-860924B57DC6}" srcOrd="0" destOrd="0" presId="urn:microsoft.com/office/officeart/2005/8/layout/hierarchy2"/>
    <dgm:cxn modelId="{D660C32E-D1F4-4CC1-9E39-B162178F0C8E}" type="presParOf" srcId="{87C1DB08-4CCE-48F1-AFAB-D4793D221901}" destId="{1A79FD34-1E70-4061-B7CD-0A35F8F440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9307C-5680-4269-A968-43FF6DE6548D}">
      <dsp:nvSpPr>
        <dsp:cNvPr id="0" name=""/>
        <dsp:cNvSpPr/>
      </dsp:nvSpPr>
      <dsp:spPr>
        <a:xfrm rot="5400000">
          <a:off x="-220802" y="297015"/>
          <a:ext cx="1980046" cy="13860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Pre-analytical phase</a:t>
          </a:r>
          <a:endParaRPr lang="en-US" sz="1900" kern="1200" dirty="0"/>
        </a:p>
      </dsp:txBody>
      <dsp:txXfrm rot="-5400000">
        <a:off x="76205" y="693024"/>
        <a:ext cx="1386032" cy="594014"/>
      </dsp:txXfrm>
    </dsp:sp>
    <dsp:sp modelId="{190049EF-D9CC-48A7-89DF-95464F88D14E}">
      <dsp:nvSpPr>
        <dsp:cNvPr id="0" name=""/>
        <dsp:cNvSpPr/>
      </dsp:nvSpPr>
      <dsp:spPr>
        <a:xfrm rot="5400000">
          <a:off x="4392901" y="-3006864"/>
          <a:ext cx="1287030" cy="73007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contains the steps from order placement until the specimen reaches the laboratory. </a:t>
          </a:r>
          <a:endParaRPr lang="en-US" sz="3000" kern="1200" dirty="0"/>
        </a:p>
      </dsp:txBody>
      <dsp:txXfrm rot="-5400000">
        <a:off x="1386033" y="62832"/>
        <a:ext cx="7237939" cy="1161374"/>
      </dsp:txXfrm>
    </dsp:sp>
    <dsp:sp modelId="{93866337-A785-4EFD-BE02-0488201E1AC0}">
      <dsp:nvSpPr>
        <dsp:cNvPr id="0" name=""/>
        <dsp:cNvSpPr/>
      </dsp:nvSpPr>
      <dsp:spPr>
        <a:xfrm rot="5400000">
          <a:off x="-297006" y="2088283"/>
          <a:ext cx="1980046" cy="13860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Analytical phase</a:t>
          </a:r>
          <a:endParaRPr lang="en-US" sz="1900" kern="1200" dirty="0"/>
        </a:p>
      </dsp:txBody>
      <dsp:txXfrm rot="-5400000">
        <a:off x="1" y="2484292"/>
        <a:ext cx="1386032" cy="594014"/>
      </dsp:txXfrm>
    </dsp:sp>
    <dsp:sp modelId="{AFC9095D-4BEB-4450-9C44-C3B04E035BFC}">
      <dsp:nvSpPr>
        <dsp:cNvPr id="0" name=""/>
        <dsp:cNvSpPr/>
      </dsp:nvSpPr>
      <dsp:spPr>
        <a:xfrm rot="5400000">
          <a:off x="4392901" y="-1215591"/>
          <a:ext cx="1287030" cy="73007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the actual analysis or testing of the specimen</a:t>
          </a:r>
          <a:endParaRPr lang="en-US" sz="3000" kern="1200" dirty="0"/>
        </a:p>
      </dsp:txBody>
      <dsp:txXfrm rot="-5400000">
        <a:off x="1386033" y="1854105"/>
        <a:ext cx="7237939" cy="1161374"/>
      </dsp:txXfrm>
    </dsp:sp>
    <dsp:sp modelId="{164CB21F-52E8-4A02-B4D8-FC46413FBB90}">
      <dsp:nvSpPr>
        <dsp:cNvPr id="0" name=""/>
        <dsp:cNvSpPr/>
      </dsp:nvSpPr>
      <dsp:spPr>
        <a:xfrm rot="5400000">
          <a:off x="-297006" y="3879560"/>
          <a:ext cx="1980046" cy="13860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Post-analytical</a:t>
          </a:r>
          <a:endParaRPr lang="en-US" sz="1900" kern="1200" dirty="0"/>
        </a:p>
      </dsp:txBody>
      <dsp:txXfrm rot="-5400000">
        <a:off x="1" y="4275569"/>
        <a:ext cx="1386032" cy="594014"/>
      </dsp:txXfrm>
    </dsp:sp>
    <dsp:sp modelId="{3A7D88BC-EAC0-4823-B783-B80D550D65DE}">
      <dsp:nvSpPr>
        <dsp:cNvPr id="0" name=""/>
        <dsp:cNvSpPr/>
      </dsp:nvSpPr>
      <dsp:spPr>
        <a:xfrm rot="5400000">
          <a:off x="4392901" y="573775"/>
          <a:ext cx="1287030" cy="73007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consists of reporting and interpretation of results </a:t>
          </a:r>
          <a:endParaRPr lang="en-US" sz="3000" kern="1200" dirty="0"/>
        </a:p>
      </dsp:txBody>
      <dsp:txXfrm rot="-5400000">
        <a:off x="1386033" y="3643471"/>
        <a:ext cx="7237939" cy="1161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9307C-5680-4269-A968-43FF6DE6548D}">
      <dsp:nvSpPr>
        <dsp:cNvPr id="0" name=""/>
        <dsp:cNvSpPr/>
      </dsp:nvSpPr>
      <dsp:spPr>
        <a:xfrm rot="5400000">
          <a:off x="-297006" y="298916"/>
          <a:ext cx="1980046" cy="1386032"/>
        </a:xfrm>
        <a:prstGeom prst="chevron">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Pre-analytical phase</a:t>
          </a:r>
          <a:endParaRPr lang="en-US" sz="1900" kern="1200" dirty="0"/>
        </a:p>
      </dsp:txBody>
      <dsp:txXfrm rot="-5400000">
        <a:off x="1" y="694925"/>
        <a:ext cx="1386032" cy="594014"/>
      </dsp:txXfrm>
    </dsp:sp>
    <dsp:sp modelId="{190049EF-D9CC-48A7-89DF-95464F88D14E}">
      <dsp:nvSpPr>
        <dsp:cNvPr id="0" name=""/>
        <dsp:cNvSpPr/>
      </dsp:nvSpPr>
      <dsp:spPr>
        <a:xfrm rot="5400000">
          <a:off x="4354801" y="-2966859"/>
          <a:ext cx="1287030" cy="7224567"/>
        </a:xfrm>
        <a:prstGeom prst="round2Same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contains the steps from order placement until the specimen reaches the laboratory. </a:t>
          </a:r>
          <a:endParaRPr lang="en-US" sz="3000" kern="1200" dirty="0"/>
        </a:p>
      </dsp:txBody>
      <dsp:txXfrm rot="-5400000">
        <a:off x="1386033" y="64737"/>
        <a:ext cx="7161739" cy="1161374"/>
      </dsp:txXfrm>
    </dsp:sp>
    <dsp:sp modelId="{93866337-A785-4EFD-BE02-0488201E1AC0}">
      <dsp:nvSpPr>
        <dsp:cNvPr id="0" name=""/>
        <dsp:cNvSpPr/>
      </dsp:nvSpPr>
      <dsp:spPr>
        <a:xfrm rot="5400000">
          <a:off x="-297006" y="2088283"/>
          <a:ext cx="1980046" cy="13860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Analytical phase</a:t>
          </a:r>
          <a:endParaRPr lang="en-US" sz="1900" kern="1200" dirty="0"/>
        </a:p>
      </dsp:txBody>
      <dsp:txXfrm rot="-5400000">
        <a:off x="1" y="2484292"/>
        <a:ext cx="1386032" cy="594014"/>
      </dsp:txXfrm>
    </dsp:sp>
    <dsp:sp modelId="{AFC9095D-4BEB-4450-9C44-C3B04E035BFC}">
      <dsp:nvSpPr>
        <dsp:cNvPr id="0" name=""/>
        <dsp:cNvSpPr/>
      </dsp:nvSpPr>
      <dsp:spPr>
        <a:xfrm rot="5400000">
          <a:off x="4354801" y="-1177491"/>
          <a:ext cx="1287030" cy="72245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the actual analysis or testing of the specimen</a:t>
          </a:r>
          <a:endParaRPr lang="en-US" sz="3000" kern="1200" dirty="0"/>
        </a:p>
      </dsp:txBody>
      <dsp:txXfrm rot="-5400000">
        <a:off x="1386033" y="1854105"/>
        <a:ext cx="7161739" cy="1161374"/>
      </dsp:txXfrm>
    </dsp:sp>
    <dsp:sp modelId="{164CB21F-52E8-4A02-B4D8-FC46413FBB90}">
      <dsp:nvSpPr>
        <dsp:cNvPr id="0" name=""/>
        <dsp:cNvSpPr/>
      </dsp:nvSpPr>
      <dsp:spPr>
        <a:xfrm rot="5400000">
          <a:off x="-297006" y="3877651"/>
          <a:ext cx="1980046" cy="13860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Post-analytical</a:t>
          </a:r>
          <a:endParaRPr lang="en-US" sz="1900" kern="1200" dirty="0"/>
        </a:p>
      </dsp:txBody>
      <dsp:txXfrm rot="-5400000">
        <a:off x="1" y="4273660"/>
        <a:ext cx="1386032" cy="594014"/>
      </dsp:txXfrm>
    </dsp:sp>
    <dsp:sp modelId="{3A7D88BC-EAC0-4823-B783-B80D550D65DE}">
      <dsp:nvSpPr>
        <dsp:cNvPr id="0" name=""/>
        <dsp:cNvSpPr/>
      </dsp:nvSpPr>
      <dsp:spPr>
        <a:xfrm rot="5400000">
          <a:off x="4354801" y="611875"/>
          <a:ext cx="1287030" cy="72245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consists of reporting and interpretation of results </a:t>
          </a:r>
          <a:endParaRPr lang="en-US" sz="3000" kern="1200" dirty="0"/>
        </a:p>
      </dsp:txBody>
      <dsp:txXfrm rot="-5400000">
        <a:off x="1386033" y="3643471"/>
        <a:ext cx="7161739" cy="1161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C8525-A541-4156-A3DE-EEB2D4ED80A1}">
      <dsp:nvSpPr>
        <dsp:cNvPr id="0" name=""/>
        <dsp:cNvSpPr/>
      </dsp:nvSpPr>
      <dsp:spPr>
        <a:xfrm>
          <a:off x="770" y="1867401"/>
          <a:ext cx="1582319" cy="7911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Clinical Informatics </a:t>
          </a:r>
        </a:p>
        <a:p>
          <a:pPr lvl="0" algn="ctr" defTabSz="577850">
            <a:lnSpc>
              <a:spcPct val="90000"/>
            </a:lnSpc>
            <a:spcBef>
              <a:spcPct val="0"/>
            </a:spcBef>
            <a:spcAft>
              <a:spcPct val="35000"/>
            </a:spcAft>
          </a:pPr>
          <a:r>
            <a:rPr lang="en-US" sz="1300" kern="1200" dirty="0" smtClean="0"/>
            <a:t>trains </a:t>
          </a:r>
        </a:p>
        <a:p>
          <a:pPr lvl="0" algn="ctr" defTabSz="577850">
            <a:lnSpc>
              <a:spcPct val="90000"/>
            </a:lnSpc>
            <a:spcBef>
              <a:spcPct val="0"/>
            </a:spcBef>
            <a:spcAft>
              <a:spcPct val="35000"/>
            </a:spcAft>
          </a:pPr>
          <a:r>
            <a:rPr lang="en-US" sz="1300" kern="1200" dirty="0" smtClean="0"/>
            <a:t>Clinical Education</a:t>
          </a:r>
          <a:endParaRPr lang="en-US" sz="1300" kern="1200" dirty="0"/>
        </a:p>
      </dsp:txBody>
      <dsp:txXfrm>
        <a:off x="23942" y="1890573"/>
        <a:ext cx="1535975" cy="744815"/>
      </dsp:txXfrm>
    </dsp:sp>
    <dsp:sp modelId="{E7BAB63C-688F-4CA8-90F5-2141FB7996C2}">
      <dsp:nvSpPr>
        <dsp:cNvPr id="0" name=""/>
        <dsp:cNvSpPr/>
      </dsp:nvSpPr>
      <dsp:spPr>
        <a:xfrm>
          <a:off x="1583089" y="2247249"/>
          <a:ext cx="632927" cy="31464"/>
        </a:xfrm>
        <a:custGeom>
          <a:avLst/>
          <a:gdLst/>
          <a:ahLst/>
          <a:cxnLst/>
          <a:rect l="0" t="0" r="0" b="0"/>
          <a:pathLst>
            <a:path>
              <a:moveTo>
                <a:pt x="0" y="15732"/>
              </a:moveTo>
              <a:lnTo>
                <a:pt x="632927" y="1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3730" y="2247158"/>
        <a:ext cx="31646" cy="31646"/>
      </dsp:txXfrm>
    </dsp:sp>
    <dsp:sp modelId="{A4A052D9-D133-4981-A650-EB6EEC3C2FE2}">
      <dsp:nvSpPr>
        <dsp:cNvPr id="0" name=""/>
        <dsp:cNvSpPr/>
      </dsp:nvSpPr>
      <dsp:spPr>
        <a:xfrm>
          <a:off x="2216017" y="1867401"/>
          <a:ext cx="1582319" cy="7911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Clinical Education identifies and trains  specialty SUs</a:t>
          </a:r>
          <a:endParaRPr lang="en-US" sz="1300" kern="1200" dirty="0"/>
        </a:p>
      </dsp:txBody>
      <dsp:txXfrm>
        <a:off x="2239189" y="1890573"/>
        <a:ext cx="1535975" cy="744815"/>
      </dsp:txXfrm>
    </dsp:sp>
    <dsp:sp modelId="{C5CE0BBC-E253-42F0-AD6D-F1ACE881C85E}">
      <dsp:nvSpPr>
        <dsp:cNvPr id="0" name=""/>
        <dsp:cNvSpPr/>
      </dsp:nvSpPr>
      <dsp:spPr>
        <a:xfrm rot="17350740">
          <a:off x="3151500" y="1337415"/>
          <a:ext cx="1926599" cy="31464"/>
        </a:xfrm>
        <a:custGeom>
          <a:avLst/>
          <a:gdLst/>
          <a:ahLst/>
          <a:cxnLst/>
          <a:rect l="0" t="0" r="0" b="0"/>
          <a:pathLst>
            <a:path>
              <a:moveTo>
                <a:pt x="0" y="15732"/>
              </a:moveTo>
              <a:lnTo>
                <a:pt x="192659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635" y="1304983"/>
        <a:ext cx="96329" cy="96329"/>
      </dsp:txXfrm>
    </dsp:sp>
    <dsp:sp modelId="{9EA10FB1-BFB1-4CAB-8144-0AE941E33F2E}">
      <dsp:nvSpPr>
        <dsp:cNvPr id="0" name=""/>
        <dsp:cNvSpPr/>
      </dsp:nvSpPr>
      <dsp:spPr>
        <a:xfrm>
          <a:off x="4431263" y="47734"/>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Inpatient Super Users</a:t>
          </a:r>
          <a:endParaRPr lang="en-US" sz="1300" kern="1200" dirty="0"/>
        </a:p>
      </dsp:txBody>
      <dsp:txXfrm>
        <a:off x="4454435" y="70906"/>
        <a:ext cx="1535975" cy="744815"/>
      </dsp:txXfrm>
    </dsp:sp>
    <dsp:sp modelId="{014AFD45-5284-4F78-9032-60D0571195E6}">
      <dsp:nvSpPr>
        <dsp:cNvPr id="0" name=""/>
        <dsp:cNvSpPr/>
      </dsp:nvSpPr>
      <dsp:spPr>
        <a:xfrm>
          <a:off x="6013582" y="427582"/>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4223" y="427491"/>
        <a:ext cx="31646" cy="31646"/>
      </dsp:txXfrm>
    </dsp:sp>
    <dsp:sp modelId="{B1BA3AAC-0BDE-45A5-BCD3-29EB51B058F1}">
      <dsp:nvSpPr>
        <dsp:cNvPr id="0" name=""/>
        <dsp:cNvSpPr/>
      </dsp:nvSpPr>
      <dsp:spPr>
        <a:xfrm>
          <a:off x="6646510" y="47734"/>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Med-surg, NICU, Mother baby</a:t>
          </a:r>
          <a:endParaRPr lang="en-US" sz="1300" kern="1200" dirty="0"/>
        </a:p>
      </dsp:txBody>
      <dsp:txXfrm>
        <a:off x="6669682" y="70906"/>
        <a:ext cx="1535975" cy="744815"/>
      </dsp:txXfrm>
    </dsp:sp>
    <dsp:sp modelId="{0746EF73-FF53-4ED0-BE29-F919EE895C4A}">
      <dsp:nvSpPr>
        <dsp:cNvPr id="0" name=""/>
        <dsp:cNvSpPr/>
      </dsp:nvSpPr>
      <dsp:spPr>
        <a:xfrm rot="18289469">
          <a:off x="3560635" y="1792332"/>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7091" y="1780356"/>
        <a:ext cx="55416" cy="55416"/>
      </dsp:txXfrm>
    </dsp:sp>
    <dsp:sp modelId="{A3B6395D-98B2-4911-AD50-C96EE05E20F4}">
      <dsp:nvSpPr>
        <dsp:cNvPr id="0" name=""/>
        <dsp:cNvSpPr/>
      </dsp:nvSpPr>
      <dsp:spPr>
        <a:xfrm>
          <a:off x="4431263" y="957568"/>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OR Super Users</a:t>
          </a:r>
          <a:endParaRPr lang="en-US" sz="1300" kern="1200" dirty="0"/>
        </a:p>
      </dsp:txBody>
      <dsp:txXfrm>
        <a:off x="4454435" y="980740"/>
        <a:ext cx="1535975" cy="744815"/>
      </dsp:txXfrm>
    </dsp:sp>
    <dsp:sp modelId="{44F9D424-A808-4383-8011-9475E7E42F57}">
      <dsp:nvSpPr>
        <dsp:cNvPr id="0" name=""/>
        <dsp:cNvSpPr/>
      </dsp:nvSpPr>
      <dsp:spPr>
        <a:xfrm>
          <a:off x="6013582" y="1337415"/>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4223" y="1337324"/>
        <a:ext cx="31646" cy="31646"/>
      </dsp:txXfrm>
    </dsp:sp>
    <dsp:sp modelId="{2BE534CB-BC24-47F3-9BAD-FFADF373104E}">
      <dsp:nvSpPr>
        <dsp:cNvPr id="0" name=""/>
        <dsp:cNvSpPr/>
      </dsp:nvSpPr>
      <dsp:spPr>
        <a:xfrm>
          <a:off x="6646510" y="957568"/>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OR, perianesthesia</a:t>
          </a:r>
          <a:endParaRPr lang="en-US" sz="1300" kern="1200" dirty="0"/>
        </a:p>
      </dsp:txBody>
      <dsp:txXfrm>
        <a:off x="6669682" y="980740"/>
        <a:ext cx="1535975" cy="744815"/>
      </dsp:txXfrm>
    </dsp:sp>
    <dsp:sp modelId="{ED31FD92-B50B-435B-8E2E-2FDC8B59C60F}">
      <dsp:nvSpPr>
        <dsp:cNvPr id="0" name=""/>
        <dsp:cNvSpPr/>
      </dsp:nvSpPr>
      <dsp:spPr>
        <a:xfrm>
          <a:off x="3798336" y="2247249"/>
          <a:ext cx="632927" cy="31464"/>
        </a:xfrm>
        <a:custGeom>
          <a:avLst/>
          <a:gdLst/>
          <a:ahLst/>
          <a:cxnLst/>
          <a:rect l="0" t="0" r="0" b="0"/>
          <a:pathLst>
            <a:path>
              <a:moveTo>
                <a:pt x="0" y="15732"/>
              </a:moveTo>
              <a:lnTo>
                <a:pt x="632927"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8976" y="2247158"/>
        <a:ext cx="31646" cy="31646"/>
      </dsp:txXfrm>
    </dsp:sp>
    <dsp:sp modelId="{A56833AE-25EB-4EDB-BF6F-8526156B4DE6}">
      <dsp:nvSpPr>
        <dsp:cNvPr id="0" name=""/>
        <dsp:cNvSpPr/>
      </dsp:nvSpPr>
      <dsp:spPr>
        <a:xfrm>
          <a:off x="4431263" y="1867401"/>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Ambulatory Super Users</a:t>
          </a:r>
          <a:endParaRPr lang="en-US" sz="1300" kern="1200" dirty="0"/>
        </a:p>
      </dsp:txBody>
      <dsp:txXfrm>
        <a:off x="4454435" y="1890573"/>
        <a:ext cx="1535975" cy="744815"/>
      </dsp:txXfrm>
    </dsp:sp>
    <dsp:sp modelId="{250963F2-F4FB-4D88-BBD8-B88213BE13DF}">
      <dsp:nvSpPr>
        <dsp:cNvPr id="0" name=""/>
        <dsp:cNvSpPr/>
      </dsp:nvSpPr>
      <dsp:spPr>
        <a:xfrm>
          <a:off x="6013582" y="2247249"/>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4223" y="2247158"/>
        <a:ext cx="31646" cy="31646"/>
      </dsp:txXfrm>
    </dsp:sp>
    <dsp:sp modelId="{29BAA4DD-B3C6-4273-AB0D-8F6CFA56561F}">
      <dsp:nvSpPr>
        <dsp:cNvPr id="0" name=""/>
        <dsp:cNvSpPr/>
      </dsp:nvSpPr>
      <dsp:spPr>
        <a:xfrm>
          <a:off x="6646510" y="1867401"/>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Outpatient Clinics &amp; Community Oriented Primary Care Clinics</a:t>
          </a:r>
          <a:endParaRPr lang="en-US" sz="1300" kern="1200" dirty="0"/>
        </a:p>
      </dsp:txBody>
      <dsp:txXfrm>
        <a:off x="6669682" y="1890573"/>
        <a:ext cx="1535975" cy="744815"/>
      </dsp:txXfrm>
    </dsp:sp>
    <dsp:sp modelId="{B7792506-5F29-4BDF-B670-BB693AC734A1}">
      <dsp:nvSpPr>
        <dsp:cNvPr id="0" name=""/>
        <dsp:cNvSpPr/>
      </dsp:nvSpPr>
      <dsp:spPr>
        <a:xfrm rot="3310531">
          <a:off x="3560635" y="2702165"/>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7091" y="2690190"/>
        <a:ext cx="55416" cy="55416"/>
      </dsp:txXfrm>
    </dsp:sp>
    <dsp:sp modelId="{823DF38C-96A1-4CB2-88DC-D9E98517376A}">
      <dsp:nvSpPr>
        <dsp:cNvPr id="0" name=""/>
        <dsp:cNvSpPr/>
      </dsp:nvSpPr>
      <dsp:spPr>
        <a:xfrm>
          <a:off x="4431263" y="2777235"/>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ED Super Users</a:t>
          </a:r>
          <a:endParaRPr lang="en-US" sz="1300" kern="1200" dirty="0"/>
        </a:p>
      </dsp:txBody>
      <dsp:txXfrm>
        <a:off x="4454435" y="2800407"/>
        <a:ext cx="1535975" cy="744815"/>
      </dsp:txXfrm>
    </dsp:sp>
    <dsp:sp modelId="{2A81D0F9-14CC-4C1A-AFC0-9EEE27AE6DEB}">
      <dsp:nvSpPr>
        <dsp:cNvPr id="0" name=""/>
        <dsp:cNvSpPr/>
      </dsp:nvSpPr>
      <dsp:spPr>
        <a:xfrm>
          <a:off x="6013582" y="3157082"/>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4223" y="3156991"/>
        <a:ext cx="31646" cy="31646"/>
      </dsp:txXfrm>
    </dsp:sp>
    <dsp:sp modelId="{83482EDD-FFEB-48A2-9B5D-80E0BE88BE84}">
      <dsp:nvSpPr>
        <dsp:cNvPr id="0" name=""/>
        <dsp:cNvSpPr/>
      </dsp:nvSpPr>
      <dsp:spPr>
        <a:xfrm>
          <a:off x="6646510" y="2777235"/>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ED, Urgent Care</a:t>
          </a:r>
          <a:endParaRPr lang="en-US" sz="1300" kern="1200" dirty="0"/>
        </a:p>
      </dsp:txBody>
      <dsp:txXfrm>
        <a:off x="6669682" y="2800407"/>
        <a:ext cx="1535975" cy="744815"/>
      </dsp:txXfrm>
    </dsp:sp>
    <dsp:sp modelId="{4EA3C4B7-0272-4A58-A36D-7120876D34C0}">
      <dsp:nvSpPr>
        <dsp:cNvPr id="0" name=""/>
        <dsp:cNvSpPr/>
      </dsp:nvSpPr>
      <dsp:spPr>
        <a:xfrm rot="4249260">
          <a:off x="3151500" y="3157082"/>
          <a:ext cx="1926599" cy="31464"/>
        </a:xfrm>
        <a:custGeom>
          <a:avLst/>
          <a:gdLst/>
          <a:ahLst/>
          <a:cxnLst/>
          <a:rect l="0" t="0" r="0" b="0"/>
          <a:pathLst>
            <a:path>
              <a:moveTo>
                <a:pt x="0" y="15732"/>
              </a:moveTo>
              <a:lnTo>
                <a:pt x="192659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635" y="3124649"/>
        <a:ext cx="96329" cy="96329"/>
      </dsp:txXfrm>
    </dsp:sp>
    <dsp:sp modelId="{FE53D931-0B51-4A7F-B60B-860924B57DC6}">
      <dsp:nvSpPr>
        <dsp:cNvPr id="0" name=""/>
        <dsp:cNvSpPr/>
      </dsp:nvSpPr>
      <dsp:spPr>
        <a:xfrm>
          <a:off x="4431263" y="3687068"/>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Labor and Delivery Super Users</a:t>
          </a:r>
          <a:endParaRPr lang="en-US" sz="1300" kern="1200" dirty="0"/>
        </a:p>
      </dsp:txBody>
      <dsp:txXfrm>
        <a:off x="4454435" y="3710240"/>
        <a:ext cx="1535975" cy="7448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8.png"/></Relationships>
</file>

<file path=ppt/drawings/drawing1.xml><?xml version="1.0" encoding="utf-8"?>
<c:userShapes xmlns:c="http://schemas.openxmlformats.org/drawingml/2006/chart">
  <cdr:relSizeAnchor xmlns:cdr="http://schemas.openxmlformats.org/drawingml/2006/chartDrawing">
    <cdr:from>
      <cdr:x>0.30556</cdr:x>
      <cdr:y>0.03367</cdr:y>
    </cdr:from>
    <cdr:to>
      <cdr:x>0.76856</cdr:x>
      <cdr:y>0.06465</cdr:y>
    </cdr:to>
    <cdr:pic>
      <cdr:nvPicPr>
        <cdr:cNvPr id="2" name="chart">
          <a:extLst xmlns:a="http://schemas.openxmlformats.org/drawingml/2006/main">
            <a:ext uri="{FF2B5EF4-FFF2-40B4-BE49-F238E27FC236}">
              <a16:creationId xmlns:a16="http://schemas.microsoft.com/office/drawing/2014/main" xmlns="" id="{1B0BF84C-5359-4D5E-B623-5B6051A62A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14600" y="152400"/>
          <a:ext cx="3810330" cy="14022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 # 1-focus on safety and proper labeling</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5</a:t>
            </a:fld>
            <a:endParaRPr lang="en-US"/>
          </a:p>
        </p:txBody>
      </p:sp>
    </p:spTree>
    <p:extLst>
      <p:ext uri="{BB962C8B-B14F-4D97-AF65-F5344CB8AC3E}">
        <p14:creationId xmlns:p14="http://schemas.microsoft.com/office/powerpoint/2010/main" val="110621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a:t>
            </a:r>
            <a:r>
              <a:rPr lang="en-US" baseline="0" dirty="0" smtClean="0"/>
              <a:t> #2- high level understanding of interprofessional processes</a:t>
            </a:r>
            <a:endParaRPr lang="en-US" dirty="0"/>
          </a:p>
        </p:txBody>
      </p:sp>
      <p:sp>
        <p:nvSpPr>
          <p:cNvPr id="4" name="Slide Number Placeholder 3"/>
          <p:cNvSpPr>
            <a:spLocks noGrp="1"/>
          </p:cNvSpPr>
          <p:nvPr>
            <p:ph type="sldNum" sz="quarter" idx="10"/>
          </p:nvPr>
        </p:nvSpPr>
        <p:spPr/>
        <p:txBody>
          <a:bodyPr/>
          <a:lstStyle/>
          <a:p>
            <a:fld id="{A5C2D6FA-3ED7-49DA-84CF-C3E9AE89CB57}" type="slidenum">
              <a:rPr lang="en-US" smtClean="0"/>
              <a:t>6</a:t>
            </a:fld>
            <a:endParaRPr lang="en-US"/>
          </a:p>
        </p:txBody>
      </p:sp>
    </p:spTree>
    <p:extLst>
      <p:ext uri="{BB962C8B-B14F-4D97-AF65-F5344CB8AC3E}">
        <p14:creationId xmlns:p14="http://schemas.microsoft.com/office/powerpoint/2010/main" val="364312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literature review of the laboratory test process by Green (2013) revealed that the majority of laboratory errors occur in the pre-analytical phase</a:t>
            </a:r>
            <a:endParaRPr lang="en-US" dirty="0"/>
          </a:p>
        </p:txBody>
      </p:sp>
      <p:sp>
        <p:nvSpPr>
          <p:cNvPr id="4" name="Slide Number Placeholder 3"/>
          <p:cNvSpPr>
            <a:spLocks noGrp="1"/>
          </p:cNvSpPr>
          <p:nvPr>
            <p:ph type="sldNum" sz="quarter" idx="10"/>
          </p:nvPr>
        </p:nvSpPr>
        <p:spPr/>
        <p:txBody>
          <a:bodyPr/>
          <a:lstStyle/>
          <a:p>
            <a:fld id="{A5C2D6FA-3ED7-49DA-84CF-C3E9AE89CB57}" type="slidenum">
              <a:rPr lang="en-US" smtClean="0"/>
              <a:t>9</a:t>
            </a:fld>
            <a:endParaRPr lang="en-US"/>
          </a:p>
        </p:txBody>
      </p:sp>
    </p:spTree>
    <p:extLst>
      <p:ext uri="{BB962C8B-B14F-4D97-AF65-F5344CB8AC3E}">
        <p14:creationId xmlns:p14="http://schemas.microsoft.com/office/powerpoint/2010/main" val="297996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documentation of current and future</a:t>
            </a:r>
            <a:r>
              <a:rPr lang="en-US" baseline="0" dirty="0" smtClean="0"/>
              <a:t> state workflows were not sufficient for this project.</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10</a:t>
            </a:fld>
            <a:endParaRPr lang="en-US"/>
          </a:p>
        </p:txBody>
      </p:sp>
    </p:spTree>
    <p:extLst>
      <p:ext uri="{BB962C8B-B14F-4D97-AF65-F5344CB8AC3E}">
        <p14:creationId xmlns:p14="http://schemas.microsoft.com/office/powerpoint/2010/main" val="78456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13</a:t>
            </a:fld>
            <a:endParaRPr lang="en-US"/>
          </a:p>
        </p:txBody>
      </p:sp>
    </p:spTree>
    <p:extLst>
      <p:ext uri="{BB962C8B-B14F-4D97-AF65-F5344CB8AC3E}">
        <p14:creationId xmlns:p14="http://schemas.microsoft.com/office/powerpoint/2010/main" val="255983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F118-B3F3-4F52-B5F1-35ABEB0F491C}" type="slidenum">
              <a:rPr lang="en-US" smtClean="0"/>
              <a:t>15</a:t>
            </a:fld>
            <a:endParaRPr lang="en-US"/>
          </a:p>
        </p:txBody>
      </p:sp>
    </p:spTree>
    <p:extLst>
      <p:ext uri="{BB962C8B-B14F-4D97-AF65-F5344CB8AC3E}">
        <p14:creationId xmlns:p14="http://schemas.microsoft.com/office/powerpoint/2010/main" val="288711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 that was not in the Epic project plan</a:t>
            </a:r>
          </a:p>
          <a:p>
            <a:endParaRPr lang="en-US" baseline="0" dirty="0" smtClean="0"/>
          </a:p>
          <a:p>
            <a:r>
              <a:rPr lang="en-US" baseline="0" dirty="0" smtClean="0"/>
              <a:t>Shaina </a:t>
            </a:r>
            <a:r>
              <a:rPr lang="en-US" baseline="0" dirty="0"/>
              <a:t>to speak to how it benefitted lab and Tsedey vice-versa</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26</a:t>
            </a:fld>
            <a:endParaRPr lang="en-US"/>
          </a:p>
        </p:txBody>
      </p:sp>
    </p:spTree>
    <p:extLst>
      <p:ext uri="{BB962C8B-B14F-4D97-AF65-F5344CB8AC3E}">
        <p14:creationId xmlns:p14="http://schemas.microsoft.com/office/powerpoint/2010/main" val="11159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2D6FA-3ED7-49DA-84CF-C3E9AE89CB57}" type="slidenum">
              <a:rPr lang="en-US" smtClean="0"/>
              <a:pPr/>
              <a:t>28</a:t>
            </a:fld>
            <a:endParaRPr lang="en-US"/>
          </a:p>
        </p:txBody>
      </p:sp>
    </p:spTree>
    <p:extLst>
      <p:ext uri="{BB962C8B-B14F-4D97-AF65-F5344CB8AC3E}">
        <p14:creationId xmlns:p14="http://schemas.microsoft.com/office/powerpoint/2010/main" val="219924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an opportunity to discuss the leadership expectation regarding training which was mandatory.</a:t>
            </a:r>
          </a:p>
        </p:txBody>
      </p:sp>
      <p:sp>
        <p:nvSpPr>
          <p:cNvPr id="4" name="Slide Number Placeholder 3"/>
          <p:cNvSpPr>
            <a:spLocks noGrp="1"/>
          </p:cNvSpPr>
          <p:nvPr>
            <p:ph type="sldNum" sz="quarter" idx="10"/>
          </p:nvPr>
        </p:nvSpPr>
        <p:spPr/>
        <p:txBody>
          <a:bodyPr/>
          <a:lstStyle/>
          <a:p>
            <a:fld id="{5BE7A233-C82D-41BE-894F-457609E1884B}" type="slidenum">
              <a:rPr lang="en-US" smtClean="0"/>
              <a:t>38</a:t>
            </a:fld>
            <a:endParaRPr lang="en-US"/>
          </a:p>
        </p:txBody>
      </p:sp>
    </p:spTree>
    <p:extLst>
      <p:ext uri="{BB962C8B-B14F-4D97-AF65-F5344CB8AC3E}">
        <p14:creationId xmlns:p14="http://schemas.microsoft.com/office/powerpoint/2010/main" val="1937540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Content with 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09800"/>
            <a:ext cx="4270248" cy="4368800"/>
          </a:xfrm>
          <a:prstGeom prst="rect">
            <a:avLst/>
          </a:prstGeom>
        </p:spPr>
        <p:txBody>
          <a:bodyPr/>
          <a:lstStyle>
            <a:lvl1pPr marL="227013" indent="-227013">
              <a:defRPr lang="en-US" sz="2000" dirty="0" smtClean="0">
                <a:solidFill>
                  <a:schemeClr val="bg2">
                    <a:lumMod val="50000"/>
                  </a:schemeClr>
                </a:solidFill>
                <a:latin typeface="+mn-lt"/>
              </a:defRPr>
            </a:lvl1pPr>
            <a:lvl2pPr marL="114300" indent="342900">
              <a:buFont typeface="Wingdings" panose="05000000000000000000" pitchFamily="2" charset="2"/>
              <a:buChar char="§"/>
              <a:defRPr sz="2000"/>
            </a:lvl2pPr>
            <a:lvl3pPr marL="569913" indent="-225425">
              <a:buFont typeface="Wingdings" panose="05000000000000000000" pitchFamily="2" charset="2"/>
              <a:buChar char="§"/>
              <a:tabLst/>
              <a:defRPr sz="1800">
                <a:solidFill>
                  <a:schemeClr val="bg2">
                    <a:lumMod val="50000"/>
                  </a:schemeClr>
                </a:solidFill>
              </a:defRPr>
            </a:lvl3pPr>
            <a:lvl4pPr marL="914400" indent="-227013">
              <a:buFont typeface="Wingdings" panose="05000000000000000000" pitchFamily="2" charset="2"/>
              <a:buChar char="§"/>
              <a:defRPr sz="1600">
                <a:solidFill>
                  <a:schemeClr val="bg2">
                    <a:lumMod val="50000"/>
                  </a:schemeClr>
                </a:solidFill>
              </a:defRPr>
            </a:lvl4pPr>
            <a:lvl5pPr marL="2057400" indent="-228600">
              <a:buFont typeface="Wingdings" panose="05000000000000000000" pitchFamily="2" charset="2"/>
              <a:buChar char="§"/>
              <a:defRPr sz="14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p:txBody>
      </p:sp>
      <p:sp>
        <p:nvSpPr>
          <p:cNvPr id="5" name="Text Placeholder 2"/>
          <p:cNvSpPr>
            <a:spLocks noGrp="1"/>
          </p:cNvSpPr>
          <p:nvPr>
            <p:ph type="body" idx="10"/>
          </p:nvPr>
        </p:nvSpPr>
        <p:spPr>
          <a:xfrm>
            <a:off x="228600" y="1498600"/>
            <a:ext cx="4267200" cy="609600"/>
          </a:xfrm>
          <a:prstGeom prst="rect">
            <a:avLst/>
          </a:prstGeom>
        </p:spPr>
        <p:txBody>
          <a:bodyPr anchor="b"/>
          <a:lstStyle>
            <a:lvl1pPr marL="0" indent="0">
              <a:buNone/>
              <a:defRPr sz="2400" b="1">
                <a:solidFill>
                  <a:srgbClr val="004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11" name="Text Placeholder 2"/>
          <p:cNvSpPr>
            <a:spLocks noGrp="1"/>
          </p:cNvSpPr>
          <p:nvPr>
            <p:ph type="body" idx="12"/>
          </p:nvPr>
        </p:nvSpPr>
        <p:spPr>
          <a:xfrm>
            <a:off x="4648200" y="1498600"/>
            <a:ext cx="4267200" cy="609600"/>
          </a:xfrm>
          <a:prstGeom prst="rect">
            <a:avLst/>
          </a:prstGeom>
        </p:spPr>
        <p:txBody>
          <a:bodyPr anchor="b"/>
          <a:lstStyle>
            <a:lvl1pPr marL="0" indent="0">
              <a:buNone/>
              <a:defRPr sz="2400" b="1">
                <a:solidFill>
                  <a:srgbClr val="004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sz="half" idx="13"/>
          </p:nvPr>
        </p:nvSpPr>
        <p:spPr>
          <a:xfrm>
            <a:off x="4648200" y="2248813"/>
            <a:ext cx="4270248" cy="4368800"/>
          </a:xfrm>
          <a:prstGeom prst="rect">
            <a:avLst/>
          </a:prstGeom>
        </p:spPr>
        <p:txBody>
          <a:bodyPr/>
          <a:lstStyle>
            <a:lvl1pPr marL="227013" indent="-227013">
              <a:defRPr lang="en-US" sz="2000" dirty="0" smtClean="0">
                <a:solidFill>
                  <a:schemeClr val="bg2">
                    <a:lumMod val="50000"/>
                  </a:schemeClr>
                </a:solidFill>
                <a:latin typeface="+mn-lt"/>
              </a:defRPr>
            </a:lvl1pPr>
            <a:lvl2pPr marL="114300" indent="342900">
              <a:buFont typeface="Wingdings" panose="05000000000000000000" pitchFamily="2" charset="2"/>
              <a:buChar char="§"/>
              <a:defRPr sz="2000"/>
            </a:lvl2pPr>
            <a:lvl3pPr marL="569913" indent="-225425">
              <a:buFont typeface="Wingdings" panose="05000000000000000000" pitchFamily="2" charset="2"/>
              <a:buChar char="§"/>
              <a:defRPr sz="1800">
                <a:solidFill>
                  <a:schemeClr val="bg2">
                    <a:lumMod val="50000"/>
                  </a:schemeClr>
                </a:solidFill>
              </a:defRPr>
            </a:lvl3pPr>
            <a:lvl4pPr marL="914400" indent="-227013">
              <a:buFont typeface="Wingdings" panose="05000000000000000000" pitchFamily="2" charset="2"/>
              <a:buChar char="§"/>
              <a:defRPr sz="1600">
                <a:solidFill>
                  <a:schemeClr val="bg2">
                    <a:lumMod val="50000"/>
                  </a:schemeClr>
                </a:solidFill>
              </a:defRPr>
            </a:lvl4pPr>
            <a:lvl5pPr marL="2057400" indent="-228600">
              <a:buFont typeface="Wingdings" panose="05000000000000000000" pitchFamily="2" charset="2"/>
              <a:buChar char="§"/>
              <a:defRPr sz="14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p:txBody>
      </p:sp>
    </p:spTree>
    <p:extLst>
      <p:ext uri="{BB962C8B-B14F-4D97-AF65-F5344CB8AC3E}">
        <p14:creationId xmlns:p14="http://schemas.microsoft.com/office/powerpoint/2010/main" val="1691248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28600" y="1600200"/>
            <a:ext cx="8686800" cy="4978400"/>
          </a:xfrm>
        </p:spPr>
        <p:txBody>
          <a:bodyPr/>
          <a:lstStyle>
            <a:lvl1pPr marL="227013" indent="-227013">
              <a:defRPr>
                <a:solidFill>
                  <a:srgbClr val="00467F"/>
                </a:solidFill>
              </a:defRPr>
            </a:lvl1pPr>
            <a:lvl2pPr>
              <a:defRPr>
                <a:solidFill>
                  <a:schemeClr val="bg2">
                    <a:lumMod val="50000"/>
                  </a:schemeClr>
                </a:solidFill>
              </a:defRPr>
            </a:lvl2pPr>
            <a:lvl3pPr>
              <a:defRPr>
                <a:solidFill>
                  <a:schemeClr val="bg2">
                    <a:lumMod val="50000"/>
                  </a:schemeClr>
                </a:solidFill>
              </a:defRPr>
            </a:lvl3pPr>
            <a:lvl4pPr marL="1371600" indent="0">
              <a:buNone/>
              <a:defRPr>
                <a:solidFill>
                  <a:schemeClr val="bg2">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102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jointcommission.org/assets/1/6/NPSG_Chapter_AHC_Jan2017.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cid:01dfe46b-6997-4ac7-8b5a-367153e58ddf@namprd17.prod.outlook.com"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cid:8614af3d-e130-460a-bfce-235110ebf8b9@namprd17.prod.outlook.com" TargetMode="External"/><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cid:09acd03a-2e4a-4b6f-859d-758587cb4050@namprd17.prod.outlook.com" TargetMode="External"/><Relationship Id="rId5" Type="http://schemas.openxmlformats.org/officeDocument/2006/relationships/image" Target="../media/image31.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cid:e4edc1bc-f8c0-4724-ae65-85a333d2bbc1@namprd17.prod.outloo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cid:021dbcad-22fd-44a4-9332-f27f60ee39fb@namprd17.prod.outloo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cid:a66685bf-85e1-49f7-b703-19a5f65e1339@namprd17.prod.outlook.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cid:2b97d5b4-6f29-4107-964e-246debafec40@namprd17.prod.outlook.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B-vvp_MPiAhXWuZ4KHW7dA04QjRx6BAgBEAU&amp;url=https://www.lifelabs.com/test/prostate-specific-antigen-psa-test/&amp;psig=AOvVaw0oQIe8V407fwWimiGC-_Qq&amp;ust=1559328245949558" TargetMode="Externa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8915400" cy="1470025"/>
          </a:xfrm>
        </p:spPr>
        <p:txBody>
          <a:bodyPr>
            <a:normAutofit/>
          </a:bodyPr>
          <a:lstStyle/>
          <a:p>
            <a:r>
              <a:rPr lang="en-US" sz="3600" dirty="0"/>
              <a:t>An Interprofessional Approach to </a:t>
            </a:r>
            <a:r>
              <a:rPr lang="en-US" sz="3600" dirty="0" smtClean="0"/>
              <a:t>Replacing</a:t>
            </a:r>
            <a:br>
              <a:rPr lang="en-US" sz="3600" dirty="0" smtClean="0"/>
            </a:br>
            <a:r>
              <a:rPr lang="en-US" sz="3600" dirty="0" smtClean="0"/>
              <a:t> </a:t>
            </a:r>
            <a:r>
              <a:rPr lang="en-US" sz="3600" dirty="0"/>
              <a:t>a Laboratory Information System</a:t>
            </a:r>
          </a:p>
        </p:txBody>
      </p:sp>
      <p:sp>
        <p:nvSpPr>
          <p:cNvPr id="3" name="Subtitle 2"/>
          <p:cNvSpPr>
            <a:spLocks noGrp="1"/>
          </p:cNvSpPr>
          <p:nvPr>
            <p:ph type="subTitle" idx="1"/>
          </p:nvPr>
        </p:nvSpPr>
        <p:spPr>
          <a:xfrm>
            <a:off x="152400" y="4038600"/>
            <a:ext cx="8534400" cy="1752600"/>
          </a:xfrm>
        </p:spPr>
        <p:txBody>
          <a:bodyPr/>
          <a:lstStyle/>
          <a:p>
            <a:r>
              <a:rPr lang="en-US" dirty="0">
                <a:solidFill>
                  <a:schemeClr val="accent1">
                    <a:lumMod val="50000"/>
                  </a:schemeClr>
                </a:solidFill>
              </a:rPr>
              <a:t>Shaina Hirany, MS, MT(ASCP)</a:t>
            </a:r>
          </a:p>
          <a:p>
            <a:r>
              <a:rPr lang="en-US" dirty="0">
                <a:solidFill>
                  <a:schemeClr val="accent1">
                    <a:lumMod val="50000"/>
                  </a:schemeClr>
                </a:solidFill>
              </a:rPr>
              <a:t>Jill Benns, MSN, MBA/HCM, </a:t>
            </a:r>
            <a:r>
              <a:rPr lang="en-US" dirty="0" smtClean="0">
                <a:solidFill>
                  <a:schemeClr val="accent1">
                    <a:lumMod val="50000"/>
                  </a:schemeClr>
                </a:solidFill>
              </a:rPr>
              <a:t>RN-C, PCCN-K</a:t>
            </a:r>
          </a:p>
          <a:p>
            <a:r>
              <a:rPr lang="en-US" dirty="0" smtClean="0">
                <a:solidFill>
                  <a:schemeClr val="accent1">
                    <a:lumMod val="50000"/>
                  </a:schemeClr>
                </a:solidFill>
              </a:rPr>
              <a:t>Tsedey </a:t>
            </a:r>
            <a:r>
              <a:rPr lang="en-US" dirty="0">
                <a:solidFill>
                  <a:schemeClr val="accent1">
                    <a:lumMod val="50000"/>
                  </a:schemeClr>
                </a:solidFill>
              </a:rPr>
              <a:t>Melaku, MS, BSN, RN </a:t>
            </a:r>
          </a:p>
          <a:p>
            <a:endParaRPr lang="en-US" dirty="0"/>
          </a:p>
          <a:p>
            <a:endParaRPr lang="en-US" dirty="0"/>
          </a:p>
        </p:txBody>
      </p:sp>
    </p:spTree>
    <p:extLst>
      <p:ext uri="{BB962C8B-B14F-4D97-AF65-F5344CB8AC3E}">
        <p14:creationId xmlns:p14="http://schemas.microsoft.com/office/powerpoint/2010/main" val="25875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143000"/>
          </a:xfrm>
        </p:spPr>
        <p:txBody>
          <a:bodyPr>
            <a:normAutofit fontScale="90000"/>
          </a:bodyPr>
          <a:lstStyle/>
          <a:p>
            <a:r>
              <a:rPr lang="en-US" dirty="0" smtClean="0"/>
              <a:t>Document Current &amp; Future State Workflows</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10</a:t>
            </a:fld>
            <a:endParaRPr lang="en-US"/>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376" t="13855" r="25372" b="5522"/>
          <a:stretch/>
        </p:blipFill>
        <p:spPr bwMode="auto">
          <a:xfrm>
            <a:off x="0" y="1219200"/>
            <a:ext cx="8686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04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All Collection Workflows</a:t>
            </a:r>
            <a:endParaRPr lang="en-US" dirty="0"/>
          </a:p>
        </p:txBody>
      </p:sp>
      <p:sp>
        <p:nvSpPr>
          <p:cNvPr id="3" name="Content Placeholder 2"/>
          <p:cNvSpPr>
            <a:spLocks noGrp="1"/>
          </p:cNvSpPr>
          <p:nvPr>
            <p:ph idx="1"/>
          </p:nvPr>
        </p:nvSpPr>
        <p:spPr>
          <a:xfrm>
            <a:off x="381000" y="1524000"/>
            <a:ext cx="8229600" cy="4648200"/>
          </a:xfrm>
        </p:spPr>
        <p:txBody>
          <a:bodyPr numCol="2">
            <a:normAutofit fontScale="92500" lnSpcReduction="20000"/>
          </a:bodyPr>
          <a:lstStyle/>
          <a:p>
            <a:r>
              <a:rPr lang="en-US" dirty="0" smtClean="0"/>
              <a:t>Standard inpatient collection</a:t>
            </a:r>
          </a:p>
          <a:p>
            <a:r>
              <a:rPr lang="en-US" dirty="0" smtClean="0"/>
              <a:t>Standard clinic collection</a:t>
            </a:r>
          </a:p>
          <a:p>
            <a:r>
              <a:rPr lang="en-US" dirty="0" smtClean="0"/>
              <a:t>24 hour urine</a:t>
            </a:r>
          </a:p>
          <a:p>
            <a:r>
              <a:rPr lang="en-US" dirty="0" smtClean="0"/>
              <a:t>Bedside procedures </a:t>
            </a:r>
            <a:r>
              <a:rPr lang="en-US" sz="1800" dirty="0" smtClean="0"/>
              <a:t>(i.e. lumbar puncture, bone marrow biopsy)</a:t>
            </a:r>
          </a:p>
          <a:p>
            <a:r>
              <a:rPr lang="en-US" dirty="0" smtClean="0"/>
              <a:t>Radiology procedures </a:t>
            </a:r>
            <a:r>
              <a:rPr lang="en-US" sz="1800" dirty="0" smtClean="0"/>
              <a:t>(i.e. CT guided biopsy, breast biopsy)</a:t>
            </a:r>
          </a:p>
          <a:p>
            <a:r>
              <a:rPr lang="en-US" dirty="0" smtClean="0"/>
              <a:t>PAP smear</a:t>
            </a:r>
          </a:p>
          <a:p>
            <a:r>
              <a:rPr lang="en-US" dirty="0" smtClean="0"/>
              <a:t>ABGs</a:t>
            </a:r>
          </a:p>
          <a:p>
            <a:r>
              <a:rPr lang="en-US" dirty="0" smtClean="0"/>
              <a:t>Nasal swab</a:t>
            </a:r>
          </a:p>
          <a:p>
            <a:r>
              <a:rPr lang="en-US" dirty="0" smtClean="0"/>
              <a:t>Point of care tests  </a:t>
            </a:r>
          </a:p>
          <a:p>
            <a:r>
              <a:rPr lang="en-US" dirty="0" smtClean="0"/>
              <a:t>Placenta</a:t>
            </a:r>
          </a:p>
          <a:p>
            <a:r>
              <a:rPr lang="en-US" dirty="0" smtClean="0"/>
              <a:t>Products of conception</a:t>
            </a:r>
          </a:p>
          <a:p>
            <a:r>
              <a:rPr lang="en-US" dirty="0" smtClean="0"/>
              <a:t>Provider obtained specimen</a:t>
            </a:r>
          </a:p>
          <a:p>
            <a:r>
              <a:rPr lang="en-US" dirty="0" smtClean="0"/>
              <a:t>Patient collected samples </a:t>
            </a:r>
            <a:r>
              <a:rPr lang="en-US" sz="1800" dirty="0" smtClean="0"/>
              <a:t>(i.e</a:t>
            </a:r>
            <a:r>
              <a:rPr lang="en-US" sz="1800" dirty="0"/>
              <a:t>. at home)</a:t>
            </a:r>
          </a:p>
          <a:p>
            <a:r>
              <a:rPr lang="en-US" dirty="0" smtClean="0"/>
              <a:t>Intraop/intraprocedure </a:t>
            </a:r>
            <a:r>
              <a:rPr lang="en-US" sz="1800" dirty="0"/>
              <a:t>(i.e. GI lab, cath lab)</a:t>
            </a:r>
          </a:p>
          <a:p>
            <a:endParaRPr lang="en-US" dirty="0" smtClean="0"/>
          </a:p>
        </p:txBody>
      </p:sp>
      <p:sp>
        <p:nvSpPr>
          <p:cNvPr id="4" name="Slide Number Placeholder 3"/>
          <p:cNvSpPr>
            <a:spLocks noGrp="1"/>
          </p:cNvSpPr>
          <p:nvPr>
            <p:ph type="sldNum" sz="quarter" idx="12"/>
          </p:nvPr>
        </p:nvSpPr>
        <p:spPr/>
        <p:txBody>
          <a:bodyPr/>
          <a:lstStyle/>
          <a:p>
            <a:fld id="{BB91B803-E462-4741-B8BD-B058610752DD}" type="slidenum">
              <a:rPr lang="en-US" smtClean="0"/>
              <a:t>11</a:t>
            </a:fld>
            <a:endParaRPr lang="en-US"/>
          </a:p>
        </p:txBody>
      </p:sp>
    </p:spTree>
    <p:extLst>
      <p:ext uri="{BB962C8B-B14F-4D97-AF65-F5344CB8AC3E}">
        <p14:creationId xmlns:p14="http://schemas.microsoft.com/office/powerpoint/2010/main" val="341351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12</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60198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33600"/>
            <a:ext cx="6019799"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2628651"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24399"/>
            <a:ext cx="2200275" cy="215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724399"/>
            <a:ext cx="2133600" cy="2177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297" y="2286000"/>
            <a:ext cx="216217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1547" y="41635"/>
            <a:ext cx="2555254" cy="1787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3074" idx="2"/>
            <a:endCxn id="3075" idx="0"/>
          </p:cNvCxnSpPr>
          <p:nvPr/>
        </p:nvCxnSpPr>
        <p:spPr>
          <a:xfrm>
            <a:off x="3009900" y="1676401"/>
            <a:ext cx="1" cy="4571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076" idx="0"/>
          </p:cNvCxnSpPr>
          <p:nvPr/>
        </p:nvCxnSpPr>
        <p:spPr>
          <a:xfrm>
            <a:off x="1314325" y="4114800"/>
            <a:ext cx="1"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076" idx="3"/>
            <a:endCxn id="3077" idx="1"/>
          </p:cNvCxnSpPr>
          <p:nvPr/>
        </p:nvCxnSpPr>
        <p:spPr>
          <a:xfrm>
            <a:off x="2628651" y="5791200"/>
            <a:ext cx="724149" cy="981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077" idx="3"/>
            <a:endCxn id="3078" idx="1"/>
          </p:cNvCxnSpPr>
          <p:nvPr/>
        </p:nvCxnSpPr>
        <p:spPr>
          <a:xfrm>
            <a:off x="5553075" y="5801019"/>
            <a:ext cx="695325" cy="1226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620000" y="4114800"/>
            <a:ext cx="0" cy="6095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079" idx="0"/>
          </p:cNvCxnSpPr>
          <p:nvPr/>
        </p:nvCxnSpPr>
        <p:spPr>
          <a:xfrm flipV="1">
            <a:off x="7498385" y="1828800"/>
            <a:ext cx="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7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13</a:t>
            </a:fld>
            <a:endParaRPr lang="en-US"/>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5" r="35141"/>
          <a:stretch/>
        </p:blipFill>
        <p:spPr bwMode="auto">
          <a:xfrm>
            <a:off x="1" y="25924"/>
            <a:ext cx="5029200" cy="1626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080"/>
          <a:stretch/>
        </p:blipFill>
        <p:spPr bwMode="auto">
          <a:xfrm>
            <a:off x="3462182" y="1701708"/>
            <a:ext cx="5681817"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rotWithShape="1">
          <a:blip r:embed="rId5"/>
          <a:srcRect t="7266"/>
          <a:stretch/>
        </p:blipFill>
        <p:spPr>
          <a:xfrm>
            <a:off x="-4124" y="3444123"/>
            <a:ext cx="5410200" cy="3413877"/>
          </a:xfrm>
          <a:prstGeom prst="rect">
            <a:avLst/>
          </a:prstGeom>
        </p:spPr>
      </p:pic>
      <p:sp>
        <p:nvSpPr>
          <p:cNvPr id="9" name="TextBox 8"/>
          <p:cNvSpPr txBox="1"/>
          <p:nvPr/>
        </p:nvSpPr>
        <p:spPr>
          <a:xfrm>
            <a:off x="5029201" y="25924"/>
            <a:ext cx="3732229" cy="461665"/>
          </a:xfrm>
          <a:prstGeom prst="rect">
            <a:avLst/>
          </a:prstGeom>
          <a:noFill/>
        </p:spPr>
        <p:txBody>
          <a:bodyPr wrap="square" rtlCol="0">
            <a:spAutoFit/>
          </a:bodyPr>
          <a:lstStyle/>
          <a:p>
            <a:r>
              <a:rPr lang="en-US" sz="2400" b="1" dirty="0" smtClean="0"/>
              <a:t>Ambulatory Workflow: PDA</a:t>
            </a:r>
            <a:endParaRPr lang="en-US" sz="2400" b="1" dirty="0"/>
          </a:p>
        </p:txBody>
      </p:sp>
      <p:sp>
        <p:nvSpPr>
          <p:cNvPr id="10" name="TextBox 9"/>
          <p:cNvSpPr txBox="1"/>
          <p:nvPr/>
        </p:nvSpPr>
        <p:spPr>
          <a:xfrm>
            <a:off x="5791200" y="837892"/>
            <a:ext cx="2133600" cy="461665"/>
          </a:xfrm>
          <a:prstGeom prst="rect">
            <a:avLst/>
          </a:prstGeom>
          <a:noFill/>
        </p:spPr>
        <p:txBody>
          <a:bodyPr wrap="square" rtlCol="0">
            <a:spAutoFit/>
          </a:bodyPr>
          <a:lstStyle/>
          <a:p>
            <a:r>
              <a:rPr lang="en-US" sz="2400" b="1" dirty="0" smtClean="0">
                <a:solidFill>
                  <a:srgbClr val="FF0000"/>
                </a:solidFill>
              </a:rPr>
              <a:t>Step 1: </a:t>
            </a:r>
            <a:r>
              <a:rPr lang="en-US" sz="2400" b="1" u="sng" dirty="0" smtClean="0">
                <a:solidFill>
                  <a:srgbClr val="FF0000"/>
                </a:solidFill>
              </a:rPr>
              <a:t>P</a:t>
            </a:r>
            <a:r>
              <a:rPr lang="en-US" sz="2400" b="1" dirty="0" smtClean="0">
                <a:solidFill>
                  <a:srgbClr val="FF0000"/>
                </a:solidFill>
              </a:rPr>
              <a:t>RINT</a:t>
            </a:r>
            <a:endParaRPr lang="en-US" sz="2400" b="1" dirty="0">
              <a:solidFill>
                <a:srgbClr val="FF0000"/>
              </a:solidFill>
            </a:endParaRPr>
          </a:p>
        </p:txBody>
      </p:sp>
      <p:sp>
        <p:nvSpPr>
          <p:cNvPr id="15" name="TextBox 14"/>
          <p:cNvSpPr txBox="1"/>
          <p:nvPr/>
        </p:nvSpPr>
        <p:spPr>
          <a:xfrm>
            <a:off x="152400" y="2494037"/>
            <a:ext cx="2684336" cy="461665"/>
          </a:xfrm>
          <a:prstGeom prst="rect">
            <a:avLst/>
          </a:prstGeom>
          <a:noFill/>
        </p:spPr>
        <p:txBody>
          <a:bodyPr wrap="square" rtlCol="0">
            <a:spAutoFit/>
          </a:bodyPr>
          <a:lstStyle/>
          <a:p>
            <a:r>
              <a:rPr lang="en-US" sz="2400" b="1" dirty="0" smtClean="0">
                <a:solidFill>
                  <a:srgbClr val="FF0000"/>
                </a:solidFill>
              </a:rPr>
              <a:t>Step 2: </a:t>
            </a:r>
            <a:r>
              <a:rPr lang="en-US" sz="2400" b="1" u="sng" dirty="0" smtClean="0">
                <a:solidFill>
                  <a:srgbClr val="FF0000"/>
                </a:solidFill>
              </a:rPr>
              <a:t>D</a:t>
            </a:r>
            <a:r>
              <a:rPr lang="en-US" sz="2400" b="1" dirty="0" smtClean="0">
                <a:solidFill>
                  <a:srgbClr val="FF0000"/>
                </a:solidFill>
              </a:rPr>
              <a:t>OCUMENT</a:t>
            </a:r>
            <a:endParaRPr lang="en-US" sz="2400" b="1" dirty="0">
              <a:solidFill>
                <a:srgbClr val="FF0000"/>
              </a:solidFill>
            </a:endParaRPr>
          </a:p>
        </p:txBody>
      </p:sp>
      <p:sp>
        <p:nvSpPr>
          <p:cNvPr id="16" name="TextBox 15"/>
          <p:cNvSpPr txBox="1"/>
          <p:nvPr/>
        </p:nvSpPr>
        <p:spPr>
          <a:xfrm>
            <a:off x="5788897" y="4960407"/>
            <a:ext cx="2133600" cy="461665"/>
          </a:xfrm>
          <a:prstGeom prst="rect">
            <a:avLst/>
          </a:prstGeom>
          <a:noFill/>
        </p:spPr>
        <p:txBody>
          <a:bodyPr wrap="square" rtlCol="0">
            <a:spAutoFit/>
          </a:bodyPr>
          <a:lstStyle/>
          <a:p>
            <a:r>
              <a:rPr lang="en-US" sz="2400" b="1" dirty="0" smtClean="0">
                <a:solidFill>
                  <a:srgbClr val="FF0000"/>
                </a:solidFill>
              </a:rPr>
              <a:t>Step 3: </a:t>
            </a:r>
            <a:r>
              <a:rPr lang="en-US" sz="2400" b="1" u="sng" dirty="0" smtClean="0">
                <a:solidFill>
                  <a:srgbClr val="FF0000"/>
                </a:solidFill>
              </a:rPr>
              <a:t>A</a:t>
            </a:r>
            <a:r>
              <a:rPr lang="en-US" sz="2400" b="1" dirty="0" smtClean="0">
                <a:solidFill>
                  <a:srgbClr val="FF0000"/>
                </a:solidFill>
              </a:rPr>
              <a:t>CCEPT</a:t>
            </a:r>
            <a:endParaRPr lang="en-US" sz="2400" b="1" dirty="0">
              <a:solidFill>
                <a:srgbClr val="FF0000"/>
              </a:solidFill>
            </a:endParaRPr>
          </a:p>
        </p:txBody>
      </p:sp>
    </p:spTree>
    <p:extLst>
      <p:ext uri="{BB962C8B-B14F-4D97-AF65-F5344CB8AC3E}">
        <p14:creationId xmlns:p14="http://schemas.microsoft.com/office/powerpoint/2010/main" val="14029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Recollect, Click Accept</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14</a:t>
            </a:fld>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754" t="12261" b="13671"/>
          <a:stretch/>
        </p:blipFill>
        <p:spPr bwMode="auto">
          <a:xfrm>
            <a:off x="561680" y="1371600"/>
            <a:ext cx="8077200" cy="402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657671"/>
            <a:ext cx="9172280" cy="1200329"/>
          </a:xfrm>
          <a:prstGeom prst="rect">
            <a:avLst/>
          </a:prstGeom>
          <a:solidFill>
            <a:srgbClr val="FFFF00"/>
          </a:solidFill>
        </p:spPr>
        <p:txBody>
          <a:bodyPr wrap="square" rtlCol="0">
            <a:spAutoFit/>
          </a:bodyPr>
          <a:lstStyle/>
          <a:p>
            <a:pPr algn="l"/>
            <a:endParaRPr lang="en-US" sz="1800" b="1" kern="1200" dirty="0" smtClean="0">
              <a:solidFill>
                <a:schemeClr val="tx1"/>
              </a:solidFill>
              <a:latin typeface="+mn-lt"/>
              <a:ea typeface="+mn-ea"/>
              <a:cs typeface="+mn-cs"/>
            </a:endParaRPr>
          </a:p>
          <a:p>
            <a:pPr algn="l"/>
            <a:r>
              <a:rPr lang="en-US" sz="1800" b="1" kern="1200" dirty="0" smtClean="0">
                <a:solidFill>
                  <a:srgbClr val="FF0000"/>
                </a:solidFill>
                <a:latin typeface="+mn-lt"/>
                <a:ea typeface="+mn-ea"/>
                <a:cs typeface="+mn-cs"/>
              </a:rPr>
              <a:t>If these steps aren’t followed, it can create a significant backlog in the lab which could lead to result delays </a:t>
            </a:r>
            <a:r>
              <a:rPr lang="en-US" sz="1800" b="1" kern="1200" dirty="0" smtClean="0">
                <a:solidFill>
                  <a:srgbClr val="FF0000"/>
                </a:solidFill>
                <a:latin typeface="+mn-lt"/>
                <a:ea typeface="+mn-ea"/>
                <a:cs typeface="+mn-cs"/>
                <a:sym typeface="Wingdings" panose="05000000000000000000" pitchFamily="2" charset="2"/>
              </a:rPr>
              <a:t> delays in care   </a:t>
            </a:r>
            <a:r>
              <a:rPr lang="en-US" sz="1800" b="1" dirty="0" smtClean="0">
                <a:solidFill>
                  <a:srgbClr val="FF0000"/>
                </a:solidFill>
                <a:latin typeface="+mn-lt"/>
                <a:sym typeface="Wingdings" panose="05000000000000000000" pitchFamily="2" charset="2"/>
              </a:rPr>
              <a:t>delays in </a:t>
            </a:r>
            <a:r>
              <a:rPr lang="en-US" sz="1800" b="1" kern="1200" dirty="0" smtClean="0">
                <a:solidFill>
                  <a:srgbClr val="FF0000"/>
                </a:solidFill>
                <a:latin typeface="+mn-lt"/>
                <a:sym typeface="Wingdings" panose="05000000000000000000" pitchFamily="2" charset="2"/>
              </a:rPr>
              <a:t>throughput etc.….</a:t>
            </a:r>
            <a:endParaRPr lang="en-US" sz="1800" dirty="0">
              <a:solidFill>
                <a:srgbClr val="FF0000"/>
              </a:solidFill>
              <a:latin typeface="+mn-lt"/>
              <a:sym typeface="Wingdings" panose="05000000000000000000" pitchFamily="2" charset="2"/>
            </a:endParaRPr>
          </a:p>
          <a:p>
            <a:pPr algn="l"/>
            <a:r>
              <a:rPr lang="en-US" sz="1800" b="1" kern="1200" dirty="0" smtClean="0">
                <a:solidFill>
                  <a:srgbClr val="FF0000"/>
                </a:solidFill>
                <a:latin typeface="+mn-lt"/>
                <a:ea typeface="+mn-ea"/>
                <a:cs typeface="+mn-cs"/>
                <a:sym typeface="Wingdings" panose="05000000000000000000" pitchFamily="2" charset="2"/>
              </a:rPr>
              <a:t> </a:t>
            </a:r>
            <a:endParaRPr lang="en-US" sz="1800" b="1" kern="1200" dirty="0" smtClean="0">
              <a:solidFill>
                <a:srgbClr val="FF0000"/>
              </a:solidFill>
              <a:latin typeface="+mn-lt"/>
              <a:ea typeface="+mn-ea"/>
              <a:cs typeface="+mn-cs"/>
            </a:endParaRPr>
          </a:p>
        </p:txBody>
      </p:sp>
    </p:spTree>
    <p:extLst>
      <p:ext uri="{BB962C8B-B14F-4D97-AF65-F5344CB8AC3E}">
        <p14:creationId xmlns:p14="http://schemas.microsoft.com/office/powerpoint/2010/main" val="40422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Specimen Collection Best Practices</a:t>
            </a:r>
            <a:endParaRPr lang="en-US" dirty="0"/>
          </a:p>
        </p:txBody>
      </p:sp>
      <p:sp>
        <p:nvSpPr>
          <p:cNvPr id="3" name="Content Placeholder 2"/>
          <p:cNvSpPr>
            <a:spLocks noGrp="1"/>
          </p:cNvSpPr>
          <p:nvPr>
            <p:ph sz="half" idx="1"/>
          </p:nvPr>
        </p:nvSpPr>
        <p:spPr>
          <a:xfrm>
            <a:off x="304800" y="1219200"/>
            <a:ext cx="8382000" cy="5257800"/>
          </a:xfrm>
        </p:spPr>
        <p:txBody>
          <a:bodyPr>
            <a:normAutofit fontScale="55000" lnSpcReduction="20000"/>
          </a:bodyPr>
          <a:lstStyle/>
          <a:p>
            <a:endParaRPr lang="en-US" sz="4500" dirty="0" smtClean="0"/>
          </a:p>
          <a:p>
            <a:r>
              <a:rPr lang="en-US" sz="5800" dirty="0" smtClean="0"/>
              <a:t>Use at least </a:t>
            </a:r>
            <a:r>
              <a:rPr lang="en-US" sz="5800" b="1" dirty="0" smtClean="0">
                <a:solidFill>
                  <a:srgbClr val="00B050"/>
                </a:solidFill>
              </a:rPr>
              <a:t>two patient identifiers </a:t>
            </a:r>
            <a:r>
              <a:rPr lang="en-US" sz="5800" dirty="0" smtClean="0"/>
              <a:t>when collecting blood samples and other specimens for clinical testing</a:t>
            </a:r>
          </a:p>
          <a:p>
            <a:pPr marL="914400" lvl="2" indent="0">
              <a:buNone/>
            </a:pPr>
            <a:endParaRPr lang="en-US" sz="2900" dirty="0" smtClean="0"/>
          </a:p>
          <a:p>
            <a:pPr marL="914400" lvl="2" indent="0">
              <a:buNone/>
            </a:pPr>
            <a:endParaRPr lang="en-US" sz="2900" dirty="0" smtClean="0"/>
          </a:p>
          <a:p>
            <a:pPr marL="914400" lvl="2" indent="0">
              <a:buNone/>
            </a:pPr>
            <a:endParaRPr lang="en-US" sz="2900" dirty="0" smtClean="0"/>
          </a:p>
          <a:p>
            <a:r>
              <a:rPr lang="en-US" sz="5800" dirty="0" smtClean="0"/>
              <a:t>Label </a:t>
            </a:r>
            <a:r>
              <a:rPr lang="en-US" sz="5800" dirty="0"/>
              <a:t>containers used for blood and other specimens </a:t>
            </a:r>
            <a:r>
              <a:rPr lang="en-US" sz="5800" b="1" dirty="0">
                <a:solidFill>
                  <a:srgbClr val="00B050"/>
                </a:solidFill>
              </a:rPr>
              <a:t>in the presence of the patient</a:t>
            </a:r>
            <a:r>
              <a:rPr lang="en-US" sz="5800" dirty="0"/>
              <a:t>. </a:t>
            </a:r>
            <a:endParaRPr lang="en-US" sz="5800"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sz="1200" dirty="0" smtClean="0">
              <a:hlinkClick r:id="rId3"/>
            </a:endParaRPr>
          </a:p>
          <a:p>
            <a:pPr marL="0" indent="0">
              <a:buNone/>
            </a:pPr>
            <a:endParaRPr lang="en-US" sz="1900" dirty="0">
              <a:hlinkClick r:id="rId3"/>
            </a:endParaRPr>
          </a:p>
          <a:p>
            <a:pPr marL="0" indent="0">
              <a:buNone/>
            </a:pPr>
            <a:r>
              <a:rPr lang="en-US" sz="1900" dirty="0" smtClean="0">
                <a:hlinkClick r:id="rId3"/>
              </a:rPr>
              <a:t>https://www.jointcommission.org/assets/1/6/NPSG_Chapter_AHC_Jan2017.pdf</a:t>
            </a:r>
            <a:endParaRPr lang="en-US" sz="19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400"/>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95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15198" t="16663" r="27783" b="12363"/>
          <a:stretch/>
        </p:blipFill>
        <p:spPr bwMode="auto">
          <a:xfrm>
            <a:off x="6030" y="0"/>
            <a:ext cx="91379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0" y="1905000"/>
            <a:ext cx="9144000" cy="4953000"/>
          </a:xfrm>
          <a:prstGeom prst="rect">
            <a:avLst/>
          </a:prstGeom>
          <a:solidFill>
            <a:schemeClr val="bg1"/>
          </a:solid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271895" y="1397001"/>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
          <p:cNvSpPr txBox="1"/>
          <p:nvPr/>
        </p:nvSpPr>
        <p:spPr>
          <a:xfrm>
            <a:off x="7295633" y="1397001"/>
            <a:ext cx="1514475"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114917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15198" t="16663" r="27783" b="12363"/>
          <a:stretch/>
        </p:blipFill>
        <p:spPr bwMode="auto">
          <a:xfrm>
            <a:off x="6030" y="0"/>
            <a:ext cx="91379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0" y="3835400"/>
            <a:ext cx="9144000" cy="3022600"/>
          </a:xfrm>
          <a:prstGeom prst="rect">
            <a:avLst/>
          </a:prstGeom>
          <a:solidFill>
            <a:schemeClr val="bg1"/>
          </a:solid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248400" y="1407727"/>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
          <p:cNvSpPr txBox="1"/>
          <p:nvPr/>
        </p:nvSpPr>
        <p:spPr>
          <a:xfrm>
            <a:off x="7248643" y="1407727"/>
            <a:ext cx="1514475"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2629426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15198" t="16663" r="27783" b="12363"/>
          <a:stretch/>
        </p:blipFill>
        <p:spPr bwMode="auto">
          <a:xfrm>
            <a:off x="6030" y="0"/>
            <a:ext cx="91379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0" y="5359400"/>
            <a:ext cx="9144000" cy="1498600"/>
          </a:xfrm>
          <a:prstGeom prst="rect">
            <a:avLst/>
          </a:prstGeom>
          <a:solidFill>
            <a:schemeClr val="bg1"/>
          </a:solid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248400" y="1396999"/>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
          <p:cNvSpPr txBox="1"/>
          <p:nvPr/>
        </p:nvSpPr>
        <p:spPr>
          <a:xfrm>
            <a:off x="7283137" y="1396999"/>
            <a:ext cx="1362075"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4147455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15198" t="16663" r="27783" b="12363"/>
          <a:stretch/>
        </p:blipFill>
        <p:spPr bwMode="auto">
          <a:xfrm>
            <a:off x="6030" y="0"/>
            <a:ext cx="91379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324600" y="1433849"/>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
          <p:cNvSpPr txBox="1"/>
          <p:nvPr/>
        </p:nvSpPr>
        <p:spPr>
          <a:xfrm>
            <a:off x="7344410" y="1433849"/>
            <a:ext cx="1514475"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1947242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Review best practices for implementing or replacing a laboratory information system.</a:t>
            </a:r>
          </a:p>
          <a:p>
            <a:r>
              <a:rPr lang="en-US" dirty="0"/>
              <a:t>Explain the importance of interprofessional approach for implementation</a:t>
            </a:r>
          </a:p>
          <a:p>
            <a:r>
              <a:rPr lang="en-US" dirty="0"/>
              <a:t>Describe training strategy</a:t>
            </a:r>
          </a:p>
          <a:p>
            <a:r>
              <a:rPr lang="en-US" dirty="0"/>
              <a:t>Share post implementation outcomes and lessons learned</a:t>
            </a:r>
          </a:p>
        </p:txBody>
      </p:sp>
      <p:sp>
        <p:nvSpPr>
          <p:cNvPr id="5" name="Slide Number Placeholder 4"/>
          <p:cNvSpPr>
            <a:spLocks noGrp="1"/>
          </p:cNvSpPr>
          <p:nvPr>
            <p:ph type="sldNum" sz="quarter" idx="12"/>
          </p:nvPr>
        </p:nvSpPr>
        <p:spPr/>
        <p:txBody>
          <a:bodyPr/>
          <a:lstStyle/>
          <a:p>
            <a:fld id="{BB91B803-E462-4741-B8BD-B058610752DD}" type="slidenum">
              <a:rPr lang="en-US" smtClean="0"/>
              <a:t>2</a:t>
            </a:fld>
            <a:endParaRPr lang="en-US"/>
          </a:p>
        </p:txBody>
      </p:sp>
    </p:spTree>
    <p:extLst>
      <p:ext uri="{BB962C8B-B14F-4D97-AF65-F5344CB8AC3E}">
        <p14:creationId xmlns:p14="http://schemas.microsoft.com/office/powerpoint/2010/main" val="1564431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20326" r="27783" b="64129"/>
          <a:stretch/>
        </p:blipFill>
        <p:spPr bwMode="auto">
          <a:xfrm>
            <a:off x="0" y="523220"/>
            <a:ext cx="9144000" cy="1371600"/>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248400" y="1447800"/>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0"/>
          <p:cNvSpPr txBox="1"/>
          <p:nvPr/>
        </p:nvSpPr>
        <p:spPr>
          <a:xfrm>
            <a:off x="7255409" y="1425723"/>
            <a:ext cx="1669753"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
        <p:nvSpPr>
          <p:cNvPr id="13" name="TextBox 12"/>
          <p:cNvSpPr txBox="1"/>
          <p:nvPr/>
        </p:nvSpPr>
        <p:spPr>
          <a:xfrm>
            <a:off x="0" y="0"/>
            <a:ext cx="91440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Blood Cultures</a:t>
            </a: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05" t="59174" r="77675" b="19131"/>
          <a:stretch/>
        </p:blipFill>
        <p:spPr bwMode="auto">
          <a:xfrm>
            <a:off x="381000" y="2122206"/>
            <a:ext cx="1186249" cy="123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id:01dfe46b-6997-4ac7-8b5a-367153e58ddf@namprd17.prod.outlook.com"/>
          <p:cNvPicPr/>
          <p:nvPr/>
        </p:nvPicPr>
        <p:blipFill rotWithShape="1">
          <a:blip r:embed="rId5" r:link="rId6">
            <a:extLst>
              <a:ext uri="{28A0092B-C50C-407E-A947-70E740481C1C}">
                <a14:useLocalDpi xmlns:a14="http://schemas.microsoft.com/office/drawing/2010/main" val="0"/>
              </a:ext>
            </a:extLst>
          </a:blip>
          <a:srcRect t="27095" b="25847"/>
          <a:stretch>
            <a:fillRect/>
          </a:stretch>
        </p:blipFill>
        <p:spPr bwMode="auto">
          <a:xfrm>
            <a:off x="1567249" y="3124200"/>
            <a:ext cx="6304173" cy="2667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73701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20326" r="27783" b="64129"/>
          <a:stretch/>
        </p:blipFill>
        <p:spPr bwMode="auto">
          <a:xfrm>
            <a:off x="-4985" y="510401"/>
            <a:ext cx="9144000" cy="1371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l="26251" t="16764" r="65876" b="79444"/>
          <a:stretch/>
        </p:blipFill>
        <p:spPr bwMode="auto">
          <a:xfrm>
            <a:off x="6319627" y="1447800"/>
            <a:ext cx="101981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0"/>
          <p:cNvSpPr txBox="1"/>
          <p:nvPr/>
        </p:nvSpPr>
        <p:spPr>
          <a:xfrm>
            <a:off x="7346582" y="1472725"/>
            <a:ext cx="1514475" cy="368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solidFill>
                  <a:srgbClr val="7030A0"/>
                </a:solidFill>
                <a:effectLst/>
                <a:latin typeface="Calibri"/>
                <a:ea typeface="Calibri"/>
                <a:cs typeface="Times New Roman"/>
              </a:rPr>
              <a:t>PREFERRED</a:t>
            </a:r>
            <a:endParaRPr lang="en-US" sz="1100" dirty="0">
              <a:effectLst/>
              <a:latin typeface="Calibri"/>
              <a:ea typeface="Calibri"/>
              <a:cs typeface="Times New Roman"/>
            </a:endParaRPr>
          </a:p>
        </p:txBody>
      </p:sp>
      <p:sp>
        <p:nvSpPr>
          <p:cNvPr id="13" name="TextBox 12"/>
          <p:cNvSpPr txBox="1"/>
          <p:nvPr/>
        </p:nvSpPr>
        <p:spPr>
          <a:xfrm>
            <a:off x="0" y="0"/>
            <a:ext cx="9144000"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Specimens with Formalin : Small and large containers</a:t>
            </a: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05" t="59174" r="77675" b="19131"/>
          <a:stretch/>
        </p:blipFill>
        <p:spPr bwMode="auto">
          <a:xfrm>
            <a:off x="161368" y="2122918"/>
            <a:ext cx="1362632" cy="141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05" t="59174" r="77675" b="19131"/>
          <a:stretch/>
        </p:blipFill>
        <p:spPr bwMode="auto">
          <a:xfrm>
            <a:off x="4419600" y="1970689"/>
            <a:ext cx="1447800" cy="150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id:09acd03a-2e4a-4b6f-859d-758587cb4050@namprd17.prod.outlook.com"/>
          <p:cNvPicPr/>
          <p:nvPr/>
        </p:nvPicPr>
        <p:blipFill rotWithShape="1">
          <a:blip r:embed="rId5" r:link="rId6">
            <a:extLst>
              <a:ext uri="{28A0092B-C50C-407E-A947-70E740481C1C}">
                <a14:useLocalDpi xmlns:a14="http://schemas.microsoft.com/office/drawing/2010/main" val="0"/>
              </a:ext>
            </a:extLst>
          </a:blip>
          <a:srcRect l="12500" t="5210" r="31033" b="15837"/>
          <a:stretch>
            <a:fillRect/>
          </a:stretch>
        </p:blipFill>
        <p:spPr bwMode="auto">
          <a:xfrm rot="5400000">
            <a:off x="1409700" y="2820177"/>
            <a:ext cx="29718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9" name="Picture 8" descr="cid:8614af3d-e130-460a-bfce-235110ebf8b9@namprd17.prod.outlook.com"/>
          <p:cNvPicPr/>
          <p:nvPr/>
        </p:nvPicPr>
        <p:blipFill rotWithShape="1">
          <a:blip r:embed="rId7" r:link="rId8">
            <a:extLst>
              <a:ext uri="{28A0092B-C50C-407E-A947-70E740481C1C}">
                <a14:useLocalDpi xmlns:a14="http://schemas.microsoft.com/office/drawing/2010/main" val="0"/>
              </a:ext>
            </a:extLst>
          </a:blip>
          <a:srcRect l="8196" t="8166" r="5858" b="13190"/>
          <a:stretch>
            <a:fillRect/>
          </a:stretch>
        </p:blipFill>
        <p:spPr bwMode="auto">
          <a:xfrm rot="5400000">
            <a:off x="5207952" y="3097848"/>
            <a:ext cx="3985896"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9144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36061" r="27783" b="43435"/>
          <a:stretch/>
        </p:blipFill>
        <p:spPr bwMode="auto">
          <a:xfrm>
            <a:off x="0" y="523220"/>
            <a:ext cx="9144000" cy="1371601"/>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0"/>
            <a:ext cx="91440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Blood Cultures</a:t>
            </a:r>
          </a:p>
        </p:txBody>
      </p:sp>
      <p:pic>
        <p:nvPicPr>
          <p:cNvPr id="8" name="Picture 7" descr="cid:e4edc1bc-f8c0-4724-ae65-85a333d2bbc1@namprd17.prod.outlook.com"/>
          <p:cNvPicPr/>
          <p:nvPr/>
        </p:nvPicPr>
        <p:blipFill rotWithShape="1">
          <a:blip r:embed="rId3" r:link="rId4">
            <a:extLst>
              <a:ext uri="{28A0092B-C50C-407E-A947-70E740481C1C}">
                <a14:useLocalDpi xmlns:a14="http://schemas.microsoft.com/office/drawing/2010/main" val="0"/>
              </a:ext>
            </a:extLst>
          </a:blip>
          <a:srcRect l="3208" t="32264" r="8690" b="25669"/>
          <a:stretch>
            <a:fillRect/>
          </a:stretch>
        </p:blipFill>
        <p:spPr bwMode="auto">
          <a:xfrm>
            <a:off x="1371600" y="2895600"/>
            <a:ext cx="6629400" cy="2684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46310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36061" r="27783" b="43435"/>
          <a:stretch/>
        </p:blipFill>
        <p:spPr bwMode="auto">
          <a:xfrm>
            <a:off x="0" y="546009"/>
            <a:ext cx="9144000" cy="166379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0"/>
            <a:ext cx="9144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Microtainer</a:t>
            </a:r>
          </a:p>
        </p:txBody>
      </p:sp>
      <p:pic>
        <p:nvPicPr>
          <p:cNvPr id="6" name="Picture 5" descr="cid:021dbcad-22fd-44a4-9332-f27f60ee39fb@namprd17.prod.outlook.com"/>
          <p:cNvPicPr/>
          <p:nvPr/>
        </p:nvPicPr>
        <p:blipFill rotWithShape="1">
          <a:blip r:embed="rId3" r:link="rId4">
            <a:extLst>
              <a:ext uri="{28A0092B-C50C-407E-A947-70E740481C1C}">
                <a14:useLocalDpi xmlns:a14="http://schemas.microsoft.com/office/drawing/2010/main" val="0"/>
              </a:ext>
            </a:extLst>
          </a:blip>
          <a:srcRect l="16607" r="22861"/>
          <a:stretch>
            <a:fillRect/>
          </a:stretch>
        </p:blipFill>
        <p:spPr bwMode="auto">
          <a:xfrm rot="5400000">
            <a:off x="2694061" y="2151138"/>
            <a:ext cx="3755878" cy="474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9085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56296" r="27783" b="28427"/>
          <a:stretch/>
        </p:blipFill>
        <p:spPr bwMode="auto">
          <a:xfrm>
            <a:off x="0" y="523220"/>
            <a:ext cx="9144000" cy="115318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0"/>
            <a:ext cx="9144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Body Fluid Large Bottles</a:t>
            </a:r>
          </a:p>
        </p:txBody>
      </p:sp>
      <p:pic>
        <p:nvPicPr>
          <p:cNvPr id="7" name="Picture 6" descr="cid:a66685bf-85e1-49f7-b703-19a5f65e1339@namprd17.prod.outlook.com"/>
          <p:cNvPicPr/>
          <p:nvPr/>
        </p:nvPicPr>
        <p:blipFill rotWithShape="1">
          <a:blip r:embed="rId3" r:link="rId4">
            <a:extLst>
              <a:ext uri="{28A0092B-C50C-407E-A947-70E740481C1C}">
                <a14:useLocalDpi xmlns:a14="http://schemas.microsoft.com/office/drawing/2010/main" val="0"/>
              </a:ext>
            </a:extLst>
          </a:blip>
          <a:srcRect l="6110" r="6470"/>
          <a:stretch>
            <a:fillRect/>
          </a:stretch>
        </p:blipFill>
        <p:spPr bwMode="auto">
          <a:xfrm rot="5400000">
            <a:off x="2029445" y="1952004"/>
            <a:ext cx="4437407"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2415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98" t="71708" r="27783" b="12363"/>
          <a:stretch/>
        </p:blipFill>
        <p:spPr bwMode="auto">
          <a:xfrm>
            <a:off x="0" y="523220"/>
            <a:ext cx="9144000" cy="130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9144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Body Fluid Large Bottles</a:t>
            </a:r>
          </a:p>
        </p:txBody>
      </p:sp>
      <p:pic>
        <p:nvPicPr>
          <p:cNvPr id="5" name="Picture 4" descr="cid:2b97d5b4-6f29-4107-964e-246debafec40@namprd17.prod.outlook.com"/>
          <p:cNvPicPr/>
          <p:nvPr/>
        </p:nvPicPr>
        <p:blipFill rotWithShape="1">
          <a:blip r:embed="rId3" r:link="rId4">
            <a:extLst>
              <a:ext uri="{28A0092B-C50C-407E-A947-70E740481C1C}">
                <a14:useLocalDpi xmlns:a14="http://schemas.microsoft.com/office/drawing/2010/main" val="0"/>
              </a:ext>
            </a:extLst>
          </a:blip>
          <a:srcRect l="3473" r="6959"/>
          <a:stretch>
            <a:fillRect/>
          </a:stretch>
        </p:blipFill>
        <p:spPr bwMode="auto">
          <a:xfrm rot="5400000">
            <a:off x="2101908" y="2393892"/>
            <a:ext cx="463538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2591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Tabletop Exercises to Review Workflows</a:t>
            </a:r>
            <a:endParaRPr lang="en-US" dirty="0"/>
          </a:p>
        </p:txBody>
      </p:sp>
      <p:sp>
        <p:nvSpPr>
          <p:cNvPr id="3" name="Content Placeholder 2"/>
          <p:cNvSpPr>
            <a:spLocks noGrp="1"/>
          </p:cNvSpPr>
          <p:nvPr>
            <p:ph idx="1"/>
          </p:nvPr>
        </p:nvSpPr>
        <p:spPr/>
        <p:txBody>
          <a:bodyPr>
            <a:normAutofit lnSpcReduction="10000"/>
          </a:bodyPr>
          <a:lstStyle/>
          <a:p>
            <a:r>
              <a:rPr lang="en-US" dirty="0"/>
              <a:t>Tabletop exercises done with lab, IT, and Clinical Informatics </a:t>
            </a:r>
          </a:p>
          <a:p>
            <a:pPr lvl="1"/>
            <a:r>
              <a:rPr lang="en-US" dirty="0"/>
              <a:t>Anatomic pathology</a:t>
            </a:r>
          </a:p>
          <a:p>
            <a:pPr lvl="1"/>
            <a:r>
              <a:rPr lang="en-US" dirty="0"/>
              <a:t>Microbiology</a:t>
            </a:r>
          </a:p>
          <a:p>
            <a:pPr lvl="1"/>
            <a:r>
              <a:rPr lang="en-US" dirty="0"/>
              <a:t>Hematology</a:t>
            </a:r>
          </a:p>
          <a:p>
            <a:pPr lvl="1"/>
            <a:r>
              <a:rPr lang="en-US" dirty="0"/>
              <a:t>Transfusion Services</a:t>
            </a:r>
          </a:p>
          <a:p>
            <a:pPr lvl="1"/>
            <a:r>
              <a:rPr lang="en-US" dirty="0"/>
              <a:t>Point of care testing</a:t>
            </a:r>
          </a:p>
          <a:p>
            <a:r>
              <a:rPr lang="en-US" dirty="0"/>
              <a:t>These exercises allowed participants to see all phases </a:t>
            </a:r>
            <a:r>
              <a:rPr lang="en-US" dirty="0" smtClean="0"/>
              <a:t>from specimen </a:t>
            </a:r>
            <a:r>
              <a:rPr lang="en-US" dirty="0"/>
              <a:t>collection to resulting.</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26</a:t>
            </a:fld>
            <a:endParaRPr lang="en-US"/>
          </a:p>
        </p:txBody>
      </p:sp>
    </p:spTree>
    <p:extLst>
      <p:ext uri="{BB962C8B-B14F-4D97-AF65-F5344CB8AC3E}">
        <p14:creationId xmlns:p14="http://schemas.microsoft.com/office/powerpoint/2010/main" val="93651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Tabletop Exercises: Label Printing</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27</a:t>
            </a:fld>
            <a:endParaRPr lang="en-US"/>
          </a:p>
        </p:txBody>
      </p:sp>
      <p:pic>
        <p:nvPicPr>
          <p:cNvPr id="9220"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617" t="20047" r="8581" b="36422"/>
          <a:stretch/>
        </p:blipFill>
        <p:spPr bwMode="auto">
          <a:xfrm>
            <a:off x="1828800" y="3124200"/>
            <a:ext cx="5029200" cy="319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261" t="41657" r="53520" b="33748"/>
          <a:stretch/>
        </p:blipFill>
        <p:spPr bwMode="auto">
          <a:xfrm>
            <a:off x="1828800" y="1295400"/>
            <a:ext cx="5029200" cy="183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368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2057400"/>
            <a:ext cx="8686800" cy="3733800"/>
          </a:xfrm>
        </p:spPr>
        <p:txBody>
          <a:bodyPr>
            <a:normAutofit fontScale="77500" lnSpcReduction="20000"/>
          </a:bodyPr>
          <a:lstStyle/>
          <a:p>
            <a:pPr marL="0" indent="0">
              <a:buFont typeface="Arial" panose="020B0604020202020204" pitchFamily="34" charset="0"/>
              <a:buNone/>
            </a:pPr>
            <a:r>
              <a:rPr lang="en-US" sz="3500" dirty="0">
                <a:solidFill>
                  <a:schemeClr val="tx1"/>
                </a:solidFill>
              </a:rPr>
              <a:t>Laboratory workflow changes with Epic Beaker:</a:t>
            </a:r>
          </a:p>
          <a:p>
            <a:pPr marL="0" indent="0">
              <a:buFont typeface="Arial" panose="020B0604020202020204" pitchFamily="34" charset="0"/>
              <a:buNone/>
            </a:pPr>
            <a:r>
              <a:rPr lang="en-US" sz="3500" dirty="0">
                <a:solidFill>
                  <a:schemeClr val="tx1"/>
                </a:solidFill>
              </a:rPr>
              <a:t>   </a:t>
            </a:r>
            <a:endParaRPr lang="en-US" sz="3500" dirty="0" smtClean="0">
              <a:solidFill>
                <a:schemeClr val="tx1"/>
              </a:solidFill>
            </a:endParaRPr>
          </a:p>
          <a:p>
            <a:pPr lvl="1"/>
            <a:r>
              <a:rPr lang="en-US" sz="3500" dirty="0" smtClean="0">
                <a:solidFill>
                  <a:schemeClr val="tx1"/>
                </a:solidFill>
              </a:rPr>
              <a:t>Collection date and time</a:t>
            </a:r>
          </a:p>
          <a:p>
            <a:pPr lvl="1"/>
            <a:r>
              <a:rPr lang="en-US" sz="3500" dirty="0" smtClean="0">
                <a:solidFill>
                  <a:schemeClr val="tx1"/>
                </a:solidFill>
              </a:rPr>
              <a:t>Specimen </a:t>
            </a:r>
            <a:r>
              <a:rPr lang="en-US" sz="3500" dirty="0">
                <a:solidFill>
                  <a:schemeClr val="tx1"/>
                </a:solidFill>
              </a:rPr>
              <a:t>Stability</a:t>
            </a:r>
          </a:p>
          <a:p>
            <a:pPr lvl="1"/>
            <a:r>
              <a:rPr lang="en-US" sz="3500" dirty="0">
                <a:solidFill>
                  <a:schemeClr val="tx1"/>
                </a:solidFill>
              </a:rPr>
              <a:t>Add-on Workflow</a:t>
            </a:r>
          </a:p>
          <a:p>
            <a:pPr lvl="1"/>
            <a:r>
              <a:rPr lang="en-US" sz="3500" dirty="0">
                <a:solidFill>
                  <a:schemeClr val="tx1"/>
                </a:solidFill>
              </a:rPr>
              <a:t>Hemolysis notification</a:t>
            </a:r>
          </a:p>
          <a:p>
            <a:pPr lvl="1"/>
            <a:r>
              <a:rPr lang="en-US" sz="3500" dirty="0">
                <a:solidFill>
                  <a:schemeClr val="tx1"/>
                </a:solidFill>
              </a:rPr>
              <a:t>Auto-cancellations for duplicate orders</a:t>
            </a:r>
          </a:p>
          <a:p>
            <a:pPr lvl="1"/>
            <a:r>
              <a:rPr lang="en-US" sz="3500" dirty="0">
                <a:solidFill>
                  <a:schemeClr val="tx1"/>
                </a:solidFill>
              </a:rPr>
              <a:t>Shared and Non Shared specimens</a:t>
            </a:r>
          </a:p>
          <a:p>
            <a:pPr lvl="1"/>
            <a:r>
              <a:rPr lang="en-US" sz="3500" dirty="0">
                <a:solidFill>
                  <a:schemeClr val="tx1"/>
                </a:solidFill>
              </a:rPr>
              <a:t>Specimen </a:t>
            </a:r>
            <a:r>
              <a:rPr lang="en-US" sz="3500" dirty="0" smtClean="0">
                <a:solidFill>
                  <a:schemeClr val="tx1"/>
                </a:solidFill>
              </a:rPr>
              <a:t>labeling</a:t>
            </a:r>
            <a:endParaRPr lang="en-US" sz="3500" dirty="0">
              <a:solidFill>
                <a:schemeClr val="tx1"/>
              </a:solidFill>
            </a:endParaRPr>
          </a:p>
          <a:p>
            <a:pPr marL="460375" lvl="1"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Presentation by Lab Regarding Upcoming Changes (RN III Network)</a:t>
            </a:r>
            <a:endParaRPr lang="en-US" dirty="0"/>
          </a:p>
        </p:txBody>
      </p:sp>
    </p:spTree>
    <p:extLst>
      <p:ext uri="{BB962C8B-B14F-4D97-AF65-F5344CB8AC3E}">
        <p14:creationId xmlns:p14="http://schemas.microsoft.com/office/powerpoint/2010/main" val="1823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2286000"/>
            <a:ext cx="4114800" cy="3276600"/>
          </a:xfrm>
          <a:ln w="28575">
            <a:solidFill>
              <a:srgbClr val="7030A0"/>
            </a:solidFill>
          </a:ln>
        </p:spPr>
        <p:txBody>
          <a:bodyPr/>
          <a:lstStyle/>
          <a:p>
            <a:pPr>
              <a:spcBef>
                <a:spcPts val="1200"/>
              </a:spcBef>
            </a:pPr>
            <a:r>
              <a:rPr lang="en-US" sz="1600" dirty="0">
                <a:solidFill>
                  <a:srgbClr val="00467F"/>
                </a:solidFill>
              </a:rPr>
              <a:t>Collection date and time is captured electronically </a:t>
            </a:r>
            <a:r>
              <a:rPr lang="en-US" sz="1600" u="sng" dirty="0">
                <a:solidFill>
                  <a:srgbClr val="00467F"/>
                </a:solidFill>
              </a:rPr>
              <a:t>and</a:t>
            </a:r>
            <a:r>
              <a:rPr lang="en-US" sz="1600" dirty="0">
                <a:solidFill>
                  <a:srgbClr val="00467F"/>
                </a:solidFill>
              </a:rPr>
              <a:t> printed on the </a:t>
            </a:r>
            <a:r>
              <a:rPr lang="en-US" sz="1600" dirty="0" err="1">
                <a:solidFill>
                  <a:srgbClr val="00467F"/>
                </a:solidFill>
              </a:rPr>
              <a:t>Medicopia</a:t>
            </a:r>
            <a:r>
              <a:rPr lang="en-US" sz="1600" dirty="0">
                <a:solidFill>
                  <a:srgbClr val="00467F"/>
                </a:solidFill>
              </a:rPr>
              <a:t> label</a:t>
            </a:r>
          </a:p>
          <a:p>
            <a:pPr>
              <a:spcBef>
                <a:spcPts val="1200"/>
              </a:spcBef>
            </a:pPr>
            <a:r>
              <a:rPr lang="en-US" sz="1600" dirty="0">
                <a:solidFill>
                  <a:srgbClr val="00467F"/>
                </a:solidFill>
              </a:rPr>
              <a:t>Demographic labels with no additional barcoded labels have hand written date and time of collection</a:t>
            </a:r>
          </a:p>
          <a:p>
            <a:endParaRPr lang="en-US" dirty="0"/>
          </a:p>
          <a:p>
            <a:endParaRPr lang="en-US" dirty="0"/>
          </a:p>
          <a:p>
            <a:endParaRPr lang="en-US" dirty="0"/>
          </a:p>
        </p:txBody>
      </p:sp>
      <p:sp>
        <p:nvSpPr>
          <p:cNvPr id="7" name="Text Placeholder 6"/>
          <p:cNvSpPr>
            <a:spLocks noGrp="1"/>
          </p:cNvSpPr>
          <p:nvPr>
            <p:ph type="body" idx="10"/>
          </p:nvPr>
        </p:nvSpPr>
        <p:spPr/>
        <p:txBody>
          <a:bodyPr/>
          <a:lstStyle/>
          <a:p>
            <a:pPr algn="ctr"/>
            <a:r>
              <a:rPr lang="en-US" dirty="0"/>
              <a:t>Current Process</a:t>
            </a:r>
          </a:p>
        </p:txBody>
      </p:sp>
      <p:sp>
        <p:nvSpPr>
          <p:cNvPr id="8" name="Text Placeholder 7"/>
          <p:cNvSpPr>
            <a:spLocks noGrp="1"/>
          </p:cNvSpPr>
          <p:nvPr>
            <p:ph type="body" idx="12"/>
          </p:nvPr>
        </p:nvSpPr>
        <p:spPr/>
        <p:txBody>
          <a:bodyPr/>
          <a:lstStyle/>
          <a:p>
            <a:pPr algn="ctr"/>
            <a:r>
              <a:rPr lang="en-US" dirty="0"/>
              <a:t>Epic Beaker Process</a:t>
            </a:r>
          </a:p>
        </p:txBody>
      </p:sp>
      <p:sp>
        <p:nvSpPr>
          <p:cNvPr id="3" name="Title 2"/>
          <p:cNvSpPr>
            <a:spLocks noGrp="1"/>
          </p:cNvSpPr>
          <p:nvPr>
            <p:ph type="title"/>
          </p:nvPr>
        </p:nvSpPr>
        <p:spPr/>
        <p:txBody>
          <a:bodyPr/>
          <a:lstStyle/>
          <a:p>
            <a:r>
              <a:rPr lang="en-US" dirty="0"/>
              <a:t>Collection Date and Time</a:t>
            </a:r>
          </a:p>
        </p:txBody>
      </p:sp>
      <p:sp>
        <p:nvSpPr>
          <p:cNvPr id="9" name="Content Placeholder 8"/>
          <p:cNvSpPr>
            <a:spLocks noGrp="1"/>
          </p:cNvSpPr>
          <p:nvPr>
            <p:ph sz="half" idx="13"/>
          </p:nvPr>
        </p:nvSpPr>
        <p:spPr>
          <a:xfrm>
            <a:off x="4572000" y="2286000"/>
            <a:ext cx="3886200" cy="3276600"/>
          </a:xfrm>
          <a:ln w="28575">
            <a:solidFill>
              <a:srgbClr val="7030A0"/>
            </a:solidFill>
          </a:ln>
        </p:spPr>
        <p:txBody>
          <a:bodyPr>
            <a:normAutofit/>
          </a:bodyPr>
          <a:lstStyle/>
          <a:p>
            <a:pPr>
              <a:spcBef>
                <a:spcPts val="1200"/>
              </a:spcBef>
            </a:pPr>
            <a:r>
              <a:rPr lang="en-US" sz="1600" dirty="0">
                <a:solidFill>
                  <a:srgbClr val="C00000"/>
                </a:solidFill>
              </a:rPr>
              <a:t>Collection date and time is </a:t>
            </a:r>
            <a:r>
              <a:rPr lang="en-US" sz="1600" u="sng" dirty="0">
                <a:solidFill>
                  <a:srgbClr val="C00000"/>
                </a:solidFill>
              </a:rPr>
              <a:t>only</a:t>
            </a:r>
            <a:r>
              <a:rPr lang="en-US" sz="1600" dirty="0">
                <a:solidFill>
                  <a:srgbClr val="C00000"/>
                </a:solidFill>
              </a:rPr>
              <a:t> captured electronically when labels are scanned again after collection</a:t>
            </a:r>
          </a:p>
          <a:p>
            <a:pPr>
              <a:spcBef>
                <a:spcPts val="1200"/>
              </a:spcBef>
            </a:pPr>
            <a:r>
              <a:rPr lang="en-US" sz="1600" dirty="0">
                <a:solidFill>
                  <a:srgbClr val="C00000"/>
                </a:solidFill>
              </a:rPr>
              <a:t>Specimens received with missing collection date and time electronically will be rejected by lab</a:t>
            </a:r>
          </a:p>
          <a:p>
            <a:pPr>
              <a:spcBef>
                <a:spcPts val="1200"/>
              </a:spcBef>
            </a:pPr>
            <a:r>
              <a:rPr lang="en-US" sz="1600" dirty="0">
                <a:solidFill>
                  <a:srgbClr val="00B050"/>
                </a:solidFill>
              </a:rPr>
              <a:t>Demographic labels with no additional barcoded labels will have hand written date and time of collection</a:t>
            </a:r>
          </a:p>
          <a:p>
            <a:endParaRPr lang="en-US" dirty="0"/>
          </a:p>
        </p:txBody>
      </p:sp>
    </p:spTree>
    <p:extLst>
      <p:ext uri="{BB962C8B-B14F-4D97-AF65-F5344CB8AC3E}">
        <p14:creationId xmlns:p14="http://schemas.microsoft.com/office/powerpoint/2010/main" val="238827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p:txBody>
          <a:bodyPr/>
          <a:lstStyle/>
          <a:p>
            <a:r>
              <a:rPr lang="en-US" dirty="0" smtClean="0"/>
              <a:t>Laboratory Information System Replacement</a:t>
            </a:r>
          </a:p>
          <a:p>
            <a:pPr lvl="1"/>
            <a:r>
              <a:rPr lang="en-US" dirty="0" smtClean="0"/>
              <a:t>Replacing Cerner with Epic Beaker</a:t>
            </a:r>
          </a:p>
          <a:p>
            <a:r>
              <a:rPr lang="en-US" dirty="0" smtClean="0"/>
              <a:t>Transfusion Services</a:t>
            </a:r>
          </a:p>
          <a:p>
            <a:pPr lvl="1"/>
            <a:r>
              <a:rPr lang="en-US" dirty="0" smtClean="0"/>
              <a:t>Replacing Cerner with Wellsky HCLL</a:t>
            </a:r>
          </a:p>
          <a:p>
            <a:r>
              <a:rPr lang="en-US" dirty="0" smtClean="0"/>
              <a:t>Epic 2019 Upgrade (major changes)</a:t>
            </a:r>
          </a:p>
          <a:p>
            <a:r>
              <a:rPr lang="en-US" dirty="0" smtClean="0"/>
              <a:t>Rover for Phlebotomy</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a:t>
            </a:fld>
            <a:endParaRPr lang="en-US"/>
          </a:p>
        </p:txBody>
      </p:sp>
    </p:spTree>
    <p:extLst>
      <p:ext uri="{BB962C8B-B14F-4D97-AF65-F5344CB8AC3E}">
        <p14:creationId xmlns:p14="http://schemas.microsoft.com/office/powerpoint/2010/main" val="756957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244015" y="3201842"/>
            <a:ext cx="3078747" cy="190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nvPr>
        </p:nvSpPr>
        <p:spPr>
          <a:xfrm>
            <a:off x="266700" y="2286000"/>
            <a:ext cx="4038600" cy="3303588"/>
          </a:xfrm>
          <a:ln w="28575">
            <a:solidFill>
              <a:srgbClr val="7030A0"/>
            </a:solidFill>
          </a:ln>
        </p:spPr>
        <p:txBody>
          <a:bodyPr/>
          <a:lstStyle/>
          <a:p>
            <a:endParaRPr lang="en-US" dirty="0"/>
          </a:p>
          <a:p>
            <a:endParaRPr lang="en-US" dirty="0"/>
          </a:p>
          <a:p>
            <a:endParaRPr lang="en-US" dirty="0"/>
          </a:p>
        </p:txBody>
      </p:sp>
      <p:sp>
        <p:nvSpPr>
          <p:cNvPr id="7" name="Text Placeholder 6"/>
          <p:cNvSpPr>
            <a:spLocks noGrp="1"/>
          </p:cNvSpPr>
          <p:nvPr>
            <p:ph type="body" idx="10"/>
          </p:nvPr>
        </p:nvSpPr>
        <p:spPr/>
        <p:txBody>
          <a:bodyPr/>
          <a:lstStyle/>
          <a:p>
            <a:pPr algn="ctr"/>
            <a:r>
              <a:rPr lang="en-US" dirty="0"/>
              <a:t>Current </a:t>
            </a:r>
            <a:r>
              <a:rPr lang="en-US" dirty="0" err="1"/>
              <a:t>Medicopia</a:t>
            </a:r>
            <a:r>
              <a:rPr lang="en-US" dirty="0"/>
              <a:t> Label</a:t>
            </a:r>
          </a:p>
        </p:txBody>
      </p:sp>
      <p:sp>
        <p:nvSpPr>
          <p:cNvPr id="8" name="Text Placeholder 7"/>
          <p:cNvSpPr>
            <a:spLocks noGrp="1"/>
          </p:cNvSpPr>
          <p:nvPr>
            <p:ph type="body" idx="12"/>
          </p:nvPr>
        </p:nvSpPr>
        <p:spPr/>
        <p:txBody>
          <a:bodyPr/>
          <a:lstStyle/>
          <a:p>
            <a:pPr algn="ctr"/>
            <a:r>
              <a:rPr lang="en-US" dirty="0"/>
              <a:t>Epic Beaker Label</a:t>
            </a:r>
          </a:p>
        </p:txBody>
      </p:sp>
      <p:sp>
        <p:nvSpPr>
          <p:cNvPr id="3" name="Title 2"/>
          <p:cNvSpPr>
            <a:spLocks noGrp="1"/>
          </p:cNvSpPr>
          <p:nvPr>
            <p:ph type="title"/>
          </p:nvPr>
        </p:nvSpPr>
        <p:spPr/>
        <p:txBody>
          <a:bodyPr/>
          <a:lstStyle/>
          <a:p>
            <a:r>
              <a:rPr lang="en-US" dirty="0"/>
              <a:t>Collection Date and Time</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2286000"/>
            <a:ext cx="3962399"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1" y="4724400"/>
            <a:ext cx="27733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8333" t="55925" r="43563" b="35780"/>
          <a:stretch/>
        </p:blipFill>
        <p:spPr bwMode="auto">
          <a:xfrm>
            <a:off x="457200" y="3657601"/>
            <a:ext cx="3657600" cy="7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962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4443"/>
          <a:stretch/>
        </p:blipFill>
        <p:spPr bwMode="auto">
          <a:xfrm>
            <a:off x="67559" y="1447800"/>
            <a:ext cx="859567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Collection Date and Time</a:t>
            </a:r>
            <a:endParaRPr lang="en-US" dirty="0"/>
          </a:p>
        </p:txBody>
      </p:sp>
    </p:spTree>
    <p:extLst>
      <p:ext uri="{BB962C8B-B14F-4D97-AF65-F5344CB8AC3E}">
        <p14:creationId xmlns:p14="http://schemas.microsoft.com/office/powerpoint/2010/main" val="4025772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Issues Provided by Vendor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arenR"/>
            </a:pPr>
            <a:r>
              <a:rPr lang="en-US" dirty="0"/>
              <a:t>Label Errors – Mapping &amp; Readability</a:t>
            </a:r>
          </a:p>
          <a:p>
            <a:pPr marL="514350" indent="-514350">
              <a:buFont typeface="+mj-lt"/>
              <a:buAutoNum type="arabicParenR"/>
            </a:pPr>
            <a:r>
              <a:rPr lang="en-US" dirty="0"/>
              <a:t>Nurse Collection Training &amp; Workflow Compliance</a:t>
            </a:r>
          </a:p>
          <a:p>
            <a:pPr marL="514350" indent="-514350">
              <a:buFont typeface="+mj-lt"/>
              <a:buAutoNum type="arabicParenR"/>
            </a:pPr>
            <a:r>
              <a:rPr lang="en-US" dirty="0"/>
              <a:t>Specimen Navigator</a:t>
            </a:r>
          </a:p>
          <a:p>
            <a:pPr marL="514350" indent="-514350">
              <a:buFont typeface="+mj-lt"/>
              <a:buAutoNum type="arabicParenR"/>
            </a:pPr>
            <a:r>
              <a:rPr lang="en-US" dirty="0"/>
              <a:t>Results Review Tree &amp; Results Routing</a:t>
            </a:r>
          </a:p>
          <a:p>
            <a:pPr marL="514350" indent="-514350">
              <a:buFont typeface="+mj-lt"/>
              <a:buAutoNum type="arabicParenR"/>
            </a:pPr>
            <a:r>
              <a:rPr lang="en-US" dirty="0"/>
              <a:t>Order Routing</a:t>
            </a:r>
          </a:p>
          <a:p>
            <a:pPr marL="514350" indent="-514350">
              <a:buFont typeface="+mj-lt"/>
              <a:buAutoNum type="arabicParenR"/>
            </a:pPr>
            <a:r>
              <a:rPr lang="en-US" dirty="0"/>
              <a:t>Add-on Workflow</a:t>
            </a:r>
          </a:p>
          <a:p>
            <a:pPr marL="514350" indent="-514350">
              <a:buFont typeface="+mj-lt"/>
              <a:buAutoNum type="arabicParenR"/>
            </a:pPr>
            <a:r>
              <a:rPr lang="en-US" dirty="0"/>
              <a:t>DI Interface – Patient &amp; QC Results</a:t>
            </a:r>
          </a:p>
          <a:p>
            <a:pPr marL="514350" indent="-514350">
              <a:buFont typeface="+mj-lt"/>
              <a:buAutoNum type="arabicParenR"/>
            </a:pPr>
            <a:r>
              <a:rPr lang="en-US" dirty="0"/>
              <a:t>Blood Bank Interface</a:t>
            </a:r>
          </a:p>
          <a:p>
            <a:pPr marL="514350" indent="-514350">
              <a:buFont typeface="+mj-lt"/>
              <a:buAutoNum type="arabicParenR"/>
            </a:pPr>
            <a:r>
              <a:rPr lang="en-US" dirty="0"/>
              <a:t>Lab Revenue Issues</a:t>
            </a:r>
          </a:p>
          <a:p>
            <a:pPr marL="0" indent="0">
              <a:buNone/>
            </a:pP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32</a:t>
            </a:fld>
            <a:endParaRPr lang="en-US"/>
          </a:p>
        </p:txBody>
      </p:sp>
    </p:spTree>
    <p:extLst>
      <p:ext uri="{BB962C8B-B14F-4D97-AF65-F5344CB8AC3E}">
        <p14:creationId xmlns:p14="http://schemas.microsoft.com/office/powerpoint/2010/main" val="3267869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Issues Provided by Vendor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arenR"/>
            </a:pPr>
            <a:r>
              <a:rPr lang="en-US" dirty="0"/>
              <a:t>Label Errors – Mapping &amp; Readability</a:t>
            </a:r>
          </a:p>
          <a:p>
            <a:pPr marL="514350" indent="-514350">
              <a:buFont typeface="+mj-lt"/>
              <a:buAutoNum type="arabicParenR"/>
            </a:pPr>
            <a:r>
              <a:rPr lang="en-US" b="1" dirty="0">
                <a:solidFill>
                  <a:srgbClr val="FF0000"/>
                </a:solidFill>
              </a:rPr>
              <a:t>Nurse Collection Training &amp; Workflow Compliance</a:t>
            </a:r>
          </a:p>
          <a:p>
            <a:pPr marL="514350" indent="-514350">
              <a:buFont typeface="+mj-lt"/>
              <a:buAutoNum type="arabicParenR"/>
            </a:pPr>
            <a:r>
              <a:rPr lang="en-US" dirty="0"/>
              <a:t>Specimen Navigator</a:t>
            </a:r>
          </a:p>
          <a:p>
            <a:pPr marL="514350" indent="-514350">
              <a:buFont typeface="+mj-lt"/>
              <a:buAutoNum type="arabicParenR"/>
            </a:pPr>
            <a:r>
              <a:rPr lang="en-US" dirty="0"/>
              <a:t>Results Review Tree &amp; Results Routing</a:t>
            </a:r>
          </a:p>
          <a:p>
            <a:pPr marL="514350" indent="-514350">
              <a:buFont typeface="+mj-lt"/>
              <a:buAutoNum type="arabicParenR"/>
            </a:pPr>
            <a:r>
              <a:rPr lang="en-US" dirty="0"/>
              <a:t>Order Routing</a:t>
            </a:r>
          </a:p>
          <a:p>
            <a:pPr marL="514350" indent="-514350">
              <a:buFont typeface="+mj-lt"/>
              <a:buAutoNum type="arabicParenR"/>
            </a:pPr>
            <a:r>
              <a:rPr lang="en-US" dirty="0"/>
              <a:t>Add-on Workflow</a:t>
            </a:r>
          </a:p>
          <a:p>
            <a:pPr marL="514350" indent="-514350">
              <a:buFont typeface="+mj-lt"/>
              <a:buAutoNum type="arabicParenR"/>
            </a:pPr>
            <a:r>
              <a:rPr lang="en-US" dirty="0"/>
              <a:t>DI Interface – Patient &amp; QC Results</a:t>
            </a:r>
          </a:p>
          <a:p>
            <a:pPr marL="514350" indent="-514350">
              <a:buFont typeface="+mj-lt"/>
              <a:buAutoNum type="arabicParenR"/>
            </a:pPr>
            <a:r>
              <a:rPr lang="en-US" dirty="0"/>
              <a:t>Blood Bank Interface</a:t>
            </a:r>
          </a:p>
          <a:p>
            <a:pPr marL="514350" indent="-514350">
              <a:buFont typeface="+mj-lt"/>
              <a:buAutoNum type="arabicParenR"/>
            </a:pPr>
            <a:r>
              <a:rPr lang="en-US" dirty="0"/>
              <a:t>Lab Revenue Issues</a:t>
            </a:r>
          </a:p>
          <a:p>
            <a:pPr marL="0" indent="0">
              <a:buNone/>
            </a:pP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33</a:t>
            </a:fld>
            <a:endParaRPr lang="en-US"/>
          </a:p>
        </p:txBody>
      </p:sp>
    </p:spTree>
    <p:extLst>
      <p:ext uri="{BB962C8B-B14F-4D97-AF65-F5344CB8AC3E}">
        <p14:creationId xmlns:p14="http://schemas.microsoft.com/office/powerpoint/2010/main" val="3497462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Nurse Collection Training &amp; Workflow Compliance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Issue: Nurses do not print specimen labels or document collection information.</a:t>
            </a:r>
          </a:p>
          <a:p>
            <a:pPr marL="0" indent="0">
              <a:buNone/>
            </a:pPr>
            <a:endParaRPr lang="en-US" sz="2000" b="1" dirty="0" smtClean="0"/>
          </a:p>
          <a:p>
            <a:pPr marL="0" indent="0">
              <a:buNone/>
            </a:pPr>
            <a:r>
              <a:rPr lang="en-US" sz="2000" b="1" dirty="0" smtClean="0"/>
              <a:t>Why </a:t>
            </a:r>
            <a:r>
              <a:rPr lang="en-US" sz="2000" b="1" dirty="0"/>
              <a:t>it matters: </a:t>
            </a:r>
          </a:p>
          <a:p>
            <a:pPr lvl="1">
              <a:buFont typeface="Arial" panose="020B0604020202020204" pitchFamily="34" charset="0"/>
              <a:buChar char="•"/>
            </a:pPr>
            <a:r>
              <a:rPr lang="en-US" sz="1400" dirty="0"/>
              <a:t>The “Print Label” event in nursing workflows sends lab orders to Beaker. If nurses fail to print a label in their workflows, lab staff will be unable to act on a specimen, until collection has been completed in Epic by the nurse on the floor or in the procedural area.</a:t>
            </a:r>
          </a:p>
          <a:p>
            <a:pPr lvl="2"/>
            <a:r>
              <a:rPr lang="en-US" sz="1400" dirty="0"/>
              <a:t>Workaround: Lab can print the labels. If the volume of specimens they do this for is high, it can delay turnaround times for results.</a:t>
            </a:r>
          </a:p>
          <a:p>
            <a:pPr lvl="1">
              <a:buFont typeface="Arial" panose="020B0604020202020204" pitchFamily="34" charset="0"/>
              <a:buChar char="•"/>
            </a:pPr>
            <a:r>
              <a:rPr lang="en-US" sz="1400" dirty="0"/>
              <a:t>Collection information is required to verify lab results. If nurses fail to document collection information in Epic, lab users will have to call nursing units for collection information delaying the posting of results to the chart.</a:t>
            </a:r>
          </a:p>
          <a:p>
            <a:pPr lvl="1">
              <a:buFont typeface="Arial" panose="020B0604020202020204" pitchFamily="34" charset="0"/>
              <a:buChar char="•"/>
            </a:pPr>
            <a:endParaRPr lang="en-US" sz="1400" dirty="0"/>
          </a:p>
          <a:p>
            <a:pPr marL="0" indent="0">
              <a:buNone/>
            </a:pPr>
            <a:r>
              <a:rPr lang="en-US" sz="2000" b="1" dirty="0"/>
              <a:t>Possible Causes:</a:t>
            </a:r>
          </a:p>
          <a:p>
            <a:pPr lvl="1">
              <a:buFont typeface="Arial" panose="020B0604020202020204" pitchFamily="34" charset="0"/>
              <a:buChar char="•"/>
            </a:pPr>
            <a:r>
              <a:rPr lang="en-US" sz="1400" dirty="0"/>
              <a:t>Nurses were not trained to perform specimen collections</a:t>
            </a:r>
          </a:p>
          <a:p>
            <a:pPr lvl="1">
              <a:buFont typeface="Arial" panose="020B0604020202020204" pitchFamily="34" charset="0"/>
              <a:buChar char="•"/>
            </a:pPr>
            <a:r>
              <a:rPr lang="en-US" sz="1400" dirty="0"/>
              <a:t>Nurses are unaware of the impact of unlabeled/uncollected specimens on lab turnaround times</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34</a:t>
            </a:fld>
            <a:endParaRPr lang="en-US"/>
          </a:p>
        </p:txBody>
      </p:sp>
    </p:spTree>
    <p:extLst>
      <p:ext uri="{BB962C8B-B14F-4D97-AF65-F5344CB8AC3E}">
        <p14:creationId xmlns:p14="http://schemas.microsoft.com/office/powerpoint/2010/main" val="762459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Practice, Practice</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35</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4648200" cy="511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62" t="20820" r="28939" b="58706"/>
          <a:stretch/>
        </p:blipFill>
        <p:spPr bwMode="auto">
          <a:xfrm>
            <a:off x="4059951" y="1524000"/>
            <a:ext cx="4478022"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p47982\AppData\Local\Temp\SNAGHTML3b5cd6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2062" y="3276600"/>
            <a:ext cx="3733800" cy="1219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267200" y="4953000"/>
            <a:ext cx="4498675" cy="1200329"/>
          </a:xfrm>
          <a:prstGeom prst="rect">
            <a:avLst/>
          </a:prstGeom>
          <a:noFill/>
        </p:spPr>
        <p:txBody>
          <a:bodyPr wrap="square" rtlCol="0">
            <a:spAutoFit/>
          </a:bodyPr>
          <a:lstStyle/>
          <a:p>
            <a:pPr algn="ctr"/>
            <a:r>
              <a:rPr lang="en-US" sz="2400" b="1" dirty="0" smtClean="0">
                <a:solidFill>
                  <a:srgbClr val="7030A0"/>
                </a:solidFill>
                <a:effectLst>
                  <a:outerShdw blurRad="38100" dist="38100" dir="2700000" algn="tl">
                    <a:srgbClr val="000000">
                      <a:alpha val="43137"/>
                    </a:srgbClr>
                  </a:outerShdw>
                </a:effectLst>
              </a:rPr>
              <a:t>All users HIGHLY encouraged to log into Epic Playground and practice prior to go-live.</a:t>
            </a:r>
          </a:p>
        </p:txBody>
      </p:sp>
    </p:spTree>
    <p:extLst>
      <p:ext uri="{BB962C8B-B14F-4D97-AF65-F5344CB8AC3E}">
        <p14:creationId xmlns:p14="http://schemas.microsoft.com/office/powerpoint/2010/main" val="1353043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Preparedness Meetings</a:t>
            </a:r>
          </a:p>
        </p:txBody>
      </p:sp>
      <p:sp>
        <p:nvSpPr>
          <p:cNvPr id="4" name="Slide Number Placeholder 3"/>
          <p:cNvSpPr>
            <a:spLocks noGrp="1"/>
          </p:cNvSpPr>
          <p:nvPr>
            <p:ph type="sldNum" sz="quarter" idx="12"/>
          </p:nvPr>
        </p:nvSpPr>
        <p:spPr/>
        <p:txBody>
          <a:bodyPr/>
          <a:lstStyle/>
          <a:p>
            <a:fld id="{BB91B803-E462-4741-B8BD-B058610752DD}" type="slidenum">
              <a:rPr lang="en-US" smtClean="0"/>
              <a:t>36</a:t>
            </a:fld>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01" t="14732" r="51056" b="2560"/>
          <a:stretch/>
        </p:blipFill>
        <p:spPr bwMode="auto">
          <a:xfrm>
            <a:off x="4191000" y="1371600"/>
            <a:ext cx="4364923" cy="5118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81000" y="1447800"/>
            <a:ext cx="34290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Held weekly readiness meetings </a:t>
            </a:r>
            <a:r>
              <a:rPr lang="en-US" sz="2400" dirty="0" smtClean="0"/>
              <a:t>starting 3-4 weeks before go live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Utilized </a:t>
            </a:r>
            <a:r>
              <a:rPr lang="en-US" sz="2400" dirty="0" smtClean="0"/>
              <a:t>leader checklist </a:t>
            </a:r>
            <a:r>
              <a:rPr lang="en-US" sz="2400" dirty="0"/>
              <a:t>to prepare units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Major milestones </a:t>
            </a:r>
            <a:r>
              <a:rPr lang="en-US" sz="2400" dirty="0" smtClean="0"/>
              <a:t>and educational compliance was highlighted </a:t>
            </a:r>
            <a:r>
              <a:rPr lang="en-US" sz="2400" dirty="0"/>
              <a:t>and high visibility with executive team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1102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Validation</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37</a:t>
            </a:fld>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96" t="18789" r="39485" b="3281"/>
          <a:stretch/>
        </p:blipFill>
        <p:spPr bwMode="auto">
          <a:xfrm>
            <a:off x="4724400" y="1371600"/>
            <a:ext cx="3705225"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81000" y="1676400"/>
            <a:ext cx="4114800"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t>Clinical Informatics created </a:t>
            </a:r>
            <a:r>
              <a:rPr lang="en-US" sz="2800" dirty="0" smtClean="0"/>
              <a:t>competencies </a:t>
            </a:r>
            <a:r>
              <a:rPr lang="en-US" sz="2800" dirty="0"/>
              <a:t>for super users &amp;  end </a:t>
            </a:r>
            <a:r>
              <a:rPr lang="en-US" sz="2800" dirty="0" smtClean="0"/>
              <a:t>users.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Training Playground </a:t>
            </a:r>
            <a:r>
              <a:rPr lang="en-US" sz="2800" dirty="0" smtClean="0"/>
              <a:t>patients created daily to </a:t>
            </a:r>
            <a:r>
              <a:rPr lang="en-US" sz="2800" dirty="0"/>
              <a:t>practice collection </a:t>
            </a:r>
            <a:r>
              <a:rPr lang="en-US" sz="2800" dirty="0" smtClean="0"/>
              <a:t>workflows.</a:t>
            </a: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0750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r>
              <a:rPr lang="en-US" dirty="0" smtClean="0"/>
              <a:t>686 super users trained in one of 5 types of training</a:t>
            </a:r>
          </a:p>
          <a:p>
            <a:pPr marL="0" indent="0">
              <a:buNone/>
            </a:pPr>
            <a:endParaRPr lang="en-US" dirty="0" smtClean="0"/>
          </a:p>
          <a:p>
            <a:r>
              <a:rPr lang="en-US" dirty="0" smtClean="0"/>
              <a:t>Over 4000 nurses and support staff trained via e-learning</a:t>
            </a:r>
          </a:p>
          <a:p>
            <a:endParaRPr lang="en-US" dirty="0" smtClean="0"/>
          </a:p>
          <a:p>
            <a:r>
              <a:rPr lang="en-US" dirty="0" smtClean="0"/>
              <a:t>95% compliance with end-user competency </a:t>
            </a:r>
          </a:p>
        </p:txBody>
      </p:sp>
      <p:sp>
        <p:nvSpPr>
          <p:cNvPr id="4" name="Slide Number Placeholder 3"/>
          <p:cNvSpPr>
            <a:spLocks noGrp="1"/>
          </p:cNvSpPr>
          <p:nvPr>
            <p:ph type="sldNum" sz="quarter" idx="12"/>
          </p:nvPr>
        </p:nvSpPr>
        <p:spPr/>
        <p:txBody>
          <a:bodyPr/>
          <a:lstStyle/>
          <a:p>
            <a:fld id="{BB91B803-E462-4741-B8BD-B058610752DD}" type="slidenum">
              <a:rPr lang="en-US" smtClean="0"/>
              <a:t>38</a:t>
            </a:fld>
            <a:endParaRPr lang="en-US"/>
          </a:p>
        </p:txBody>
      </p:sp>
    </p:spTree>
    <p:extLst>
      <p:ext uri="{BB962C8B-B14F-4D97-AF65-F5344CB8AC3E}">
        <p14:creationId xmlns:p14="http://schemas.microsoft.com/office/powerpoint/2010/main" val="824967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the Trainer Methodology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0309143"/>
              </p:ext>
            </p:extLst>
          </p:nvPr>
        </p:nvGraphicFramePr>
        <p:xfrm>
          <a:off x="3048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B91B803-E462-4741-B8BD-B058610752DD}" type="slidenum">
              <a:rPr lang="en-US" smtClean="0"/>
              <a:t>39</a:t>
            </a:fld>
            <a:endParaRPr lang="en-US"/>
          </a:p>
        </p:txBody>
      </p:sp>
    </p:spTree>
    <p:extLst>
      <p:ext uri="{BB962C8B-B14F-4D97-AF65-F5344CB8AC3E}">
        <p14:creationId xmlns:p14="http://schemas.microsoft.com/office/powerpoint/2010/main" val="212675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2766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0"/>
            <a:ext cx="5381624" cy="393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bmoran\AppData\Local\Temp\SNAGHTML3cd8659.PNG">
            <a:extLst>
              <a:ext uri="{FF2B5EF4-FFF2-40B4-BE49-F238E27FC236}">
                <a16:creationId xmlns:a16="http://schemas.microsoft.com/office/drawing/2014/main" xmlns="" id="{2C5D96D3-6B3A-4E80-93E0-2AB7B3B05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09091"/>
            <a:ext cx="5524499" cy="306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79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Go-Live Support</a:t>
            </a:r>
          </a:p>
        </p:txBody>
      </p:sp>
      <p:sp>
        <p:nvSpPr>
          <p:cNvPr id="3" name="Content Placeholder 2"/>
          <p:cNvSpPr>
            <a:spLocks noGrp="1"/>
          </p:cNvSpPr>
          <p:nvPr>
            <p:ph idx="1"/>
          </p:nvPr>
        </p:nvSpPr>
        <p:spPr/>
        <p:txBody>
          <a:bodyPr>
            <a:normAutofit/>
          </a:bodyPr>
          <a:lstStyle/>
          <a:p>
            <a:r>
              <a:rPr lang="en-US" dirty="0" smtClean="0"/>
              <a:t>Command Centers </a:t>
            </a:r>
          </a:p>
          <a:p>
            <a:pPr lvl="1"/>
            <a:r>
              <a:rPr lang="en-US" dirty="0" smtClean="0"/>
              <a:t>Satellite </a:t>
            </a:r>
            <a:r>
              <a:rPr lang="en-US" dirty="0"/>
              <a:t>command center for lab </a:t>
            </a:r>
            <a:endParaRPr lang="en-US" dirty="0" smtClean="0"/>
          </a:p>
          <a:p>
            <a:pPr lvl="2"/>
            <a:r>
              <a:rPr lang="en-US" dirty="0" smtClean="0"/>
              <a:t>closed </a:t>
            </a:r>
            <a:r>
              <a:rPr lang="en-US" dirty="0"/>
              <a:t>4 days </a:t>
            </a:r>
            <a:r>
              <a:rPr lang="en-US" dirty="0" smtClean="0"/>
              <a:t>earlier then expected</a:t>
            </a:r>
            <a:endParaRPr lang="en-US" dirty="0"/>
          </a:p>
          <a:p>
            <a:pPr lvl="1"/>
            <a:r>
              <a:rPr lang="en-US" dirty="0"/>
              <a:t>IT Command center </a:t>
            </a:r>
            <a:endParaRPr lang="en-US" dirty="0" smtClean="0"/>
          </a:p>
          <a:p>
            <a:pPr lvl="2"/>
            <a:r>
              <a:rPr lang="en-US" dirty="0" smtClean="0"/>
              <a:t>staffed </a:t>
            </a:r>
            <a:r>
              <a:rPr lang="en-US" dirty="0"/>
              <a:t>down </a:t>
            </a:r>
            <a:r>
              <a:rPr lang="en-US" dirty="0" smtClean="0"/>
              <a:t>significantly within 1 week</a:t>
            </a:r>
            <a:endParaRPr lang="en-US" dirty="0"/>
          </a:p>
          <a:p>
            <a:pPr lvl="1"/>
            <a:r>
              <a:rPr lang="en-US" dirty="0"/>
              <a:t>Leadership command center </a:t>
            </a:r>
            <a:endParaRPr lang="en-US" dirty="0" smtClean="0"/>
          </a:p>
          <a:p>
            <a:pPr lvl="2"/>
            <a:r>
              <a:rPr lang="en-US" dirty="0" smtClean="0"/>
              <a:t>closed on the 5</a:t>
            </a:r>
            <a:r>
              <a:rPr lang="en-US" baseline="30000" dirty="0" smtClean="0"/>
              <a:t>th</a:t>
            </a:r>
            <a:r>
              <a:rPr lang="en-US" dirty="0" smtClean="0"/>
              <a:t> day</a:t>
            </a:r>
            <a:endParaRPr lang="en-US" dirty="0"/>
          </a:p>
          <a:p>
            <a:r>
              <a:rPr lang="en-US" dirty="0"/>
              <a:t>Clinical Informatics / Clinical Education partnership</a:t>
            </a:r>
          </a:p>
          <a:p>
            <a:pPr marL="0" indent="0">
              <a:buNone/>
            </a:pPr>
            <a:endParaRPr lang="en-US" dirty="0" smtClean="0"/>
          </a:p>
        </p:txBody>
      </p:sp>
      <p:sp>
        <p:nvSpPr>
          <p:cNvPr id="4" name="Slide Number Placeholder 3"/>
          <p:cNvSpPr>
            <a:spLocks noGrp="1"/>
          </p:cNvSpPr>
          <p:nvPr>
            <p:ph type="sldNum" sz="quarter" idx="12"/>
          </p:nvPr>
        </p:nvSpPr>
        <p:spPr/>
        <p:txBody>
          <a:bodyPr/>
          <a:lstStyle/>
          <a:p>
            <a:fld id="{BB91B803-E462-4741-B8BD-B058610752DD}" type="slidenum">
              <a:rPr lang="en-US" smtClean="0"/>
              <a:t>40</a:t>
            </a:fld>
            <a:endParaRPr lang="en-US"/>
          </a:p>
        </p:txBody>
      </p:sp>
    </p:spTree>
    <p:extLst>
      <p:ext uri="{BB962C8B-B14F-4D97-AF65-F5344CB8AC3E}">
        <p14:creationId xmlns:p14="http://schemas.microsoft.com/office/powerpoint/2010/main" val="191853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Average Turnaround Times</a:t>
            </a:r>
            <a:br>
              <a:rPr lang="en-US" dirty="0"/>
            </a:br>
            <a:r>
              <a:rPr lang="en-US" dirty="0"/>
              <a:t>Chemistry</a:t>
            </a:r>
          </a:p>
        </p:txBody>
      </p:sp>
      <p:sp>
        <p:nvSpPr>
          <p:cNvPr id="5" name="Slide Number Placeholder 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B803-E462-4741-B8BD-B058610752D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4" name="Content Placeholder 13">
            <a:extLst>
              <a:ext uri="{FF2B5EF4-FFF2-40B4-BE49-F238E27FC236}">
                <a16:creationId xmlns:a16="http://schemas.microsoft.com/office/drawing/2014/main" xmlns="" id="{1DC5C843-8040-4195-84D6-5FD913170CAA}"/>
              </a:ext>
            </a:extLst>
          </p:cNvPr>
          <p:cNvGraphicFramePr>
            <a:graphicFrameLocks noGrp="1"/>
          </p:cNvGraphicFramePr>
          <p:nvPr>
            <p:ph idx="1"/>
            <p:extLst>
              <p:ext uri="{D42A27DB-BD31-4B8C-83A1-F6EECF244321}">
                <p14:modId xmlns:p14="http://schemas.microsoft.com/office/powerpoint/2010/main" val="3065165018"/>
              </p:ext>
            </p:extLst>
          </p:nvPr>
        </p:nvGraphicFramePr>
        <p:xfrm>
          <a:off x="3048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3834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E57E6-297D-45EA-B502-0BBADF2815C5}"/>
              </a:ext>
            </a:extLst>
          </p:cNvPr>
          <p:cNvSpPr>
            <a:spLocks noGrp="1"/>
          </p:cNvSpPr>
          <p:nvPr>
            <p:ph type="title"/>
          </p:nvPr>
        </p:nvSpPr>
        <p:spPr/>
        <p:txBody>
          <a:bodyPr>
            <a:normAutofit fontScale="90000"/>
          </a:bodyPr>
          <a:lstStyle/>
          <a:p>
            <a:r>
              <a:rPr lang="en-US" dirty="0"/>
              <a:t>Average Turnaround Time</a:t>
            </a:r>
            <a:br>
              <a:rPr lang="en-US" dirty="0"/>
            </a:br>
            <a:r>
              <a:rPr lang="en-US" dirty="0"/>
              <a:t>Hematology</a:t>
            </a:r>
          </a:p>
        </p:txBody>
      </p:sp>
      <p:sp>
        <p:nvSpPr>
          <p:cNvPr id="4" name="Slide Number Placeholder 3">
            <a:extLst>
              <a:ext uri="{FF2B5EF4-FFF2-40B4-BE49-F238E27FC236}">
                <a16:creationId xmlns:a16="http://schemas.microsoft.com/office/drawing/2014/main" xmlns="" id="{62BF64BD-9B69-4031-AB79-A7ABE1FD6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B803-E462-4741-B8BD-B058610752D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xmlns="" id="{F5007153-6CE1-43E5-99BF-3275FE754D34}"/>
              </a:ext>
            </a:extLst>
          </p:cNvPr>
          <p:cNvGraphicFramePr>
            <a:graphicFrameLocks noGrp="1"/>
          </p:cNvGraphicFramePr>
          <p:nvPr>
            <p:ph idx="1"/>
            <p:extLst>
              <p:ext uri="{D42A27DB-BD31-4B8C-83A1-F6EECF244321}">
                <p14:modId xmlns:p14="http://schemas.microsoft.com/office/powerpoint/2010/main" val="3689699981"/>
              </p:ext>
            </p:extLst>
          </p:nvPr>
        </p:nvGraphicFramePr>
        <p:xfrm>
          <a:off x="3048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880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33CA1-67F0-4EA5-9681-89C78192E5E2}"/>
              </a:ext>
            </a:extLst>
          </p:cNvPr>
          <p:cNvSpPr>
            <a:spLocks noGrp="1"/>
          </p:cNvSpPr>
          <p:nvPr>
            <p:ph type="title"/>
          </p:nvPr>
        </p:nvSpPr>
        <p:spPr/>
        <p:txBody>
          <a:bodyPr/>
          <a:lstStyle/>
          <a:p>
            <a:r>
              <a:rPr lang="en-US" dirty="0"/>
              <a:t>Specimen Labeling Errors</a:t>
            </a:r>
          </a:p>
        </p:txBody>
      </p:sp>
      <p:sp>
        <p:nvSpPr>
          <p:cNvPr id="4" name="Slide Number Placeholder 3">
            <a:extLst>
              <a:ext uri="{FF2B5EF4-FFF2-40B4-BE49-F238E27FC236}">
                <a16:creationId xmlns:a16="http://schemas.microsoft.com/office/drawing/2014/main" xmlns="" id="{EAF679E0-43D8-433B-B579-BFB4C06807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B803-E462-4741-B8BD-B058610752D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xmlns="" id="{3E322305-2879-4B4F-8128-933F3AA51254}"/>
              </a:ext>
            </a:extLst>
          </p:cNvPr>
          <p:cNvGraphicFramePr>
            <a:graphicFrameLocks noGrp="1"/>
          </p:cNvGraphicFramePr>
          <p:nvPr>
            <p:ph idx="1"/>
            <p:extLst>
              <p:ext uri="{D42A27DB-BD31-4B8C-83A1-F6EECF244321}">
                <p14:modId xmlns:p14="http://schemas.microsoft.com/office/powerpoint/2010/main" val="62767535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263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Implementation Date:</a:t>
            </a:r>
            <a:br>
              <a:rPr lang="en-US" dirty="0" smtClean="0"/>
            </a:br>
            <a:r>
              <a:rPr lang="en-US" dirty="0" smtClean="0"/>
              <a:t>Surgical Units</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44</a:t>
            </a:fld>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93" b="6006"/>
          <a:stretch/>
        </p:blipFill>
        <p:spPr bwMode="auto">
          <a:xfrm>
            <a:off x="3928" y="1676400"/>
            <a:ext cx="8682872" cy="315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71" y="6248400"/>
            <a:ext cx="4114800" cy="492443"/>
          </a:xfrm>
          <a:prstGeom prst="rect">
            <a:avLst/>
          </a:prstGeom>
          <a:noFill/>
        </p:spPr>
        <p:txBody>
          <a:bodyPr wrap="square" rtlCol="0">
            <a:spAutoFit/>
          </a:bodyPr>
          <a:lstStyle/>
          <a:p>
            <a:r>
              <a:rPr lang="en-US" sz="1400" i="1" dirty="0" smtClean="0"/>
              <a:t>Used with permission from Katie Mapula</a:t>
            </a:r>
          </a:p>
          <a:p>
            <a:r>
              <a:rPr lang="en-US" sz="1200" i="1" dirty="0" smtClean="0"/>
              <a:t>Nursing Operations Specialist-Surgery</a:t>
            </a:r>
            <a:endParaRPr lang="en-US" sz="1200" i="1" dirty="0"/>
          </a:p>
        </p:txBody>
      </p:sp>
    </p:spTree>
    <p:extLst>
      <p:ext uri="{BB962C8B-B14F-4D97-AF65-F5344CB8AC3E}">
        <p14:creationId xmlns:p14="http://schemas.microsoft.com/office/powerpoint/2010/main" val="1077975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Survey</a:t>
            </a:r>
            <a:endParaRPr lang="en-US" dirty="0"/>
          </a:p>
        </p:txBody>
      </p:sp>
      <p:sp>
        <p:nvSpPr>
          <p:cNvPr id="3" name="Content Placeholder 2"/>
          <p:cNvSpPr>
            <a:spLocks noGrp="1"/>
          </p:cNvSpPr>
          <p:nvPr>
            <p:ph idx="1"/>
          </p:nvPr>
        </p:nvSpPr>
        <p:spPr/>
        <p:txBody>
          <a:bodyPr/>
          <a:lstStyle/>
          <a:p>
            <a:r>
              <a:rPr lang="en-US" b="1" dirty="0"/>
              <a:t>College of American Pathologists (CAP) Inspection </a:t>
            </a:r>
            <a:endParaRPr lang="en-US" b="1" dirty="0" smtClean="0"/>
          </a:p>
          <a:p>
            <a:pPr lvl="1"/>
            <a:r>
              <a:rPr lang="en-US" dirty="0" smtClean="0"/>
              <a:t>Very successful </a:t>
            </a:r>
            <a:r>
              <a:rPr lang="en-US" dirty="0"/>
              <a:t>CAP inspection just 30 </a:t>
            </a:r>
            <a:r>
              <a:rPr lang="en-US" dirty="0" smtClean="0"/>
              <a:t>days after </a:t>
            </a:r>
            <a:r>
              <a:rPr lang="en-US" dirty="0"/>
              <a:t>go live. </a:t>
            </a:r>
            <a:endParaRPr lang="en-US" dirty="0" smtClean="0"/>
          </a:p>
          <a:p>
            <a:pPr lvl="1"/>
            <a:r>
              <a:rPr lang="en-US" dirty="0" smtClean="0"/>
              <a:t>Inspectors </a:t>
            </a:r>
            <a:r>
              <a:rPr lang="en-US" dirty="0"/>
              <a:t>were impressed with how well users knew the system that soon after go live.</a:t>
            </a:r>
          </a:p>
        </p:txBody>
      </p:sp>
      <p:sp>
        <p:nvSpPr>
          <p:cNvPr id="4" name="Slide Number Placeholder 3"/>
          <p:cNvSpPr>
            <a:spLocks noGrp="1"/>
          </p:cNvSpPr>
          <p:nvPr>
            <p:ph type="sldNum" sz="quarter" idx="12"/>
          </p:nvPr>
        </p:nvSpPr>
        <p:spPr/>
        <p:txBody>
          <a:bodyPr/>
          <a:lstStyle/>
          <a:p>
            <a:fld id="{BB91B803-E462-4741-B8BD-B058610752DD}" type="slidenum">
              <a:rPr lang="en-US" smtClean="0"/>
              <a:t>45</a:t>
            </a:fld>
            <a:endParaRPr lang="en-US"/>
          </a:p>
        </p:txBody>
      </p:sp>
    </p:spTree>
    <p:extLst>
      <p:ext uri="{BB962C8B-B14F-4D97-AF65-F5344CB8AC3E}">
        <p14:creationId xmlns:p14="http://schemas.microsoft.com/office/powerpoint/2010/main" val="40898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Live Survey Results</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46</a:t>
            </a:fld>
            <a:endParaRPr lang="en-US"/>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45" t="12163" r="26403" b="14409"/>
          <a:stretch/>
        </p:blipFill>
        <p:spPr bwMode="auto">
          <a:xfrm>
            <a:off x="0" y="1371600"/>
            <a:ext cx="8686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998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Learned </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Printers, printers, </a:t>
            </a:r>
            <a:r>
              <a:rPr lang="en-US" dirty="0" smtClean="0"/>
              <a:t>printers</a:t>
            </a:r>
          </a:p>
          <a:p>
            <a:r>
              <a:rPr lang="en-US" dirty="0" smtClean="0"/>
              <a:t>Scanners, scanners, scanners</a:t>
            </a:r>
          </a:p>
          <a:p>
            <a:r>
              <a:rPr lang="en-US" dirty="0"/>
              <a:t>Provider super </a:t>
            </a:r>
            <a:r>
              <a:rPr lang="en-US" dirty="0" smtClean="0"/>
              <a:t>users</a:t>
            </a:r>
          </a:p>
          <a:p>
            <a:r>
              <a:rPr lang="en-US" dirty="0" smtClean="0"/>
              <a:t>Interprofessional communication</a:t>
            </a:r>
          </a:p>
          <a:p>
            <a:pPr lvl="1"/>
            <a:r>
              <a:rPr lang="en-US" dirty="0" smtClean="0"/>
              <a:t>Lab, nursing, physician speak</a:t>
            </a:r>
          </a:p>
          <a:p>
            <a:r>
              <a:rPr lang="en-US" dirty="0" smtClean="0"/>
              <a:t>Don’t replicate current workflow if it is not </a:t>
            </a:r>
            <a:r>
              <a:rPr lang="en-US" smtClean="0"/>
              <a:t>best practice</a:t>
            </a:r>
          </a:p>
          <a:p>
            <a:r>
              <a:rPr lang="en-US" dirty="0" smtClean="0"/>
              <a:t>Auto-cancellations </a:t>
            </a:r>
            <a:r>
              <a:rPr lang="en-US" dirty="0"/>
              <a:t>for duplicate orders</a:t>
            </a:r>
          </a:p>
          <a:p>
            <a:r>
              <a:rPr lang="en-US" dirty="0"/>
              <a:t>Add-on workflow </a:t>
            </a:r>
            <a:r>
              <a:rPr lang="en-US" dirty="0" smtClean="0"/>
              <a:t> </a:t>
            </a:r>
            <a:endParaRPr lang="en-US" dirty="0"/>
          </a:p>
          <a:p>
            <a:r>
              <a:rPr lang="en-US" dirty="0" smtClean="0"/>
              <a:t>Documentation </a:t>
            </a:r>
            <a:r>
              <a:rPr lang="en-US" dirty="0"/>
              <a:t>of collection </a:t>
            </a:r>
            <a:r>
              <a:rPr lang="en-US" dirty="0" smtClean="0"/>
              <a:t> </a:t>
            </a:r>
          </a:p>
          <a:p>
            <a:r>
              <a:rPr lang="en-US" dirty="0" smtClean="0"/>
              <a:t>Assign one training module where team members can self identify their area to avoid confusion with assignments.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47</a:t>
            </a:fld>
            <a:endParaRPr lang="en-US"/>
          </a:p>
        </p:txBody>
      </p:sp>
    </p:spTree>
    <p:extLst>
      <p:ext uri="{BB962C8B-B14F-4D97-AF65-F5344CB8AC3E}">
        <p14:creationId xmlns:p14="http://schemas.microsoft.com/office/powerpoint/2010/main" val="639565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numCol="4">
            <a:normAutofit fontScale="47500" lnSpcReduction="20000"/>
          </a:bodyPr>
          <a:lstStyle/>
          <a:p>
            <a:pPr lvl="0"/>
            <a:r>
              <a:rPr lang="en-US" dirty="0"/>
              <a:t>Aaron Thomas </a:t>
            </a:r>
          </a:p>
          <a:p>
            <a:pPr lvl="0"/>
            <a:r>
              <a:rPr lang="en-US" dirty="0"/>
              <a:t>Aileen Cox </a:t>
            </a:r>
          </a:p>
          <a:p>
            <a:pPr lvl="0"/>
            <a:r>
              <a:rPr lang="en-US" dirty="0"/>
              <a:t>Alexandra Sampson </a:t>
            </a:r>
          </a:p>
          <a:p>
            <a:pPr lvl="0"/>
            <a:r>
              <a:rPr lang="en-US" dirty="0"/>
              <a:t>Alvin Gutierrez </a:t>
            </a:r>
          </a:p>
          <a:p>
            <a:pPr lvl="0"/>
            <a:r>
              <a:rPr lang="en-US" dirty="0"/>
              <a:t>Amy Fulmer </a:t>
            </a:r>
          </a:p>
          <a:p>
            <a:pPr lvl="0"/>
            <a:r>
              <a:rPr lang="en-US" dirty="0"/>
              <a:t>Andrew Quinn</a:t>
            </a:r>
          </a:p>
          <a:p>
            <a:pPr lvl="0"/>
            <a:r>
              <a:rPr lang="en-US" dirty="0"/>
              <a:t>Ann Marie West </a:t>
            </a:r>
          </a:p>
          <a:p>
            <a:pPr lvl="0"/>
            <a:r>
              <a:rPr lang="en-US" dirty="0"/>
              <a:t>Brett Moran</a:t>
            </a:r>
          </a:p>
          <a:p>
            <a:pPr lvl="0"/>
            <a:r>
              <a:rPr lang="en-US" dirty="0"/>
              <a:t>Brian Stokes </a:t>
            </a:r>
          </a:p>
          <a:p>
            <a:pPr lvl="0"/>
            <a:r>
              <a:rPr lang="en-US" dirty="0"/>
              <a:t>Charlie Benck </a:t>
            </a:r>
          </a:p>
          <a:p>
            <a:pPr lvl="0"/>
            <a:r>
              <a:rPr lang="en-US" dirty="0"/>
              <a:t>Cynthia Wiley </a:t>
            </a:r>
          </a:p>
          <a:p>
            <a:pPr lvl="0"/>
            <a:r>
              <a:rPr lang="en-US" dirty="0"/>
              <a:t>Damon Broglie </a:t>
            </a:r>
          </a:p>
          <a:p>
            <a:pPr lvl="0"/>
            <a:r>
              <a:rPr lang="en-US" dirty="0"/>
              <a:t>Danny Michel</a:t>
            </a:r>
          </a:p>
          <a:p>
            <a:pPr lvl="0"/>
            <a:r>
              <a:rPr lang="en-US" dirty="0"/>
              <a:t>Dave Fujara </a:t>
            </a:r>
          </a:p>
          <a:p>
            <a:pPr lvl="0"/>
            <a:r>
              <a:rPr lang="en-US" dirty="0"/>
              <a:t>David Magill </a:t>
            </a:r>
          </a:p>
          <a:p>
            <a:pPr lvl="0"/>
            <a:r>
              <a:rPr lang="en-US" dirty="0"/>
              <a:t>Debra Grant </a:t>
            </a:r>
          </a:p>
          <a:p>
            <a:pPr lvl="0"/>
            <a:r>
              <a:rPr lang="en-US" dirty="0"/>
              <a:t>Deepti Kilaru</a:t>
            </a:r>
          </a:p>
          <a:p>
            <a:pPr lvl="0"/>
            <a:r>
              <a:rPr lang="en-US" dirty="0"/>
              <a:t>Donna Gaffney </a:t>
            </a:r>
          </a:p>
          <a:p>
            <a:pPr lvl="0"/>
            <a:r>
              <a:rPr lang="en-US" dirty="0"/>
              <a:t>Gene Fedorko </a:t>
            </a:r>
          </a:p>
          <a:p>
            <a:pPr lvl="0"/>
            <a:r>
              <a:rPr lang="en-US" dirty="0"/>
              <a:t>Greggory Ervin </a:t>
            </a:r>
          </a:p>
          <a:p>
            <a:pPr lvl="0"/>
            <a:r>
              <a:rPr lang="en-US" dirty="0"/>
              <a:t>Hannah Grant</a:t>
            </a:r>
          </a:p>
          <a:p>
            <a:pPr lvl="0"/>
            <a:r>
              <a:rPr lang="en-US" dirty="0"/>
              <a:t>Hayley McVay </a:t>
            </a:r>
          </a:p>
          <a:p>
            <a:pPr lvl="0"/>
            <a:r>
              <a:rPr lang="en-US" dirty="0"/>
              <a:t>Jennifer Delong</a:t>
            </a:r>
          </a:p>
          <a:p>
            <a:pPr lvl="0"/>
            <a:r>
              <a:rPr lang="en-US" dirty="0"/>
              <a:t>Jennifer McCann </a:t>
            </a:r>
          </a:p>
          <a:p>
            <a:pPr lvl="0"/>
            <a:r>
              <a:rPr lang="en-US" dirty="0"/>
              <a:t>Jennifer Sheehan </a:t>
            </a:r>
          </a:p>
          <a:p>
            <a:pPr lvl="0"/>
            <a:r>
              <a:rPr lang="en-US" dirty="0"/>
              <a:t>Jessy Abraham</a:t>
            </a:r>
          </a:p>
          <a:p>
            <a:pPr lvl="0"/>
            <a:r>
              <a:rPr lang="en-US" dirty="0"/>
              <a:t>Jill Benns</a:t>
            </a:r>
          </a:p>
          <a:p>
            <a:pPr lvl="0"/>
            <a:r>
              <a:rPr lang="en-US" dirty="0"/>
              <a:t>Johnson Nguyen </a:t>
            </a:r>
          </a:p>
          <a:p>
            <a:pPr lvl="0"/>
            <a:r>
              <a:rPr lang="en-US" dirty="0"/>
              <a:t>Karen Augustine </a:t>
            </a:r>
          </a:p>
          <a:p>
            <a:pPr lvl="0"/>
            <a:r>
              <a:rPr lang="en-US" dirty="0"/>
              <a:t>Katherine Baird </a:t>
            </a:r>
          </a:p>
          <a:p>
            <a:pPr lvl="0"/>
            <a:r>
              <a:rPr lang="en-US" dirty="0"/>
              <a:t>Kim Mease </a:t>
            </a:r>
          </a:p>
          <a:p>
            <a:pPr lvl="0"/>
            <a:r>
              <a:rPr lang="en-US" dirty="0"/>
              <a:t>Krisana Tipton</a:t>
            </a:r>
          </a:p>
          <a:p>
            <a:pPr lvl="0"/>
            <a:r>
              <a:rPr lang="en-US" dirty="0"/>
              <a:t>Kristen Colosi </a:t>
            </a:r>
          </a:p>
          <a:p>
            <a:pPr lvl="0"/>
            <a:r>
              <a:rPr lang="en-US" dirty="0"/>
              <a:t>Kyle Molberg </a:t>
            </a:r>
          </a:p>
          <a:p>
            <a:pPr lvl="0"/>
            <a:r>
              <a:rPr lang="en-US" dirty="0"/>
              <a:t>Lani Martin </a:t>
            </a:r>
          </a:p>
          <a:p>
            <a:pPr lvl="0"/>
            <a:r>
              <a:rPr lang="en-US" dirty="0"/>
              <a:t>LaTonya Hopes </a:t>
            </a:r>
          </a:p>
          <a:p>
            <a:pPr lvl="0"/>
            <a:r>
              <a:rPr lang="en-US" dirty="0"/>
              <a:t>Linda Byrd </a:t>
            </a:r>
          </a:p>
          <a:p>
            <a:pPr lvl="0"/>
            <a:r>
              <a:rPr lang="en-US" dirty="0"/>
              <a:t>Lisa Reed </a:t>
            </a:r>
          </a:p>
          <a:p>
            <a:pPr lvl="0"/>
            <a:r>
              <a:rPr lang="en-US" dirty="0"/>
              <a:t>Mary Elizabeth Hernandez </a:t>
            </a:r>
          </a:p>
          <a:p>
            <a:pPr lvl="0"/>
            <a:r>
              <a:rPr lang="en-US" dirty="0"/>
              <a:t>Mary Sama  </a:t>
            </a:r>
          </a:p>
          <a:p>
            <a:pPr lvl="0"/>
            <a:r>
              <a:rPr lang="en-US" dirty="0"/>
              <a:t>Mayra Villalpando </a:t>
            </a:r>
          </a:p>
          <a:p>
            <a:pPr lvl="0"/>
            <a:r>
              <a:rPr lang="en-US" dirty="0"/>
              <a:t>Melissa Graham </a:t>
            </a:r>
          </a:p>
          <a:p>
            <a:pPr lvl="0"/>
            <a:r>
              <a:rPr lang="en-US" dirty="0"/>
              <a:t>Melody Baez </a:t>
            </a:r>
          </a:p>
          <a:p>
            <a:pPr lvl="0"/>
            <a:r>
              <a:rPr lang="en-US" dirty="0"/>
              <a:t>Michele Davis </a:t>
            </a:r>
          </a:p>
          <a:p>
            <a:pPr lvl="0"/>
            <a:r>
              <a:rPr lang="en-US" dirty="0"/>
              <a:t>Mishkat Mohamed </a:t>
            </a:r>
          </a:p>
          <a:p>
            <a:pPr lvl="0"/>
            <a:r>
              <a:rPr lang="en-US" dirty="0"/>
              <a:t>Nancy Berge </a:t>
            </a:r>
          </a:p>
          <a:p>
            <a:pPr lvl="0"/>
            <a:r>
              <a:rPr lang="en-US" dirty="0"/>
              <a:t>Palbir Deol </a:t>
            </a:r>
          </a:p>
          <a:p>
            <a:pPr lvl="0"/>
            <a:r>
              <a:rPr lang="en-US" dirty="0"/>
              <a:t>Patricia Kutscher</a:t>
            </a:r>
          </a:p>
          <a:p>
            <a:pPr lvl="0"/>
            <a:r>
              <a:rPr lang="en-US" dirty="0"/>
              <a:t>Paul Carlson </a:t>
            </a:r>
          </a:p>
          <a:p>
            <a:pPr lvl="0"/>
            <a:r>
              <a:rPr lang="en-US" dirty="0"/>
              <a:t>Prakash Murthy </a:t>
            </a:r>
          </a:p>
          <a:p>
            <a:pPr lvl="0"/>
            <a:r>
              <a:rPr lang="en-US" dirty="0"/>
              <a:t>Rachel George </a:t>
            </a:r>
          </a:p>
          <a:p>
            <a:pPr lvl="0"/>
            <a:r>
              <a:rPr lang="en-US" dirty="0"/>
              <a:t>Raymond Morris </a:t>
            </a:r>
          </a:p>
          <a:p>
            <a:pPr lvl="0"/>
            <a:r>
              <a:rPr lang="en-US" dirty="0"/>
              <a:t>Rebecca Burgmeier </a:t>
            </a:r>
          </a:p>
          <a:p>
            <a:pPr lvl="0"/>
            <a:r>
              <a:rPr lang="en-US" dirty="0"/>
              <a:t>Rebecca Thomas </a:t>
            </a:r>
          </a:p>
          <a:p>
            <a:pPr lvl="0"/>
            <a:r>
              <a:rPr lang="en-US" dirty="0"/>
              <a:t>Renee Schwartz- Chavez </a:t>
            </a:r>
          </a:p>
          <a:p>
            <a:pPr lvl="0"/>
            <a:r>
              <a:rPr lang="en-US" dirty="0"/>
              <a:t>Rhonda Price </a:t>
            </a:r>
          </a:p>
          <a:p>
            <a:pPr lvl="0"/>
            <a:r>
              <a:rPr lang="en-US" dirty="0"/>
              <a:t>Sandra Sloan </a:t>
            </a:r>
          </a:p>
          <a:p>
            <a:pPr lvl="0"/>
            <a:r>
              <a:rPr lang="en-US" dirty="0"/>
              <a:t>Sara Blacketer </a:t>
            </a:r>
          </a:p>
          <a:p>
            <a:pPr lvl="0"/>
            <a:r>
              <a:rPr lang="en-US" dirty="0"/>
              <a:t>Scott Hampton</a:t>
            </a:r>
          </a:p>
          <a:p>
            <a:pPr lvl="0"/>
            <a:r>
              <a:rPr lang="en-US" dirty="0"/>
              <a:t>Scott Meyers </a:t>
            </a:r>
          </a:p>
          <a:p>
            <a:pPr lvl="0"/>
            <a:r>
              <a:rPr lang="en-US" dirty="0"/>
              <a:t>Shaina Hirany</a:t>
            </a:r>
          </a:p>
          <a:p>
            <a:pPr lvl="0"/>
            <a:r>
              <a:rPr lang="en-US" dirty="0"/>
              <a:t>Shalet Thomas </a:t>
            </a:r>
          </a:p>
          <a:p>
            <a:pPr lvl="0"/>
            <a:r>
              <a:rPr lang="en-US" dirty="0"/>
              <a:t>Sheila Thomas </a:t>
            </a:r>
          </a:p>
          <a:p>
            <a:pPr lvl="0"/>
            <a:r>
              <a:rPr lang="en-US" dirty="0"/>
              <a:t>Socorro Castillo </a:t>
            </a:r>
          </a:p>
          <a:p>
            <a:pPr lvl="0"/>
            <a:r>
              <a:rPr lang="en-US" dirty="0"/>
              <a:t>Stephanie Nobles</a:t>
            </a:r>
          </a:p>
          <a:p>
            <a:pPr lvl="0"/>
            <a:r>
              <a:rPr lang="en-US" dirty="0"/>
              <a:t>Sunu Cherian </a:t>
            </a:r>
          </a:p>
          <a:p>
            <a:pPr lvl="0"/>
            <a:r>
              <a:rPr lang="en-US" dirty="0"/>
              <a:t>Tamika Taylor</a:t>
            </a:r>
          </a:p>
          <a:p>
            <a:pPr lvl="0"/>
            <a:r>
              <a:rPr lang="en-US" dirty="0"/>
              <a:t>Teresa Thibodeau </a:t>
            </a:r>
          </a:p>
          <a:p>
            <a:pPr lvl="0"/>
            <a:r>
              <a:rPr lang="en-US" dirty="0"/>
              <a:t>Thomas Huddleston </a:t>
            </a:r>
          </a:p>
          <a:p>
            <a:pPr lvl="0"/>
            <a:r>
              <a:rPr lang="en-US" dirty="0"/>
              <a:t>Tim Lenz</a:t>
            </a:r>
          </a:p>
          <a:p>
            <a:pPr lvl="0"/>
            <a:r>
              <a:rPr lang="en-US" dirty="0"/>
              <a:t>Yuliya Berman </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48</a:t>
            </a:fld>
            <a:endParaRPr lang="en-US"/>
          </a:p>
        </p:txBody>
      </p:sp>
    </p:spTree>
    <p:extLst>
      <p:ext uri="{BB962C8B-B14F-4D97-AF65-F5344CB8AC3E}">
        <p14:creationId xmlns:p14="http://schemas.microsoft.com/office/powerpoint/2010/main" val="4075436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Specimen Labeling</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5</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5334462" cy="40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517" y="2362200"/>
            <a:ext cx="3661884" cy="14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311" t="53881" r="36278" b="34746"/>
          <a:stretch/>
        </p:blipFill>
        <p:spPr bwMode="auto">
          <a:xfrm>
            <a:off x="559279" y="5181600"/>
            <a:ext cx="759709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061" y="1371600"/>
            <a:ext cx="39624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3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Laboratory Test Processes</a:t>
            </a:r>
            <a:endParaRPr lang="en-US" dirty="0"/>
          </a:p>
        </p:txBody>
      </p:sp>
      <p:sp>
        <p:nvSpPr>
          <p:cNvPr id="4" name="AutoShape 4" descr="Image result for physician using computer clip art"/>
          <p:cNvSpPr>
            <a:spLocks noChangeAspect="1" noChangeArrowheads="1"/>
          </p:cNvSpPr>
          <p:nvPr/>
        </p:nvSpPr>
        <p:spPr bwMode="auto">
          <a:xfrm>
            <a:off x="63500"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8" y="3975101"/>
            <a:ext cx="2600872" cy="288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lood draw clipart"/>
          <p:cNvSpPr>
            <a:spLocks noChangeAspect="1" noChangeArrowheads="1"/>
          </p:cNvSpPr>
          <p:nvPr/>
        </p:nvSpPr>
        <p:spPr bwMode="auto">
          <a:xfrm>
            <a:off x="215900"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b="8505"/>
          <a:stretch/>
        </p:blipFill>
        <p:spPr bwMode="auto">
          <a:xfrm>
            <a:off x="3235752" y="3352800"/>
            <a:ext cx="2066925" cy="225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5883" b="13134"/>
          <a:stretch/>
        </p:blipFill>
        <p:spPr bwMode="auto">
          <a:xfrm>
            <a:off x="5791200" y="4572000"/>
            <a:ext cx="2695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6128" y="1338758"/>
            <a:ext cx="1386032" cy="1980046"/>
            <a:chOff x="-3721725" y="-1092201"/>
            <a:chExt cx="1386032" cy="1980046"/>
          </a:xfrm>
        </p:grpSpPr>
        <p:sp>
          <p:nvSpPr>
            <p:cNvPr id="10" name="Chevron 9"/>
            <p:cNvSpPr/>
            <p:nvPr/>
          </p:nvSpPr>
          <p:spPr>
            <a:xfrm rot="5400000">
              <a:off x="-4018732" y="-795194"/>
              <a:ext cx="1980046" cy="13860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p:cNvSpPr/>
            <p:nvPr/>
          </p:nvSpPr>
          <p:spPr>
            <a:xfrm>
              <a:off x="-3721725" y="-399185"/>
              <a:ext cx="1386032" cy="594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Pre-analytical phase</a:t>
              </a:r>
              <a:endParaRPr lang="en-US" sz="1900" kern="1200" dirty="0"/>
            </a:p>
          </p:txBody>
        </p:sp>
      </p:grpSp>
      <p:grpSp>
        <p:nvGrpSpPr>
          <p:cNvPr id="12" name="Group 11"/>
          <p:cNvGrpSpPr/>
          <p:nvPr/>
        </p:nvGrpSpPr>
        <p:grpSpPr>
          <a:xfrm>
            <a:off x="1489868" y="1338758"/>
            <a:ext cx="7120732" cy="1287030"/>
            <a:chOff x="1386032" y="5"/>
            <a:chExt cx="7300767" cy="1287030"/>
          </a:xfrm>
        </p:grpSpPr>
        <p:sp>
          <p:nvSpPr>
            <p:cNvPr id="13" name="Round Same Side Corner Rectangle 12"/>
            <p:cNvSpPr/>
            <p:nvPr/>
          </p:nvSpPr>
          <p:spPr>
            <a:xfrm rot="5400000">
              <a:off x="4392901" y="-3006864"/>
              <a:ext cx="1287030" cy="730076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1386033" y="62832"/>
              <a:ext cx="7237939" cy="1161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contains the steps from order placement until the specimen reaches the laboratory. </a:t>
              </a:r>
              <a:endParaRPr lang="en-US" sz="3000" kern="1200" dirty="0"/>
            </a:p>
          </p:txBody>
        </p:sp>
      </p:grpSp>
    </p:spTree>
    <p:extLst>
      <p:ext uri="{BB962C8B-B14F-4D97-AF65-F5344CB8AC3E}">
        <p14:creationId xmlns:p14="http://schemas.microsoft.com/office/powerpoint/2010/main" val="382787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Laboratory Test Processes</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00600"/>
            <a:ext cx="2057400" cy="193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Image result for blood specimen in lab clip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705504"/>
            <a:ext cx="1805959" cy="2001547"/>
          </a:xfrm>
          <a:prstGeom prst="rect">
            <a:avLst/>
          </a:prstGeom>
          <a:noFill/>
          <a:extLst>
            <a:ext uri="{909E8E84-426E-40DD-AFC4-6F175D3DCCD1}">
              <a14:hiddenFill xmlns:a14="http://schemas.microsoft.com/office/drawing/2010/main">
                <a:solidFill>
                  <a:srgbClr val="FFFFFF"/>
                </a:solidFill>
              </a14:hiddenFill>
            </a:ext>
          </a:extLst>
        </p:spPr>
      </p:pic>
      <p:sp>
        <p:nvSpPr>
          <p:cNvPr id="6" name="Chevron 5"/>
          <p:cNvSpPr/>
          <p:nvPr/>
        </p:nvSpPr>
        <p:spPr>
          <a:xfrm rot="5400000">
            <a:off x="-230879" y="1635765"/>
            <a:ext cx="1980046" cy="13860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p:nvPr/>
        </p:nvSpPr>
        <p:spPr>
          <a:xfrm>
            <a:off x="66128" y="2031774"/>
            <a:ext cx="1386032" cy="594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Pre-analytical phase</a:t>
            </a:r>
            <a:endParaRPr lang="en-US" sz="1900" kern="1200" dirty="0"/>
          </a:p>
        </p:txBody>
      </p:sp>
      <p:grpSp>
        <p:nvGrpSpPr>
          <p:cNvPr id="8" name="Group 7"/>
          <p:cNvGrpSpPr/>
          <p:nvPr/>
        </p:nvGrpSpPr>
        <p:grpSpPr>
          <a:xfrm>
            <a:off x="1489868" y="1338758"/>
            <a:ext cx="7120732" cy="1287030"/>
            <a:chOff x="1386032" y="5"/>
            <a:chExt cx="7300767" cy="1287030"/>
          </a:xfrm>
        </p:grpSpPr>
        <p:sp>
          <p:nvSpPr>
            <p:cNvPr id="9" name="Round Same Side Corner Rectangle 8"/>
            <p:cNvSpPr/>
            <p:nvPr/>
          </p:nvSpPr>
          <p:spPr>
            <a:xfrm rot="5400000">
              <a:off x="4392901" y="-3006864"/>
              <a:ext cx="1287030" cy="730076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1386033" y="62832"/>
              <a:ext cx="7237939" cy="1161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contains the steps from order placement until the specimen reaches the laboratory. </a:t>
              </a:r>
              <a:endParaRPr lang="en-US" sz="3000" kern="1200" dirty="0"/>
            </a:p>
          </p:txBody>
        </p:sp>
      </p:grpSp>
      <p:grpSp>
        <p:nvGrpSpPr>
          <p:cNvPr id="11" name="Group 10"/>
          <p:cNvGrpSpPr/>
          <p:nvPr/>
        </p:nvGrpSpPr>
        <p:grpSpPr>
          <a:xfrm>
            <a:off x="72414" y="2879409"/>
            <a:ext cx="1386032" cy="1980046"/>
            <a:chOff x="1" y="1791276"/>
            <a:chExt cx="1386032" cy="1980046"/>
          </a:xfrm>
        </p:grpSpPr>
        <p:sp>
          <p:nvSpPr>
            <p:cNvPr id="12" name="Chevron 11"/>
            <p:cNvSpPr/>
            <p:nvPr/>
          </p:nvSpPr>
          <p:spPr>
            <a:xfrm rot="5400000">
              <a:off x="-297006" y="2088283"/>
              <a:ext cx="1980046" cy="13860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4"/>
            <p:cNvSpPr/>
            <p:nvPr/>
          </p:nvSpPr>
          <p:spPr>
            <a:xfrm>
              <a:off x="1" y="2484292"/>
              <a:ext cx="1386032" cy="594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Analytical phase</a:t>
              </a:r>
              <a:endParaRPr lang="en-US" sz="1900" kern="1200" dirty="0"/>
            </a:p>
          </p:txBody>
        </p:sp>
      </p:grpSp>
      <p:grpSp>
        <p:nvGrpSpPr>
          <p:cNvPr id="14" name="Group 13"/>
          <p:cNvGrpSpPr/>
          <p:nvPr/>
        </p:nvGrpSpPr>
        <p:grpSpPr>
          <a:xfrm>
            <a:off x="1489869" y="2879409"/>
            <a:ext cx="7158553" cy="1287030"/>
            <a:chOff x="1386032" y="1791278"/>
            <a:chExt cx="7300768" cy="1287030"/>
          </a:xfrm>
        </p:grpSpPr>
        <p:sp>
          <p:nvSpPr>
            <p:cNvPr id="15" name="Round Same Side Corner Rectangle 14"/>
            <p:cNvSpPr/>
            <p:nvPr/>
          </p:nvSpPr>
          <p:spPr>
            <a:xfrm rot="5400000">
              <a:off x="4392901" y="-1215591"/>
              <a:ext cx="1287030" cy="730076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1448861" y="1903607"/>
              <a:ext cx="7237939" cy="1161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the actual analysis or testing of the specimen</a:t>
              </a:r>
              <a:endParaRPr lang="en-US" sz="3000" kern="1200" dirty="0"/>
            </a:p>
          </p:txBody>
        </p:sp>
      </p:grpSp>
    </p:spTree>
    <p:extLst>
      <p:ext uri="{BB962C8B-B14F-4D97-AF65-F5344CB8AC3E}">
        <p14:creationId xmlns:p14="http://schemas.microsoft.com/office/powerpoint/2010/main" val="43354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21443543"/>
              </p:ext>
            </p:extLst>
          </p:nvPr>
        </p:nvGraphicFramePr>
        <p:xfrm>
          <a:off x="0" y="1295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Laboratory Test Processes</a:t>
            </a:r>
            <a:endParaRPr lang="en-US" dirty="0"/>
          </a:p>
        </p:txBody>
      </p:sp>
    </p:spTree>
    <p:extLst>
      <p:ext uri="{BB962C8B-B14F-4D97-AF65-F5344CB8AC3E}">
        <p14:creationId xmlns:p14="http://schemas.microsoft.com/office/powerpoint/2010/main" val="160216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746888418"/>
              </p:ext>
            </p:extLst>
          </p:nvPr>
        </p:nvGraphicFramePr>
        <p:xfrm>
          <a:off x="0" y="12954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Laboratory Test Processes</a:t>
            </a:r>
            <a:endParaRPr lang="en-US" dirty="0"/>
          </a:p>
        </p:txBody>
      </p:sp>
    </p:spTree>
    <p:extLst>
      <p:ext uri="{BB962C8B-B14F-4D97-AF65-F5344CB8AC3E}">
        <p14:creationId xmlns:p14="http://schemas.microsoft.com/office/powerpoint/2010/main" val="1568118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55CB4CD3442645943C1191BB51CB44" ma:contentTypeVersion="13" ma:contentTypeDescription="Create a new document." ma:contentTypeScope="" ma:versionID="8ee9d9ccca8fe0f62beb48ebe603b7e4">
  <xsd:schema xmlns:xsd="http://www.w3.org/2001/XMLSchema" xmlns:xs="http://www.w3.org/2001/XMLSchema" xmlns:p="http://schemas.microsoft.com/office/2006/metadata/properties" xmlns:ns1="http://schemas.microsoft.com/sharepoint/v3" xmlns:ns3="5637b717-1bfe-40a6-a2e1-305406294366" xmlns:ns4="f1f11f37-7985-49df-81b7-a33d038a51a3" targetNamespace="http://schemas.microsoft.com/office/2006/metadata/properties" ma:root="true" ma:fieldsID="e51d47324a35ad2d70d1adf8bf65ac46" ns1:_="" ns3:_="" ns4:_="">
    <xsd:import namespace="http://schemas.microsoft.com/sharepoint/v3"/>
    <xsd:import namespace="5637b717-1bfe-40a6-a2e1-305406294366"/>
    <xsd:import namespace="f1f11f37-7985-49df-81b7-a33d038a51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37b717-1bfe-40a6-a2e1-30540629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f11f37-7985-49df-81b7-a33d038a51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78B11-0286-46B8-9D19-C439FC57486D}">
  <ds:schemaRefs>
    <ds:schemaRef ds:uri="http://schemas.microsoft.com/sharepoint/v3/contenttype/forms"/>
  </ds:schemaRefs>
</ds:datastoreItem>
</file>

<file path=customXml/itemProps2.xml><?xml version="1.0" encoding="utf-8"?>
<ds:datastoreItem xmlns:ds="http://schemas.openxmlformats.org/officeDocument/2006/customXml" ds:itemID="{F994D456-DA1B-4D5A-9712-ED8AC848FDD4}">
  <ds:schemaRef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f1f11f37-7985-49df-81b7-a33d038a51a3"/>
    <ds:schemaRef ds:uri="5637b717-1bfe-40a6-a2e1-305406294366"/>
    <ds:schemaRef ds:uri="http://purl.org/dc/dcmitype/"/>
  </ds:schemaRefs>
</ds:datastoreItem>
</file>

<file path=customXml/itemProps3.xml><?xml version="1.0" encoding="utf-8"?>
<ds:datastoreItem xmlns:ds="http://schemas.openxmlformats.org/officeDocument/2006/customXml" ds:itemID="{962F5800-BA92-4BEF-BC83-F8F9EBAE0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37b717-1bfe-40a6-a2e1-305406294366"/>
    <ds:schemaRef ds:uri="f1f11f37-7985-49df-81b7-a33d038a5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1182</TotalTime>
  <Words>1447</Words>
  <Application>Microsoft Office PowerPoint</Application>
  <PresentationFormat>On-screen Show (4:3)</PresentationFormat>
  <Paragraphs>338</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An Interprofessional Approach to Replacing  a Laboratory Information System</vt:lpstr>
      <vt:lpstr>Objectives</vt:lpstr>
      <vt:lpstr>Project Scope</vt:lpstr>
      <vt:lpstr>PowerPoint Presentation</vt:lpstr>
      <vt:lpstr>Patient Safety: Specimen Labeling</vt:lpstr>
      <vt:lpstr>Laboratory Test Processes</vt:lpstr>
      <vt:lpstr>Laboratory Test Processes</vt:lpstr>
      <vt:lpstr>Laboratory Test Processes</vt:lpstr>
      <vt:lpstr>Laboratory Test Processes</vt:lpstr>
      <vt:lpstr>Document Current &amp; Future State Workflows</vt:lpstr>
      <vt:lpstr>Identify All Collection Workflows</vt:lpstr>
      <vt:lpstr>PowerPoint Presentation</vt:lpstr>
      <vt:lpstr>PowerPoint Presentation</vt:lpstr>
      <vt:lpstr>Don’t Recollect, Click Accept</vt:lpstr>
      <vt:lpstr>Specimen Collection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Tabletop Exercises to Review Workflows</vt:lpstr>
      <vt:lpstr>Tabletop Exercises: Label Printing</vt:lpstr>
      <vt:lpstr>Presentation by Lab Regarding Upcoming Changes (RN III Network)</vt:lpstr>
      <vt:lpstr>Collection Date and Time</vt:lpstr>
      <vt:lpstr>Collection Date and Time</vt:lpstr>
      <vt:lpstr>PowerPoint Presentation</vt:lpstr>
      <vt:lpstr>Top 10 Issues Provided by Vendor</vt:lpstr>
      <vt:lpstr>Top 10 Issues Provided by Vendor</vt:lpstr>
      <vt:lpstr>Nurse Collection Training &amp; Workflow Compliance</vt:lpstr>
      <vt:lpstr>Practice, Practice, Practice</vt:lpstr>
      <vt:lpstr>Clinical Preparedness Meetings</vt:lpstr>
      <vt:lpstr>Competency Validation</vt:lpstr>
      <vt:lpstr>Training</vt:lpstr>
      <vt:lpstr>Train the Trainer Methodology</vt:lpstr>
      <vt:lpstr>Go-Live Support</vt:lpstr>
      <vt:lpstr>Average Turnaround Times Chemistry</vt:lpstr>
      <vt:lpstr>Average Turnaround Time Hematology</vt:lpstr>
      <vt:lpstr>Specimen Labeling Errors</vt:lpstr>
      <vt:lpstr>Post Implementation Date: Surgical Units</vt:lpstr>
      <vt:lpstr>CAP Survey</vt:lpstr>
      <vt:lpstr>Post Live Survey Results</vt:lpstr>
      <vt:lpstr>Lessons Learned  </vt:lpstr>
      <vt:lpstr>Special Thanks</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Tsedey Melaku</dc:creator>
  <cp:lastModifiedBy>Tsedey Melaku</cp:lastModifiedBy>
  <cp:revision>51</cp:revision>
  <dcterms:created xsi:type="dcterms:W3CDTF">2019-09-13T06:17:46Z</dcterms:created>
  <dcterms:modified xsi:type="dcterms:W3CDTF">2019-11-12T03:30:41Z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0x0101000155CB4CD3442645943C1191BB51CB44</vt:lpwstr>
  </property>
</Properties>
</file>