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5" r:id="rId2"/>
    <p:sldId id="297" r:id="rId3"/>
    <p:sldId id="327" r:id="rId4"/>
    <p:sldId id="335" r:id="rId5"/>
    <p:sldId id="330" r:id="rId6"/>
    <p:sldId id="328" r:id="rId7"/>
    <p:sldId id="331" r:id="rId8"/>
    <p:sldId id="300" r:id="rId9"/>
    <p:sldId id="338" r:id="rId10"/>
    <p:sldId id="341" r:id="rId11"/>
    <p:sldId id="340" r:id="rId12"/>
  </p:sldIdLst>
  <p:sldSz cx="9144000" cy="6858000" type="screen4x3"/>
  <p:notesSz cx="7010400" cy="92964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0" userDrawn="1">
          <p15:clr>
            <a:srgbClr val="A4A3A4"/>
          </p15:clr>
        </p15:guide>
        <p15:guide id="2" pos="1464" userDrawn="1">
          <p15:clr>
            <a:srgbClr val="A4A3A4"/>
          </p15:clr>
        </p15:guide>
        <p15:guide id="3" orient="horz" pos="1004">
          <p15:clr>
            <a:srgbClr val="A4A3A4"/>
          </p15:clr>
        </p15:guide>
        <p15:guide id="4" pos="57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ssler, Michelle" initials="CM" lastIdx="1" clrIdx="0">
    <p:extLst/>
  </p:cmAuthor>
  <p:cmAuthor id="2" name="Kim McDonald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3"/>
    <a:srgbClr val="E424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4" autoAdjust="0"/>
    <p:restoredTop sz="93169" autoAdjust="0"/>
  </p:normalViewPr>
  <p:slideViewPr>
    <p:cSldViewPr snapToGrid="0" snapToObjects="1" showGuides="1">
      <p:cViewPr varScale="1">
        <p:scale>
          <a:sx n="94" d="100"/>
          <a:sy n="94" d="100"/>
        </p:scale>
        <p:origin x="1098" y="84"/>
      </p:cViewPr>
      <p:guideLst>
        <p:guide orient="horz" pos="2520"/>
        <p:guide pos="1464"/>
        <p:guide orient="horz" pos="1004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57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353744"/>
        <c:axId val="311438400"/>
      </c:barChart>
      <c:catAx>
        <c:axId val="312353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1438400"/>
        <c:crosses val="autoZero"/>
        <c:auto val="1"/>
        <c:lblAlgn val="ctr"/>
        <c:lblOffset val="100"/>
        <c:noMultiLvlLbl val="0"/>
      </c:catAx>
      <c:valAx>
        <c:axId val="311438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23537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BB2DF6-DDA9-B54A-959A-0FEEFEC90406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16ADC2-5534-4443-A5DC-1B417CB0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672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F029DA-0EB2-B24E-A0DB-4B02D63A01B0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F2E3D4-4BC9-794A-9A13-ABC0C57B4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35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908" y="3510637"/>
            <a:ext cx="5778852" cy="1158240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AEE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6907" y="4668877"/>
            <a:ext cx="5778854" cy="661532"/>
          </a:xfrm>
        </p:spPr>
        <p:txBody>
          <a:bodyPr>
            <a:normAutofit/>
          </a:bodyPr>
          <a:lstStyle>
            <a:lvl1pPr marL="0" indent="0" algn="l">
              <a:buNone/>
              <a:defRPr sz="1200" i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spectralink_worksmart_logo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61" y="355108"/>
            <a:ext cx="3909528" cy="151433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16196" y="6423189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2015 Spectralink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31096" y="6427578"/>
            <a:ext cx="623812" cy="365125"/>
          </a:xfrm>
          <a:prstGeom prst="rect">
            <a:avLst/>
          </a:prstGeom>
        </p:spPr>
        <p:txBody>
          <a:bodyPr/>
          <a:lstStyle/>
          <a:p>
            <a:fld id="{F6487881-968D-4644-A3D4-049B8E6BD1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7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75226" y="729141"/>
            <a:ext cx="8303014" cy="696536"/>
          </a:xfrm>
        </p:spPr>
        <p:txBody>
          <a:bodyPr anchor="t">
            <a:normAutofit/>
          </a:bodyPr>
          <a:lstStyle>
            <a:lvl1pPr algn="l">
              <a:defRPr sz="3000" b="0" cap="none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16196" y="6423189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© 2015 </a:t>
            </a:r>
            <a:r>
              <a:rPr lang="en-US" dirty="0" err="1" smtClean="0"/>
              <a:t>Spectralink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31096" y="6427578"/>
            <a:ext cx="623812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F6487881-968D-4644-A3D4-049B8E6BD1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75226" y="6435161"/>
            <a:ext cx="0" cy="203367"/>
          </a:xfrm>
          <a:prstGeom prst="line">
            <a:avLst/>
          </a:prstGeom>
          <a:ln w="6350" cmpd="sng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1058900293"/>
              </p:ext>
            </p:extLst>
          </p:nvPr>
        </p:nvGraphicFramePr>
        <p:xfrm>
          <a:off x="614515" y="1610031"/>
          <a:ext cx="774290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8810" y="6310141"/>
            <a:ext cx="1371600" cy="5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8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Blu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2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3801" y="3418760"/>
            <a:ext cx="4596579" cy="3447434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16196" y="6423189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© 2015 </a:t>
            </a:r>
            <a:r>
              <a:rPr lang="en-US" dirty="0" err="1" smtClean="0"/>
              <a:t>Spectralink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31096" y="6427578"/>
            <a:ext cx="623812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F6487881-968D-4644-A3D4-049B8E6BD1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75226" y="6435161"/>
            <a:ext cx="0" cy="203367"/>
          </a:xfrm>
          <a:prstGeom prst="line">
            <a:avLst/>
          </a:prstGeom>
          <a:ln w="6350" cmpd="sng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8810" y="6310141"/>
            <a:ext cx="1371600" cy="5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42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16196" y="6423189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© 2015 </a:t>
            </a:r>
            <a:r>
              <a:rPr lang="en-US" dirty="0" err="1" smtClean="0"/>
              <a:t>Spectralink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31096" y="6427578"/>
            <a:ext cx="623812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F6487881-968D-4644-A3D4-049B8E6BD1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75226" y="6435161"/>
            <a:ext cx="0" cy="203367"/>
          </a:xfrm>
          <a:prstGeom prst="line">
            <a:avLst/>
          </a:prstGeom>
          <a:ln w="6350" cmpd="sng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8810" y="6310141"/>
            <a:ext cx="1371600" cy="5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4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Image -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ver2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3801" y="3418760"/>
            <a:ext cx="4596579" cy="3447434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16196" y="6423189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© 2015 </a:t>
            </a:r>
            <a:r>
              <a:rPr lang="en-US" dirty="0" err="1" smtClean="0"/>
              <a:t>Spectralink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31096" y="6427578"/>
            <a:ext cx="623812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F6487881-968D-4644-A3D4-049B8E6BD1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75226" y="6435161"/>
            <a:ext cx="0" cy="203367"/>
          </a:xfrm>
          <a:prstGeom prst="line">
            <a:avLst/>
          </a:prstGeom>
          <a:ln w="6350" cmpd="sng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27600" y="1581356"/>
            <a:ext cx="3798530" cy="38847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27600" y="612775"/>
            <a:ext cx="3798530" cy="968580"/>
          </a:xfrm>
        </p:spPr>
        <p:txBody>
          <a:bodyPr anchor="b">
            <a:normAutofit/>
          </a:bodyPr>
          <a:lstStyle>
            <a:lvl1pPr algn="l">
              <a:defRPr sz="2400" b="0" i="0">
                <a:solidFill>
                  <a:schemeClr val="accent2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8810" y="6310141"/>
            <a:ext cx="1371600" cy="5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Image -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50" y="3418761"/>
            <a:ext cx="4585651" cy="3439238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16196" y="6423189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© 2015 </a:t>
            </a:r>
            <a:r>
              <a:rPr lang="en-US" dirty="0" err="1" smtClean="0"/>
              <a:t>Spectralink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31096" y="6427578"/>
            <a:ext cx="623812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F6487881-968D-4644-A3D4-049B8E6BD1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75226" y="6435161"/>
            <a:ext cx="0" cy="203367"/>
          </a:xfrm>
          <a:prstGeom prst="line">
            <a:avLst/>
          </a:prstGeom>
          <a:ln w="6350" cmpd="sng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44129" y="1581356"/>
            <a:ext cx="3892591" cy="41488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4129" y="612775"/>
            <a:ext cx="3892591" cy="968580"/>
          </a:xfrm>
        </p:spPr>
        <p:txBody>
          <a:bodyPr anchor="b">
            <a:normAutofit/>
          </a:bodyPr>
          <a:lstStyle>
            <a:lvl1pPr algn="l">
              <a:defRPr sz="2400" b="0" i="0">
                <a:solidFill>
                  <a:schemeClr val="accent2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8810" y="6310141"/>
            <a:ext cx="1371600" cy="5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29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16196" y="6423189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© 2015 </a:t>
            </a:r>
            <a:r>
              <a:rPr lang="en-US" dirty="0" err="1" smtClean="0"/>
              <a:t>Spectralink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31096" y="6427578"/>
            <a:ext cx="623812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F6487881-968D-4644-A3D4-049B8E6BD1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75226" y="6435161"/>
            <a:ext cx="0" cy="203367"/>
          </a:xfrm>
          <a:prstGeom prst="line">
            <a:avLst/>
          </a:prstGeom>
          <a:ln w="6350" cmpd="sng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4173" y="4727575"/>
            <a:ext cx="5795655" cy="393393"/>
          </a:xfrm>
        </p:spPr>
        <p:txBody>
          <a:bodyPr anchor="b">
            <a:noAutofit/>
          </a:bodyPr>
          <a:lstStyle>
            <a:lvl1pPr algn="l">
              <a:defRPr sz="2400" b="0" i="0">
                <a:solidFill>
                  <a:schemeClr val="accent2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674173" y="612775"/>
            <a:ext cx="579565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file to placeholder or click icon to add picture or video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4173" y="5120968"/>
            <a:ext cx="5795655" cy="114775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8810" y="6310141"/>
            <a:ext cx="1371600" cy="5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95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- Blu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2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3801" y="3418760"/>
            <a:ext cx="4596579" cy="344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5226" y="729141"/>
            <a:ext cx="8303014" cy="696536"/>
          </a:xfrm>
        </p:spPr>
        <p:txBody>
          <a:bodyPr anchor="t">
            <a:normAutofit/>
          </a:bodyPr>
          <a:lstStyle>
            <a:lvl1pPr algn="l">
              <a:defRPr sz="3000" b="0" cap="none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16196" y="6423189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© 2015 </a:t>
            </a:r>
            <a:r>
              <a:rPr lang="en-US" dirty="0" err="1" smtClean="0"/>
              <a:t>Spectralink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31096" y="6427578"/>
            <a:ext cx="623812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F6487881-968D-4644-A3D4-049B8E6BD1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475226" y="6435161"/>
            <a:ext cx="0" cy="203367"/>
          </a:xfrm>
          <a:prstGeom prst="line">
            <a:avLst/>
          </a:prstGeom>
          <a:ln w="6350" cmpd="sng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7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8810" y="6310141"/>
            <a:ext cx="1371600" cy="5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77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- Oran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5226" y="729141"/>
            <a:ext cx="8303014" cy="696536"/>
          </a:xfrm>
        </p:spPr>
        <p:txBody>
          <a:bodyPr anchor="t">
            <a:normAutofit/>
          </a:bodyPr>
          <a:lstStyle>
            <a:lvl1pPr algn="l">
              <a:defRPr sz="3000" b="0" cap="none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16196" y="6423189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© 2015 </a:t>
            </a:r>
            <a:r>
              <a:rPr lang="en-US" dirty="0" err="1" smtClean="0"/>
              <a:t>Spectralink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31096" y="6427578"/>
            <a:ext cx="623812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F6487881-968D-4644-A3D4-049B8E6BD1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75226" y="6435161"/>
            <a:ext cx="0" cy="203367"/>
          </a:xfrm>
          <a:prstGeom prst="line">
            <a:avLst/>
          </a:prstGeom>
          <a:ln w="6350" cmpd="sng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50" y="3418761"/>
            <a:ext cx="4585651" cy="3439238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8810" y="6310141"/>
            <a:ext cx="1371600" cy="5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25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- No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16196" y="6423189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© 2015 </a:t>
            </a:r>
            <a:r>
              <a:rPr lang="en-US" dirty="0" err="1" smtClean="0"/>
              <a:t>Spectralink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31096" y="6427578"/>
            <a:ext cx="623812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F6487881-968D-4644-A3D4-049B8E6BD1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75226" y="6435161"/>
            <a:ext cx="0" cy="203367"/>
          </a:xfrm>
          <a:prstGeom prst="line">
            <a:avLst/>
          </a:prstGeom>
          <a:ln w="6350" cmpd="sng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75226" y="729141"/>
            <a:ext cx="8303014" cy="696536"/>
          </a:xfrm>
        </p:spPr>
        <p:txBody>
          <a:bodyPr anchor="t">
            <a:normAutofit/>
          </a:bodyPr>
          <a:lstStyle>
            <a:lvl1pPr algn="l">
              <a:defRPr sz="3000" b="0" cap="none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8810" y="6310141"/>
            <a:ext cx="1371600" cy="5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39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47152" y="2884546"/>
            <a:ext cx="7282447" cy="1308758"/>
          </a:xfrm>
        </p:spPr>
        <p:txBody>
          <a:bodyPr anchor="t">
            <a:normAutofit/>
          </a:bodyPr>
          <a:lstStyle>
            <a:lvl1pPr algn="l">
              <a:defRPr sz="36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276258"/>
            <a:ext cx="9144000" cy="58174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47153" y="2632696"/>
            <a:ext cx="6295195" cy="316986"/>
          </a:xfrm>
        </p:spPr>
        <p:txBody>
          <a:bodyPr>
            <a:normAutofit/>
          </a:bodyPr>
          <a:lstStyle>
            <a:lvl1pPr marL="0" indent="0" algn="l">
              <a:buNone/>
              <a:defRPr sz="1200" i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8810" y="6310141"/>
            <a:ext cx="1371600" cy="5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99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947152" y="2884546"/>
            <a:ext cx="7282447" cy="1308758"/>
          </a:xfrm>
        </p:spPr>
        <p:txBody>
          <a:bodyPr anchor="t">
            <a:normAutofit/>
          </a:bodyPr>
          <a:lstStyle>
            <a:lvl1pPr algn="l">
              <a:defRPr sz="36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947153" y="2632696"/>
            <a:ext cx="6295195" cy="316986"/>
          </a:xfrm>
        </p:spPr>
        <p:txBody>
          <a:bodyPr>
            <a:normAutofit/>
          </a:bodyPr>
          <a:lstStyle>
            <a:lvl1pPr marL="0" indent="0" algn="l">
              <a:buNone/>
              <a:defRPr sz="1200" i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276258"/>
            <a:ext cx="9144000" cy="58174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8810" y="6310141"/>
            <a:ext cx="1371600" cy="5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90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47152" y="2884546"/>
            <a:ext cx="7282447" cy="1308758"/>
          </a:xfrm>
        </p:spPr>
        <p:txBody>
          <a:bodyPr anchor="t">
            <a:normAutofit/>
          </a:bodyPr>
          <a:lstStyle>
            <a:lvl1pPr algn="l">
              <a:defRPr sz="36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47153" y="2632696"/>
            <a:ext cx="6295195" cy="316986"/>
          </a:xfrm>
        </p:spPr>
        <p:txBody>
          <a:bodyPr>
            <a:normAutofit/>
          </a:bodyPr>
          <a:lstStyle>
            <a:lvl1pPr marL="0" indent="0" algn="l">
              <a:buNone/>
              <a:defRPr sz="1200" i="0">
                <a:solidFill>
                  <a:srgbClr val="DDDED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276258"/>
            <a:ext cx="9144000" cy="58174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8810" y="6310141"/>
            <a:ext cx="1371600" cy="5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05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5226" y="729141"/>
            <a:ext cx="8303014" cy="696536"/>
          </a:xfrm>
        </p:spPr>
        <p:txBody>
          <a:bodyPr anchor="t">
            <a:normAutofit/>
          </a:bodyPr>
          <a:lstStyle>
            <a:lvl1pPr algn="l">
              <a:defRPr sz="3000" b="0" cap="none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75226" y="6435161"/>
            <a:ext cx="0" cy="203367"/>
          </a:xfrm>
          <a:prstGeom prst="line">
            <a:avLst/>
          </a:prstGeom>
          <a:ln w="6350" cmpd="sng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16196" y="6423189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© 2015 </a:t>
            </a:r>
            <a:r>
              <a:rPr lang="en-US" dirty="0" err="1" smtClean="0"/>
              <a:t>Spectralink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31096" y="6427578"/>
            <a:ext cx="623812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F6487881-968D-4644-A3D4-049B8E6BD1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12506"/>
            <a:ext cx="4040188" cy="458509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12506"/>
            <a:ext cx="4041775" cy="4585093"/>
          </a:xfrm>
        </p:spPr>
        <p:txBody>
          <a:bodyPr>
            <a:normAutofit/>
          </a:bodyPr>
          <a:lstStyle>
            <a:lvl1pPr>
              <a:defRPr sz="1600">
                <a:solidFill>
                  <a:srgbClr val="9A9B9D"/>
                </a:solidFill>
              </a:defRPr>
            </a:lvl1pPr>
            <a:lvl2pPr>
              <a:defRPr sz="1500">
                <a:solidFill>
                  <a:srgbClr val="9A9B9D"/>
                </a:solidFill>
              </a:defRPr>
            </a:lvl2pPr>
            <a:lvl3pPr>
              <a:defRPr sz="1400">
                <a:solidFill>
                  <a:srgbClr val="9A9B9D"/>
                </a:solidFill>
              </a:defRPr>
            </a:lvl3pPr>
            <a:lvl4pPr>
              <a:defRPr sz="1400">
                <a:solidFill>
                  <a:srgbClr val="9A9B9D"/>
                </a:solidFill>
              </a:defRPr>
            </a:lvl4pPr>
            <a:lvl5pPr>
              <a:defRPr sz="1400">
                <a:solidFill>
                  <a:srgbClr val="9A9B9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8810" y="6310141"/>
            <a:ext cx="1371600" cy="5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8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2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3801" y="3418760"/>
            <a:ext cx="4596579" cy="344743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5226" y="729141"/>
            <a:ext cx="8303014" cy="696536"/>
          </a:xfrm>
        </p:spPr>
        <p:txBody>
          <a:bodyPr anchor="t">
            <a:normAutofit/>
          </a:bodyPr>
          <a:lstStyle>
            <a:lvl1pPr algn="l">
              <a:defRPr sz="3000" b="0" cap="none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16196" y="6423189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© 2015 </a:t>
            </a:r>
            <a:r>
              <a:rPr lang="en-US" dirty="0" err="1" smtClean="0"/>
              <a:t>Spectralink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31096" y="6427578"/>
            <a:ext cx="623812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F6487881-968D-4644-A3D4-049B8E6BD1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75226" y="6435161"/>
            <a:ext cx="0" cy="203367"/>
          </a:xfrm>
          <a:prstGeom prst="line">
            <a:avLst/>
          </a:prstGeom>
          <a:ln w="6350" cmpd="sng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8810" y="6310141"/>
            <a:ext cx="1371600" cy="5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18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75226" y="6435161"/>
            <a:ext cx="0" cy="203367"/>
          </a:xfrm>
          <a:prstGeom prst="line">
            <a:avLst/>
          </a:prstGeom>
          <a:ln w="6350" cmpd="sng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75226" y="63516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2015 Spectralink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56542" y="6356350"/>
            <a:ext cx="449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9F2800C-6850-4043-8698-F369FCF7A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3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91" r:id="rId3"/>
    <p:sldLayoutId id="2147483694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95" r:id="rId10"/>
    <p:sldLayoutId id="2147483690" r:id="rId11"/>
    <p:sldLayoutId id="2147483692" r:id="rId12"/>
    <p:sldLayoutId id="2147483686" r:id="rId13"/>
    <p:sldLayoutId id="2147483693" r:id="rId14"/>
    <p:sldLayoutId id="2147483687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000" b="0" i="0" u="none" kern="1200">
          <a:solidFill>
            <a:srgbClr val="00AEEF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15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en.Guderian@spectralink.com" TargetMode="External"/><Relationship Id="rId7" Type="http://schemas.openxmlformats.org/officeDocument/2006/relationships/image" Target="../media/image22.jpg"/><Relationship Id="rId2" Type="http://schemas.openxmlformats.org/officeDocument/2006/relationships/hyperlink" Target="mailto:info@spectralink.com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hyperlink" Target="mailto:Jim.Abbot@spectralink.co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Smartphones in the Clinical Environment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25 September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4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We’re here to help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2015 Spectralink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87881-968D-4644-A3D4-049B8E6BD1F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52198" y="1600201"/>
            <a:ext cx="7355790" cy="3977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(800</a:t>
            </a:r>
            <a:r>
              <a:rPr lang="en-US" dirty="0" smtClean="0"/>
              <a:t>) 775-5330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info@spectralink.com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Ben Guderian</a:t>
            </a:r>
          </a:p>
          <a:p>
            <a:pPr marL="0" indent="0">
              <a:buNone/>
            </a:pPr>
            <a:r>
              <a:rPr lang="en-US" dirty="0" smtClean="0"/>
              <a:t>Director of Business Development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Ben.Guderian@spectralink.com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Jim Abbott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Healthcare Account Executive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Jim.Abbott</a:t>
            </a:r>
            <a:r>
              <a:rPr lang="en-US" dirty="0" smtClean="0">
                <a:hlinkClick r:id="rId4"/>
              </a:rPr>
              <a:t>@spectralink.com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02" y="2602002"/>
            <a:ext cx="914400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8" b="14634"/>
          <a:stretch/>
        </p:blipFill>
        <p:spPr>
          <a:xfrm>
            <a:off x="537141" y="1412460"/>
            <a:ext cx="853141" cy="914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4" b="7856"/>
          <a:stretch/>
        </p:blipFill>
        <p:spPr>
          <a:xfrm>
            <a:off x="481102" y="3939076"/>
            <a:ext cx="990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97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attending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2015 Spectralink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87881-968D-4644-A3D4-049B8E6BD1F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600200"/>
            <a:ext cx="5843239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Spyglass Consulting Group report found: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67% of hospitals reported that staff nurses are using personal smartphones to support clinical communications</a:t>
            </a:r>
          </a:p>
          <a:p>
            <a:endParaRPr lang="en-US" sz="1800" dirty="0" smtClean="0"/>
          </a:p>
          <a:p>
            <a:r>
              <a:rPr lang="en-US" sz="1800" dirty="0" smtClean="0"/>
              <a:t>89% of hospitals have policies that do not allow staff nurses to carry and use their personal smartphones during their work shift</a:t>
            </a:r>
          </a:p>
          <a:p>
            <a:endParaRPr lang="en-US" sz="1800" dirty="0" smtClean="0"/>
          </a:p>
          <a:p>
            <a:r>
              <a:rPr lang="en-US" sz="1800" dirty="0" smtClean="0"/>
              <a:t>91% of hospitals are aware that nurses are using personal smartphones during their work shift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dirty="0" smtClean="0"/>
              <a:t>Source: </a:t>
            </a:r>
            <a:r>
              <a:rPr lang="en-US" i="1" dirty="0" smtClean="0"/>
              <a:t>Healthcare Without Bounds – Point of Care Communications for Nursing</a:t>
            </a:r>
            <a:r>
              <a:rPr lang="en-US" dirty="0" smtClean="0"/>
              <a:t>; Spyglass Consulting Group; 3/14</a:t>
            </a:r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Reality of Smartphone Usage</a:t>
            </a:r>
            <a:endParaRPr lang="en-US" dirty="0"/>
          </a:p>
        </p:txBody>
      </p:sp>
      <p:pic>
        <p:nvPicPr>
          <p:cNvPr id="1026" name="Picture 2" descr="http://blog.modallic.com/wp-content/uploads/2012/05/nurse-iphone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r="25902"/>
          <a:stretch/>
        </p:blipFill>
        <p:spPr bwMode="auto">
          <a:xfrm>
            <a:off x="6300438" y="1944754"/>
            <a:ext cx="2665143" cy="281940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32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2015 Spectralink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87881-968D-4644-A3D4-049B8E6BD1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Killer Apps in Clinical Environments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" b="14834"/>
          <a:stretch/>
        </p:blipFill>
        <p:spPr>
          <a:xfrm>
            <a:off x="5924679" y="3970361"/>
            <a:ext cx="1409701" cy="2400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6354" t="24659" r="16849" b="11026"/>
          <a:stretch/>
        </p:blipFill>
        <p:spPr>
          <a:xfrm>
            <a:off x="5924679" y="1381312"/>
            <a:ext cx="1409700" cy="24094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15039"/>
          <a:stretch/>
        </p:blipFill>
        <p:spPr>
          <a:xfrm>
            <a:off x="4280090" y="3955972"/>
            <a:ext cx="1397507" cy="2400299"/>
          </a:xfrm>
          <a:prstGeom prst="rect">
            <a:avLst/>
          </a:prstGeom>
          <a:ln>
            <a:solidFill>
              <a:srgbClr val="595959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t="4308" b="12990"/>
          <a:stretch/>
        </p:blipFill>
        <p:spPr>
          <a:xfrm>
            <a:off x="7589262" y="3925373"/>
            <a:ext cx="1409700" cy="24002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333" y="1383099"/>
            <a:ext cx="1409700" cy="24066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262" y="1381312"/>
            <a:ext cx="1409700" cy="241452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8033" y="1381312"/>
            <a:ext cx="3480417" cy="4974959"/>
          </a:xfrm>
          <a:solidFill>
            <a:srgbClr val="E2E2E3">
              <a:alpha val="80000"/>
            </a:srgbClr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Secure messaging</a:t>
            </a:r>
            <a:endParaRPr lang="en-US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Alert &amp;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alarms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atient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monitoring</a:t>
            </a:r>
          </a:p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Electronic health record (EHR) access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Medical reference</a:t>
            </a:r>
          </a:p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Task management</a:t>
            </a:r>
          </a:p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143618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everhawk.com/wp-content/uploads/2012/11/Integr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0" r="12508"/>
          <a:stretch/>
        </p:blipFill>
        <p:spPr bwMode="auto">
          <a:xfrm>
            <a:off x="5524500" y="2159413"/>
            <a:ext cx="3441700" cy="340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2015 Spectralink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87881-968D-4644-A3D4-049B8E6BD1F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3002" y="1523163"/>
            <a:ext cx="7442200" cy="4525963"/>
          </a:xfrm>
        </p:spPr>
        <p:txBody>
          <a:bodyPr>
            <a:noAutofit/>
          </a:bodyPr>
          <a:lstStyle/>
          <a:p>
            <a:pPr rtl="0" eaLnBrk="1" latinLnBrk="0" hangingPunct="1"/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Secure communication / messaging</a:t>
            </a:r>
          </a:p>
          <a:p>
            <a:pPr lvl="1"/>
            <a:r>
              <a:rPr lang="en-US" sz="1400" dirty="0" smtClean="0"/>
              <a:t>Does it need to work between inside and outside hospital networks?</a:t>
            </a:r>
          </a:p>
          <a:p>
            <a:pPr lvl="1"/>
            <a:r>
              <a:rPr lang="en-US" sz="1400" dirty="0" smtClean="0">
                <a:effectLst/>
              </a:rPr>
              <a:t>Does it need to support sharing files and images?</a:t>
            </a:r>
          </a:p>
          <a:p>
            <a:pPr lvl="1"/>
            <a:r>
              <a:rPr lang="en-US" sz="1400" dirty="0" smtClean="0"/>
              <a:t>Cloud or on-premises server?</a:t>
            </a:r>
            <a:endParaRPr lang="en-US" sz="1400" dirty="0" smtClean="0">
              <a:effectLst/>
            </a:endParaRPr>
          </a:p>
          <a:p>
            <a:pPr rtl="0" eaLnBrk="1" latinLnBrk="0" hangingPunct="1"/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Alert &amp; alarms / patient monitoring</a:t>
            </a:r>
          </a:p>
          <a:p>
            <a:pPr lvl="1"/>
            <a:r>
              <a:rPr lang="en-US" sz="1400" dirty="0" smtClean="0"/>
              <a:t>What systems and devices need to be integrated?</a:t>
            </a:r>
          </a:p>
          <a:p>
            <a:pPr lvl="1"/>
            <a:r>
              <a:rPr lang="en-US" sz="1400" dirty="0" smtClean="0">
                <a:effectLst/>
              </a:rPr>
              <a:t>How do the right alarms get to the right people?</a:t>
            </a:r>
          </a:p>
          <a:p>
            <a:pPr lvl="1"/>
            <a:r>
              <a:rPr lang="en-US" sz="1400" dirty="0" smtClean="0"/>
              <a:t>How do you deal with alarm fatigue?</a:t>
            </a:r>
            <a:endParaRPr lang="en-US" sz="1400" dirty="0" smtClean="0">
              <a:effectLst/>
            </a:endParaRPr>
          </a:p>
          <a:p>
            <a:pPr rtl="0" eaLnBrk="1" latinLnBrk="0" hangingPunct="1"/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Electronic health record (EHR) access</a:t>
            </a:r>
          </a:p>
          <a:p>
            <a:pPr lvl="1"/>
            <a:r>
              <a:rPr lang="en-US" sz="1400" dirty="0" smtClean="0"/>
              <a:t>What does the EHR vendor provide?</a:t>
            </a:r>
          </a:p>
          <a:p>
            <a:pPr lvl="1"/>
            <a:r>
              <a:rPr lang="en-US" sz="1400" dirty="0" smtClean="0">
                <a:effectLst/>
              </a:rPr>
              <a:t>Do devices need </a:t>
            </a:r>
            <a:r>
              <a:rPr lang="en-US" sz="1400" dirty="0" smtClean="0"/>
              <a:t>scanners, cameras?</a:t>
            </a:r>
            <a:endParaRPr lang="en-US" sz="1400" dirty="0" smtClean="0">
              <a:effectLst/>
            </a:endParaRPr>
          </a:p>
          <a:p>
            <a:pPr rtl="0" eaLnBrk="1" latinLnBrk="0" hangingPunct="1"/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 reference</a:t>
            </a:r>
          </a:p>
          <a:p>
            <a:pPr lvl="1"/>
            <a:r>
              <a:rPr lang="en-US" sz="1400" dirty="0" smtClean="0"/>
              <a:t>Unrestricted internet access or hospital-endorsed sources?</a:t>
            </a:r>
            <a:endParaRPr lang="en-US" sz="1400" dirty="0" smtClean="0">
              <a:effectLst/>
            </a:endParaRPr>
          </a:p>
          <a:p>
            <a:pPr rtl="0" eaLnBrk="1" latinLnBrk="0" hangingPunct="1"/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 management</a:t>
            </a:r>
          </a:p>
          <a:p>
            <a:pPr lvl="1"/>
            <a:r>
              <a:rPr lang="en-US" sz="1400" dirty="0" smtClean="0"/>
              <a:t>How does it integrate with other systems – EHR, alerts, messaging?</a:t>
            </a:r>
            <a:endParaRPr lang="en-US" sz="1400" dirty="0" smtClean="0">
              <a:effectLst/>
            </a:endParaRPr>
          </a:p>
          <a:p>
            <a:pPr rtl="0" eaLnBrk="1" latinLnBrk="0" hangingPunct="1"/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Email</a:t>
            </a:r>
          </a:p>
          <a:p>
            <a:pPr lvl="1"/>
            <a:r>
              <a:rPr lang="en-US" sz="1400" dirty="0" smtClean="0"/>
              <a:t>What are the corporate policies for email access and usage?</a:t>
            </a:r>
            <a:endParaRPr lang="en-US" sz="1400" dirty="0" smtClean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Application Integration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13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ROI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2015 Spectralink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87881-968D-4644-A3D4-049B8E6BD1F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HCAHPS score impact</a:t>
            </a:r>
          </a:p>
          <a:p>
            <a:pPr lvl="1"/>
            <a:r>
              <a:rPr lang="en-US" sz="1800" dirty="0" smtClean="0"/>
              <a:t>Nurse, doctor communication</a:t>
            </a:r>
          </a:p>
          <a:p>
            <a:pPr lvl="1"/>
            <a:r>
              <a:rPr lang="en-US" sz="1800" dirty="0" smtClean="0"/>
              <a:t>Response time</a:t>
            </a:r>
          </a:p>
          <a:p>
            <a:pPr lvl="1"/>
            <a:r>
              <a:rPr lang="en-US" sz="1800" dirty="0" smtClean="0"/>
              <a:t>Quiet environment</a:t>
            </a:r>
          </a:p>
          <a:p>
            <a:pPr lvl="1"/>
            <a:r>
              <a:rPr lang="en-US" sz="1800" dirty="0" smtClean="0"/>
              <a:t>Speed of care</a:t>
            </a:r>
          </a:p>
          <a:p>
            <a:r>
              <a:rPr lang="en-US" sz="2000" dirty="0" smtClean="0"/>
              <a:t>Eliminating inefficiencies</a:t>
            </a:r>
          </a:p>
          <a:p>
            <a:pPr lvl="1"/>
            <a:r>
              <a:rPr lang="en-US" sz="1800" dirty="0" smtClean="0"/>
              <a:t>Leveraging EHR mobile apps</a:t>
            </a:r>
          </a:p>
          <a:p>
            <a:pPr lvl="1"/>
            <a:r>
              <a:rPr lang="en-US" sz="1800" dirty="0" smtClean="0"/>
              <a:t>Staffing requirements</a:t>
            </a:r>
          </a:p>
          <a:p>
            <a:r>
              <a:rPr lang="en-US" sz="2000" dirty="0" smtClean="0"/>
              <a:t>Cost of not solving the problem</a:t>
            </a:r>
          </a:p>
          <a:p>
            <a:pPr lvl="1"/>
            <a:r>
              <a:rPr lang="en-US" sz="1800" dirty="0"/>
              <a:t>L</a:t>
            </a:r>
            <a:r>
              <a:rPr lang="en-US" sz="1800" dirty="0" smtClean="0"/>
              <a:t>iability</a:t>
            </a:r>
            <a:endParaRPr lang="en-US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4970" r="13317" b="10465"/>
          <a:stretch/>
        </p:blipFill>
        <p:spPr bwMode="auto">
          <a:xfrm>
            <a:off x="5168096" y="1600201"/>
            <a:ext cx="3518704" cy="3102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5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ashforcellphonesusa.com/wp-content/uploads/2012/11/file_36__94286_zoom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0" y="1805205"/>
            <a:ext cx="3557472" cy="355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consumer smartphones suitable for hospital use?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2015 Spectralink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87881-968D-4644-A3D4-049B8E6BD1F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22702" y="1425678"/>
            <a:ext cx="5698274" cy="457367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Durability: 78% of hospitals expressed concerns about the durability of consumer grade smartphone in a hospital-based environment</a:t>
            </a:r>
          </a:p>
          <a:p>
            <a:endParaRPr lang="en-US" sz="1800" dirty="0" smtClean="0"/>
          </a:p>
          <a:p>
            <a:r>
              <a:rPr lang="en-US" sz="1800" dirty="0" smtClean="0"/>
              <a:t>Sterility:  67% of hospitals expressed concerns about the sterility of consumer grade smartphones in a hospital-based environment</a:t>
            </a:r>
          </a:p>
          <a:p>
            <a:endParaRPr lang="en-US" sz="1800" dirty="0" smtClean="0"/>
          </a:p>
          <a:p>
            <a:r>
              <a:rPr lang="en-US" sz="1800" dirty="0" smtClean="0"/>
              <a:t>Usability:  50% of hospitals expressed concerns about the usability of a consumer grade smartphone to support nursing workflow due to its screen size</a:t>
            </a:r>
          </a:p>
          <a:p>
            <a:endParaRPr lang="en-US" sz="400" dirty="0" smtClean="0"/>
          </a:p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i="1" dirty="0"/>
              <a:t>Healthcare Without Bounds – Point of Care Communications for Nursing</a:t>
            </a:r>
            <a:r>
              <a:rPr lang="en-US" sz="1400" dirty="0"/>
              <a:t>; Spyglass Consulting Group; 3/14</a:t>
            </a:r>
          </a:p>
        </p:txBody>
      </p:sp>
    </p:spTree>
    <p:extLst>
      <p:ext uri="{BB962C8B-B14F-4D97-AF65-F5344CB8AC3E}">
        <p14:creationId xmlns:p14="http://schemas.microsoft.com/office/powerpoint/2010/main" val="351569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Voice Quality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2015 Spectralink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87881-968D-4644-A3D4-049B8E6BD1F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5486400" cy="396748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Real-time voice communication is a critical requirement for mobile devices</a:t>
            </a:r>
          </a:p>
          <a:p>
            <a:pPr lvl="1"/>
            <a:r>
              <a:rPr lang="en-US" sz="1600" dirty="0" smtClean="0"/>
              <a:t>Caregivers need to converse with colleagues, physicians and lab personnel quickly, reliably and securely</a:t>
            </a:r>
          </a:p>
          <a:p>
            <a:r>
              <a:rPr lang="en-US" sz="1800" dirty="0" smtClean="0"/>
              <a:t>Most hospitals already rely on wireless voice solution (Spectralink, Cisco, </a:t>
            </a:r>
            <a:r>
              <a:rPr lang="en-US" sz="1800" dirty="0" err="1" smtClean="0"/>
              <a:t>Vocera</a:t>
            </a:r>
            <a:r>
              <a:rPr lang="en-US" sz="1800" dirty="0" smtClean="0"/>
              <a:t>, </a:t>
            </a:r>
            <a:r>
              <a:rPr lang="en-US" sz="1800" dirty="0" err="1" smtClean="0"/>
              <a:t>etc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Consumer smartphone voice limitations</a:t>
            </a:r>
          </a:p>
          <a:p>
            <a:pPr lvl="1"/>
            <a:r>
              <a:rPr lang="en-US" sz="1600" dirty="0" smtClean="0"/>
              <a:t>Cellular coverage, network integration</a:t>
            </a:r>
          </a:p>
          <a:p>
            <a:pPr lvl="1"/>
            <a:r>
              <a:rPr lang="en-US" sz="1600" dirty="0" smtClean="0"/>
              <a:t>Poor quality over Wi-Fi (</a:t>
            </a:r>
            <a:r>
              <a:rPr lang="en-US" sz="1600" dirty="0" err="1" smtClean="0"/>
              <a:t>QoS</a:t>
            </a:r>
            <a:r>
              <a:rPr lang="en-US" sz="1600" dirty="0" smtClean="0"/>
              <a:t>, roaming)</a:t>
            </a:r>
          </a:p>
          <a:p>
            <a:pPr lvl="1"/>
            <a:r>
              <a:rPr lang="en-US" sz="1600" dirty="0" smtClean="0"/>
              <a:t>Softphone app limitations </a:t>
            </a:r>
          </a:p>
          <a:p>
            <a:r>
              <a:rPr lang="en-US" sz="1800" dirty="0" smtClean="0"/>
              <a:t>Only purpose-built voice-over-Wi-Fi devices can deliver the required level of voice quality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951830"/>
            <a:ext cx="3284537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2015 Spectralink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87881-968D-4644-A3D4-049B8E6BD1F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25678"/>
            <a:ext cx="5642526" cy="4670322"/>
          </a:xfrm>
        </p:spPr>
        <p:txBody>
          <a:bodyPr>
            <a:normAutofit fontScale="92500"/>
          </a:bodyPr>
          <a:lstStyle/>
          <a:p>
            <a:r>
              <a:rPr lang="en-US" sz="1800" dirty="0" smtClean="0"/>
              <a:t>It’s instantly familiar</a:t>
            </a:r>
          </a:p>
          <a:p>
            <a:pPr lvl="1"/>
            <a:r>
              <a:rPr lang="en-US" sz="1600" dirty="0" smtClean="0"/>
              <a:t>Android smartphone features</a:t>
            </a:r>
          </a:p>
          <a:p>
            <a:pPr lvl="1"/>
            <a:r>
              <a:rPr lang="en-US" sz="1600" dirty="0" smtClean="0"/>
              <a:t>Enterprise telephone system integration</a:t>
            </a:r>
          </a:p>
          <a:p>
            <a:r>
              <a:rPr lang="en-US" sz="1800" dirty="0" smtClean="0"/>
              <a:t>It’s a mobile application platform</a:t>
            </a:r>
          </a:p>
          <a:p>
            <a:pPr lvl="1"/>
            <a:r>
              <a:rPr lang="en-US" sz="1600" dirty="0" smtClean="0"/>
              <a:t>Supports Android and XML applications</a:t>
            </a:r>
          </a:p>
          <a:p>
            <a:pPr lvl="1"/>
            <a:r>
              <a:rPr lang="en-US" sz="1600" dirty="0" smtClean="0"/>
              <a:t>Access to web apps and resources</a:t>
            </a:r>
          </a:p>
          <a:p>
            <a:r>
              <a:rPr lang="en-US" sz="1800" dirty="0" smtClean="0"/>
              <a:t>It’s purpose-built</a:t>
            </a:r>
          </a:p>
          <a:p>
            <a:pPr lvl="1"/>
            <a:r>
              <a:rPr lang="en-US" sz="1600" dirty="0" smtClean="0"/>
              <a:t>Unrivaled durability, longevity and support</a:t>
            </a:r>
          </a:p>
          <a:p>
            <a:pPr lvl="1"/>
            <a:r>
              <a:rPr lang="en-US" sz="1600" dirty="0" smtClean="0"/>
              <a:t>Supports 24x7 </a:t>
            </a:r>
            <a:r>
              <a:rPr lang="en-US" sz="1600" dirty="0" smtClean="0"/>
              <a:t>usage</a:t>
            </a:r>
          </a:p>
          <a:p>
            <a:pPr lvl="1"/>
            <a:r>
              <a:rPr lang="en-US" sz="1600" dirty="0" smtClean="0"/>
              <a:t>Safe for cleaning and disinfecting solutions</a:t>
            </a:r>
            <a:endParaRPr lang="en-US" sz="1600" dirty="0" smtClean="0"/>
          </a:p>
          <a:p>
            <a:r>
              <a:rPr lang="en-US" sz="1800" dirty="0" smtClean="0"/>
              <a:t>It’s dependable </a:t>
            </a:r>
          </a:p>
          <a:p>
            <a:pPr lvl="1"/>
            <a:r>
              <a:rPr lang="en-US" sz="1600" dirty="0" smtClean="0"/>
              <a:t>Excellent, consistent voice quality</a:t>
            </a:r>
          </a:p>
          <a:p>
            <a:pPr lvl="1"/>
            <a:r>
              <a:rPr lang="en-US" sz="1600" dirty="0" smtClean="0"/>
              <a:t>Built to last with enterprise grade warranty and support</a:t>
            </a:r>
          </a:p>
          <a:p>
            <a:r>
              <a:rPr lang="en-US" sz="1800" dirty="0" smtClean="0"/>
              <a:t>It’s manageable</a:t>
            </a:r>
          </a:p>
          <a:p>
            <a:pPr lvl="1"/>
            <a:r>
              <a:rPr lang="en-US" sz="1600" dirty="0" smtClean="0"/>
              <a:t>Supported by industry leading EMM solutions</a:t>
            </a:r>
          </a:p>
          <a:p>
            <a:pPr lvl="1"/>
            <a:r>
              <a:rPr lang="en-US" sz="1600" dirty="0" smtClean="0"/>
              <a:t>Enterprise level security and privacy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             Ideal for Healthcare?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1" t="10673" r="13114" b="36750"/>
          <a:stretch/>
        </p:blipFill>
        <p:spPr>
          <a:xfrm>
            <a:off x="2696362" y="571603"/>
            <a:ext cx="1430867" cy="62755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992848" y="1730829"/>
            <a:ext cx="2210476" cy="4023455"/>
            <a:chOff x="894945" y="2821021"/>
            <a:chExt cx="4435812" cy="807395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4945" y="2821021"/>
              <a:ext cx="4435812" cy="807395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6976" y="4060753"/>
              <a:ext cx="3438569" cy="57309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40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358" y="1783008"/>
            <a:ext cx="2349642" cy="29256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487886" cy="3967480"/>
          </a:xfrm>
        </p:spPr>
        <p:txBody>
          <a:bodyPr>
            <a:noAutofit/>
          </a:bodyPr>
          <a:lstStyle/>
          <a:p>
            <a:r>
              <a:rPr lang="en-US" sz="1800" dirty="0" smtClean="0"/>
              <a:t>What are the needs for mobile </a:t>
            </a:r>
            <a:r>
              <a:rPr lang="en-US" sz="1800" dirty="0"/>
              <a:t>solutions </a:t>
            </a:r>
            <a:r>
              <a:rPr lang="en-US" sz="1800" dirty="0" smtClean="0"/>
              <a:t>in healthcare?</a:t>
            </a:r>
          </a:p>
          <a:p>
            <a:pPr lvl="1"/>
            <a:r>
              <a:rPr lang="en-US" sz="1600" dirty="0" smtClean="0"/>
              <a:t>Clinical applications for mobility are critical and in demand</a:t>
            </a:r>
          </a:p>
          <a:p>
            <a:pPr lvl="1"/>
            <a:r>
              <a:rPr lang="en-US" sz="1600" dirty="0" smtClean="0"/>
              <a:t>Applications are available but consumer grade devices can’t meet the requirements</a:t>
            </a:r>
          </a:p>
          <a:p>
            <a:pPr lvl="1"/>
            <a:r>
              <a:rPr lang="en-US" sz="1600" dirty="0" smtClean="0"/>
              <a:t>Opportunities for delivering comprehensive mobile solutions</a:t>
            </a:r>
          </a:p>
          <a:p>
            <a:r>
              <a:rPr lang="en-US" sz="1800" dirty="0" smtClean="0"/>
              <a:t>What </a:t>
            </a:r>
            <a:r>
              <a:rPr lang="en-US" sz="1800" dirty="0"/>
              <a:t>kind of integration is needed and available</a:t>
            </a:r>
            <a:r>
              <a:rPr lang="en-US" sz="1800" dirty="0" smtClean="0"/>
              <a:t>?</a:t>
            </a:r>
          </a:p>
          <a:p>
            <a:pPr lvl="1"/>
            <a:r>
              <a:rPr lang="en-US" sz="1600" dirty="0" smtClean="0"/>
              <a:t>End-to-end solutions are complex with multiple stakeholders, components, and integration points</a:t>
            </a:r>
          </a:p>
          <a:p>
            <a:pPr lvl="1"/>
            <a:r>
              <a:rPr lang="en-US" sz="1600" dirty="0" smtClean="0"/>
              <a:t>Opportunities to build best-of-breed solutions</a:t>
            </a:r>
            <a:endParaRPr lang="en-US" sz="2000" dirty="0"/>
          </a:p>
          <a:p>
            <a:r>
              <a:rPr lang="en-US" sz="1800" dirty="0"/>
              <a:t>How do you make sure a mobile project succeeds</a:t>
            </a:r>
            <a:r>
              <a:rPr lang="en-US" sz="1800" dirty="0" smtClean="0"/>
              <a:t>?</a:t>
            </a:r>
          </a:p>
          <a:p>
            <a:pPr lvl="1"/>
            <a:r>
              <a:rPr lang="en-US" sz="1600" dirty="0" smtClean="0"/>
              <a:t>Understand the big picture</a:t>
            </a:r>
          </a:p>
          <a:p>
            <a:pPr lvl="1"/>
            <a:r>
              <a:rPr lang="en-US" sz="1600" dirty="0" smtClean="0"/>
              <a:t>Don’t let consumer devices jeopardize the project</a:t>
            </a:r>
          </a:p>
          <a:p>
            <a:pPr marL="457200" lvl="1" indent="0">
              <a:buNone/>
            </a:pPr>
            <a:endParaRPr lang="en-US" sz="1400" dirty="0" smtClean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31096" y="6427578"/>
            <a:ext cx="623812" cy="365125"/>
          </a:xfrm>
        </p:spPr>
        <p:txBody>
          <a:bodyPr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ABBD4802-B25C-4827-96B7-F3B5EA6AFED6}" type="slidenum">
              <a:rPr lang="en-US" smtClean="0"/>
              <a:t>9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75226" y="6435161"/>
            <a:ext cx="0" cy="203367"/>
          </a:xfrm>
          <a:prstGeom prst="line">
            <a:avLst/>
          </a:prstGeom>
          <a:ln w="6350" cmpd="sng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16196" y="6423189"/>
            <a:ext cx="2895600" cy="365125"/>
          </a:xfrm>
        </p:spPr>
        <p:txBody>
          <a:bodyPr/>
          <a:lstStyle/>
          <a:p>
            <a:r>
              <a:rPr lang="en-US" dirty="0" smtClean="0"/>
              <a:t>© 2015 Spectralink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7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ompany presentation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who is Spectralink?&amp;quot;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81&quot;/&gt;&lt;/object&gt;&lt;object type=&quot;3&quot; unique_id=&quot;10006&quot;&gt;&lt;property id=&quot;20148&quot; value=&quot;5&quot;/&gt;&lt;property id=&quot;20300&quot; value=&quot;Slide 4&quot;/&gt;&lt;property id=&quot;20307&quot; value=&quot;282&quot;/&gt;&lt;/object&gt;&lt;object type=&quot;3&quot; unique_id=&quot;10007&quot;&gt;&lt;property id=&quot;20148&quot; value=&quot;5&quot;/&gt;&lt;property id=&quot;20300&quot; value=&quot;Slide 5&quot;/&gt;&lt;property id=&quot;20307&quot; value=&quot;286&quot;/&gt;&lt;/object&gt;&lt;object type=&quot;3&quot; unique_id=&quot;10008&quot;&gt;&lt;property id=&quot;20148&quot; value=&quot;5&quot;/&gt;&lt;property id=&quot;20300&quot; value=&quot;Slide 6&quot;/&gt;&lt;property id=&quot;20307&quot; value=&quot;287&quot;/&gt;&lt;/object&gt;&lt;object type=&quot;3&quot; unique_id=&quot;10009&quot;&gt;&lt;property id=&quot;20148&quot; value=&quot;5&quot;/&gt;&lt;property id=&quot;20300&quot; value=&quot;Slide 7&quot;/&gt;&lt;property id=&quot;20307&quot; value=&quot;288&quot;/&gt;&lt;/object&gt;&lt;object type=&quot;3&quot; unique_id=&quot;10010&quot;&gt;&lt;property id=&quot;20148&quot; value=&quot;5&quot;/&gt;&lt;property id=&quot;20300&quot; value=&quot;Slide 8&quot;/&gt;&lt;property id=&quot;20307&quot; value=&quot;274&quot;/&gt;&lt;/object&gt;&lt;object type=&quot;3&quot; unique_id=&quot;10011&quot;&gt;&lt;property id=&quot;20148&quot; value=&quot;5&quot;/&gt;&lt;property id=&quot;20300&quot; value=&quot;Slide 9 - &amp;quot;“Our employees worldwide are united and determined to help our valued partners and customers deliver top-notch solu&quot;/&gt;&lt;property id=&quot;20307&quot; value=&quot;267&quot;/&gt;&lt;/object&gt;&lt;object type=&quot;3&quot; unique_id=&quot;10012&quot;&gt;&lt;property id=&quot;20148&quot; value=&quot;5&quot;/&gt;&lt;property id=&quot;20300&quot; value=&quot;Slide 10&quot;/&gt;&lt;property id=&quot;20307&quot; value=&quot;283&quot;/&gt;&lt;/object&gt;&lt;object type=&quot;3&quot; unique_id=&quot;10013&quot;&gt;&lt;property id=&quot;20148&quot; value=&quot;5&quot;/&gt;&lt;property id=&quot;20300&quot; value=&quot;Slide 11 - &amp;quot;portfolio of wireless technologies&amp;quot;&quot;/&gt;&lt;property id=&quot;20307&quot; value=&quot;284&quot;/&gt;&lt;/object&gt;&lt;object type=&quot;3&quot; unique_id=&quot;10014&quot;&gt;&lt;property id=&quot;20148&quot; value=&quot;5&quot;/&gt;&lt;property id=&quot;20300&quot; value=&quot;Slide 12 - &amp;quot;spectralink partnerships&amp;quot;&quot;/&gt;&lt;property id=&quot;20307&quot; value=&quot;285&quot;/&gt;&lt;/object&gt;&lt;/object&gt;&lt;object type=&quot;8&quot; unique_id=&quot;1002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Spectralink Theme">
  <a:themeElements>
    <a:clrScheme name="Spectralink">
      <a:dk1>
        <a:srgbClr val="58595B"/>
      </a:dk1>
      <a:lt1>
        <a:sysClr val="window" lastClr="FFFFFF"/>
      </a:lt1>
      <a:dk2>
        <a:srgbClr val="58595B"/>
      </a:dk2>
      <a:lt2>
        <a:srgbClr val="FFFFFF"/>
      </a:lt2>
      <a:accent1>
        <a:srgbClr val="F47B20"/>
      </a:accent1>
      <a:accent2>
        <a:srgbClr val="00AEEF"/>
      </a:accent2>
      <a:accent3>
        <a:srgbClr val="6D6E71"/>
      </a:accent3>
      <a:accent4>
        <a:srgbClr val="BBD6DC"/>
      </a:accent4>
      <a:accent5>
        <a:srgbClr val="51C5D6"/>
      </a:accent5>
      <a:accent6>
        <a:srgbClr val="DD3826"/>
      </a:accent6>
      <a:hlink>
        <a:srgbClr val="00AEEF"/>
      </a:hlink>
      <a:folHlink>
        <a:srgbClr val="F47B2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26387</TotalTime>
  <Words>670</Words>
  <Application>Microsoft Office PowerPoint</Application>
  <PresentationFormat>On-screen Show (4:3)</PresentationFormat>
  <Paragraphs>131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Trebuchet MS</vt:lpstr>
      <vt:lpstr>Spectralink Theme</vt:lpstr>
      <vt:lpstr>Smartphones in the Clinical Environment</vt:lpstr>
      <vt:lpstr>The Reality of Smartphone Usage</vt:lpstr>
      <vt:lpstr>Killer Apps in Clinical Environments</vt:lpstr>
      <vt:lpstr>Mobile Application Integration Issues</vt:lpstr>
      <vt:lpstr>Measuring the ROI</vt:lpstr>
      <vt:lpstr>Are consumer smartphones suitable for hospital use?</vt:lpstr>
      <vt:lpstr>Importance of Voice Quality</vt:lpstr>
      <vt:lpstr>What Makes              Ideal for Healthcare?</vt:lpstr>
      <vt:lpstr>Today’s Takeaways</vt:lpstr>
      <vt:lpstr>We’re here to help</vt:lpstr>
      <vt:lpstr>Thank you for attending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Thill</dc:creator>
  <cp:lastModifiedBy>Guderian, Ben</cp:lastModifiedBy>
  <cp:revision>588</cp:revision>
  <cp:lastPrinted>2015-05-01T13:37:42Z</cp:lastPrinted>
  <dcterms:created xsi:type="dcterms:W3CDTF">2013-02-11T16:39:40Z</dcterms:created>
  <dcterms:modified xsi:type="dcterms:W3CDTF">2015-09-18T14:05:08Z</dcterms:modified>
</cp:coreProperties>
</file>