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326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ED3F9B-822B-49CF-91CB-937B3FA3EB5E}"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1341347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D3F9B-822B-49CF-91CB-937B3FA3EB5E}"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373655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D3F9B-822B-49CF-91CB-937B3FA3EB5E}"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402738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D3F9B-822B-49CF-91CB-937B3FA3EB5E}"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334360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D3F9B-822B-49CF-91CB-937B3FA3EB5E}"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84957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ED3F9B-822B-49CF-91CB-937B3FA3EB5E}"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231543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ED3F9B-822B-49CF-91CB-937B3FA3EB5E}" type="datetimeFigureOut">
              <a:rPr lang="en-US" smtClean="0"/>
              <a:pPr/>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195571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ED3F9B-822B-49CF-91CB-937B3FA3EB5E}" type="datetimeFigureOut">
              <a:rPr lang="en-US" smtClean="0"/>
              <a:pPr/>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1531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D3F9B-822B-49CF-91CB-937B3FA3EB5E}" type="datetimeFigureOut">
              <a:rPr lang="en-US" smtClean="0"/>
              <a:pPr/>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26121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D3F9B-822B-49CF-91CB-937B3FA3EB5E}"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373823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D3F9B-822B-49CF-91CB-937B3FA3EB5E}"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66247-D37F-4578-8F3E-EA53E86A244B}" type="slidenum">
              <a:rPr lang="en-US" smtClean="0"/>
              <a:pPr/>
              <a:t>‹#›</a:t>
            </a:fld>
            <a:endParaRPr lang="en-US"/>
          </a:p>
        </p:txBody>
      </p:sp>
    </p:spTree>
    <p:extLst>
      <p:ext uri="{BB962C8B-B14F-4D97-AF65-F5344CB8AC3E}">
        <p14:creationId xmlns:p14="http://schemas.microsoft.com/office/powerpoint/2010/main" val="218221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D3F9B-822B-49CF-91CB-937B3FA3EB5E}" type="datetimeFigureOut">
              <a:rPr lang="en-US" smtClean="0"/>
              <a:pPr/>
              <a:t>3/23/2017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66247-D37F-4578-8F3E-EA53E86A244B}" type="slidenum">
              <a:rPr lang="en-US" smtClean="0"/>
              <a:pPr/>
              <a:t>‹#›</a:t>
            </a:fld>
            <a:endParaRPr lang="en-US"/>
          </a:p>
        </p:txBody>
      </p:sp>
    </p:spTree>
    <p:extLst>
      <p:ext uri="{BB962C8B-B14F-4D97-AF65-F5344CB8AC3E}">
        <p14:creationId xmlns:p14="http://schemas.microsoft.com/office/powerpoint/2010/main" val="936986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ventbrite.com/e/houston-ania-chapter-meeting-tickets-32954371412"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48200" y="0"/>
            <a:ext cx="4495800" cy="762000"/>
          </a:xfrm>
        </p:spPr>
        <p:txBody>
          <a:bodyPr>
            <a:noAutofit/>
          </a:bodyPr>
          <a:lstStyle/>
          <a:p>
            <a:r>
              <a:rPr lang="en-US" sz="2800" dirty="0" smtClean="0"/>
              <a:t>   ANIA - Houston Chapter </a:t>
            </a:r>
            <a:br>
              <a:rPr lang="en-US" sz="2800" dirty="0" smtClean="0"/>
            </a:br>
            <a:r>
              <a:rPr lang="en-US" sz="2800" dirty="0" smtClean="0"/>
              <a:t>   Friday, April 7, 2017</a:t>
            </a:r>
            <a:endParaRPr lang="en-US" sz="2800" dirty="0"/>
          </a:p>
        </p:txBody>
      </p:sp>
      <p:sp>
        <p:nvSpPr>
          <p:cNvPr id="5" name="Rectangle 4"/>
          <p:cNvSpPr/>
          <p:nvPr/>
        </p:nvSpPr>
        <p:spPr>
          <a:xfrm>
            <a:off x="0" y="851298"/>
            <a:ext cx="9144000" cy="6724918"/>
          </a:xfrm>
          <a:prstGeom prst="rect">
            <a:avLst/>
          </a:prstGeom>
        </p:spPr>
        <p:txBody>
          <a:bodyPr wrap="square">
            <a:spAutoFit/>
          </a:bodyPr>
          <a:lstStyle/>
          <a:p>
            <a:pPr algn="ctr"/>
            <a:r>
              <a:rPr lang="en-US" sz="2000" b="1" dirty="0" smtClean="0"/>
              <a:t>Come join us for our networking and education meeting </a:t>
            </a:r>
          </a:p>
          <a:p>
            <a:endParaRPr lang="en-US" sz="1600" b="1" dirty="0" smtClean="0"/>
          </a:p>
          <a:p>
            <a:r>
              <a:rPr lang="en-US" sz="1600" b="1" dirty="0" smtClean="0"/>
              <a:t>Topic</a:t>
            </a:r>
            <a:r>
              <a:rPr lang="en-US" sz="1600" b="1" dirty="0" smtClean="0"/>
              <a:t>:  </a:t>
            </a:r>
            <a:r>
              <a:rPr lang="en-US" sz="1600" dirty="0" smtClean="0"/>
              <a:t>For </a:t>
            </a:r>
            <a:r>
              <a:rPr lang="en-US" sz="1600" dirty="0"/>
              <a:t>the Nursing Informaticist: “Making sense of the customer's request for better patient outcomes</a:t>
            </a:r>
            <a:r>
              <a:rPr lang="en-US" sz="1600" dirty="0" smtClean="0"/>
              <a:t>”</a:t>
            </a:r>
          </a:p>
          <a:p>
            <a:endParaRPr lang="en-US" sz="1100" b="1" dirty="0" smtClean="0"/>
          </a:p>
          <a:p>
            <a:r>
              <a:rPr lang="en-US" sz="1600" b="1" dirty="0" smtClean="0"/>
              <a:t>Speakers </a:t>
            </a:r>
            <a:r>
              <a:rPr lang="en-US" sz="1600" b="1" dirty="0" smtClean="0"/>
              <a:t>from the Memorial Hermann Health System:</a:t>
            </a:r>
          </a:p>
          <a:p>
            <a:pPr marL="742950" lvl="1" indent="-285750">
              <a:buFont typeface="Arial" panose="020B0604020202020204" pitchFamily="34" charset="0"/>
              <a:buChar char="•"/>
            </a:pPr>
            <a:r>
              <a:rPr lang="en-US" sz="1600" dirty="0" smtClean="0"/>
              <a:t>Nnaemeka Okafor, </a:t>
            </a:r>
            <a:r>
              <a:rPr lang="en-US" sz="1600" dirty="0"/>
              <a:t>MD, MS, </a:t>
            </a:r>
            <a:r>
              <a:rPr lang="en-US" sz="1600" dirty="0" smtClean="0"/>
              <a:t>CMQ</a:t>
            </a:r>
          </a:p>
          <a:p>
            <a:pPr marL="914400" lvl="3" indent="-285750">
              <a:buFont typeface="Calibri" panose="020F0502020204030204" pitchFamily="34" charset="0"/>
              <a:buChar char="‒"/>
            </a:pPr>
            <a:r>
              <a:rPr lang="en-US" sz="1400" dirty="0" smtClean="0"/>
              <a:t>Associate VP &amp; CMIO - Acute Care Services </a:t>
            </a:r>
          </a:p>
          <a:p>
            <a:pPr marL="914400" lvl="3" indent="-285750">
              <a:buFont typeface="Calibri" panose="020F0502020204030204" pitchFamily="34" charset="0"/>
              <a:buChar char="‒"/>
            </a:pPr>
            <a:r>
              <a:rPr lang="en-US" sz="1400" dirty="0" smtClean="0"/>
              <a:t>Assistant Professor, Department of Emergency Medicine, Memorial Hermann–Texas Medical Center</a:t>
            </a:r>
          </a:p>
          <a:p>
            <a:pPr marL="742950" lvl="1" indent="-285750">
              <a:buFont typeface="Arial" panose="020B0604020202020204" pitchFamily="34" charset="0"/>
              <a:buChar char="•"/>
            </a:pPr>
            <a:r>
              <a:rPr lang="en-US" sz="1600" dirty="0" smtClean="0"/>
              <a:t>Kathleen </a:t>
            </a:r>
            <a:r>
              <a:rPr lang="en-US" sz="1600" dirty="0"/>
              <a:t>Ulanday, MHA,MBA, BSN, </a:t>
            </a:r>
            <a:r>
              <a:rPr lang="en-US" sz="1600" dirty="0" smtClean="0"/>
              <a:t>RN-BC, Clinical Information Analyst</a:t>
            </a:r>
          </a:p>
          <a:p>
            <a:pPr marL="742950" lvl="1" indent="-285750">
              <a:buFont typeface="Arial" panose="020B0604020202020204" pitchFamily="34" charset="0"/>
              <a:buChar char="•"/>
            </a:pPr>
            <a:r>
              <a:rPr lang="en-US" sz="1600" dirty="0" smtClean="0"/>
              <a:t>Regina </a:t>
            </a:r>
            <a:r>
              <a:rPr lang="en-US" sz="1600" dirty="0"/>
              <a:t>Wysocki, MS, </a:t>
            </a:r>
            <a:r>
              <a:rPr lang="en-US" sz="1600" dirty="0" smtClean="0"/>
              <a:t>RN, Clinical Information Analyst</a:t>
            </a:r>
          </a:p>
          <a:p>
            <a:endParaRPr lang="en-US" sz="1100" b="1" dirty="0" smtClean="0"/>
          </a:p>
          <a:p>
            <a:r>
              <a:rPr lang="en-US" sz="1600" b="1" dirty="0" smtClean="0"/>
              <a:t>Time</a:t>
            </a:r>
            <a:r>
              <a:rPr lang="en-US" sz="1600" b="1" dirty="0" smtClean="0"/>
              <a:t>: </a:t>
            </a:r>
            <a:r>
              <a:rPr lang="en-US" sz="1600" b="1" dirty="0"/>
              <a:t> </a:t>
            </a:r>
            <a:r>
              <a:rPr lang="en-US" sz="1600" b="1" dirty="0" smtClean="0"/>
              <a:t>    </a:t>
            </a:r>
            <a:r>
              <a:rPr lang="en-US" sz="1600" dirty="0" smtClean="0"/>
              <a:t>8:30 </a:t>
            </a:r>
            <a:r>
              <a:rPr lang="en-US" sz="1600" dirty="0" smtClean="0"/>
              <a:t>am - 11:00 am</a:t>
            </a:r>
          </a:p>
          <a:p>
            <a:pPr marL="742950" lvl="1" indent="-285750">
              <a:buFont typeface="Arial" panose="020B0604020202020204" pitchFamily="34" charset="0"/>
              <a:buChar char="•"/>
            </a:pPr>
            <a:r>
              <a:rPr lang="en-US" sz="1600" dirty="0" smtClean="0"/>
              <a:t>Registration</a:t>
            </a:r>
            <a:r>
              <a:rPr lang="en-US" sz="1600" dirty="0" smtClean="0"/>
              <a:t>, Networking, Introductions 8:30 am – 9:00 am</a:t>
            </a:r>
          </a:p>
          <a:p>
            <a:pPr marL="742950" lvl="1" indent="-285750">
              <a:buFont typeface="Arial" panose="020B0604020202020204" pitchFamily="34" charset="0"/>
              <a:buChar char="•"/>
            </a:pPr>
            <a:r>
              <a:rPr lang="en-US" sz="1600" dirty="0" smtClean="0"/>
              <a:t>Business </a:t>
            </a:r>
            <a:r>
              <a:rPr lang="en-US" sz="1600" dirty="0" smtClean="0"/>
              <a:t>Meeting 9:00 am – 9:30 am </a:t>
            </a:r>
          </a:p>
          <a:p>
            <a:pPr marL="742950" lvl="1" indent="-285750">
              <a:buFont typeface="Arial" panose="020B0604020202020204" pitchFamily="34" charset="0"/>
              <a:buChar char="•"/>
            </a:pPr>
            <a:r>
              <a:rPr lang="de-DE" sz="1600" dirty="0" smtClean="0"/>
              <a:t>Presentation  </a:t>
            </a:r>
            <a:r>
              <a:rPr lang="de-DE" sz="1600" dirty="0"/>
              <a:t>9:30 am – 10:30 am</a:t>
            </a:r>
          </a:p>
          <a:p>
            <a:pPr>
              <a:tabLst>
                <a:tab pos="1085850" algn="l"/>
              </a:tabLst>
            </a:pPr>
            <a:endParaRPr lang="en-US" sz="1100" b="1" dirty="0" smtClean="0"/>
          </a:p>
          <a:p>
            <a:pPr>
              <a:tabLst>
                <a:tab pos="1085850" algn="l"/>
              </a:tabLst>
            </a:pPr>
            <a:r>
              <a:rPr lang="en-US" sz="1600" b="1" dirty="0" smtClean="0"/>
              <a:t> </a:t>
            </a:r>
            <a:r>
              <a:rPr lang="en-US" sz="1600" b="1" dirty="0" smtClean="0"/>
              <a:t>Location:  	</a:t>
            </a:r>
            <a:r>
              <a:rPr lang="en-US" sz="1600" dirty="0" smtClean="0"/>
              <a:t>Memorial </a:t>
            </a:r>
            <a:r>
              <a:rPr lang="en-US" sz="1600" dirty="0"/>
              <a:t>Hermann Texas Medical Center- Cullen </a:t>
            </a:r>
            <a:r>
              <a:rPr lang="en-US" sz="1600" dirty="0" err="1"/>
              <a:t>Pavillion</a:t>
            </a:r>
            <a:r>
              <a:rPr lang="en-US" sz="1600" dirty="0"/>
              <a:t> </a:t>
            </a:r>
            <a:r>
              <a:rPr lang="en-US" sz="1600" dirty="0" smtClean="0"/>
              <a:t>Atrium, 6411 Fannin</a:t>
            </a:r>
          </a:p>
          <a:p>
            <a:endParaRPr lang="en-US" sz="1100" b="1" dirty="0" smtClean="0"/>
          </a:p>
          <a:p>
            <a:r>
              <a:rPr lang="en-US" sz="1600" b="1" dirty="0" smtClean="0"/>
              <a:t> Registration</a:t>
            </a:r>
            <a:r>
              <a:rPr lang="en-US" sz="1600" b="1" dirty="0"/>
              <a:t>: </a:t>
            </a:r>
            <a:r>
              <a:rPr lang="en-US" sz="1600" dirty="0"/>
              <a:t>$10 </a:t>
            </a:r>
            <a:r>
              <a:rPr lang="en-US" sz="1400" dirty="0"/>
              <a:t>(Link: </a:t>
            </a:r>
            <a:r>
              <a:rPr lang="en-US" sz="1400" dirty="0">
                <a:hlinkClick r:id="rId2"/>
              </a:rPr>
              <a:t>https://</a:t>
            </a:r>
            <a:r>
              <a:rPr lang="en-US" sz="1400" dirty="0" smtClean="0">
                <a:hlinkClick r:id="rId2"/>
              </a:rPr>
              <a:t>www.eventbrite.com/e/houston-ania-chapter-meeting-tickets-32954371412</a:t>
            </a:r>
            <a:r>
              <a:rPr lang="en-US" sz="1400" dirty="0" smtClean="0"/>
              <a:t>) </a:t>
            </a:r>
            <a:endParaRPr lang="en-US" sz="1400" dirty="0"/>
          </a:p>
          <a:p>
            <a:r>
              <a:rPr lang="en-US" sz="1100" dirty="0" smtClean="0"/>
              <a:t>Dr</a:t>
            </a:r>
            <a:r>
              <a:rPr lang="en-US" sz="1100" dirty="0"/>
              <a:t>. Okafor serves as the </a:t>
            </a:r>
            <a:r>
              <a:rPr lang="en-US" sz="1100" dirty="0" smtClean="0"/>
              <a:t>Inpatient </a:t>
            </a:r>
            <a:r>
              <a:rPr lang="en-US" sz="1100" dirty="0"/>
              <a:t>CMIO to lead and develop a strategic plan for meaningfully using Health Information Technology (HIT) for Memorial Hermann Health System since 2014. He is also </a:t>
            </a:r>
            <a:r>
              <a:rPr lang="en-US" sz="1100" dirty="0" smtClean="0"/>
              <a:t>Assistant Professor </a:t>
            </a:r>
            <a:r>
              <a:rPr lang="en-US" sz="1100" dirty="0"/>
              <a:t>of </a:t>
            </a:r>
            <a:r>
              <a:rPr lang="en-US" sz="1100" dirty="0" smtClean="0"/>
              <a:t>Emergency Medicine </a:t>
            </a:r>
            <a:r>
              <a:rPr lang="en-US" sz="1100" dirty="0"/>
              <a:t>at the University of Texas Medical School at Houston and has held this role since 2007. Over the past several years, he has directed and assisted several UT emergency medicine quality improvement projects that include computerized physician order entry, ED throughput times, timely review of time-sensitive laboratory results, and initiatives directed at decreasing recurrence of medical errors and harm reduction associated with medical error</a:t>
            </a:r>
            <a:r>
              <a:rPr lang="en-US" sz="1100" dirty="0" smtClean="0"/>
              <a:t>.</a:t>
            </a:r>
          </a:p>
          <a:p>
            <a:endParaRPr lang="en-US" sz="1100" dirty="0"/>
          </a:p>
          <a:p>
            <a:pPr lvl="0" algn="ctr"/>
            <a:r>
              <a:rPr lang="en-US" sz="1000" dirty="0">
                <a:solidFill>
                  <a:prstClr val="black"/>
                </a:solidFill>
              </a:rPr>
              <a:t> </a:t>
            </a:r>
            <a:r>
              <a:rPr lang="en-US" sz="1000" i="1" dirty="0">
                <a:solidFill>
                  <a:prstClr val="black"/>
                </a:solidFill>
              </a:rPr>
              <a:t>This activity provides 1.0 contact hour of continuing nursing education.</a:t>
            </a:r>
          </a:p>
          <a:p>
            <a:pPr lvl="0" algn="ctr"/>
            <a:r>
              <a:rPr lang="en-US" sz="1000" dirty="0">
                <a:solidFill>
                  <a:prstClr val="black"/>
                </a:solidFill>
              </a:rPr>
              <a:t>“Memorial Hermann-Texas Medical Center is an approved provider of continuing nursing education by the Texas Nurses Association – </a:t>
            </a:r>
            <a:endParaRPr lang="en-US" sz="1000" dirty="0" smtClean="0">
              <a:solidFill>
                <a:prstClr val="black"/>
              </a:solidFill>
            </a:endParaRPr>
          </a:p>
          <a:p>
            <a:pPr lvl="0" algn="ctr"/>
            <a:r>
              <a:rPr lang="en-US" sz="1000" dirty="0" smtClean="0">
                <a:solidFill>
                  <a:prstClr val="black"/>
                </a:solidFill>
              </a:rPr>
              <a:t>Approver</a:t>
            </a:r>
            <a:r>
              <a:rPr lang="en-US" sz="1000" dirty="0">
                <a:solidFill>
                  <a:prstClr val="black"/>
                </a:solidFill>
              </a:rPr>
              <a:t>, an accredited approver by the American Nurses Credentialing Center’s Commission on Accreditation.”</a:t>
            </a:r>
          </a:p>
          <a:p>
            <a:pPr lvl="0" algn="ctr"/>
            <a:endParaRPr lang="en-US" sz="1000" dirty="0">
              <a:solidFill>
                <a:prstClr val="black"/>
              </a:solidFill>
            </a:endParaRPr>
          </a:p>
          <a:p>
            <a:pPr algn="ctr"/>
            <a:endParaRPr lang="en-US" dirty="0" smtClean="0"/>
          </a:p>
          <a:p>
            <a:pPr algn="ctr"/>
            <a:endParaRPr lang="en-US" dirty="0"/>
          </a:p>
        </p:txBody>
      </p:sp>
      <p:pic>
        <p:nvPicPr>
          <p:cNvPr id="7" name="Picture 6" descr="aniaLogoFlat_2.png"/>
          <p:cNvPicPr>
            <a:picLocks noChangeAspect="1"/>
          </p:cNvPicPr>
          <p:nvPr/>
        </p:nvPicPr>
        <p:blipFill>
          <a:blip r:embed="rId3" cstate="print"/>
          <a:stretch>
            <a:fillRect/>
          </a:stretch>
        </p:blipFill>
        <p:spPr>
          <a:xfrm>
            <a:off x="19050" y="63102"/>
            <a:ext cx="2724150" cy="851298"/>
          </a:xfrm>
          <a:prstGeom prst="rect">
            <a:avLst/>
          </a:prstGeom>
        </p:spPr>
      </p:pic>
    </p:spTree>
    <p:extLst>
      <p:ext uri="{BB962C8B-B14F-4D97-AF65-F5344CB8AC3E}">
        <p14:creationId xmlns:p14="http://schemas.microsoft.com/office/powerpoint/2010/main" val="3742745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124</Words>
  <Application>Microsoft Office PowerPoint</Application>
  <PresentationFormat>On-screen Show (4:3)</PresentationFormat>
  <Paragraphs>26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ANIA - Houston Chapter     Friday, April 7, 2017</vt:lpstr>
    </vt:vector>
  </TitlesOfParts>
  <Company>St. Luke's Episcopal Health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Session</dc:title>
  <dc:creator>Ulanday, Kathleen P.</dc:creator>
  <cp:lastModifiedBy>Blizzard Pearl</cp:lastModifiedBy>
  <cp:revision>36</cp:revision>
  <dcterms:created xsi:type="dcterms:W3CDTF">2015-09-22T23:22:58Z</dcterms:created>
  <dcterms:modified xsi:type="dcterms:W3CDTF">2017-03-24T03:53:39Z</dcterms:modified>
</cp:coreProperties>
</file>