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1"/>
  </p:sldMasterIdLst>
  <p:notesMasterIdLst>
    <p:notesMasterId r:id="rId49"/>
  </p:notesMasterIdLst>
  <p:handoutMasterIdLst>
    <p:handoutMasterId r:id="rId50"/>
  </p:handoutMasterIdLst>
  <p:sldIdLst>
    <p:sldId id="347" r:id="rId2"/>
    <p:sldId id="265" r:id="rId3"/>
    <p:sldId id="266" r:id="rId4"/>
    <p:sldId id="267" r:id="rId5"/>
    <p:sldId id="268" r:id="rId6"/>
    <p:sldId id="269" r:id="rId7"/>
    <p:sldId id="271" r:id="rId8"/>
    <p:sldId id="272" r:id="rId9"/>
    <p:sldId id="273" r:id="rId10"/>
    <p:sldId id="276" r:id="rId11"/>
    <p:sldId id="280" r:id="rId12"/>
    <p:sldId id="281" r:id="rId13"/>
    <p:sldId id="326" r:id="rId14"/>
    <p:sldId id="345" r:id="rId15"/>
    <p:sldId id="327" r:id="rId16"/>
    <p:sldId id="328" r:id="rId17"/>
    <p:sldId id="336" r:id="rId18"/>
    <p:sldId id="332" r:id="rId19"/>
    <p:sldId id="348" r:id="rId20"/>
    <p:sldId id="282" r:id="rId21"/>
    <p:sldId id="283" r:id="rId22"/>
    <p:sldId id="284" r:id="rId23"/>
    <p:sldId id="325" r:id="rId24"/>
    <p:sldId id="329" r:id="rId25"/>
    <p:sldId id="331" r:id="rId26"/>
    <p:sldId id="330" r:id="rId27"/>
    <p:sldId id="349" r:id="rId28"/>
    <p:sldId id="293" r:id="rId29"/>
    <p:sldId id="340" r:id="rId30"/>
    <p:sldId id="295" r:id="rId31"/>
    <p:sldId id="296" r:id="rId32"/>
    <p:sldId id="299" r:id="rId33"/>
    <p:sldId id="297" r:id="rId34"/>
    <p:sldId id="298" r:id="rId35"/>
    <p:sldId id="300" r:id="rId36"/>
    <p:sldId id="308" r:id="rId37"/>
    <p:sldId id="335" r:id="rId38"/>
    <p:sldId id="311" r:id="rId39"/>
    <p:sldId id="312" r:id="rId40"/>
    <p:sldId id="313" r:id="rId41"/>
    <p:sldId id="314" r:id="rId42"/>
    <p:sldId id="317" r:id="rId43"/>
    <p:sldId id="318" r:id="rId44"/>
    <p:sldId id="321" r:id="rId45"/>
    <p:sldId id="322" r:id="rId46"/>
    <p:sldId id="346" r:id="rId47"/>
    <p:sldId id="341" r:id="rId4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bby Jackson" initials="DJ"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2" autoAdjust="0"/>
    <p:restoredTop sz="82686" autoAdjust="0"/>
  </p:normalViewPr>
  <p:slideViewPr>
    <p:cSldViewPr>
      <p:cViewPr varScale="1">
        <p:scale>
          <a:sx n="71" d="100"/>
          <a:sy n="71" d="100"/>
        </p:scale>
        <p:origin x="1374" y="72"/>
      </p:cViewPr>
      <p:guideLst>
        <p:guide orient="horz" pos="2160"/>
        <p:guide pos="2880"/>
      </p:guideLst>
    </p:cSldViewPr>
  </p:slideViewPr>
  <p:outlineViewPr>
    <p:cViewPr>
      <p:scale>
        <a:sx n="33" d="100"/>
        <a:sy n="33" d="100"/>
      </p:scale>
      <p:origin x="0" y="34939"/>
    </p:cViewPr>
  </p:outlineViewPr>
  <p:notesTextViewPr>
    <p:cViewPr>
      <p:scale>
        <a:sx n="1" d="1"/>
        <a:sy n="1" d="1"/>
      </p:scale>
      <p:origin x="0" y="0"/>
    </p:cViewPr>
  </p:notesTextViewPr>
  <p:notesViewPr>
    <p:cSldViewPr>
      <p:cViewPr varScale="1">
        <p:scale>
          <a:sx n="53" d="100"/>
          <a:sy n="53" d="100"/>
        </p:scale>
        <p:origin x="-2658"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DB31B87-6F5D-49EF-BF07-AF69657D3E88}" type="datetimeFigureOut">
              <a:rPr lang="en-US" smtClean="0"/>
              <a:t>2/14/2018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42A3EF3-DB7D-4AD6-A28C-15BCFA03CC24}" type="slidenum">
              <a:rPr lang="en-US" smtClean="0"/>
              <a:t>‹#›</a:t>
            </a:fld>
            <a:endParaRPr lang="en-US"/>
          </a:p>
        </p:txBody>
      </p:sp>
    </p:spTree>
    <p:extLst>
      <p:ext uri="{BB962C8B-B14F-4D97-AF65-F5344CB8AC3E}">
        <p14:creationId xmlns:p14="http://schemas.microsoft.com/office/powerpoint/2010/main" val="2391186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8CFDA177-64C4-4E98-920B-2758C857C63B}" type="datetimeFigureOut">
              <a:rPr lang="en-US" smtClean="0"/>
              <a:t>2/14/2018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30B59B34-FB0F-44D3-A4D9-ABBECBD6B11B}" type="slidenum">
              <a:rPr lang="en-US" smtClean="0"/>
              <a:t>‹#›</a:t>
            </a:fld>
            <a:endParaRPr lang="en-US"/>
          </a:p>
        </p:txBody>
      </p:sp>
    </p:spTree>
    <p:extLst>
      <p:ext uri="{BB962C8B-B14F-4D97-AF65-F5344CB8AC3E}">
        <p14:creationId xmlns:p14="http://schemas.microsoft.com/office/powerpoint/2010/main" val="119941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1</a:t>
            </a:fld>
            <a:endParaRPr lang="en-US"/>
          </a:p>
        </p:txBody>
      </p:sp>
    </p:spTree>
    <p:extLst>
      <p:ext uri="{BB962C8B-B14F-4D97-AF65-F5344CB8AC3E}">
        <p14:creationId xmlns:p14="http://schemas.microsoft.com/office/powerpoint/2010/main" val="2368826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a:t>
            </a:r>
            <a:r>
              <a:rPr lang="en-US" baseline="0" dirty="0"/>
              <a:t> form of record access</a:t>
            </a:r>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10</a:t>
            </a:fld>
            <a:endParaRPr lang="en-US"/>
          </a:p>
        </p:txBody>
      </p:sp>
    </p:spTree>
    <p:extLst>
      <p:ext uri="{BB962C8B-B14F-4D97-AF65-F5344CB8AC3E}">
        <p14:creationId xmlns:p14="http://schemas.microsoft.com/office/powerpoint/2010/main" val="295691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885A7-EF93-48F0-9DC6-8601D2648172}" type="slidenum">
              <a:rPr lang="en-US" smtClean="0"/>
              <a:t>11</a:t>
            </a:fld>
            <a:endParaRPr lang="en-US" dirty="0"/>
          </a:p>
        </p:txBody>
      </p:sp>
    </p:spTree>
    <p:extLst>
      <p:ext uri="{BB962C8B-B14F-4D97-AF65-F5344CB8AC3E}">
        <p14:creationId xmlns:p14="http://schemas.microsoft.com/office/powerpoint/2010/main" val="3715860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885A7-EF93-48F0-9DC6-8601D2648172}" type="slidenum">
              <a:rPr lang="en-US" smtClean="0"/>
              <a:t>12</a:t>
            </a:fld>
            <a:endParaRPr lang="en-US" dirty="0"/>
          </a:p>
        </p:txBody>
      </p:sp>
    </p:spTree>
    <p:extLst>
      <p:ext uri="{BB962C8B-B14F-4D97-AF65-F5344CB8AC3E}">
        <p14:creationId xmlns:p14="http://schemas.microsoft.com/office/powerpoint/2010/main" val="3729408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13</a:t>
            </a:fld>
            <a:endParaRPr lang="en-US"/>
          </a:p>
        </p:txBody>
      </p:sp>
    </p:spTree>
    <p:extLst>
      <p:ext uri="{BB962C8B-B14F-4D97-AF65-F5344CB8AC3E}">
        <p14:creationId xmlns:p14="http://schemas.microsoft.com/office/powerpoint/2010/main" val="762537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14</a:t>
            </a:fld>
            <a:endParaRPr lang="en-US"/>
          </a:p>
        </p:txBody>
      </p:sp>
    </p:spTree>
    <p:extLst>
      <p:ext uri="{BB962C8B-B14F-4D97-AF65-F5344CB8AC3E}">
        <p14:creationId xmlns:p14="http://schemas.microsoft.com/office/powerpoint/2010/main" val="1805305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15</a:t>
            </a:fld>
            <a:endParaRPr lang="en-US"/>
          </a:p>
        </p:txBody>
      </p:sp>
    </p:spTree>
    <p:extLst>
      <p:ext uri="{BB962C8B-B14F-4D97-AF65-F5344CB8AC3E}">
        <p14:creationId xmlns:p14="http://schemas.microsoft.com/office/powerpoint/2010/main" val="420421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16</a:t>
            </a:fld>
            <a:endParaRPr lang="en-US"/>
          </a:p>
        </p:txBody>
      </p:sp>
    </p:spTree>
    <p:extLst>
      <p:ext uri="{BB962C8B-B14F-4D97-AF65-F5344CB8AC3E}">
        <p14:creationId xmlns:p14="http://schemas.microsoft.com/office/powerpoint/2010/main" val="764792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17</a:t>
            </a:fld>
            <a:endParaRPr lang="en-US"/>
          </a:p>
        </p:txBody>
      </p:sp>
    </p:spTree>
    <p:extLst>
      <p:ext uri="{BB962C8B-B14F-4D97-AF65-F5344CB8AC3E}">
        <p14:creationId xmlns:p14="http://schemas.microsoft.com/office/powerpoint/2010/main" val="246090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18</a:t>
            </a:fld>
            <a:endParaRPr lang="en-US"/>
          </a:p>
        </p:txBody>
      </p:sp>
    </p:spTree>
    <p:extLst>
      <p:ext uri="{BB962C8B-B14F-4D97-AF65-F5344CB8AC3E}">
        <p14:creationId xmlns:p14="http://schemas.microsoft.com/office/powerpoint/2010/main" val="351044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20</a:t>
            </a:fld>
            <a:endParaRPr lang="en-US"/>
          </a:p>
        </p:txBody>
      </p:sp>
    </p:spTree>
    <p:extLst>
      <p:ext uri="{BB962C8B-B14F-4D97-AF65-F5344CB8AC3E}">
        <p14:creationId xmlns:p14="http://schemas.microsoft.com/office/powerpoint/2010/main" val="392490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2</a:t>
            </a:fld>
            <a:endParaRPr lang="en-US"/>
          </a:p>
        </p:txBody>
      </p:sp>
    </p:spTree>
    <p:extLst>
      <p:ext uri="{BB962C8B-B14F-4D97-AF65-F5344CB8AC3E}">
        <p14:creationId xmlns:p14="http://schemas.microsoft.com/office/powerpoint/2010/main" val="4289821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885A7-EF93-48F0-9DC6-8601D2648172}" type="slidenum">
              <a:rPr lang="en-US" smtClean="0"/>
              <a:t>28</a:t>
            </a:fld>
            <a:endParaRPr lang="en-US" dirty="0"/>
          </a:p>
        </p:txBody>
      </p:sp>
    </p:spTree>
    <p:extLst>
      <p:ext uri="{BB962C8B-B14F-4D97-AF65-F5344CB8AC3E}">
        <p14:creationId xmlns:p14="http://schemas.microsoft.com/office/powerpoint/2010/main" val="4202439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different columns</a:t>
            </a:r>
            <a:endParaRPr lang="en-US" baseline="0" dirty="0"/>
          </a:p>
          <a:p>
            <a:pPr marL="171450" indent="-171450">
              <a:buFont typeface="Arial" panose="020B0604020202020204" pitchFamily="34" charset="0"/>
              <a:buChar char="•"/>
            </a:pPr>
            <a:r>
              <a:rPr lang="en-US" baseline="0" dirty="0"/>
              <a:t>What was done – view versus edit</a:t>
            </a:r>
          </a:p>
          <a:p>
            <a:pPr marL="171450" indent="-171450">
              <a:buFont typeface="Arial" panose="020B0604020202020204" pitchFamily="34" charset="0"/>
              <a:buChar char="•"/>
            </a:pPr>
            <a:r>
              <a:rPr lang="en-US" baseline="0" dirty="0"/>
              <a:t>Number of minutes on that screen</a:t>
            </a:r>
          </a:p>
          <a:p>
            <a:pPr marL="171450" indent="-171450">
              <a:buFont typeface="Arial" panose="020B0604020202020204" pitchFamily="34" charset="0"/>
              <a:buChar char="•"/>
            </a:pPr>
            <a:r>
              <a:rPr lang="en-US" baseline="0" dirty="0"/>
              <a:t>What area of record</a:t>
            </a:r>
          </a:p>
          <a:p>
            <a:pPr marL="171450" indent="-171450">
              <a:buFont typeface="Arial" panose="020B0604020202020204" pitchFamily="34" charset="0"/>
              <a:buChar char="•"/>
            </a:pPr>
            <a:r>
              <a:rPr lang="en-US" dirty="0"/>
              <a:t>What provider</a:t>
            </a:r>
            <a:r>
              <a:rPr lang="en-US" baseline="0" dirty="0"/>
              <a:t> or clinician</a:t>
            </a:r>
          </a:p>
          <a:p>
            <a:r>
              <a:rPr lang="en-US" baseline="0" dirty="0"/>
              <a:t>These are chart audits but you can have user audits too</a:t>
            </a:r>
          </a:p>
          <a:p>
            <a:r>
              <a:rPr lang="en-US" baseline="0" dirty="0"/>
              <a:t>Different programs and applications will have their own audit trails</a:t>
            </a:r>
          </a:p>
          <a:p>
            <a:r>
              <a:rPr lang="en-US" baseline="0" dirty="0"/>
              <a:t>Many interface audit needs.</a:t>
            </a:r>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34</a:t>
            </a:fld>
            <a:endParaRPr lang="en-US"/>
          </a:p>
        </p:txBody>
      </p:sp>
    </p:spTree>
    <p:extLst>
      <p:ext uri="{BB962C8B-B14F-4D97-AF65-F5344CB8AC3E}">
        <p14:creationId xmlns:p14="http://schemas.microsoft.com/office/powerpoint/2010/main" val="204328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35</a:t>
            </a:fld>
            <a:endParaRPr lang="en-US"/>
          </a:p>
        </p:txBody>
      </p:sp>
    </p:spTree>
    <p:extLst>
      <p:ext uri="{BB962C8B-B14F-4D97-AF65-F5344CB8AC3E}">
        <p14:creationId xmlns:p14="http://schemas.microsoft.com/office/powerpoint/2010/main" val="3605392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Transgender -- timing dependent</a:t>
            </a:r>
          </a:p>
        </p:txBody>
      </p:sp>
      <p:sp>
        <p:nvSpPr>
          <p:cNvPr id="4" name="Slide Number Placeholder 3"/>
          <p:cNvSpPr>
            <a:spLocks noGrp="1"/>
          </p:cNvSpPr>
          <p:nvPr>
            <p:ph type="sldNum" sz="quarter" idx="10"/>
          </p:nvPr>
        </p:nvSpPr>
        <p:spPr/>
        <p:txBody>
          <a:bodyPr/>
          <a:lstStyle/>
          <a:p>
            <a:fld id="{30B59B34-FB0F-44D3-A4D9-ABBECBD6B11B}" type="slidenum">
              <a:rPr lang="en-US" smtClean="0"/>
              <a:t>36</a:t>
            </a:fld>
            <a:endParaRPr lang="en-US"/>
          </a:p>
        </p:txBody>
      </p:sp>
    </p:spTree>
    <p:extLst>
      <p:ext uri="{BB962C8B-B14F-4D97-AF65-F5344CB8AC3E}">
        <p14:creationId xmlns:p14="http://schemas.microsoft.com/office/powerpoint/2010/main" val="1496855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a:t>
            </a:r>
          </a:p>
        </p:txBody>
      </p:sp>
      <p:sp>
        <p:nvSpPr>
          <p:cNvPr id="4" name="Slide Number Placeholder 3"/>
          <p:cNvSpPr>
            <a:spLocks noGrp="1"/>
          </p:cNvSpPr>
          <p:nvPr>
            <p:ph type="sldNum" sz="quarter" idx="10"/>
          </p:nvPr>
        </p:nvSpPr>
        <p:spPr/>
        <p:txBody>
          <a:bodyPr/>
          <a:lstStyle/>
          <a:p>
            <a:fld id="{30B59B34-FB0F-44D3-A4D9-ABBECBD6B11B}" type="slidenum">
              <a:rPr lang="en-US" smtClean="0"/>
              <a:t>38</a:t>
            </a:fld>
            <a:endParaRPr lang="en-US"/>
          </a:p>
        </p:txBody>
      </p:sp>
    </p:spTree>
    <p:extLst>
      <p:ext uri="{BB962C8B-B14F-4D97-AF65-F5344CB8AC3E}">
        <p14:creationId xmlns:p14="http://schemas.microsoft.com/office/powerpoint/2010/main" val="3367082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to </a:t>
            </a:r>
            <a:r>
              <a:rPr lang="en-US" dirty="0" err="1"/>
              <a:t>mary</a:t>
            </a:r>
            <a:r>
              <a:rPr lang="en-US" dirty="0"/>
              <a:t> jerks</a:t>
            </a:r>
          </a:p>
        </p:txBody>
      </p:sp>
      <p:sp>
        <p:nvSpPr>
          <p:cNvPr id="4" name="Slide Number Placeholder 3"/>
          <p:cNvSpPr>
            <a:spLocks noGrp="1"/>
          </p:cNvSpPr>
          <p:nvPr>
            <p:ph type="sldNum" sz="quarter" idx="10"/>
          </p:nvPr>
        </p:nvSpPr>
        <p:spPr/>
        <p:txBody>
          <a:bodyPr/>
          <a:lstStyle/>
          <a:p>
            <a:fld id="{30B59B34-FB0F-44D3-A4D9-ABBECBD6B11B}" type="slidenum">
              <a:rPr lang="en-US" smtClean="0"/>
              <a:t>42</a:t>
            </a:fld>
            <a:endParaRPr lang="en-US"/>
          </a:p>
        </p:txBody>
      </p:sp>
    </p:spTree>
    <p:extLst>
      <p:ext uri="{BB962C8B-B14F-4D97-AF65-F5344CB8AC3E}">
        <p14:creationId xmlns:p14="http://schemas.microsoft.com/office/powerpoint/2010/main" val="255474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3</a:t>
            </a:fld>
            <a:endParaRPr lang="en-US"/>
          </a:p>
        </p:txBody>
      </p:sp>
    </p:spTree>
    <p:extLst>
      <p:ext uri="{BB962C8B-B14F-4D97-AF65-F5344CB8AC3E}">
        <p14:creationId xmlns:p14="http://schemas.microsoft.com/office/powerpoint/2010/main" val="150950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4</a:t>
            </a:fld>
            <a:endParaRPr lang="en-US"/>
          </a:p>
        </p:txBody>
      </p:sp>
    </p:spTree>
    <p:extLst>
      <p:ext uri="{BB962C8B-B14F-4D97-AF65-F5344CB8AC3E}">
        <p14:creationId xmlns:p14="http://schemas.microsoft.com/office/powerpoint/2010/main" val="4112133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5</a:t>
            </a:fld>
            <a:endParaRPr lang="en-US"/>
          </a:p>
        </p:txBody>
      </p:sp>
    </p:spTree>
    <p:extLst>
      <p:ext uri="{BB962C8B-B14F-4D97-AF65-F5344CB8AC3E}">
        <p14:creationId xmlns:p14="http://schemas.microsoft.com/office/powerpoint/2010/main" val="161433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is in the public domain on Bing</a:t>
            </a:r>
          </a:p>
        </p:txBody>
      </p:sp>
      <p:sp>
        <p:nvSpPr>
          <p:cNvPr id="4" name="Slide Number Placeholder 3"/>
          <p:cNvSpPr>
            <a:spLocks noGrp="1"/>
          </p:cNvSpPr>
          <p:nvPr>
            <p:ph type="sldNum" sz="quarter" idx="10"/>
          </p:nvPr>
        </p:nvSpPr>
        <p:spPr/>
        <p:txBody>
          <a:bodyPr/>
          <a:lstStyle/>
          <a:p>
            <a:fld id="{F98885A7-EF93-48F0-9DC6-8601D2648172}" type="slidenum">
              <a:rPr lang="en-US" smtClean="0"/>
              <a:t>6</a:t>
            </a:fld>
            <a:endParaRPr lang="en-US" dirty="0"/>
          </a:p>
        </p:txBody>
      </p:sp>
    </p:spTree>
    <p:extLst>
      <p:ext uri="{BB962C8B-B14F-4D97-AF65-F5344CB8AC3E}">
        <p14:creationId xmlns:p14="http://schemas.microsoft.com/office/powerpoint/2010/main" val="1099385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 purpose of the medical record</a:t>
            </a:r>
          </a:p>
        </p:txBody>
      </p:sp>
      <p:sp>
        <p:nvSpPr>
          <p:cNvPr id="4" name="Slide Number Placeholder 3"/>
          <p:cNvSpPr>
            <a:spLocks noGrp="1"/>
          </p:cNvSpPr>
          <p:nvPr>
            <p:ph type="sldNum" sz="quarter" idx="10"/>
          </p:nvPr>
        </p:nvSpPr>
        <p:spPr/>
        <p:txBody>
          <a:bodyPr/>
          <a:lstStyle/>
          <a:p>
            <a:fld id="{30B59B34-FB0F-44D3-A4D9-ABBECBD6B11B}" type="slidenum">
              <a:rPr lang="en-US" smtClean="0"/>
              <a:t>7</a:t>
            </a:fld>
            <a:endParaRPr lang="en-US"/>
          </a:p>
        </p:txBody>
      </p:sp>
    </p:spTree>
    <p:extLst>
      <p:ext uri="{BB962C8B-B14F-4D97-AF65-F5344CB8AC3E}">
        <p14:creationId xmlns:p14="http://schemas.microsoft.com/office/powerpoint/2010/main" val="121931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8</a:t>
            </a:fld>
            <a:endParaRPr lang="en-US"/>
          </a:p>
        </p:txBody>
      </p:sp>
    </p:spTree>
    <p:extLst>
      <p:ext uri="{BB962C8B-B14F-4D97-AF65-F5344CB8AC3E}">
        <p14:creationId xmlns:p14="http://schemas.microsoft.com/office/powerpoint/2010/main" val="4137189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59B34-FB0F-44D3-A4D9-ABBECBD6B11B}" type="slidenum">
              <a:rPr lang="en-US" smtClean="0"/>
              <a:t>9</a:t>
            </a:fld>
            <a:endParaRPr lang="en-US"/>
          </a:p>
        </p:txBody>
      </p:sp>
    </p:spTree>
    <p:extLst>
      <p:ext uri="{BB962C8B-B14F-4D97-AF65-F5344CB8AC3E}">
        <p14:creationId xmlns:p14="http://schemas.microsoft.com/office/powerpoint/2010/main" val="3668198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F50E0C8-455B-493B-9A6C-03303114A698}" type="datetime1">
              <a:rPr lang="en-US" smtClean="0"/>
              <a:t>2/14/2018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35CDAE-95F9-40E1-A605-35550B9ECC60}"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2725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0FEE6-D670-4835-B7E3-258AC52910CE}" type="datetime1">
              <a:rPr lang="en-US" smtClean="0"/>
              <a:t>2/14/2018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35CDAE-95F9-40E1-A605-35550B9ECC60}" type="slidenum">
              <a:rPr lang="en-US" smtClean="0"/>
              <a:pPr/>
              <a:t>‹#›</a:t>
            </a:fld>
            <a:endParaRPr lang="en-US" dirty="0"/>
          </a:p>
        </p:txBody>
      </p:sp>
    </p:spTree>
    <p:extLst>
      <p:ext uri="{BB962C8B-B14F-4D97-AF65-F5344CB8AC3E}">
        <p14:creationId xmlns:p14="http://schemas.microsoft.com/office/powerpoint/2010/main" val="439618469"/>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0FEE6-D670-4835-B7E3-258AC52910CE}" type="datetime1">
              <a:rPr lang="en-US" smtClean="0"/>
              <a:t>2/14/2018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35CDAE-95F9-40E1-A605-35550B9ECC60}" type="slidenum">
              <a:rPr lang="en-US" smtClean="0"/>
              <a:pPr/>
              <a:t>‹#›</a:t>
            </a:fld>
            <a:endParaRPr lang="en-US" dirty="0"/>
          </a:p>
        </p:txBody>
      </p:sp>
    </p:spTree>
    <p:extLst>
      <p:ext uri="{BB962C8B-B14F-4D97-AF65-F5344CB8AC3E}">
        <p14:creationId xmlns:p14="http://schemas.microsoft.com/office/powerpoint/2010/main" val="1278463100"/>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5F4544-0CFC-47DB-9EE7-CA32C9F9E27D}" type="datetime1">
              <a:rPr lang="en-US" smtClean="0"/>
              <a:t>2/14/2018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35CDAE-95F9-40E1-A605-35550B9ECC60}" type="slidenum">
              <a:rPr lang="en-US" smtClean="0"/>
              <a:t>‹#›</a:t>
            </a:fld>
            <a:endParaRPr lang="en-US" dirty="0"/>
          </a:p>
        </p:txBody>
      </p:sp>
    </p:spTree>
    <p:extLst>
      <p:ext uri="{BB962C8B-B14F-4D97-AF65-F5344CB8AC3E}">
        <p14:creationId xmlns:p14="http://schemas.microsoft.com/office/powerpoint/2010/main" val="3238174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7E5A8C-433C-4655-A386-1E4CAE3A3E6C}" type="datetime1">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421011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B91057-A455-411A-870F-54A34B9E5A30}" type="datetime1">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441268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8081EA-7EA0-40F4-B53B-4FC6592086BB}" type="datetime1">
              <a:rPr lang="en-US" smtClean="0"/>
              <a:t>2/14/2018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307560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5B6702-76D0-4DA3-B258-0F3244CCA149}" type="datetime1">
              <a:rPr lang="en-US" smtClean="0"/>
              <a:t>2/14/2018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375319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9892A6-649A-43E8-9B0C-0A914384B7F4}" type="datetime1">
              <a:rPr lang="en-US" smtClean="0"/>
              <a:t>2/14/2018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232093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CFC4903-FC75-4B26-8211-3E01D9796761}" type="datetime1">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154507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8C2C1C6-3D04-4189-9C29-9B579B7BF9B4}" type="datetime1">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35CDAE-95F9-40E1-A605-35550B9ECC60}" type="slidenum">
              <a:rPr lang="en-US" smtClean="0"/>
              <a:t>‹#›</a:t>
            </a:fld>
            <a:endParaRPr lang="en-US"/>
          </a:p>
        </p:txBody>
      </p:sp>
    </p:spTree>
    <p:extLst>
      <p:ext uri="{BB962C8B-B14F-4D97-AF65-F5344CB8AC3E}">
        <p14:creationId xmlns:p14="http://schemas.microsoft.com/office/powerpoint/2010/main" val="54154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60FEE6-D670-4835-B7E3-258AC52910CE}" type="datetime1">
              <a:rPr lang="en-US" smtClean="0"/>
              <a:t>2/14/2018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35CDAE-95F9-40E1-A605-35550B9ECC60}" type="slidenum">
              <a:rPr lang="en-US" smtClean="0"/>
              <a:pPr/>
              <a:t>‹#›</a:t>
            </a:fld>
            <a:endParaRPr lang="en-US" dirty="0"/>
          </a:p>
        </p:txBody>
      </p:sp>
    </p:spTree>
    <p:extLst>
      <p:ext uri="{BB962C8B-B14F-4D97-AF65-F5344CB8AC3E}">
        <p14:creationId xmlns:p14="http://schemas.microsoft.com/office/powerpoint/2010/main" val="9060650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emf"/><Relationship Id="rId1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ANIA  SoCal Conference</a:t>
            </a:r>
          </a:p>
        </p:txBody>
      </p:sp>
      <p:sp>
        <p:nvSpPr>
          <p:cNvPr id="3" name="Text Placeholder 2"/>
          <p:cNvSpPr>
            <a:spLocks noGrp="1"/>
          </p:cNvSpPr>
          <p:nvPr>
            <p:ph type="body" idx="1"/>
          </p:nvPr>
        </p:nvSpPr>
        <p:spPr/>
        <p:txBody>
          <a:bodyPr>
            <a:normAutofit lnSpcReduction="10000"/>
          </a:bodyPr>
          <a:lstStyle/>
          <a:p>
            <a:r>
              <a:rPr lang="en-US" sz="3600" dirty="0"/>
              <a:t>Real Stories from the EMR … .</a:t>
            </a:r>
          </a:p>
          <a:p>
            <a:r>
              <a:rPr lang="en-US" sz="2800" dirty="0"/>
              <a:t>Debby Jackson, BSN, JD</a:t>
            </a:r>
          </a:p>
          <a:p>
            <a:r>
              <a:rPr lang="en-US" sz="2800" dirty="0"/>
              <a:t>January 26, 2018</a:t>
            </a:r>
          </a:p>
          <a:p>
            <a:endParaRPr lang="en-US" sz="3600" dirty="0"/>
          </a:p>
        </p:txBody>
      </p:sp>
      <p:sp>
        <p:nvSpPr>
          <p:cNvPr id="5" name="Slide Number Placeholder 4"/>
          <p:cNvSpPr>
            <a:spLocks noGrp="1"/>
          </p:cNvSpPr>
          <p:nvPr>
            <p:ph type="sldNum" sz="quarter" idx="12"/>
          </p:nvPr>
        </p:nvSpPr>
        <p:spPr/>
        <p:txBody>
          <a:bodyPr/>
          <a:lstStyle/>
          <a:p>
            <a:fld id="{C535CDAE-95F9-40E1-A605-35550B9ECC60}" type="slidenum">
              <a:rPr lang="en-US" smtClean="0"/>
              <a:t>1</a:t>
            </a:fld>
            <a:endParaRPr lang="en-US"/>
          </a:p>
        </p:txBody>
      </p:sp>
    </p:spTree>
    <p:extLst>
      <p:ext uri="{BB962C8B-B14F-4D97-AF65-F5344CB8AC3E}">
        <p14:creationId xmlns:p14="http://schemas.microsoft.com/office/powerpoint/2010/main" val="153673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838200"/>
            <a:ext cx="7315200" cy="762000"/>
          </a:xfrm>
        </p:spPr>
        <p:txBody>
          <a:bodyPr/>
          <a:lstStyle/>
          <a:p>
            <a:r>
              <a:rPr lang="en-US" sz="3600" dirty="0"/>
              <a:t>EMR Experts and Record Review</a:t>
            </a:r>
          </a:p>
        </p:txBody>
      </p:sp>
      <p:sp>
        <p:nvSpPr>
          <p:cNvPr id="5" name="Text Placeholder 4"/>
          <p:cNvSpPr>
            <a:spLocks noGrp="1"/>
          </p:cNvSpPr>
          <p:nvPr>
            <p:ph type="body" idx="1"/>
          </p:nvPr>
        </p:nvSpPr>
        <p:spPr>
          <a:xfrm>
            <a:off x="457200" y="2209800"/>
            <a:ext cx="7315200" cy="2514600"/>
          </a:xfrm>
        </p:spPr>
        <p:txBody>
          <a:bodyPr>
            <a:normAutofit/>
          </a:bodyPr>
          <a:lstStyle/>
          <a:p>
            <a:pPr marL="457200" indent="-457200">
              <a:buFont typeface="Arial" panose="020B0604020202020204" pitchFamily="34" charset="0"/>
              <a:buChar char="•"/>
            </a:pPr>
            <a:r>
              <a:rPr lang="en-US" sz="3200" dirty="0">
                <a:latin typeface="+mn-lt"/>
                <a:cs typeface="+mn-cs"/>
              </a:rPr>
              <a:t>Paper records</a:t>
            </a:r>
          </a:p>
          <a:p>
            <a:pPr marL="457200" indent="-457200">
              <a:buFont typeface="Arial" panose="020B0604020202020204" pitchFamily="34" charset="0"/>
              <a:buChar char="•"/>
            </a:pPr>
            <a:r>
              <a:rPr lang="en-US" sz="3200" dirty="0">
                <a:latin typeface="+mn-lt"/>
                <a:cs typeface="+mn-cs"/>
              </a:rPr>
              <a:t>Print reports </a:t>
            </a:r>
          </a:p>
          <a:p>
            <a:pPr marL="457200" indent="-457200">
              <a:buFont typeface="Arial" panose="020B0604020202020204" pitchFamily="34" charset="0"/>
              <a:buChar char="•"/>
            </a:pPr>
            <a:r>
              <a:rPr lang="en-US" sz="3200" dirty="0">
                <a:latin typeface="+mn-lt"/>
                <a:cs typeface="+mn-cs"/>
              </a:rPr>
              <a:t>Electronic access</a:t>
            </a:r>
          </a:p>
        </p:txBody>
      </p:sp>
    </p:spTree>
    <p:extLst>
      <p:ext uri="{BB962C8B-B14F-4D97-AF65-F5344CB8AC3E}">
        <p14:creationId xmlns:p14="http://schemas.microsoft.com/office/powerpoint/2010/main" val="272501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28133"/>
            <a:ext cx="3951058" cy="5917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460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99" y="914400"/>
            <a:ext cx="5376493" cy="5564745"/>
          </a:xfrm>
          <a:prstGeom prst="rect">
            <a:avLst/>
          </a:prstGeom>
        </p:spPr>
      </p:pic>
    </p:spTree>
    <p:extLst>
      <p:ext uri="{BB962C8B-B14F-4D97-AF65-F5344CB8AC3E}">
        <p14:creationId xmlns:p14="http://schemas.microsoft.com/office/powerpoint/2010/main" val="653469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Medical Record?</a:t>
            </a:r>
          </a:p>
        </p:txBody>
      </p:sp>
      <p:sp>
        <p:nvSpPr>
          <p:cNvPr id="3" name="Content Placeholder 2"/>
          <p:cNvSpPr>
            <a:spLocks noGrp="1"/>
          </p:cNvSpPr>
          <p:nvPr>
            <p:ph idx="1"/>
          </p:nvPr>
        </p:nvSpPr>
        <p:spPr/>
        <p:txBody>
          <a:bodyPr/>
          <a:lstStyle/>
          <a:p>
            <a:pPr lvl="0"/>
            <a:r>
              <a:rPr lang="en-US" dirty="0"/>
              <a:t>What constitutes the “medical record” is highly variable and constantly evolving.</a:t>
            </a:r>
          </a:p>
          <a:p>
            <a:pPr lvl="0"/>
            <a:r>
              <a:rPr lang="en-US" dirty="0"/>
              <a:t>The EMR is relatively new technology, and there is a lack of uniformity in the legal standards applicable to the EMR as discoverable evidence.</a:t>
            </a:r>
          </a:p>
          <a:p>
            <a:pPr lvl="0"/>
            <a:r>
              <a:rPr lang="en-US" dirty="0"/>
              <a:t>The greatest area of conflict centers on whether a patient’s medical record contains not just the recorded data, but also the “metadata.”  </a:t>
            </a:r>
          </a:p>
          <a:p>
            <a:r>
              <a:rPr lang="en-US" dirty="0"/>
              <a:t>Distinction between the ‘patient’s’ medical record and what the ‘plaintiff’ is entitled to in litigation</a:t>
            </a:r>
          </a:p>
        </p:txBody>
      </p:sp>
      <p:sp>
        <p:nvSpPr>
          <p:cNvPr id="5" name="Slide Number Placeholder 4"/>
          <p:cNvSpPr>
            <a:spLocks noGrp="1"/>
          </p:cNvSpPr>
          <p:nvPr>
            <p:ph type="sldNum" sz="quarter" idx="12"/>
          </p:nvPr>
        </p:nvSpPr>
        <p:spPr/>
        <p:txBody>
          <a:bodyPr/>
          <a:lstStyle/>
          <a:p>
            <a:fld id="{C535CDAE-95F9-40E1-A605-35550B9ECC60}" type="slidenum">
              <a:rPr lang="en-US" smtClean="0"/>
              <a:t>13</a:t>
            </a:fld>
            <a:endParaRPr lang="en-US" dirty="0"/>
          </a:p>
        </p:txBody>
      </p:sp>
    </p:spTree>
    <p:extLst>
      <p:ext uri="{BB962C8B-B14F-4D97-AF65-F5344CB8AC3E}">
        <p14:creationId xmlns:p14="http://schemas.microsoft.com/office/powerpoint/2010/main" val="3831177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your organization collect and store photos</a:t>
            </a:r>
          </a:p>
        </p:txBody>
      </p:sp>
      <p:sp>
        <p:nvSpPr>
          <p:cNvPr id="3" name="Content Placeholder 2"/>
          <p:cNvSpPr>
            <a:spLocks noGrp="1"/>
          </p:cNvSpPr>
          <p:nvPr>
            <p:ph idx="1"/>
          </p:nvPr>
        </p:nvSpPr>
        <p:spPr>
          <a:xfrm>
            <a:off x="457200" y="1905000"/>
            <a:ext cx="7315200" cy="4572000"/>
          </a:xfrm>
        </p:spPr>
        <p:txBody>
          <a:bodyPr/>
          <a:lstStyle/>
          <a:p>
            <a:pPr marL="457200" indent="-457200">
              <a:buFont typeface="+mj-lt"/>
              <a:buAutoNum type="alphaUcPeriod"/>
            </a:pPr>
            <a:r>
              <a:rPr lang="en-US" dirty="0"/>
              <a:t>Part of the defined legal medical record</a:t>
            </a:r>
          </a:p>
          <a:p>
            <a:pPr marL="457200" indent="-457200">
              <a:buFont typeface="+mj-lt"/>
              <a:buAutoNum type="alphaUcPeriod"/>
            </a:pPr>
            <a:r>
              <a:rPr lang="en-US" dirty="0" err="1"/>
              <a:t>Siloed</a:t>
            </a:r>
            <a:r>
              <a:rPr lang="en-US" dirty="0"/>
              <a:t> imaging software</a:t>
            </a:r>
          </a:p>
          <a:p>
            <a:pPr marL="457200" indent="-457200">
              <a:buFont typeface="+mj-lt"/>
              <a:buAutoNum type="alphaUcPeriod"/>
            </a:pPr>
            <a:r>
              <a:rPr lang="en-US" dirty="0"/>
              <a:t>Cloud storage</a:t>
            </a:r>
          </a:p>
          <a:p>
            <a:pPr marL="457200" indent="-457200">
              <a:buFont typeface="+mj-lt"/>
              <a:buAutoNum type="alphaUcPeriod"/>
            </a:pPr>
            <a:r>
              <a:rPr lang="en-US" dirty="0"/>
              <a:t>I don’t know</a:t>
            </a:r>
          </a:p>
          <a:p>
            <a:pPr marL="457200" indent="-457200">
              <a:buFont typeface="+mj-lt"/>
              <a:buAutoNum type="alphaUcPeriod"/>
            </a:pPr>
            <a:r>
              <a:rPr lang="en-US" dirty="0"/>
              <a:t>A &amp; B</a:t>
            </a:r>
          </a:p>
          <a:p>
            <a:pPr marL="457200" indent="-457200">
              <a:buFont typeface="+mj-lt"/>
              <a:buAutoNum type="alphaUcPeriod"/>
            </a:pPr>
            <a:endParaRPr lang="en-US" dirty="0"/>
          </a:p>
          <a:p>
            <a:pPr marL="457200" indent="-457200">
              <a:buFont typeface="+mj-lt"/>
              <a:buAutoNum type="alphaUcPeriod"/>
            </a:pPr>
            <a:endParaRPr lang="en-US" dirty="0"/>
          </a:p>
          <a:p>
            <a:endParaRPr lang="en-US" dirty="0"/>
          </a:p>
        </p:txBody>
      </p:sp>
      <p:sp>
        <p:nvSpPr>
          <p:cNvPr id="5" name="Slide Number Placeholder 4"/>
          <p:cNvSpPr>
            <a:spLocks noGrp="1"/>
          </p:cNvSpPr>
          <p:nvPr>
            <p:ph type="sldNum" sz="quarter" idx="12"/>
          </p:nvPr>
        </p:nvSpPr>
        <p:spPr/>
        <p:txBody>
          <a:bodyPr/>
          <a:lstStyle/>
          <a:p>
            <a:fld id="{C535CDAE-95F9-40E1-A605-35550B9ECC60}" type="slidenum">
              <a:rPr lang="en-US" smtClean="0"/>
              <a:t>14</a:t>
            </a:fld>
            <a:endParaRPr lang="en-US" dirty="0"/>
          </a:p>
        </p:txBody>
      </p:sp>
    </p:spTree>
    <p:extLst>
      <p:ext uri="{BB962C8B-B14F-4D97-AF65-F5344CB8AC3E}">
        <p14:creationId xmlns:p14="http://schemas.microsoft.com/office/powerpoint/2010/main" val="575621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Law define ‘Metadata’</a:t>
            </a:r>
          </a:p>
        </p:txBody>
      </p:sp>
      <p:sp>
        <p:nvSpPr>
          <p:cNvPr id="3" name="Content Placeholder 2"/>
          <p:cNvSpPr>
            <a:spLocks noGrp="1"/>
          </p:cNvSpPr>
          <p:nvPr>
            <p:ph idx="1"/>
          </p:nvPr>
        </p:nvSpPr>
        <p:spPr/>
        <p:txBody>
          <a:bodyPr>
            <a:normAutofit/>
          </a:bodyPr>
          <a:lstStyle/>
          <a:p>
            <a:r>
              <a:rPr lang="en-US" dirty="0"/>
              <a:t>An often recited definition of metadata is “all of the contextual, processing, and use information needed to identify and certify the scope, authenticity, and integrity of active or archival electronic information or records.”  (</a:t>
            </a:r>
            <a:r>
              <a:rPr lang="en-US" i="1" dirty="0"/>
              <a:t>The Sedona Guidelines: Best Practice Guidelines &amp; Commentary for Managing Information &amp; Records in the Electronic Age</a:t>
            </a:r>
            <a:r>
              <a:rPr lang="en-US" dirty="0"/>
              <a:t>, Appendix F.)  If metadata is not routinely preserved, “there should be a modest legal presumption in most cases that the producing party need not take special efforts to preserve or produce metadata.”  (Id, Comment 12.)</a:t>
            </a:r>
          </a:p>
          <a:p>
            <a:endParaRPr lang="en-US" dirty="0"/>
          </a:p>
        </p:txBody>
      </p:sp>
      <p:sp>
        <p:nvSpPr>
          <p:cNvPr id="5" name="Slide Number Placeholder 4"/>
          <p:cNvSpPr>
            <a:spLocks noGrp="1"/>
          </p:cNvSpPr>
          <p:nvPr>
            <p:ph type="sldNum" sz="quarter" idx="12"/>
          </p:nvPr>
        </p:nvSpPr>
        <p:spPr/>
        <p:txBody>
          <a:bodyPr/>
          <a:lstStyle/>
          <a:p>
            <a:fld id="{C535CDAE-95F9-40E1-A605-35550B9ECC60}" type="slidenum">
              <a:rPr lang="en-US" smtClean="0"/>
              <a:t>15</a:t>
            </a:fld>
            <a:endParaRPr lang="en-US" dirty="0"/>
          </a:p>
        </p:txBody>
      </p:sp>
    </p:spTree>
    <p:extLst>
      <p:ext uri="{BB962C8B-B14F-4D97-AF65-F5344CB8AC3E}">
        <p14:creationId xmlns:p14="http://schemas.microsoft.com/office/powerpoint/2010/main" val="2927999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7696200" cy="655638"/>
          </a:xfrm>
        </p:spPr>
        <p:txBody>
          <a:bodyPr/>
          <a:lstStyle/>
          <a:p>
            <a:r>
              <a:rPr lang="en-US" dirty="0"/>
              <a:t>Is Metadata Automatically Discoverable?</a:t>
            </a:r>
          </a:p>
        </p:txBody>
      </p:sp>
      <p:sp>
        <p:nvSpPr>
          <p:cNvPr id="3" name="Content Placeholder 2"/>
          <p:cNvSpPr>
            <a:spLocks noGrp="1"/>
          </p:cNvSpPr>
          <p:nvPr>
            <p:ph idx="1"/>
          </p:nvPr>
        </p:nvSpPr>
        <p:spPr>
          <a:xfrm>
            <a:off x="381000" y="1752600"/>
            <a:ext cx="7391400" cy="5410200"/>
          </a:xfrm>
        </p:spPr>
        <p:txBody>
          <a:bodyPr>
            <a:normAutofit/>
          </a:bodyPr>
          <a:lstStyle/>
          <a:p>
            <a:pPr marL="0" indent="0">
              <a:buNone/>
            </a:pPr>
            <a:r>
              <a:rPr lang="en-US" b="1" u="sng" dirty="0"/>
              <a:t>Fed. R. Civ. P. 26(b)(2)(B)</a:t>
            </a:r>
            <a:endParaRPr lang="en-US" dirty="0"/>
          </a:p>
          <a:p>
            <a:pPr marL="0" indent="0">
              <a:buNone/>
            </a:pPr>
            <a:r>
              <a:rPr lang="en-US" dirty="0"/>
              <a:t>“(B) Specific Limitations on Electronically Stored Information. A party need not provide discovery of electronically stored information from sources that the party identifies as not reasonably accessible because of undue burden or cost. On motion to compel discovery or for a protective order, the party from whom discovery is sought must show that the information is not reasonably accessible because of undue burden or cost. If that showing is made, the court may nonetheless order discovery from such sources if the requesting party shows good cause, considering the limitations of Rule 26(b)(2)(C). The court may specify conditions for the discovery.”</a:t>
            </a:r>
          </a:p>
          <a:p>
            <a:pPr marL="0" indent="0">
              <a:buNone/>
            </a:pPr>
            <a:r>
              <a:rPr lang="en-US" dirty="0"/>
              <a:t> </a:t>
            </a:r>
          </a:p>
          <a:p>
            <a:pPr marL="0" indent="0">
              <a:buNone/>
            </a:pPr>
            <a:r>
              <a:rPr lang="en-US" dirty="0"/>
              <a:t>	</a:t>
            </a:r>
          </a:p>
        </p:txBody>
      </p:sp>
      <p:sp>
        <p:nvSpPr>
          <p:cNvPr id="5" name="Slide Number Placeholder 4"/>
          <p:cNvSpPr>
            <a:spLocks noGrp="1"/>
          </p:cNvSpPr>
          <p:nvPr>
            <p:ph type="sldNum" sz="quarter" idx="12"/>
          </p:nvPr>
        </p:nvSpPr>
        <p:spPr/>
        <p:txBody>
          <a:bodyPr/>
          <a:lstStyle/>
          <a:p>
            <a:fld id="{C535CDAE-95F9-40E1-A605-35550B9ECC60}" type="slidenum">
              <a:rPr lang="en-US" smtClean="0"/>
              <a:t>16</a:t>
            </a:fld>
            <a:endParaRPr lang="en-US" dirty="0"/>
          </a:p>
        </p:txBody>
      </p:sp>
    </p:spTree>
    <p:extLst>
      <p:ext uri="{BB962C8B-B14F-4D97-AF65-F5344CB8AC3E}">
        <p14:creationId xmlns:p14="http://schemas.microsoft.com/office/powerpoint/2010/main" val="3817658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Metadata Automatically Discoverable?</a:t>
            </a:r>
          </a:p>
        </p:txBody>
      </p:sp>
      <p:sp>
        <p:nvSpPr>
          <p:cNvPr id="3" name="Content Placeholder 2"/>
          <p:cNvSpPr>
            <a:spLocks noGrp="1"/>
          </p:cNvSpPr>
          <p:nvPr>
            <p:ph idx="1"/>
          </p:nvPr>
        </p:nvSpPr>
        <p:spPr>
          <a:xfrm>
            <a:off x="914400" y="1981200"/>
            <a:ext cx="6400800" cy="2895600"/>
          </a:xfrm>
        </p:spPr>
        <p:txBody>
          <a:bodyPr/>
          <a:lstStyle/>
          <a:p>
            <a:pPr marL="0" indent="0">
              <a:buNone/>
            </a:pPr>
            <a:r>
              <a:rPr lang="en-US" dirty="0"/>
              <a:t>If federal law requires a health care provider to retain metadata regarding the EMR, could the information be considered “not reasonably accessible because of undue burden or cost?”</a:t>
            </a:r>
          </a:p>
          <a:p>
            <a:endParaRPr lang="en-US" dirty="0"/>
          </a:p>
        </p:txBody>
      </p:sp>
      <p:sp>
        <p:nvSpPr>
          <p:cNvPr id="5" name="Slide Number Placeholder 4"/>
          <p:cNvSpPr>
            <a:spLocks noGrp="1"/>
          </p:cNvSpPr>
          <p:nvPr>
            <p:ph type="sldNum" sz="quarter" idx="12"/>
          </p:nvPr>
        </p:nvSpPr>
        <p:spPr/>
        <p:txBody>
          <a:bodyPr/>
          <a:lstStyle/>
          <a:p>
            <a:fld id="{C535CDAE-95F9-40E1-A605-35550B9ECC60}" type="slidenum">
              <a:rPr lang="en-US" smtClean="0"/>
              <a:t>17</a:t>
            </a:fld>
            <a:endParaRPr lang="en-US" dirty="0"/>
          </a:p>
        </p:txBody>
      </p:sp>
    </p:spTree>
    <p:extLst>
      <p:ext uri="{BB962C8B-B14F-4D97-AF65-F5344CB8AC3E}">
        <p14:creationId xmlns:p14="http://schemas.microsoft.com/office/powerpoint/2010/main" val="1739601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Device Considerations</a:t>
            </a:r>
          </a:p>
        </p:txBody>
      </p:sp>
      <p:sp>
        <p:nvSpPr>
          <p:cNvPr id="3" name="Content Placeholder 2"/>
          <p:cNvSpPr>
            <a:spLocks noGrp="1"/>
          </p:cNvSpPr>
          <p:nvPr>
            <p:ph idx="1"/>
          </p:nvPr>
        </p:nvSpPr>
        <p:spPr/>
        <p:txBody>
          <a:bodyPr/>
          <a:lstStyle/>
          <a:p>
            <a:r>
              <a:rPr lang="en-US"/>
              <a:t>Discoverable</a:t>
            </a:r>
            <a:endParaRPr lang="en-US" dirty="0"/>
          </a:p>
          <a:p>
            <a:r>
              <a:rPr lang="en-US" dirty="0"/>
              <a:t>Audit Trails</a:t>
            </a:r>
          </a:p>
          <a:p>
            <a:r>
              <a:rPr lang="en-US" dirty="0"/>
              <a:t>Hackers</a:t>
            </a:r>
          </a:p>
          <a:p>
            <a:endParaRPr lang="en-US" dirty="0"/>
          </a:p>
        </p:txBody>
      </p:sp>
      <p:sp>
        <p:nvSpPr>
          <p:cNvPr id="5" name="Slide Number Placeholder 4"/>
          <p:cNvSpPr>
            <a:spLocks noGrp="1"/>
          </p:cNvSpPr>
          <p:nvPr>
            <p:ph type="sldNum" sz="quarter" idx="12"/>
          </p:nvPr>
        </p:nvSpPr>
        <p:spPr/>
        <p:txBody>
          <a:bodyPr/>
          <a:lstStyle/>
          <a:p>
            <a:fld id="{C535CDAE-95F9-40E1-A605-35550B9ECC60}" type="slidenum">
              <a:rPr lang="en-US" smtClean="0"/>
              <a:t>18</a:t>
            </a:fld>
            <a:endParaRPr lang="en-US" dirty="0"/>
          </a:p>
        </p:txBody>
      </p:sp>
    </p:spTree>
    <p:extLst>
      <p:ext uri="{BB962C8B-B14F-4D97-AF65-F5344CB8AC3E}">
        <p14:creationId xmlns:p14="http://schemas.microsoft.com/office/powerpoint/2010/main" val="3444831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4000" i="1" dirty="0"/>
              <a:t>What do Plaintiff’s want?</a:t>
            </a:r>
          </a:p>
        </p:txBody>
      </p:sp>
      <p:sp>
        <p:nvSpPr>
          <p:cNvPr id="5" name="Slide Number Placeholder 4"/>
          <p:cNvSpPr>
            <a:spLocks noGrp="1"/>
          </p:cNvSpPr>
          <p:nvPr>
            <p:ph type="sldNum" sz="quarter" idx="12"/>
          </p:nvPr>
        </p:nvSpPr>
        <p:spPr/>
        <p:txBody>
          <a:bodyPr/>
          <a:lstStyle/>
          <a:p>
            <a:fld id="{C535CDAE-95F9-40E1-A605-35550B9ECC60}" type="slidenum">
              <a:rPr lang="en-US" smtClean="0"/>
              <a:t>19</a:t>
            </a:fld>
            <a:endParaRPr lang="en-US" dirty="0"/>
          </a:p>
        </p:txBody>
      </p:sp>
    </p:spTree>
    <p:extLst>
      <p:ext uri="{BB962C8B-B14F-4D97-AF65-F5344CB8AC3E}">
        <p14:creationId xmlns:p14="http://schemas.microsoft.com/office/powerpoint/2010/main" val="3553808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5" name="Content Placeholder 4"/>
          <p:cNvSpPr>
            <a:spLocks noGrp="1"/>
          </p:cNvSpPr>
          <p:nvPr>
            <p:ph idx="1"/>
          </p:nvPr>
        </p:nvSpPr>
        <p:spPr/>
        <p:txBody>
          <a:bodyPr/>
          <a:lstStyle/>
          <a:p>
            <a:pPr marL="0" indent="0">
              <a:buNone/>
            </a:pPr>
            <a:r>
              <a:rPr lang="en-US" dirty="0"/>
              <a:t>The laws applicable to the issues discussed today may vary from state-to-state, and are subject to change by legislative, regulatory, or court action.  In working through potential issues involving patient claims, litigation, or EMR issues and documentation processes, you should work closely with your facility’s risk manager and/or legal counsel.</a:t>
            </a:r>
          </a:p>
          <a:p>
            <a:pPr marL="0" indent="0">
              <a:buNone/>
            </a:pPr>
            <a:endParaRPr lang="en-US" dirty="0"/>
          </a:p>
        </p:txBody>
      </p:sp>
    </p:spTree>
    <p:extLst>
      <p:ext uri="{BB962C8B-B14F-4D97-AF65-F5344CB8AC3E}">
        <p14:creationId xmlns:p14="http://schemas.microsoft.com/office/powerpoint/2010/main" val="2609218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t>Exhibit A to Corporate Deposition Notice (Subpoena </a:t>
            </a:r>
            <a:r>
              <a:rPr lang="en-US" dirty="0" err="1"/>
              <a:t>Duces</a:t>
            </a:r>
            <a:r>
              <a:rPr lang="en-US" dirty="0"/>
              <a:t> </a:t>
            </a:r>
            <a:r>
              <a:rPr lang="en-US" dirty="0" err="1"/>
              <a:t>Tecum</a:t>
            </a:r>
            <a:r>
              <a:rPr lang="en-US" dirty="0"/>
              <a:t>)</a:t>
            </a:r>
          </a:p>
        </p:txBody>
      </p:sp>
      <p:sp>
        <p:nvSpPr>
          <p:cNvPr id="4" name="Content Placeholder 3"/>
          <p:cNvSpPr>
            <a:spLocks noGrp="1"/>
          </p:cNvSpPr>
          <p:nvPr>
            <p:ph idx="1"/>
          </p:nvPr>
        </p:nvSpPr>
        <p:spPr/>
        <p:txBody>
          <a:bodyPr>
            <a:normAutofit/>
          </a:bodyPr>
          <a:lstStyle/>
          <a:p>
            <a:r>
              <a:rPr lang="en-US" dirty="0"/>
              <a:t>Provide an overview of the EMR systems used by _____ when providing care to ___________ in  March of 2015.  Include all applications that document patient data.</a:t>
            </a:r>
          </a:p>
          <a:p>
            <a:r>
              <a:rPr lang="en-US" dirty="0"/>
              <a:t>Explain the process used to train nursing and medical staff in the EMR systems and applications used by the health care team in this case.</a:t>
            </a:r>
          </a:p>
          <a:p>
            <a:r>
              <a:rPr lang="en-US" dirty="0"/>
              <a:t>Review the documentation of training of the medical and nursing staff in the EMR systems used in this case.</a:t>
            </a:r>
          </a:p>
          <a:p>
            <a:r>
              <a:rPr lang="en-US" dirty="0"/>
              <a:t>Policies and Procedure requirements for timing and substance of nursing documentation.</a:t>
            </a:r>
          </a:p>
        </p:txBody>
      </p:sp>
    </p:spTree>
    <p:extLst>
      <p:ext uri="{BB962C8B-B14F-4D97-AF65-F5344CB8AC3E}">
        <p14:creationId xmlns:p14="http://schemas.microsoft.com/office/powerpoint/2010/main" val="811500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7315200" cy="655638"/>
          </a:xfrm>
        </p:spPr>
        <p:txBody>
          <a:bodyPr>
            <a:noAutofit/>
          </a:bodyPr>
          <a:lstStyle/>
          <a:p>
            <a:r>
              <a:rPr lang="en-US" dirty="0"/>
              <a:t>Corporate Deposition Notice (</a:t>
            </a:r>
            <a:r>
              <a:rPr lang="en-US" dirty="0" err="1"/>
              <a:t>Duces</a:t>
            </a:r>
            <a:r>
              <a:rPr lang="en-US" dirty="0"/>
              <a:t> Tecum cont.)</a:t>
            </a:r>
          </a:p>
        </p:txBody>
      </p:sp>
      <p:sp>
        <p:nvSpPr>
          <p:cNvPr id="3" name="Content Placeholder 2"/>
          <p:cNvSpPr>
            <a:spLocks noGrp="1"/>
          </p:cNvSpPr>
          <p:nvPr>
            <p:ph idx="1"/>
          </p:nvPr>
        </p:nvSpPr>
        <p:spPr>
          <a:xfrm>
            <a:off x="457200" y="1981200"/>
            <a:ext cx="7315200" cy="4572000"/>
          </a:xfrm>
        </p:spPr>
        <p:txBody>
          <a:bodyPr>
            <a:normAutofit/>
          </a:bodyPr>
          <a:lstStyle/>
          <a:p>
            <a:r>
              <a:rPr lang="en-US" dirty="0"/>
              <a:t>Explain the process used by the hospital to validate the competency of the nursing and medical staff in EMR.</a:t>
            </a:r>
          </a:p>
          <a:p>
            <a:r>
              <a:rPr lang="en-US" dirty="0"/>
              <a:t>Discuss how the hospital ensured that medical staff actually used the EMR.</a:t>
            </a:r>
          </a:p>
          <a:p>
            <a:r>
              <a:rPr lang="en-US" dirty="0"/>
              <a:t>Explain why or how the names of providers not participating in the medical care of the patient were reflected in the EMR as if they were actually involved in the care.</a:t>
            </a:r>
          </a:p>
        </p:txBody>
      </p:sp>
    </p:spTree>
    <p:extLst>
      <p:ext uri="{BB962C8B-B14F-4D97-AF65-F5344CB8AC3E}">
        <p14:creationId xmlns:p14="http://schemas.microsoft.com/office/powerpoint/2010/main" val="3905309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Duces Tecum Cont.</a:t>
            </a:r>
          </a:p>
        </p:txBody>
      </p:sp>
      <p:sp>
        <p:nvSpPr>
          <p:cNvPr id="3" name="Content Placeholder 2"/>
          <p:cNvSpPr>
            <a:spLocks noGrp="1"/>
          </p:cNvSpPr>
          <p:nvPr>
            <p:ph idx="1"/>
          </p:nvPr>
        </p:nvSpPr>
        <p:spPr>
          <a:xfrm>
            <a:off x="457200" y="1676400"/>
            <a:ext cx="7315200" cy="4572000"/>
          </a:xfrm>
        </p:spPr>
        <p:txBody>
          <a:bodyPr>
            <a:normAutofit/>
          </a:bodyPr>
          <a:lstStyle/>
          <a:p>
            <a:r>
              <a:rPr lang="en-US" dirty="0"/>
              <a:t>Explain the audit functions</a:t>
            </a:r>
          </a:p>
          <a:p>
            <a:r>
              <a:rPr lang="en-US" dirty="0"/>
              <a:t>Explain what types of audit reports can be generated.</a:t>
            </a:r>
          </a:p>
          <a:p>
            <a:r>
              <a:rPr lang="en-US" dirty="0"/>
              <a:t>Provide an overview and explanation of metadata for the systems and applications.</a:t>
            </a:r>
          </a:p>
          <a:p>
            <a:r>
              <a:rPr lang="en-US" dirty="0"/>
              <a:t>Explain the logistics of providing remote access to the EMR including discussion of the options and limitations.</a:t>
            </a:r>
          </a:p>
        </p:txBody>
      </p:sp>
    </p:spTree>
    <p:extLst>
      <p:ext uri="{BB962C8B-B14F-4D97-AF65-F5344CB8AC3E}">
        <p14:creationId xmlns:p14="http://schemas.microsoft.com/office/powerpoint/2010/main" val="2877580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7315200" cy="655638"/>
          </a:xfrm>
        </p:spPr>
        <p:txBody>
          <a:bodyPr>
            <a:normAutofit fontScale="90000"/>
          </a:bodyPr>
          <a:lstStyle/>
          <a:p>
            <a:r>
              <a:rPr lang="en-US" sz="2400" u="sng" dirty="0"/>
              <a:t>PLAINTIFF’S NOTICE OF CORPORATE REPRESENTATIVE DEPOSITION</a:t>
            </a:r>
            <a:r>
              <a:rPr lang="en-US" sz="2400" dirty="0"/>
              <a:t/>
            </a:r>
            <a:br>
              <a:rPr lang="en-US" sz="2400" dirty="0"/>
            </a:br>
            <a:r>
              <a:rPr lang="en-US" sz="2400" u="sng" dirty="0"/>
              <a:t>PURSUANT TO FED. R. CIV. P. 30(b)(6)</a:t>
            </a:r>
            <a:r>
              <a:rPr lang="en-US" sz="2000" dirty="0"/>
              <a:t/>
            </a:r>
            <a:br>
              <a:rPr lang="en-US" sz="2000" dirty="0"/>
            </a:br>
            <a:endParaRPr lang="en-US" sz="2000" dirty="0"/>
          </a:p>
        </p:txBody>
      </p:sp>
      <p:sp>
        <p:nvSpPr>
          <p:cNvPr id="3" name="Content Placeholder 2"/>
          <p:cNvSpPr>
            <a:spLocks noGrp="1"/>
          </p:cNvSpPr>
          <p:nvPr>
            <p:ph idx="1"/>
          </p:nvPr>
        </p:nvSpPr>
        <p:spPr>
          <a:xfrm>
            <a:off x="457200" y="2057400"/>
            <a:ext cx="7315200" cy="4572000"/>
          </a:xfrm>
        </p:spPr>
        <p:txBody>
          <a:bodyPr>
            <a:normAutofit/>
          </a:bodyPr>
          <a:lstStyle/>
          <a:p>
            <a:pPr marL="0" indent="0">
              <a:buNone/>
            </a:pPr>
            <a:r>
              <a:rPr lang="en-US" dirty="0"/>
              <a:t>Plaintiff Jane Doe hereby compels Defendant General Hospital to designate a corporate representative to provide testimony binding upon the hospital in the following areas of inquiry:</a:t>
            </a:r>
          </a:p>
          <a:p>
            <a:pPr lvl="0"/>
            <a:r>
              <a:rPr lang="en-US" dirty="0"/>
              <a:t>All training provided to users of the electronic medical record (“EMR”) on any issue, including, but not limited to, access, editing, and filing of patient records.</a:t>
            </a:r>
          </a:p>
          <a:p>
            <a:pPr lvl="0"/>
            <a:r>
              <a:rPr lang="en-US" dirty="0"/>
              <a:t>All training provided to users of the EMR on appropriate access and modification of the EMR.</a:t>
            </a:r>
          </a:p>
        </p:txBody>
      </p:sp>
      <p:sp>
        <p:nvSpPr>
          <p:cNvPr id="5" name="Slide Number Placeholder 4"/>
          <p:cNvSpPr>
            <a:spLocks noGrp="1"/>
          </p:cNvSpPr>
          <p:nvPr>
            <p:ph type="sldNum" sz="quarter" idx="12"/>
          </p:nvPr>
        </p:nvSpPr>
        <p:spPr/>
        <p:txBody>
          <a:bodyPr/>
          <a:lstStyle/>
          <a:p>
            <a:fld id="{C535CDAE-95F9-40E1-A605-35550B9ECC60}" type="slidenum">
              <a:rPr lang="en-US" smtClean="0"/>
              <a:t>23</a:t>
            </a:fld>
            <a:endParaRPr lang="en-US" dirty="0"/>
          </a:p>
        </p:txBody>
      </p:sp>
    </p:spTree>
    <p:extLst>
      <p:ext uri="{BB962C8B-B14F-4D97-AF65-F5344CB8AC3E}">
        <p14:creationId xmlns:p14="http://schemas.microsoft.com/office/powerpoint/2010/main" val="2001482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a:t>
            </a:r>
          </a:p>
        </p:txBody>
      </p:sp>
      <p:sp>
        <p:nvSpPr>
          <p:cNvPr id="3" name="Content Placeholder 2"/>
          <p:cNvSpPr>
            <a:spLocks noGrp="1"/>
          </p:cNvSpPr>
          <p:nvPr>
            <p:ph idx="1"/>
          </p:nvPr>
        </p:nvSpPr>
        <p:spPr/>
        <p:txBody>
          <a:bodyPr>
            <a:normAutofit/>
          </a:bodyPr>
          <a:lstStyle/>
          <a:p>
            <a:pPr lvl="0"/>
            <a:r>
              <a:rPr lang="en-US" dirty="0"/>
              <a:t>All policies and procedures maintained by General Hospital on proper access and use of the EMR.</a:t>
            </a:r>
          </a:p>
          <a:p>
            <a:pPr lvl="0"/>
            <a:r>
              <a:rPr lang="en-US" dirty="0"/>
              <a:t>The manner in which General Hospital enforced policies and procedures on proper access and use of the EMR.</a:t>
            </a:r>
          </a:p>
          <a:p>
            <a:pPr lvl="0"/>
            <a:r>
              <a:rPr lang="en-US" dirty="0"/>
              <a:t>The manner in which General Hospital ensured that users of the EMR did not improperly access or use the EMR.</a:t>
            </a:r>
          </a:p>
          <a:p>
            <a:pPr lvl="0"/>
            <a:r>
              <a:rPr lang="en-US" dirty="0"/>
              <a:t>Whether General Hospital permitted users to access a patient’s EMR after the provision of medical or nursing care has been completed, and, if so, under what circumstances.</a:t>
            </a:r>
          </a:p>
          <a:p>
            <a:endParaRPr lang="en-US" dirty="0"/>
          </a:p>
        </p:txBody>
      </p:sp>
      <p:sp>
        <p:nvSpPr>
          <p:cNvPr id="5" name="Slide Number Placeholder 4"/>
          <p:cNvSpPr>
            <a:spLocks noGrp="1"/>
          </p:cNvSpPr>
          <p:nvPr>
            <p:ph type="sldNum" sz="quarter" idx="12"/>
          </p:nvPr>
        </p:nvSpPr>
        <p:spPr/>
        <p:txBody>
          <a:bodyPr/>
          <a:lstStyle/>
          <a:p>
            <a:fld id="{C535CDAE-95F9-40E1-A605-35550B9ECC60}" type="slidenum">
              <a:rPr lang="en-US" smtClean="0"/>
              <a:t>24</a:t>
            </a:fld>
            <a:endParaRPr lang="en-US" dirty="0"/>
          </a:p>
        </p:txBody>
      </p:sp>
    </p:spTree>
    <p:extLst>
      <p:ext uri="{BB962C8B-B14F-4D97-AF65-F5344CB8AC3E}">
        <p14:creationId xmlns:p14="http://schemas.microsoft.com/office/powerpoint/2010/main" val="127649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a:t>
            </a:r>
          </a:p>
        </p:txBody>
      </p:sp>
      <p:sp>
        <p:nvSpPr>
          <p:cNvPr id="3" name="Content Placeholder 2"/>
          <p:cNvSpPr>
            <a:spLocks noGrp="1"/>
          </p:cNvSpPr>
          <p:nvPr>
            <p:ph idx="1"/>
          </p:nvPr>
        </p:nvSpPr>
        <p:spPr/>
        <p:txBody>
          <a:bodyPr>
            <a:normAutofit/>
          </a:bodyPr>
          <a:lstStyle/>
          <a:p>
            <a:pPr lvl="0"/>
            <a:r>
              <a:rPr lang="en-US" dirty="0"/>
              <a:t>Whether it is the position of General Hospital that users may make modifications or amendments to information recorded in the EMR after patient care has concluded, and if so, under what circumstances.</a:t>
            </a:r>
          </a:p>
          <a:p>
            <a:pPr lvl="0"/>
            <a:r>
              <a:rPr lang="en-US" dirty="0"/>
              <a:t>The manner in which General Hospital has previously responded to violations of its policies and procedures concerning proper EMR access or use.</a:t>
            </a:r>
          </a:p>
          <a:p>
            <a:pPr lvl="0"/>
            <a:r>
              <a:rPr lang="en-US" dirty="0"/>
              <a:t>The training provided to Defendant John Doe on EMR access and use, including all continuing education on the subject.</a:t>
            </a:r>
          </a:p>
          <a:p>
            <a:pPr lvl="0"/>
            <a:r>
              <a:rPr lang="en-US" dirty="0"/>
              <a:t>Whether Defendant John Doe had been previously disciplined for improper EMR access and use.</a:t>
            </a:r>
          </a:p>
          <a:p>
            <a:endParaRPr lang="en-US" dirty="0"/>
          </a:p>
          <a:p>
            <a:endParaRPr lang="en-US" dirty="0"/>
          </a:p>
        </p:txBody>
      </p:sp>
      <p:sp>
        <p:nvSpPr>
          <p:cNvPr id="5" name="Slide Number Placeholder 4"/>
          <p:cNvSpPr>
            <a:spLocks noGrp="1"/>
          </p:cNvSpPr>
          <p:nvPr>
            <p:ph type="sldNum" sz="quarter" idx="12"/>
          </p:nvPr>
        </p:nvSpPr>
        <p:spPr/>
        <p:txBody>
          <a:bodyPr/>
          <a:lstStyle/>
          <a:p>
            <a:fld id="{C535CDAE-95F9-40E1-A605-35550B9ECC60}" type="slidenum">
              <a:rPr lang="en-US" smtClean="0"/>
              <a:t>25</a:t>
            </a:fld>
            <a:endParaRPr lang="en-US" dirty="0"/>
          </a:p>
        </p:txBody>
      </p:sp>
    </p:spTree>
    <p:extLst>
      <p:ext uri="{BB962C8B-B14F-4D97-AF65-F5344CB8AC3E}">
        <p14:creationId xmlns:p14="http://schemas.microsoft.com/office/powerpoint/2010/main" val="1036976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a:t>
            </a:r>
          </a:p>
        </p:txBody>
      </p:sp>
      <p:sp>
        <p:nvSpPr>
          <p:cNvPr id="3" name="Content Placeholder 2"/>
          <p:cNvSpPr>
            <a:spLocks noGrp="1"/>
          </p:cNvSpPr>
          <p:nvPr>
            <p:ph idx="1"/>
          </p:nvPr>
        </p:nvSpPr>
        <p:spPr/>
        <p:txBody>
          <a:bodyPr>
            <a:normAutofit lnSpcReduction="10000"/>
          </a:bodyPr>
          <a:lstStyle/>
          <a:p>
            <a:pPr lvl="0"/>
            <a:r>
              <a:rPr lang="en-US" dirty="0"/>
              <a:t>The contents of the EMR created on behalf of Plaintiff Jane Doe, including all metadata and electronically stored information of any kind.</a:t>
            </a:r>
          </a:p>
          <a:p>
            <a:pPr lvl="0"/>
            <a:r>
              <a:rPr lang="en-US" dirty="0"/>
              <a:t>The functionality of the EMR created on behalf of Plaintiff Jane Doe, including charts, diagrams, history, graphing, alerts, warnings, or any other manipulation or compilation of the data was available to users of the EMR.</a:t>
            </a:r>
          </a:p>
          <a:p>
            <a:pPr lvl="0"/>
            <a:r>
              <a:rPr lang="en-US" dirty="0"/>
              <a:t>Whether the EMR created any notifications, warnings, alerts, or other user notification information pertaining to Plaintiff Jane Doe.</a:t>
            </a:r>
          </a:p>
          <a:p>
            <a:pPr lvl="0"/>
            <a:r>
              <a:rPr lang="en-US" dirty="0"/>
              <a:t>Whether any individual accessed the EMR of Plaintiff Jane Doe at any time, to include the date, time, and location of said access.</a:t>
            </a:r>
          </a:p>
          <a:p>
            <a:pPr lvl="0"/>
            <a:r>
              <a:rPr lang="en-US" dirty="0"/>
              <a:t>Whether any individual made a change to the EMR of Plaintiff Jane Doe more than 12 hours after care was provided, and, if so, the date, time, location, and substance of the change.</a:t>
            </a:r>
          </a:p>
          <a:p>
            <a:endParaRPr lang="en-US" dirty="0"/>
          </a:p>
        </p:txBody>
      </p:sp>
      <p:sp>
        <p:nvSpPr>
          <p:cNvPr id="5" name="Slide Number Placeholder 4"/>
          <p:cNvSpPr>
            <a:spLocks noGrp="1"/>
          </p:cNvSpPr>
          <p:nvPr>
            <p:ph type="sldNum" sz="quarter" idx="12"/>
          </p:nvPr>
        </p:nvSpPr>
        <p:spPr/>
        <p:txBody>
          <a:bodyPr/>
          <a:lstStyle/>
          <a:p>
            <a:fld id="{C535CDAE-95F9-40E1-A605-35550B9ECC60}" type="slidenum">
              <a:rPr lang="en-US" smtClean="0"/>
              <a:t>26</a:t>
            </a:fld>
            <a:endParaRPr lang="en-US" dirty="0"/>
          </a:p>
        </p:txBody>
      </p:sp>
    </p:spTree>
    <p:extLst>
      <p:ext uri="{BB962C8B-B14F-4D97-AF65-F5344CB8AC3E}">
        <p14:creationId xmlns:p14="http://schemas.microsoft.com/office/powerpoint/2010/main" val="3560732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Trial Practice</a:t>
            </a:r>
          </a:p>
        </p:txBody>
      </p:sp>
      <p:sp>
        <p:nvSpPr>
          <p:cNvPr id="5" name="Slide Number Placeholder 4"/>
          <p:cNvSpPr>
            <a:spLocks noGrp="1"/>
          </p:cNvSpPr>
          <p:nvPr>
            <p:ph type="sldNum" sz="quarter" idx="12"/>
          </p:nvPr>
        </p:nvSpPr>
        <p:spPr/>
        <p:txBody>
          <a:bodyPr/>
          <a:lstStyle/>
          <a:p>
            <a:fld id="{C535CDAE-95F9-40E1-A605-35550B9ECC60}" type="slidenum">
              <a:rPr lang="en-US" smtClean="0"/>
              <a:t>27</a:t>
            </a:fld>
            <a:endParaRPr lang="en-US" dirty="0"/>
          </a:p>
        </p:txBody>
      </p:sp>
    </p:spTree>
    <p:extLst>
      <p:ext uri="{BB962C8B-B14F-4D97-AF65-F5344CB8AC3E}">
        <p14:creationId xmlns:p14="http://schemas.microsoft.com/office/powerpoint/2010/main" val="3113408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Fundamentals</a:t>
            </a:r>
          </a:p>
        </p:txBody>
      </p:sp>
      <p:sp>
        <p:nvSpPr>
          <p:cNvPr id="5" name="Content Placeholder 4"/>
          <p:cNvSpPr>
            <a:spLocks noGrp="1"/>
          </p:cNvSpPr>
          <p:nvPr>
            <p:ph idx="1"/>
          </p:nvPr>
        </p:nvSpPr>
        <p:spPr/>
        <p:txBody>
          <a:bodyPr>
            <a:normAutofit/>
          </a:bodyPr>
          <a:lstStyle/>
          <a:p>
            <a:r>
              <a:rPr lang="en-US" dirty="0"/>
              <a:t>What is a deposition?  </a:t>
            </a:r>
          </a:p>
          <a:p>
            <a:pPr lvl="1"/>
            <a:r>
              <a:rPr lang="en-US" dirty="0"/>
              <a:t>How is it different from trial?</a:t>
            </a:r>
          </a:p>
          <a:p>
            <a:r>
              <a:rPr lang="en-US" dirty="0"/>
              <a:t>What is the difference between direct and cross examination?</a:t>
            </a:r>
          </a:p>
          <a:p>
            <a:r>
              <a:rPr lang="en-US" dirty="0"/>
              <a:t>How are records used at trial?</a:t>
            </a:r>
          </a:p>
          <a:p>
            <a:r>
              <a:rPr lang="en-US" dirty="0"/>
              <a:t>How are Exhibits used at trial?</a:t>
            </a:r>
          </a:p>
          <a:p>
            <a:r>
              <a:rPr lang="en-US" dirty="0"/>
              <a:t>In what form is the EMR used during litigation? </a:t>
            </a:r>
          </a:p>
        </p:txBody>
      </p:sp>
    </p:spTree>
    <p:extLst>
      <p:ext uri="{BB962C8B-B14F-4D97-AF65-F5344CB8AC3E}">
        <p14:creationId xmlns:p14="http://schemas.microsoft.com/office/powerpoint/2010/main" val="196400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590800"/>
            <a:ext cx="7315200" cy="762000"/>
          </a:xfrm>
        </p:spPr>
        <p:txBody>
          <a:bodyPr>
            <a:normAutofit fontScale="90000"/>
          </a:bodyPr>
          <a:lstStyle/>
          <a:p>
            <a:r>
              <a:rPr lang="en-US" dirty="0"/>
              <a:t>Plaintiff’s Cross Examination of Treating Nurse</a:t>
            </a:r>
          </a:p>
        </p:txBody>
      </p:sp>
      <p:sp>
        <p:nvSpPr>
          <p:cNvPr id="6" name="Text Placeholder 5"/>
          <p:cNvSpPr>
            <a:spLocks noGrp="1"/>
          </p:cNvSpPr>
          <p:nvPr>
            <p:ph type="body" idx="1"/>
          </p:nvPr>
        </p:nvSpPr>
        <p:spPr/>
        <p:txBody>
          <a:bodyPr/>
          <a:lstStyle/>
          <a:p>
            <a:r>
              <a:rPr lang="en-US" sz="2400" dirty="0"/>
              <a:t>Defending practice becomes defending the </a:t>
            </a:r>
            <a:r>
              <a:rPr lang="en-US" dirty="0"/>
              <a:t>EMR</a:t>
            </a:r>
          </a:p>
        </p:txBody>
      </p:sp>
    </p:spTree>
    <p:extLst>
      <p:ext uri="{BB962C8B-B14F-4D97-AF65-F5344CB8AC3E}">
        <p14:creationId xmlns:p14="http://schemas.microsoft.com/office/powerpoint/2010/main" val="2596029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Experience… </a:t>
            </a:r>
          </a:p>
        </p:txBody>
      </p:sp>
      <p:sp>
        <p:nvSpPr>
          <p:cNvPr id="3" name="Content Placeholder 2"/>
          <p:cNvSpPr>
            <a:spLocks noGrp="1"/>
          </p:cNvSpPr>
          <p:nvPr>
            <p:ph idx="1"/>
          </p:nvPr>
        </p:nvSpPr>
        <p:spPr/>
        <p:txBody>
          <a:bodyPr>
            <a:normAutofit/>
          </a:bodyPr>
          <a:lstStyle/>
          <a:p>
            <a:r>
              <a:rPr lang="en-US" dirty="0"/>
              <a:t>Understand how IT information, including the EMR, can be used in litigation.</a:t>
            </a:r>
          </a:p>
          <a:p>
            <a:r>
              <a:rPr lang="en-US" dirty="0"/>
              <a:t>Understand your digital footprint in the care of a patient.</a:t>
            </a:r>
          </a:p>
          <a:p>
            <a:r>
              <a:rPr lang="en-US" dirty="0"/>
              <a:t>Identify risks associated with electronic documentation.</a:t>
            </a:r>
          </a:p>
          <a:p>
            <a:r>
              <a:rPr lang="en-US" dirty="0"/>
              <a:t>Discuss accountability associated with accurate documentation.</a:t>
            </a:r>
          </a:p>
          <a:p>
            <a:endParaRPr lang="en-US" dirty="0"/>
          </a:p>
        </p:txBody>
      </p:sp>
    </p:spTree>
    <p:extLst>
      <p:ext uri="{BB962C8B-B14F-4D97-AF65-F5344CB8AC3E}">
        <p14:creationId xmlns:p14="http://schemas.microsoft.com/office/powerpoint/2010/main" val="4193553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479" y="675395"/>
            <a:ext cx="7449312" cy="646331"/>
          </a:xfrm>
          <a:prstGeom prst="rect">
            <a:avLst/>
          </a:prstGeom>
        </p:spPr>
        <p:txBody>
          <a:bodyPr wrap="square">
            <a:spAutoFit/>
          </a:bodyPr>
          <a:lstStyle/>
          <a:p>
            <a:r>
              <a:rPr lang="en-US" sz="3600" b="1" dirty="0">
                <a:solidFill>
                  <a:srgbClr val="003865"/>
                </a:solidFill>
                <a:latin typeface="Garamond" panose="02020404030301010803" pitchFamily="18" charset="0"/>
                <a:ea typeface="+mj-ea"/>
                <a:cs typeface="+mj-cs"/>
              </a:rPr>
              <a:t>Plaintiff’s Story:</a:t>
            </a:r>
          </a:p>
        </p:txBody>
      </p:sp>
      <p:sp>
        <p:nvSpPr>
          <p:cNvPr id="3" name="Rectangle 2"/>
          <p:cNvSpPr/>
          <p:nvPr/>
        </p:nvSpPr>
        <p:spPr>
          <a:xfrm>
            <a:off x="428244" y="1321726"/>
            <a:ext cx="7344156" cy="5478423"/>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 female patient of childbearing age is admitted in severe shock requiring vasopressors and complete </a:t>
            </a:r>
            <a:r>
              <a:rPr lang="en-US" sz="2000" dirty="0" err="1">
                <a:latin typeface="Arial" panose="020B0604020202020204" pitchFamily="34" charset="0"/>
                <a:cs typeface="Arial" panose="020B0604020202020204" pitchFamily="34" charset="0"/>
              </a:rPr>
              <a:t>ventilatory</a:t>
            </a:r>
            <a:r>
              <a:rPr lang="en-US" sz="2000" dirty="0">
                <a:latin typeface="Arial" panose="020B0604020202020204" pitchFamily="34" charset="0"/>
                <a:cs typeface="Arial" panose="020B0604020202020204" pitchFamily="34" charset="0"/>
              </a:rPr>
              <a:t> support.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Plaintiff argues the providers knew or should have known whether or not the patient was pregnant as the medications, overall condition, radiation exposures were all dangers to both the patient and fetus. </a:t>
            </a:r>
          </a:p>
          <a:p>
            <a:endParaRPr lang="en-US" sz="1400" dirty="0">
              <a:latin typeface="Arial" panose="020B0604020202020204" pitchFamily="34" charset="0"/>
              <a:cs typeface="Arial" panose="020B0604020202020204" pitchFamily="34" charset="0"/>
            </a:endParaRPr>
          </a:p>
          <a:p>
            <a:pPr marL="12573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Changing/floating dates LMP</a:t>
            </a:r>
          </a:p>
          <a:p>
            <a:pPr marL="12573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Pended notes</a:t>
            </a:r>
          </a:p>
          <a:p>
            <a:pPr marL="12573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Copy and paste  </a:t>
            </a:r>
          </a:p>
          <a:p>
            <a:pPr marL="12573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Audit trails</a:t>
            </a:r>
          </a:p>
          <a:p>
            <a:pPr marL="17145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System/apps</a:t>
            </a:r>
          </a:p>
          <a:p>
            <a:pPr marL="17145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Providers</a:t>
            </a:r>
          </a:p>
          <a:p>
            <a:pPr marL="17145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Workstations</a:t>
            </a:r>
          </a:p>
          <a:p>
            <a:pPr marL="1714500" lvl="1" indent="-342900">
              <a:buFont typeface="Wingdings" panose="05000000000000000000" pitchFamily="2" charset="2"/>
              <a:buChar char="§"/>
            </a:pPr>
            <a:r>
              <a:rPr lang="en-US" sz="2000" dirty="0">
                <a:latin typeface="Arial" panose="020B0604020202020204" pitchFamily="34" charset="0"/>
                <a:cs typeface="Arial" panose="020B0604020202020204" pitchFamily="34" charset="0"/>
              </a:rPr>
              <a:t>What page, for how long</a:t>
            </a:r>
          </a:p>
          <a:p>
            <a:endParaRPr lang="en-US" sz="2000" dirty="0"/>
          </a:p>
        </p:txBody>
      </p:sp>
    </p:spTree>
    <p:extLst>
      <p:ext uri="{BB962C8B-B14F-4D97-AF65-F5344CB8AC3E}">
        <p14:creationId xmlns:p14="http://schemas.microsoft.com/office/powerpoint/2010/main" val="3577142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5800"/>
            <a:ext cx="7315200" cy="655638"/>
          </a:xfrm>
        </p:spPr>
        <p:txBody>
          <a:bodyPr/>
          <a:lstStyle/>
          <a:p>
            <a:r>
              <a:rPr lang="en-US" dirty="0"/>
              <a:t>Exhibit 1 - LMP</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56577"/>
            <a:ext cx="4191000" cy="556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368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Exhibit 6 - LMP</a:t>
            </a:r>
          </a:p>
        </p:txBody>
      </p:sp>
      <p:pic>
        <p:nvPicPr>
          <p:cNvPr id="1026" name="Picture 2" descr="C:\Users\eweeks\AppData\Local\Temp\SNAGHTML16613cc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6855636"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39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8665"/>
          <a:stretch/>
        </p:blipFill>
        <p:spPr bwMode="auto">
          <a:xfrm>
            <a:off x="304800" y="1428751"/>
            <a:ext cx="8556255" cy="48196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840831" y="762000"/>
            <a:ext cx="3257623" cy="646331"/>
          </a:xfrm>
          <a:prstGeom prst="rect">
            <a:avLst/>
          </a:prstGeom>
        </p:spPr>
        <p:txBody>
          <a:bodyPr wrap="none">
            <a:spAutoFit/>
          </a:bodyPr>
          <a:lstStyle/>
          <a:p>
            <a:r>
              <a:rPr lang="en-US" sz="3600" b="1" dirty="0">
                <a:solidFill>
                  <a:srgbClr val="003865"/>
                </a:solidFill>
                <a:latin typeface="Garamond" panose="02020404030301010803" pitchFamily="18" charset="0"/>
                <a:ea typeface="+mj-ea"/>
                <a:cs typeface="+mj-cs"/>
              </a:rPr>
              <a:t>Exhibit 2- LMP</a:t>
            </a:r>
          </a:p>
        </p:txBody>
      </p:sp>
    </p:spTree>
    <p:extLst>
      <p:ext uri="{BB962C8B-B14F-4D97-AF65-F5344CB8AC3E}">
        <p14:creationId xmlns:p14="http://schemas.microsoft.com/office/powerpoint/2010/main" val="486661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03238"/>
            <a:ext cx="8229600" cy="1020762"/>
          </a:xfrm>
        </p:spPr>
        <p:txBody>
          <a:bodyPr/>
          <a:lstStyle/>
          <a:p>
            <a:r>
              <a:rPr lang="en-US" dirty="0"/>
              <a:t>Exhibit 5 – Chart Audit Trail </a:t>
            </a:r>
          </a:p>
        </p:txBody>
      </p:sp>
      <p:pic>
        <p:nvPicPr>
          <p:cNvPr id="1229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600" t="3138" r="10030" b="3178"/>
          <a:stretch/>
        </p:blipFill>
        <p:spPr bwMode="auto">
          <a:xfrm rot="5400000">
            <a:off x="2069734" y="-621933"/>
            <a:ext cx="5002122" cy="88367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8875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Lessons</a:t>
            </a:r>
          </a:p>
        </p:txBody>
      </p:sp>
      <p:sp>
        <p:nvSpPr>
          <p:cNvPr id="4" name="Content Placeholder 3"/>
          <p:cNvSpPr>
            <a:spLocks noGrp="1"/>
          </p:cNvSpPr>
          <p:nvPr>
            <p:ph idx="1"/>
          </p:nvPr>
        </p:nvSpPr>
        <p:spPr/>
        <p:txBody>
          <a:bodyPr/>
          <a:lstStyle/>
          <a:p>
            <a:r>
              <a:rPr lang="en-US" dirty="0"/>
              <a:t>Cut and Paste and templates</a:t>
            </a:r>
          </a:p>
          <a:p>
            <a:r>
              <a:rPr lang="en-US" dirty="0"/>
              <a:t>Audit and ongoing monitoring</a:t>
            </a:r>
          </a:p>
          <a:p>
            <a:r>
              <a:rPr lang="en-US" dirty="0"/>
              <a:t>Prelim vs final results and ‘drop in’s</a:t>
            </a:r>
          </a:p>
          <a:p>
            <a:r>
              <a:rPr lang="en-US" dirty="0"/>
              <a:t>Default and shortcuts</a:t>
            </a:r>
          </a:p>
          <a:p>
            <a:pPr marL="0" indent="0">
              <a:buNone/>
            </a:pPr>
            <a:endParaRPr lang="en-US" dirty="0"/>
          </a:p>
        </p:txBody>
      </p:sp>
    </p:spTree>
    <p:extLst>
      <p:ext uri="{BB962C8B-B14F-4D97-AF65-F5344CB8AC3E}">
        <p14:creationId xmlns:p14="http://schemas.microsoft.com/office/powerpoint/2010/main" val="3885597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External Reviewer found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97" y="1658203"/>
            <a:ext cx="8885903" cy="46083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96996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Documenting from home </a:t>
            </a:r>
          </a:p>
        </p:txBody>
      </p:sp>
      <p:sp>
        <p:nvSpPr>
          <p:cNvPr id="3" name="Content Placeholder 2"/>
          <p:cNvSpPr>
            <a:spLocks noGrp="1"/>
          </p:cNvSpPr>
          <p:nvPr>
            <p:ph idx="1"/>
          </p:nvPr>
        </p:nvSpPr>
        <p:spPr/>
        <p:txBody>
          <a:bodyPr/>
          <a:lstStyle/>
          <a:p>
            <a:r>
              <a:rPr lang="en-US" dirty="0"/>
              <a:t>Wage and hour laws</a:t>
            </a:r>
          </a:p>
          <a:p>
            <a:r>
              <a:rPr lang="en-US" dirty="0"/>
              <a:t>Implied presence</a:t>
            </a:r>
          </a:p>
          <a:p>
            <a:r>
              <a:rPr lang="en-US" dirty="0"/>
              <a:t>Does it meet the policy requirements?</a:t>
            </a:r>
          </a:p>
          <a:p>
            <a:r>
              <a:rPr lang="en-US" dirty="0"/>
              <a:t>Does it show as late entry?</a:t>
            </a:r>
          </a:p>
          <a:p>
            <a:r>
              <a:rPr lang="en-US" dirty="0"/>
              <a:t>Flag attention?</a:t>
            </a:r>
          </a:p>
        </p:txBody>
      </p:sp>
      <p:sp>
        <p:nvSpPr>
          <p:cNvPr id="5" name="Slide Number Placeholder 4"/>
          <p:cNvSpPr>
            <a:spLocks noGrp="1"/>
          </p:cNvSpPr>
          <p:nvPr>
            <p:ph type="sldNum" sz="quarter" idx="12"/>
          </p:nvPr>
        </p:nvSpPr>
        <p:spPr/>
        <p:txBody>
          <a:bodyPr/>
          <a:lstStyle/>
          <a:p>
            <a:fld id="{C535CDAE-95F9-40E1-A605-35550B9ECC60}" type="slidenum">
              <a:rPr lang="en-US" smtClean="0"/>
              <a:t>37</a:t>
            </a:fld>
            <a:endParaRPr lang="en-US" dirty="0"/>
          </a:p>
        </p:txBody>
      </p:sp>
    </p:spTree>
    <p:extLst>
      <p:ext uri="{BB962C8B-B14F-4D97-AF65-F5344CB8AC3E}">
        <p14:creationId xmlns:p14="http://schemas.microsoft.com/office/powerpoint/2010/main" val="78244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2590800"/>
            <a:ext cx="7315200" cy="762000"/>
          </a:xfrm>
        </p:spPr>
        <p:txBody>
          <a:bodyPr>
            <a:normAutofit fontScale="90000"/>
          </a:bodyPr>
          <a:lstStyle/>
          <a:p>
            <a:r>
              <a:rPr lang="en-US" dirty="0"/>
              <a:t>Preparing for Direct Examination of Treating Nurse</a:t>
            </a:r>
          </a:p>
        </p:txBody>
      </p:sp>
      <p:sp>
        <p:nvSpPr>
          <p:cNvPr id="6" name="Text Placeholder 5"/>
          <p:cNvSpPr>
            <a:spLocks noGrp="1"/>
          </p:cNvSpPr>
          <p:nvPr>
            <p:ph type="body" idx="1"/>
          </p:nvPr>
        </p:nvSpPr>
        <p:spPr/>
        <p:txBody>
          <a:bodyPr>
            <a:normAutofit/>
          </a:bodyPr>
          <a:lstStyle/>
          <a:p>
            <a:r>
              <a:rPr lang="en-US" sz="2400" dirty="0"/>
              <a:t>Redirecting the jury – defending your practice</a:t>
            </a:r>
          </a:p>
        </p:txBody>
      </p:sp>
    </p:spTree>
    <p:extLst>
      <p:ext uri="{BB962C8B-B14F-4D97-AF65-F5344CB8AC3E}">
        <p14:creationId xmlns:p14="http://schemas.microsoft.com/office/powerpoint/2010/main" val="1062462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315200" cy="655638"/>
          </a:xfrm>
        </p:spPr>
        <p:txBody>
          <a:bodyPr>
            <a:noAutofit/>
          </a:bodyPr>
          <a:lstStyle/>
          <a:p>
            <a:r>
              <a:rPr lang="en-US" sz="3200" dirty="0"/>
              <a:t>Fall – </a:t>
            </a:r>
            <a:r>
              <a:rPr lang="en-US" dirty="0"/>
              <a:t>sometime</a:t>
            </a:r>
            <a:r>
              <a:rPr lang="en-US" sz="3200" dirty="0"/>
              <a:t> between 0246 and 0325</a:t>
            </a:r>
          </a:p>
        </p:txBody>
      </p:sp>
      <p:sp>
        <p:nvSpPr>
          <p:cNvPr id="3" name="Content Placeholder 2"/>
          <p:cNvSpPr>
            <a:spLocks noGrp="1"/>
          </p:cNvSpPr>
          <p:nvPr>
            <p:ph sz="half" idx="1"/>
          </p:nvPr>
        </p:nvSpPr>
        <p:spPr>
          <a:xfrm>
            <a:off x="457200" y="1981201"/>
            <a:ext cx="3657600" cy="4572000"/>
          </a:xfrm>
        </p:spPr>
        <p:txBody>
          <a:bodyPr>
            <a:normAutofit/>
          </a:bodyPr>
          <a:lstStyle/>
          <a:p>
            <a:r>
              <a:rPr lang="en-US" sz="2400" dirty="0"/>
              <a:t>1812  </a:t>
            </a:r>
          </a:p>
          <a:p>
            <a:pPr lvl="1"/>
            <a:r>
              <a:rPr lang="en-US" sz="1800" dirty="0"/>
              <a:t>High risk for falls but low risk interventions implemented </a:t>
            </a:r>
          </a:p>
          <a:p>
            <a:pPr lvl="1"/>
            <a:r>
              <a:rPr lang="en-US" sz="1800" dirty="0"/>
              <a:t>LOC:  alert</a:t>
            </a:r>
          </a:p>
          <a:p>
            <a:r>
              <a:rPr lang="en-US" sz="2400" dirty="0"/>
              <a:t>1959 </a:t>
            </a:r>
          </a:p>
          <a:p>
            <a:pPr lvl="1"/>
            <a:r>
              <a:rPr lang="en-US" sz="1800" dirty="0"/>
              <a:t>Communication barrier? No</a:t>
            </a:r>
          </a:p>
          <a:p>
            <a:pPr lvl="1"/>
            <a:r>
              <a:rPr lang="en-US" sz="1800" dirty="0"/>
              <a:t>Confused and wandering? No </a:t>
            </a:r>
          </a:p>
          <a:p>
            <a:pPr lvl="1"/>
            <a:r>
              <a:rPr lang="en-US" sz="1800" dirty="0"/>
              <a:t>Mental status:  Confused</a:t>
            </a:r>
          </a:p>
          <a:p>
            <a:endParaRPr lang="en-US" sz="2400" dirty="0"/>
          </a:p>
          <a:p>
            <a:pPr marL="0" indent="0">
              <a:buNone/>
            </a:pPr>
            <a:endParaRPr lang="en-US" sz="2400" dirty="0"/>
          </a:p>
          <a:p>
            <a:pPr marL="0" indent="0">
              <a:buNone/>
            </a:pPr>
            <a:endParaRPr lang="en-US" sz="2400" dirty="0"/>
          </a:p>
          <a:p>
            <a:pPr marL="0" indent="0">
              <a:buNone/>
            </a:pPr>
            <a:endParaRPr lang="en-US" sz="4000" b="1" dirty="0">
              <a:solidFill>
                <a:srgbClr val="003865"/>
              </a:solidFill>
              <a:latin typeface="Garamond" panose="02020404030301010803" pitchFamily="18" charset="0"/>
              <a:ea typeface="+mj-ea"/>
              <a:cs typeface="+mj-cs"/>
            </a:endParaRPr>
          </a:p>
        </p:txBody>
      </p:sp>
      <p:sp>
        <p:nvSpPr>
          <p:cNvPr id="4" name="Content Placeholder 3"/>
          <p:cNvSpPr>
            <a:spLocks noGrp="1"/>
          </p:cNvSpPr>
          <p:nvPr>
            <p:ph sz="half" idx="2"/>
          </p:nvPr>
        </p:nvSpPr>
        <p:spPr>
          <a:xfrm>
            <a:off x="4114800" y="1981200"/>
            <a:ext cx="3657600" cy="4572000"/>
          </a:xfrm>
        </p:spPr>
        <p:txBody>
          <a:bodyPr>
            <a:normAutofit/>
          </a:bodyPr>
          <a:lstStyle/>
          <a:p>
            <a:r>
              <a:rPr lang="en-US" sz="2400" dirty="0"/>
              <a:t>0246 </a:t>
            </a:r>
          </a:p>
          <a:p>
            <a:pPr lvl="1"/>
            <a:r>
              <a:rPr lang="en-US" sz="1800" dirty="0"/>
              <a:t>Alert but unable to assess:  speech completely addled</a:t>
            </a:r>
          </a:p>
          <a:p>
            <a:r>
              <a:rPr lang="en-US" sz="2400" dirty="0"/>
              <a:t>0325 </a:t>
            </a:r>
          </a:p>
          <a:p>
            <a:pPr lvl="1"/>
            <a:r>
              <a:rPr lang="en-US" sz="1800" dirty="0"/>
              <a:t>Still high fall risk; low risk interventions +++ additional measures</a:t>
            </a:r>
          </a:p>
          <a:p>
            <a:endParaRPr lang="en-US" sz="2400" dirty="0"/>
          </a:p>
          <a:p>
            <a:endParaRPr lang="en-US" sz="4000" b="1" dirty="0">
              <a:solidFill>
                <a:srgbClr val="003865"/>
              </a:solidFill>
              <a:latin typeface="Garamond" panose="02020404030301010803" pitchFamily="18" charset="0"/>
              <a:ea typeface="+mj-ea"/>
              <a:cs typeface="+mj-cs"/>
            </a:endParaRPr>
          </a:p>
        </p:txBody>
      </p:sp>
    </p:spTree>
    <p:extLst>
      <p:ext uri="{BB962C8B-B14F-4D97-AF65-F5344CB8AC3E}">
        <p14:creationId xmlns:p14="http://schemas.microsoft.com/office/powerpoint/2010/main" val="2032419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Storytelling:</a:t>
            </a:r>
          </a:p>
        </p:txBody>
      </p:sp>
      <p:sp>
        <p:nvSpPr>
          <p:cNvPr id="3" name="Content Placeholder 2"/>
          <p:cNvSpPr>
            <a:spLocks noGrp="1"/>
          </p:cNvSpPr>
          <p:nvPr>
            <p:ph idx="1"/>
          </p:nvPr>
        </p:nvSpPr>
        <p:spPr/>
        <p:txBody>
          <a:bodyPr/>
          <a:lstStyle/>
          <a:p>
            <a:r>
              <a:rPr lang="en-US" dirty="0"/>
              <a:t>Case studies and examples</a:t>
            </a:r>
          </a:p>
          <a:p>
            <a:r>
              <a:rPr lang="en-US" dirty="0"/>
              <a:t>Cross examination </a:t>
            </a:r>
          </a:p>
          <a:p>
            <a:pPr lvl="1"/>
            <a:r>
              <a:rPr lang="en-US" dirty="0"/>
              <a:t>Plaintiff attorney conducting examination of treating nurse.</a:t>
            </a:r>
          </a:p>
          <a:p>
            <a:r>
              <a:rPr lang="en-US" dirty="0"/>
              <a:t>Direct Examination</a:t>
            </a:r>
          </a:p>
          <a:p>
            <a:pPr lvl="1"/>
            <a:r>
              <a:rPr lang="en-US" dirty="0"/>
              <a:t>Defense attorney preparing the treating RN for testimony.</a:t>
            </a:r>
          </a:p>
          <a:p>
            <a:r>
              <a:rPr lang="en-US" dirty="0"/>
              <a:t>Discussion and Q&amp;A</a:t>
            </a:r>
          </a:p>
        </p:txBody>
      </p:sp>
    </p:spTree>
    <p:extLst>
      <p:ext uri="{BB962C8B-B14F-4D97-AF65-F5344CB8AC3E}">
        <p14:creationId xmlns:p14="http://schemas.microsoft.com/office/powerpoint/2010/main" val="3573997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51" y="764275"/>
            <a:ext cx="8809037" cy="609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156452" y="143947"/>
            <a:ext cx="6553200" cy="715962"/>
          </a:xfrm>
          <a:prstGeom prst="rect">
            <a:avLst/>
          </a:prstGeom>
          <a:solidFill>
            <a:schemeClr val="bg1"/>
          </a:solidFill>
        </p:spPr>
        <p:txBody>
          <a:bodyPr>
            <a:normAutofit fontScale="97500"/>
          </a:bodyPr>
          <a:lstStyle>
            <a:lvl1pPr algn="l" defTabSz="914400" rtl="0" eaLnBrk="1" latinLnBrk="0" hangingPunct="1">
              <a:spcBef>
                <a:spcPct val="0"/>
              </a:spcBef>
              <a:buNone/>
              <a:defRPr sz="3600" b="1" kern="1200">
                <a:solidFill>
                  <a:srgbClr val="003865"/>
                </a:solidFill>
                <a:latin typeface="Garamond" panose="02020404030301010803" pitchFamily="18" charset="0"/>
                <a:ea typeface="+mj-ea"/>
                <a:cs typeface="+mj-cs"/>
              </a:defRPr>
            </a:lvl1pPr>
          </a:lstStyle>
          <a:p>
            <a:r>
              <a:rPr lang="en-US" dirty="0"/>
              <a:t>Exhibit A – Page 1</a:t>
            </a:r>
          </a:p>
        </p:txBody>
      </p:sp>
    </p:spTree>
    <p:extLst>
      <p:ext uri="{BB962C8B-B14F-4D97-AF65-F5344CB8AC3E}">
        <p14:creationId xmlns:p14="http://schemas.microsoft.com/office/powerpoint/2010/main" val="1691758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2181225"/>
            <a:ext cx="8789987" cy="24955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1"/>
          <p:cNvSpPr txBox="1">
            <a:spLocks/>
          </p:cNvSpPr>
          <p:nvPr/>
        </p:nvSpPr>
        <p:spPr>
          <a:xfrm>
            <a:off x="152400" y="1013619"/>
            <a:ext cx="6553200" cy="715962"/>
          </a:xfrm>
          <a:prstGeom prst="rect">
            <a:avLst/>
          </a:prstGeom>
          <a:solidFill>
            <a:schemeClr val="bg1"/>
          </a:solidFill>
        </p:spPr>
        <p:txBody>
          <a:bodyPr>
            <a:normAutofit fontScale="97500"/>
          </a:bodyPr>
          <a:lstStyle>
            <a:lvl1pPr algn="l" defTabSz="914400" rtl="0" eaLnBrk="1" latinLnBrk="0" hangingPunct="1">
              <a:spcBef>
                <a:spcPct val="0"/>
              </a:spcBef>
              <a:buNone/>
              <a:defRPr sz="3600" b="1" kern="1200">
                <a:solidFill>
                  <a:srgbClr val="003865"/>
                </a:solidFill>
                <a:latin typeface="Garamond" panose="02020404030301010803" pitchFamily="18" charset="0"/>
                <a:ea typeface="+mj-ea"/>
                <a:cs typeface="+mj-cs"/>
              </a:defRPr>
            </a:lvl1pPr>
          </a:lstStyle>
          <a:p>
            <a:r>
              <a:rPr lang="en-US" dirty="0"/>
              <a:t>Exhibit A – Page 2</a:t>
            </a:r>
          </a:p>
        </p:txBody>
      </p:sp>
      <p:sp>
        <p:nvSpPr>
          <p:cNvPr id="3" name="Rectangle 2"/>
          <p:cNvSpPr/>
          <p:nvPr/>
        </p:nvSpPr>
        <p:spPr>
          <a:xfrm>
            <a:off x="304800" y="228600"/>
            <a:ext cx="3886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086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661988"/>
            <a:ext cx="7805737" cy="58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936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7239000" cy="5668963"/>
          </a:xfrm>
        </p:spPr>
        <p:txBody>
          <a:bodyPr>
            <a:normAutofit fontScale="92500" lnSpcReduction="10000"/>
          </a:bodyPr>
          <a:lstStyle/>
          <a:p>
            <a:pPr marL="0" indent="0">
              <a:spcBef>
                <a:spcPct val="50000"/>
              </a:spcBef>
              <a:buNone/>
              <a:defRPr/>
            </a:pPr>
            <a:r>
              <a:rPr lang="en-US" sz="2600" dirty="0"/>
              <a:t>Hours into his shift, Jerks gave John Foster the  wrong drug leaving him without the intravenous insulin his body needed to live. Mr. Foster went into a coma brought about by his high sugar levels and never woke up.  He died a few weeks later, never having said good by to his wife Jane or his daughter, Becky, a second year nursing student at close by Mountain University. Foster and his family felt comfortable with the nursing staff. “We had a lot of confidence in them. We never imagined the Hospital would let nurses work smelling like booze or with so little sleep. They have people’s lives in their hands,” says Becky.</a:t>
            </a:r>
          </a:p>
          <a:p>
            <a:pPr marL="0" indent="0">
              <a:spcBef>
                <a:spcPct val="50000"/>
              </a:spcBef>
              <a:buNone/>
              <a:defRPr/>
            </a:pPr>
            <a:r>
              <a:rPr lang="en-US" sz="2600" dirty="0"/>
              <a:t>Jerks was hired at Emerald City Hospital in January 2010. According  to his Facebook, Jerks has always considered himself as a ‘party animal, always on the prowl.’ The Hospital declined to comment on the deadly error or partying staff.</a:t>
            </a:r>
          </a:p>
          <a:p>
            <a:pPr>
              <a:spcBef>
                <a:spcPct val="50000"/>
              </a:spcBef>
              <a:defRPr/>
            </a:pPr>
            <a:endParaRPr lang="en-US" dirty="0"/>
          </a:p>
        </p:txBody>
      </p:sp>
    </p:spTree>
    <p:extLst>
      <p:ext uri="{BB962C8B-B14F-4D97-AF65-F5344CB8AC3E}">
        <p14:creationId xmlns:p14="http://schemas.microsoft.com/office/powerpoint/2010/main" val="1263910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4" name="Group 2"/>
          <p:cNvGrpSpPr>
            <a:grpSpLocks noChangeAspect="1"/>
          </p:cNvGrpSpPr>
          <p:nvPr/>
        </p:nvGrpSpPr>
        <p:grpSpPr bwMode="auto">
          <a:xfrm>
            <a:off x="220336" y="160250"/>
            <a:ext cx="8645738" cy="6697749"/>
            <a:chOff x="105165645" y="106287028"/>
            <a:chExt cx="10046473" cy="7783332"/>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65645" y="106287028"/>
              <a:ext cx="10046473" cy="7783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73944" y="106641005"/>
              <a:ext cx="6903357" cy="25358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Rectangle 5"/>
            <p:cNvSpPr>
              <a:spLocks noChangeArrowheads="1"/>
            </p:cNvSpPr>
            <p:nvPr/>
          </p:nvSpPr>
          <p:spPr bwMode="auto">
            <a:xfrm>
              <a:off x="106567356" y="108048287"/>
              <a:ext cx="1411357" cy="1391478"/>
            </a:xfrm>
            <a:prstGeom prst="rect">
              <a:avLst/>
            </a:prstGeom>
            <a:solidFill>
              <a:srgbClr val="FFFFFF"/>
            </a:solidFill>
            <a:ln w="9525" algn="in">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29947" y="108100708"/>
              <a:ext cx="1293794" cy="1286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14651" y="111817034"/>
              <a:ext cx="3368794" cy="2252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823143" y="106360335"/>
              <a:ext cx="270063" cy="2684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573277" y="111213780"/>
              <a:ext cx="1211665" cy="1314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04472" y="108860413"/>
              <a:ext cx="760244" cy="2353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90736" y="108858341"/>
              <a:ext cx="1609524" cy="2380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6" name="Rectangle 12"/>
            <p:cNvSpPr>
              <a:spLocks noChangeArrowheads="1"/>
            </p:cNvSpPr>
            <p:nvPr/>
          </p:nvSpPr>
          <p:spPr bwMode="auto">
            <a:xfrm>
              <a:off x="106477904" y="110572826"/>
              <a:ext cx="2584174" cy="636104"/>
            </a:xfrm>
            <a:prstGeom prst="rect">
              <a:avLst/>
            </a:prstGeom>
            <a:solidFill>
              <a:srgbClr val="FFFFFF"/>
            </a:solidFill>
            <a:ln w="9525"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 name="Text Box 13"/>
            <p:cNvSpPr txBox="1">
              <a:spLocks noChangeArrowheads="1"/>
            </p:cNvSpPr>
            <p:nvPr/>
          </p:nvSpPr>
          <p:spPr bwMode="auto">
            <a:xfrm>
              <a:off x="106567358" y="110393923"/>
              <a:ext cx="2713384" cy="8547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Unicode MS" pitchFamily="34" charset="-128"/>
                  <a:cs typeface="Arial" pitchFamily="34" charset="0"/>
                </a:rPr>
                <a:t>Job: Full Time Party Boy, Part Time RN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Unicode MS" pitchFamily="34" charset="-128"/>
                  <a:cs typeface="Arial" pitchFamily="34" charset="0"/>
                </a:rPr>
                <a:t>Lives in Emerald City, KS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Unicode MS" pitchFamily="34" charset="-128"/>
                  <a:cs typeface="Arial" pitchFamily="34" charset="0"/>
                </a:rPr>
                <a:t>Relationship Status: Party animal, on the prowl!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latin typeface="Arial Unicode MS"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000000"/>
                  </a:solidFill>
                  <a:effectLst/>
                  <a:latin typeface="Arial Unicode MS" pitchFamily="34" charset="-128"/>
                  <a:cs typeface="Arial" pitchFamily="34" charset="0"/>
                </a:rPr>
                <a:t>F</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3086"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313512" y="110082540"/>
              <a:ext cx="329698" cy="327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7"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318482" y="111160936"/>
              <a:ext cx="329698" cy="327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095168" y="106366023"/>
              <a:ext cx="874605" cy="214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8" name="Text Box 17"/>
            <p:cNvSpPr txBox="1">
              <a:spLocks noChangeArrowheads="1"/>
            </p:cNvSpPr>
            <p:nvPr/>
          </p:nvSpPr>
          <p:spPr bwMode="auto">
            <a:xfrm>
              <a:off x="112093513" y="106358634"/>
              <a:ext cx="646043" cy="516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itchFamily="34" charset="0"/>
                  <a:cs typeface="Arial" pitchFamily="34" charset="0"/>
                </a:rPr>
                <a:t>Mark</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3090"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202477" y="109716196"/>
              <a:ext cx="4149261" cy="1245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 name="Rectangle 19"/>
            <p:cNvSpPr>
              <a:spLocks noChangeArrowheads="1"/>
            </p:cNvSpPr>
            <p:nvPr/>
          </p:nvSpPr>
          <p:spPr bwMode="auto">
            <a:xfrm>
              <a:off x="109678306" y="109986416"/>
              <a:ext cx="1600201" cy="159027"/>
            </a:xfrm>
            <a:prstGeom prst="rect">
              <a:avLst/>
            </a:prstGeom>
            <a:solidFill>
              <a:srgbClr val="FFFFFF"/>
            </a:solidFill>
            <a:ln w="9525"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0" name="Text Box 20"/>
            <p:cNvSpPr txBox="1">
              <a:spLocks noChangeArrowheads="1"/>
            </p:cNvSpPr>
            <p:nvPr/>
          </p:nvSpPr>
          <p:spPr bwMode="auto">
            <a:xfrm>
              <a:off x="109638548" y="109986417"/>
              <a:ext cx="1391479" cy="258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A6A6A6"/>
                  </a:solidFill>
                  <a:effectLst/>
                  <a:latin typeface="Calibri" pitchFamily="34" charset="0"/>
                  <a:cs typeface="Arial" pitchFamily="34" charset="0"/>
                </a:rPr>
                <a:t>3:01 AM Kansas City, MO</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 name="Rectangle 21"/>
            <p:cNvSpPr>
              <a:spLocks noChangeArrowheads="1"/>
            </p:cNvSpPr>
            <p:nvPr/>
          </p:nvSpPr>
          <p:spPr bwMode="auto">
            <a:xfrm>
              <a:off x="109678302" y="109797573"/>
              <a:ext cx="864706" cy="168966"/>
            </a:xfrm>
            <a:prstGeom prst="rect">
              <a:avLst/>
            </a:prstGeom>
            <a:solidFill>
              <a:srgbClr val="FFFFFF"/>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2" name="Rectangle 22"/>
            <p:cNvSpPr>
              <a:spLocks noChangeArrowheads="1"/>
            </p:cNvSpPr>
            <p:nvPr/>
          </p:nvSpPr>
          <p:spPr bwMode="auto">
            <a:xfrm>
              <a:off x="109661324" y="111164204"/>
              <a:ext cx="864706" cy="168966"/>
            </a:xfrm>
            <a:prstGeom prst="rect">
              <a:avLst/>
            </a:prstGeom>
            <a:solidFill>
              <a:srgbClr val="FFFFFF"/>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3" name="Rectangle 23"/>
            <p:cNvSpPr>
              <a:spLocks noChangeArrowheads="1"/>
            </p:cNvSpPr>
            <p:nvPr/>
          </p:nvSpPr>
          <p:spPr bwMode="auto">
            <a:xfrm>
              <a:off x="111703816" y="111159234"/>
              <a:ext cx="864706" cy="168966"/>
            </a:xfrm>
            <a:prstGeom prst="rect">
              <a:avLst/>
            </a:prstGeom>
            <a:solidFill>
              <a:srgbClr val="FFFFFF"/>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4" name="Rectangle 24"/>
            <p:cNvSpPr>
              <a:spLocks noChangeArrowheads="1"/>
            </p:cNvSpPr>
            <p:nvPr/>
          </p:nvSpPr>
          <p:spPr bwMode="auto">
            <a:xfrm>
              <a:off x="109315524" y="111591586"/>
              <a:ext cx="2594115" cy="178905"/>
            </a:xfrm>
            <a:prstGeom prst="rect">
              <a:avLst/>
            </a:prstGeom>
            <a:solidFill>
              <a:srgbClr val="FFFFFF"/>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5" name="Text Box 25"/>
            <p:cNvSpPr txBox="1">
              <a:spLocks noChangeArrowheads="1"/>
            </p:cNvSpPr>
            <p:nvPr/>
          </p:nvSpPr>
          <p:spPr bwMode="auto">
            <a:xfrm>
              <a:off x="109280740" y="111536922"/>
              <a:ext cx="3687417" cy="2683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808080"/>
                  </a:solidFill>
                  <a:effectLst/>
                  <a:latin typeface="Calibri" pitchFamily="34" charset="0"/>
                  <a:cs typeface="Arial" pitchFamily="34" charset="0"/>
                </a:rPr>
                <a:t>The last  photo I took before you puked in my car! You owe me!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3098" name="Picture 2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317365" y="111120673"/>
              <a:ext cx="339779" cy="3757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6" name="Rectangle 27"/>
            <p:cNvSpPr>
              <a:spLocks noChangeArrowheads="1"/>
            </p:cNvSpPr>
            <p:nvPr/>
          </p:nvSpPr>
          <p:spPr bwMode="auto">
            <a:xfrm>
              <a:off x="109708122" y="111367958"/>
              <a:ext cx="2107096" cy="119269"/>
            </a:xfrm>
            <a:prstGeom prst="rect">
              <a:avLst/>
            </a:prstGeom>
            <a:solidFill>
              <a:srgbClr val="FFFFFF"/>
            </a:solidFill>
            <a:ln w="9525"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7" name="Text Box 28"/>
            <p:cNvSpPr txBox="1">
              <a:spLocks noChangeArrowheads="1"/>
            </p:cNvSpPr>
            <p:nvPr/>
          </p:nvSpPr>
          <p:spPr bwMode="auto">
            <a:xfrm>
              <a:off x="109693219" y="111303353"/>
              <a:ext cx="1391479" cy="258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808080"/>
                  </a:solidFill>
                  <a:effectLst/>
                  <a:latin typeface="Calibri" pitchFamily="34" charset="0"/>
                  <a:cs typeface="Arial" pitchFamily="34" charset="0"/>
                </a:rPr>
                <a:t>3:45 AM Kansas City, MO</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 name="Rectangle 29"/>
            <p:cNvSpPr>
              <a:spLocks noChangeArrowheads="1"/>
            </p:cNvSpPr>
            <p:nvPr/>
          </p:nvSpPr>
          <p:spPr bwMode="auto">
            <a:xfrm>
              <a:off x="110205078" y="111099600"/>
              <a:ext cx="1987826" cy="238539"/>
            </a:xfrm>
            <a:prstGeom prst="rect">
              <a:avLst/>
            </a:prstGeom>
            <a:solidFill>
              <a:srgbClr val="FFFFFF"/>
            </a:solidFill>
            <a:ln w="9525"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9" name="Text Box 30"/>
            <p:cNvSpPr txBox="1">
              <a:spLocks noChangeArrowheads="1"/>
            </p:cNvSpPr>
            <p:nvPr/>
          </p:nvSpPr>
          <p:spPr bwMode="auto">
            <a:xfrm>
              <a:off x="109727999" y="111099600"/>
              <a:ext cx="2067339" cy="218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F81BD"/>
                  </a:solidFill>
                  <a:effectLst/>
                  <a:latin typeface="Calibri" pitchFamily="34" charset="0"/>
                  <a:cs typeface="Arial" pitchFamily="34" charset="0"/>
                </a:rPr>
                <a:t>Jennifer Fawrence </a:t>
              </a:r>
              <a:r>
                <a:rPr kumimoji="0" lang="en-US" altLang="en-US" sz="1000" b="0" i="0" u="none" strike="noStrike" cap="none" normalizeH="0" baseline="0">
                  <a:ln>
                    <a:noFill/>
                  </a:ln>
                  <a:solidFill>
                    <a:srgbClr val="000000"/>
                  </a:solidFill>
                  <a:effectLst/>
                  <a:latin typeface="Calibri" pitchFamily="34" charset="0"/>
                  <a:cs typeface="Arial" pitchFamily="34" charset="0"/>
                </a:rPr>
                <a:t>with </a:t>
              </a:r>
              <a:r>
                <a:rPr kumimoji="0" lang="en-US" altLang="en-US" sz="1000" b="0" i="0" u="none" strike="noStrike" cap="none" normalizeH="0" baseline="0">
                  <a:ln>
                    <a:noFill/>
                  </a:ln>
                  <a:solidFill>
                    <a:srgbClr val="4F81BD"/>
                  </a:solidFill>
                  <a:effectLst/>
                  <a:latin typeface="Calibri" pitchFamily="34" charset="0"/>
                  <a:cs typeface="Arial" pitchFamily="34" charset="0"/>
                </a:rPr>
                <a:t>Mark Jerk</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 name="Text Box 31"/>
            <p:cNvSpPr txBox="1">
              <a:spLocks noChangeArrowheads="1"/>
            </p:cNvSpPr>
            <p:nvPr/>
          </p:nvSpPr>
          <p:spPr bwMode="auto">
            <a:xfrm>
              <a:off x="109648563" y="109777712"/>
              <a:ext cx="755374" cy="2186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6666FF"/>
                  </a:solidFill>
                  <a:effectLst/>
                  <a:latin typeface="Calibri" pitchFamily="34" charset="0"/>
                  <a:cs typeface="Arial" pitchFamily="34" charset="0"/>
                </a:rPr>
                <a:t>Mark Jerk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3104" name="Picture 3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283695" y="109794305"/>
              <a:ext cx="359515" cy="3574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105" name="Picture 33" descr="FILE"/>
            <p:cNvPicPr>
              <a:picLocks noChangeAspect="1" noChangeArrowheads="1"/>
            </p:cNvPicPr>
            <p:nvPr/>
          </p:nvPicPr>
          <p:blipFill>
            <a:blip r:embed="rId15">
              <a:extLst>
                <a:ext uri="{28A0092B-C50C-407E-A947-70E740481C1C}">
                  <a14:useLocalDpi xmlns:a14="http://schemas.microsoft.com/office/drawing/2010/main" val="0"/>
                </a:ext>
              </a:extLst>
            </a:blip>
            <a:srcRect l="16859" r="16859"/>
            <a:stretch>
              <a:fillRect/>
            </a:stretch>
          </p:blipFill>
          <p:spPr bwMode="auto">
            <a:xfrm>
              <a:off x="107784279" y="111218474"/>
              <a:ext cx="1202634" cy="11529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106" name="Picture 34" descr="FILE"/>
            <p:cNvPicPr>
              <a:picLocks noChangeAspect="1" noChangeArrowheads="1"/>
            </p:cNvPicPr>
            <p:nvPr/>
          </p:nvPicPr>
          <p:blipFill>
            <a:blip r:embed="rId16">
              <a:extLst>
                <a:ext uri="{28A0092B-C50C-407E-A947-70E740481C1C}">
                  <a14:useLocalDpi xmlns:a14="http://schemas.microsoft.com/office/drawing/2010/main" val="0"/>
                </a:ext>
              </a:extLst>
            </a:blip>
            <a:srcRect t="8806" b="8806"/>
            <a:stretch>
              <a:fillRect/>
            </a:stretch>
          </p:blipFill>
          <p:spPr bwMode="auto">
            <a:xfrm>
              <a:off x="106571717" y="112480725"/>
              <a:ext cx="122248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107" name="Picture 35" descr="FILE"/>
            <p:cNvPicPr>
              <a:picLocks noChangeAspect="1" noChangeArrowheads="1"/>
            </p:cNvPicPr>
            <p:nvPr/>
          </p:nvPicPr>
          <p:blipFill>
            <a:blip r:embed="rId17">
              <a:extLst>
                <a:ext uri="{28A0092B-C50C-407E-A947-70E740481C1C}">
                  <a14:useLocalDpi xmlns:a14="http://schemas.microsoft.com/office/drawing/2010/main" val="0"/>
                </a:ext>
              </a:extLst>
            </a:blip>
            <a:srcRect l="20987" r="20987"/>
            <a:stretch>
              <a:fillRect/>
            </a:stretch>
          </p:blipFill>
          <p:spPr bwMode="auto">
            <a:xfrm>
              <a:off x="107794217" y="112371408"/>
              <a:ext cx="1192696" cy="1252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1" name="Rectangle 36"/>
            <p:cNvSpPr>
              <a:spLocks noChangeArrowheads="1"/>
            </p:cNvSpPr>
            <p:nvPr/>
          </p:nvSpPr>
          <p:spPr bwMode="auto">
            <a:xfrm>
              <a:off x="109795534" y="110224951"/>
              <a:ext cx="45719" cy="188843"/>
            </a:xfrm>
            <a:prstGeom prst="rect">
              <a:avLst/>
            </a:prstGeom>
            <a:solidFill>
              <a:srgbClr val="FFFFFF"/>
            </a:solidFill>
            <a:ln w="9525"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7943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6" name="Group 38"/>
          <p:cNvGrpSpPr>
            <a:grpSpLocks noChangeAspect="1"/>
          </p:cNvGrpSpPr>
          <p:nvPr/>
        </p:nvGrpSpPr>
        <p:grpSpPr bwMode="auto">
          <a:xfrm>
            <a:off x="172611" y="0"/>
            <a:ext cx="8516416" cy="6624178"/>
            <a:chOff x="105152669" y="106225985"/>
            <a:chExt cx="10059506" cy="7824290"/>
          </a:xfrm>
        </p:grpSpPr>
        <p:pic>
          <p:nvPicPr>
            <p:cNvPr id="2087"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52669" y="106225985"/>
              <a:ext cx="10059506" cy="7824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88"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5895" y="106943544"/>
              <a:ext cx="1899049" cy="1731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8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94605" y="108715540"/>
              <a:ext cx="1906476" cy="175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90"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02147" y="112268871"/>
              <a:ext cx="3866530" cy="1763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91"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53389" y="106951937"/>
              <a:ext cx="1896028" cy="1721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92" name="Picture 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904944" y="110496254"/>
              <a:ext cx="1899049" cy="1741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93" name="Picture 45" descr="FILE"/>
            <p:cNvPicPr>
              <a:picLocks noChangeAspect="1" noChangeArrowheads="1"/>
            </p:cNvPicPr>
            <p:nvPr/>
          </p:nvPicPr>
          <p:blipFill>
            <a:blip r:embed="rId8">
              <a:extLst>
                <a:ext uri="{28A0092B-C50C-407E-A947-70E740481C1C}">
                  <a14:useLocalDpi xmlns:a14="http://schemas.microsoft.com/office/drawing/2010/main" val="0"/>
                </a:ext>
              </a:extLst>
            </a:blip>
            <a:srcRect l="16666" r="16666"/>
            <a:stretch>
              <a:fillRect/>
            </a:stretch>
          </p:blipFill>
          <p:spPr bwMode="auto">
            <a:xfrm>
              <a:off x="107853852" y="108733690"/>
              <a:ext cx="1898373" cy="1719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94" name="Picture 46" descr="&lt;EMPTY&g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742287" y="109737525"/>
              <a:ext cx="1143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95" name="Picture 47" descr="FILE"/>
            <p:cNvPicPr>
              <a:picLocks noChangeAspect="1" noChangeArrowheads="1"/>
            </p:cNvPicPr>
            <p:nvPr/>
          </p:nvPicPr>
          <p:blipFill>
            <a:blip r:embed="rId10">
              <a:extLst>
                <a:ext uri="{28A0092B-C50C-407E-A947-70E740481C1C}">
                  <a14:useLocalDpi xmlns:a14="http://schemas.microsoft.com/office/drawing/2010/main" val="0"/>
                </a:ext>
              </a:extLst>
            </a:blip>
            <a:srcRect l="21875" r="21875"/>
            <a:stretch>
              <a:fillRect/>
            </a:stretch>
          </p:blipFill>
          <p:spPr bwMode="auto">
            <a:xfrm>
              <a:off x="105895843" y="112281942"/>
              <a:ext cx="1908313" cy="1759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96" name="Picture 48" descr="FILE"/>
            <p:cNvPicPr>
              <a:picLocks noChangeAspect="1" noChangeArrowheads="1"/>
            </p:cNvPicPr>
            <p:nvPr/>
          </p:nvPicPr>
          <p:blipFill>
            <a:blip r:embed="rId11">
              <a:extLst>
                <a:ext uri="{28A0092B-C50C-407E-A947-70E740481C1C}">
                  <a14:useLocalDpi xmlns:a14="http://schemas.microsoft.com/office/drawing/2010/main" val="0"/>
                </a:ext>
              </a:extLst>
            </a:blip>
            <a:srcRect l="10428" r="10428"/>
            <a:stretch>
              <a:fillRect/>
            </a:stretch>
          </p:blipFill>
          <p:spPr bwMode="auto">
            <a:xfrm>
              <a:off x="107853854" y="110482959"/>
              <a:ext cx="1898372" cy="1739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97" name="Picture 49" descr="FILE"/>
            <p:cNvPicPr>
              <a:picLocks noChangeAspect="1" noChangeArrowheads="1"/>
            </p:cNvPicPr>
            <p:nvPr/>
          </p:nvPicPr>
          <p:blipFill>
            <a:blip r:embed="rId12">
              <a:extLst>
                <a:ext uri="{28A0092B-C50C-407E-A947-70E740481C1C}">
                  <a14:useLocalDpi xmlns:a14="http://schemas.microsoft.com/office/drawing/2010/main" val="0"/>
                </a:ext>
              </a:extLst>
            </a:blip>
            <a:srcRect l="16808" r="16808"/>
            <a:stretch>
              <a:fillRect/>
            </a:stretch>
          </p:blipFill>
          <p:spPr bwMode="auto">
            <a:xfrm>
              <a:off x="109821800" y="108723751"/>
              <a:ext cx="1888435" cy="1729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98" name="Picture 50" descr="FILE"/>
            <p:cNvPicPr>
              <a:picLocks noChangeAspect="1" noChangeArrowheads="1"/>
            </p:cNvPicPr>
            <p:nvPr/>
          </p:nvPicPr>
          <p:blipFill>
            <a:blip r:embed="rId13">
              <a:extLst>
                <a:ext uri="{28A0092B-C50C-407E-A947-70E740481C1C}">
                  <a14:useLocalDpi xmlns:a14="http://schemas.microsoft.com/office/drawing/2010/main" val="0"/>
                </a:ext>
              </a:extLst>
            </a:blip>
            <a:srcRect l="16525" r="16525"/>
            <a:stretch>
              <a:fillRect/>
            </a:stretch>
          </p:blipFill>
          <p:spPr bwMode="auto">
            <a:xfrm>
              <a:off x="109811861" y="110502843"/>
              <a:ext cx="1888436" cy="171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099" name="Picture 51" descr="FILE"/>
            <p:cNvPicPr>
              <a:picLocks noChangeAspect="1" noChangeArrowheads="1"/>
            </p:cNvPicPr>
            <p:nvPr/>
          </p:nvPicPr>
          <p:blipFill>
            <a:blip r:embed="rId14">
              <a:extLst>
                <a:ext uri="{28A0092B-C50C-407E-A947-70E740481C1C}">
                  <a14:useLocalDpi xmlns:a14="http://schemas.microsoft.com/office/drawing/2010/main" val="0"/>
                </a:ext>
              </a:extLst>
            </a:blip>
            <a:srcRect l="4172" r="4172"/>
            <a:stretch>
              <a:fillRect/>
            </a:stretch>
          </p:blipFill>
          <p:spPr bwMode="auto">
            <a:xfrm>
              <a:off x="109811865" y="106954588"/>
              <a:ext cx="3846437" cy="1719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100" name="Picture 52" descr="FILE"/>
            <p:cNvPicPr>
              <a:picLocks noChangeAspect="1" noChangeArrowheads="1"/>
            </p:cNvPicPr>
            <p:nvPr/>
          </p:nvPicPr>
          <p:blipFill>
            <a:blip r:embed="rId15">
              <a:extLst>
                <a:ext uri="{28A0092B-C50C-407E-A947-70E740481C1C}">
                  <a14:useLocalDpi xmlns:a14="http://schemas.microsoft.com/office/drawing/2010/main" val="0"/>
                </a:ext>
              </a:extLst>
            </a:blip>
            <a:srcRect l="9999" r="9999"/>
            <a:stretch>
              <a:fillRect/>
            </a:stretch>
          </p:blipFill>
          <p:spPr bwMode="auto">
            <a:xfrm>
              <a:off x="111769870" y="108733687"/>
              <a:ext cx="1898373" cy="1719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101" name="Picture 53" descr="FILE"/>
            <p:cNvPicPr>
              <a:picLocks noChangeAspect="1" noChangeArrowheads="1"/>
            </p:cNvPicPr>
            <p:nvPr/>
          </p:nvPicPr>
          <p:blipFill>
            <a:blip r:embed="rId16">
              <a:extLst>
                <a:ext uri="{28A0092B-C50C-407E-A947-70E740481C1C}">
                  <a14:useLocalDpi xmlns:a14="http://schemas.microsoft.com/office/drawing/2010/main" val="0"/>
                </a:ext>
              </a:extLst>
            </a:blip>
            <a:srcRect l="9285" r="9285"/>
            <a:stretch>
              <a:fillRect/>
            </a:stretch>
          </p:blipFill>
          <p:spPr bwMode="auto">
            <a:xfrm>
              <a:off x="107853853" y="112262866"/>
              <a:ext cx="1898373" cy="1778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102" name="Picture 54" descr="FILE"/>
            <p:cNvPicPr>
              <a:picLocks noChangeAspect="1" noChangeArrowheads="1"/>
            </p:cNvPicPr>
            <p:nvPr/>
          </p:nvPicPr>
          <p:blipFill>
            <a:blip r:embed="rId17">
              <a:extLst>
                <a:ext uri="{28A0092B-C50C-407E-A947-70E740481C1C}">
                  <a14:useLocalDpi xmlns:a14="http://schemas.microsoft.com/office/drawing/2010/main" val="0"/>
                </a:ext>
              </a:extLst>
            </a:blip>
            <a:srcRect l="9547" r="9547"/>
            <a:stretch>
              <a:fillRect/>
            </a:stretch>
          </p:blipFill>
          <p:spPr bwMode="auto">
            <a:xfrm>
              <a:off x="111759929" y="110502841"/>
              <a:ext cx="1898376" cy="1719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103" name="Picture 5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899565" y="106250150"/>
              <a:ext cx="1161905" cy="285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Tree>
    <p:extLst>
      <p:ext uri="{BB962C8B-B14F-4D97-AF65-F5344CB8AC3E}">
        <p14:creationId xmlns:p14="http://schemas.microsoft.com/office/powerpoint/2010/main" val="1089667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Litigable Issues</a:t>
            </a:r>
          </a:p>
        </p:txBody>
      </p:sp>
      <p:sp>
        <p:nvSpPr>
          <p:cNvPr id="3" name="Content Placeholder 2"/>
          <p:cNvSpPr>
            <a:spLocks noGrp="1"/>
          </p:cNvSpPr>
          <p:nvPr>
            <p:ph idx="1"/>
          </p:nvPr>
        </p:nvSpPr>
        <p:spPr/>
        <p:txBody>
          <a:bodyPr/>
          <a:lstStyle/>
          <a:p>
            <a:r>
              <a:rPr lang="en-US" dirty="0"/>
              <a:t>Staffing </a:t>
            </a:r>
          </a:p>
          <a:p>
            <a:r>
              <a:rPr lang="en-US" dirty="0"/>
              <a:t>Fatigue</a:t>
            </a:r>
          </a:p>
          <a:p>
            <a:r>
              <a:rPr lang="en-US" dirty="0"/>
              <a:t>Too tired to work</a:t>
            </a:r>
          </a:p>
          <a:p>
            <a:endParaRPr lang="en-US" dirty="0"/>
          </a:p>
        </p:txBody>
      </p:sp>
      <p:sp>
        <p:nvSpPr>
          <p:cNvPr id="5" name="Slide Number Placeholder 4"/>
          <p:cNvSpPr>
            <a:spLocks noGrp="1"/>
          </p:cNvSpPr>
          <p:nvPr>
            <p:ph type="sldNum" sz="quarter" idx="12"/>
          </p:nvPr>
        </p:nvSpPr>
        <p:spPr/>
        <p:txBody>
          <a:bodyPr/>
          <a:lstStyle/>
          <a:p>
            <a:fld id="{C535CDAE-95F9-40E1-A605-35550B9ECC60}" type="slidenum">
              <a:rPr lang="en-US" smtClean="0"/>
              <a:t>46</a:t>
            </a:fld>
            <a:endParaRPr lang="en-US" dirty="0"/>
          </a:p>
        </p:txBody>
      </p:sp>
    </p:spTree>
    <p:extLst>
      <p:ext uri="{BB962C8B-B14F-4D97-AF65-F5344CB8AC3E}">
        <p14:creationId xmlns:p14="http://schemas.microsoft.com/office/powerpoint/2010/main" val="683394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r>
              <a:rPr lang="en-US" dirty="0"/>
              <a:t>Fed. R. Civ. P. 30(b)(6)</a:t>
            </a:r>
          </a:p>
        </p:txBody>
      </p:sp>
      <p:sp>
        <p:nvSpPr>
          <p:cNvPr id="5" name="Slide Number Placeholder 4"/>
          <p:cNvSpPr>
            <a:spLocks noGrp="1"/>
          </p:cNvSpPr>
          <p:nvPr>
            <p:ph type="sldNum" sz="quarter" idx="12"/>
          </p:nvPr>
        </p:nvSpPr>
        <p:spPr/>
        <p:txBody>
          <a:bodyPr/>
          <a:lstStyle/>
          <a:p>
            <a:fld id="{C535CDAE-95F9-40E1-A605-35550B9ECC60}" type="slidenum">
              <a:rPr lang="en-US" smtClean="0"/>
              <a:t>47</a:t>
            </a:fld>
            <a:endParaRPr lang="en-US" dirty="0"/>
          </a:p>
        </p:txBody>
      </p:sp>
    </p:spTree>
    <p:extLst>
      <p:ext uri="{BB962C8B-B14F-4D97-AF65-F5344CB8AC3E}">
        <p14:creationId xmlns:p14="http://schemas.microsoft.com/office/powerpoint/2010/main" val="837803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838200" y="2133600"/>
            <a:ext cx="5867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80" charset="-128"/>
              </a:defRPr>
            </a:lvl1pPr>
            <a:lvl2pPr marL="742950" indent="-285750">
              <a:defRPr sz="2400">
                <a:solidFill>
                  <a:schemeClr val="tx1"/>
                </a:solidFill>
                <a:latin typeface="Arial" charset="0"/>
                <a:ea typeface="ＭＳ Ｐゴシック" pitchFamily="80" charset="-128"/>
              </a:defRPr>
            </a:lvl2pPr>
            <a:lvl3pPr marL="1143000" indent="-228600">
              <a:defRPr sz="2400">
                <a:solidFill>
                  <a:schemeClr val="tx1"/>
                </a:solidFill>
                <a:latin typeface="Arial" charset="0"/>
                <a:ea typeface="ＭＳ Ｐゴシック" pitchFamily="80" charset="-128"/>
              </a:defRPr>
            </a:lvl3pPr>
            <a:lvl4pPr marL="1600200" indent="-228600">
              <a:defRPr sz="2400">
                <a:solidFill>
                  <a:schemeClr val="tx1"/>
                </a:solidFill>
                <a:latin typeface="Arial" charset="0"/>
                <a:ea typeface="ＭＳ Ｐゴシック" pitchFamily="80" charset="-128"/>
              </a:defRPr>
            </a:lvl4pPr>
            <a:lvl5pPr marL="2057400" indent="-228600">
              <a:defRPr sz="2400">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0" charset="-128"/>
              </a:defRPr>
            </a:lvl9pPr>
          </a:lstStyle>
          <a:p>
            <a:pPr algn="ctr"/>
            <a:r>
              <a:rPr lang="en-US" altLang="en-US" dirty="0"/>
              <a:t>M R Ducks</a:t>
            </a:r>
          </a:p>
          <a:p>
            <a:pPr algn="ctr"/>
            <a:r>
              <a:rPr lang="en-US" altLang="en-US" dirty="0"/>
              <a:t>M R Not</a:t>
            </a:r>
          </a:p>
          <a:p>
            <a:pPr algn="ctr"/>
            <a:r>
              <a:rPr lang="en-US" altLang="en-US" dirty="0"/>
              <a:t>O S A R</a:t>
            </a:r>
          </a:p>
          <a:p>
            <a:pPr algn="ctr"/>
            <a:r>
              <a:rPr lang="en-US" altLang="en-US" dirty="0"/>
              <a:t>C M Wangs</a:t>
            </a:r>
          </a:p>
          <a:p>
            <a:pPr algn="ctr"/>
            <a:r>
              <a:rPr lang="en-US" altLang="en-US" dirty="0"/>
              <a:t>L I B</a:t>
            </a:r>
          </a:p>
          <a:p>
            <a:pPr algn="ctr"/>
            <a:r>
              <a:rPr lang="en-US" altLang="en-US" dirty="0"/>
              <a:t>M R Ducks</a:t>
            </a:r>
          </a:p>
        </p:txBody>
      </p:sp>
    </p:spTree>
    <p:extLst>
      <p:ext uri="{BB962C8B-B14F-4D97-AF65-F5344CB8AC3E}">
        <p14:creationId xmlns:p14="http://schemas.microsoft.com/office/powerpoint/2010/main" val="4201628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62" y="954228"/>
            <a:ext cx="6936675" cy="4949543"/>
          </a:xfrm>
          <a:prstGeom prst="rect">
            <a:avLst/>
          </a:prstGeom>
        </p:spPr>
      </p:pic>
    </p:spTree>
    <p:extLst>
      <p:ext uri="{BB962C8B-B14F-4D97-AF65-F5344CB8AC3E}">
        <p14:creationId xmlns:p14="http://schemas.microsoft.com/office/powerpoint/2010/main" val="2187894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905000"/>
            <a:ext cx="7772400" cy="4572000"/>
          </a:xfrm>
        </p:spPr>
        <p:txBody>
          <a:bodyPr>
            <a:normAutofit/>
          </a:bodyPr>
          <a:lstStyle/>
          <a:p>
            <a:r>
              <a:rPr lang="en-US" sz="3200" dirty="0">
                <a:solidFill>
                  <a:schemeClr val="tx1"/>
                </a:solidFill>
              </a:rPr>
              <a:t>Integrity</a:t>
            </a:r>
            <a:br>
              <a:rPr lang="en-US" sz="3200" dirty="0">
                <a:solidFill>
                  <a:schemeClr val="tx1"/>
                </a:solidFill>
              </a:rPr>
            </a:br>
            <a:r>
              <a:rPr lang="en-US" sz="3200" dirty="0">
                <a:solidFill>
                  <a:schemeClr val="tx1"/>
                </a:solidFill>
              </a:rPr>
              <a:t>  Communication</a:t>
            </a:r>
            <a:br>
              <a:rPr lang="en-US" sz="3200" dirty="0">
                <a:solidFill>
                  <a:schemeClr val="tx1"/>
                </a:solidFill>
              </a:rPr>
            </a:br>
            <a:r>
              <a:rPr lang="en-US" sz="3200" dirty="0">
                <a:solidFill>
                  <a:schemeClr val="tx1"/>
                </a:solidFill>
              </a:rPr>
              <a:t>    Accurate</a:t>
            </a:r>
            <a:br>
              <a:rPr lang="en-US" sz="3200" dirty="0">
                <a:solidFill>
                  <a:schemeClr val="tx1"/>
                </a:solidFill>
              </a:rPr>
            </a:br>
            <a:r>
              <a:rPr lang="en-US" sz="3200" dirty="0">
                <a:solidFill>
                  <a:schemeClr val="tx1"/>
                </a:solidFill>
              </a:rPr>
              <a:t>      Timely</a:t>
            </a:r>
            <a:br>
              <a:rPr lang="en-US" sz="3200" dirty="0">
                <a:solidFill>
                  <a:schemeClr val="tx1"/>
                </a:solidFill>
              </a:rPr>
            </a:br>
            <a:r>
              <a:rPr lang="en-US" sz="3200" dirty="0">
                <a:solidFill>
                  <a:schemeClr val="tx1"/>
                </a:solidFill>
              </a:rPr>
              <a:t>        Clinical Decision</a:t>
            </a:r>
            <a:br>
              <a:rPr lang="en-US" sz="3200" dirty="0">
                <a:solidFill>
                  <a:schemeClr val="tx1"/>
                </a:solidFill>
              </a:rPr>
            </a:br>
            <a:r>
              <a:rPr lang="en-US" sz="2400" dirty="0">
                <a:solidFill>
                  <a:schemeClr val="tx1"/>
                </a:solidFill>
              </a:rPr>
              <a:t>             Billing</a:t>
            </a:r>
            <a:br>
              <a:rPr lang="en-US" sz="2400" dirty="0">
                <a:solidFill>
                  <a:schemeClr val="tx1"/>
                </a:solidFill>
              </a:rPr>
            </a:br>
            <a:r>
              <a:rPr lang="en-US" sz="2400" dirty="0">
                <a:solidFill>
                  <a:schemeClr val="tx1"/>
                </a:solidFill>
              </a:rPr>
              <a:t>                Malpractice defense </a:t>
            </a:r>
            <a:br>
              <a:rPr lang="en-US" sz="2400" dirty="0">
                <a:solidFill>
                  <a:schemeClr val="tx1"/>
                </a:solidFill>
              </a:rPr>
            </a:br>
            <a:endParaRPr lang="en-US" sz="3600" dirty="0">
              <a:solidFill>
                <a:schemeClr val="tx1"/>
              </a:solidFill>
            </a:endParaRPr>
          </a:p>
        </p:txBody>
      </p:sp>
      <p:sp>
        <p:nvSpPr>
          <p:cNvPr id="4" name="Text Placeholder 3"/>
          <p:cNvSpPr>
            <a:spLocks noGrp="1"/>
          </p:cNvSpPr>
          <p:nvPr>
            <p:ph type="body" idx="1"/>
          </p:nvPr>
        </p:nvSpPr>
        <p:spPr>
          <a:xfrm>
            <a:off x="685800" y="990600"/>
            <a:ext cx="7772400" cy="827087"/>
          </a:xfrm>
        </p:spPr>
        <p:txBody>
          <a:bodyPr>
            <a:normAutofit/>
          </a:bodyPr>
          <a:lstStyle/>
          <a:p>
            <a:r>
              <a:rPr lang="en-US" sz="3600" b="1" dirty="0">
                <a:solidFill>
                  <a:srgbClr val="003865"/>
                </a:solidFill>
                <a:latin typeface="Garamond" panose="02020404030301010803" pitchFamily="18" charset="0"/>
                <a:ea typeface="+mj-ea"/>
                <a:cs typeface="+mj-cs"/>
              </a:rPr>
              <a:t>For the Record…</a:t>
            </a:r>
          </a:p>
        </p:txBody>
      </p:sp>
    </p:spTree>
    <p:extLst>
      <p:ext uri="{BB962C8B-B14F-4D97-AF65-F5344CB8AC3E}">
        <p14:creationId xmlns:p14="http://schemas.microsoft.com/office/powerpoint/2010/main" val="3038290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EMR Impact on Litigation</a:t>
            </a:r>
          </a:p>
        </p:txBody>
      </p:sp>
      <p:sp>
        <p:nvSpPr>
          <p:cNvPr id="5" name="Rectangle 4"/>
          <p:cNvSpPr/>
          <p:nvPr/>
        </p:nvSpPr>
        <p:spPr>
          <a:xfrm>
            <a:off x="609600" y="1828800"/>
            <a:ext cx="6934200" cy="4401205"/>
          </a:xfrm>
          <a:prstGeom prst="rect">
            <a:avLst/>
          </a:prstGeom>
        </p:spPr>
        <p:txBody>
          <a:bodyPr wrap="square">
            <a:spAutoFit/>
          </a:bodyPr>
          <a:lstStyle/>
          <a:p>
            <a:pPr marL="457200" indent="-457200">
              <a:buFont typeface="Arial" panose="020B0604020202020204" pitchFamily="34" charset="0"/>
              <a:buChar char="•"/>
            </a:pPr>
            <a:r>
              <a:rPr lang="en-US" sz="2800" dirty="0"/>
              <a:t>EMRs may negatively affect the course of malpractice litigation by increasing the availability of documentation with which to defend or prove a malpractice claim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How and how much $ and reputation is at risk? Lack of data on EMR medical malpractice claim cost/exposure—who is tracking which medical malpractice claims arise out of EMR failures?</a:t>
            </a:r>
          </a:p>
        </p:txBody>
      </p:sp>
    </p:spTree>
    <p:extLst>
      <p:ext uri="{BB962C8B-B14F-4D97-AF65-F5344CB8AC3E}">
        <p14:creationId xmlns:p14="http://schemas.microsoft.com/office/powerpoint/2010/main" val="1168283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9"/>
          <p:cNvSpPr txBox="1">
            <a:spLocks/>
          </p:cNvSpPr>
          <p:nvPr/>
        </p:nvSpPr>
        <p:spPr>
          <a:xfrm>
            <a:off x="685800" y="1524000"/>
            <a:ext cx="7239000" cy="5410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02920" indent="-457200">
              <a:spcBef>
                <a:spcPts val="0"/>
              </a:spcBef>
            </a:pPr>
            <a:r>
              <a:rPr lang="en-US" sz="2800" dirty="0"/>
              <a:t>Integrity</a:t>
            </a:r>
          </a:p>
          <a:p>
            <a:pPr marL="502920" indent="-457200">
              <a:spcBef>
                <a:spcPts val="0"/>
              </a:spcBef>
            </a:pPr>
            <a:r>
              <a:rPr lang="en-US" sz="2800" dirty="0"/>
              <a:t>Metadata</a:t>
            </a:r>
          </a:p>
          <a:p>
            <a:pPr marL="502920" indent="-457200">
              <a:spcBef>
                <a:spcPts val="0"/>
              </a:spcBef>
            </a:pPr>
            <a:r>
              <a:rPr lang="en-US" sz="2800" dirty="0"/>
              <a:t>Clinical Decision Support</a:t>
            </a:r>
          </a:p>
          <a:p>
            <a:pPr marL="502920" indent="-457200">
              <a:spcBef>
                <a:spcPts val="0"/>
              </a:spcBef>
            </a:pPr>
            <a:r>
              <a:rPr lang="en-US" sz="2800" dirty="0"/>
              <a:t>Data Errors</a:t>
            </a:r>
          </a:p>
          <a:p>
            <a:pPr marL="502920" indent="-457200">
              <a:spcBef>
                <a:spcPts val="0"/>
              </a:spcBef>
            </a:pPr>
            <a:r>
              <a:rPr lang="en-US" sz="2800" dirty="0"/>
              <a:t>Cut &amp; Paste</a:t>
            </a:r>
          </a:p>
          <a:p>
            <a:pPr marL="502920" indent="-457200">
              <a:spcBef>
                <a:spcPts val="0"/>
              </a:spcBef>
            </a:pPr>
            <a:r>
              <a:rPr lang="en-US" sz="2800" dirty="0"/>
              <a:t>Communication</a:t>
            </a:r>
          </a:p>
          <a:p>
            <a:pPr marL="502920" indent="-457200">
              <a:spcBef>
                <a:spcPts val="0"/>
              </a:spcBef>
            </a:pPr>
            <a:r>
              <a:rPr lang="en-US" sz="2800" dirty="0"/>
              <a:t>Provider/Patient Relationship</a:t>
            </a:r>
          </a:p>
          <a:p>
            <a:pPr marL="502920" indent="-457200">
              <a:spcBef>
                <a:spcPts val="0"/>
              </a:spcBef>
            </a:pPr>
            <a:r>
              <a:rPr lang="en-US" sz="2800" dirty="0"/>
              <a:t>Software (Bugs) &amp; Hardware (Crashes/Insufficient storage)Failures</a:t>
            </a:r>
          </a:p>
          <a:p>
            <a:pPr marL="502920" indent="-457200">
              <a:spcBef>
                <a:spcPts val="0"/>
              </a:spcBef>
            </a:pPr>
            <a:r>
              <a:rPr lang="en-US" sz="2800" dirty="0"/>
              <a:t>Production of EMR for expert review or opposing counsel</a:t>
            </a:r>
          </a:p>
          <a:p>
            <a:pPr marL="0" indent="0">
              <a:buFont typeface="Arial" panose="020B0604020202020204" pitchFamily="34" charset="0"/>
              <a:buNone/>
            </a:pPr>
            <a:endParaRPr lang="en-US" dirty="0"/>
          </a:p>
        </p:txBody>
      </p:sp>
      <p:sp>
        <p:nvSpPr>
          <p:cNvPr id="4" name="Title 3"/>
          <p:cNvSpPr>
            <a:spLocks noGrp="1"/>
          </p:cNvSpPr>
          <p:nvPr>
            <p:ph type="title"/>
          </p:nvPr>
        </p:nvSpPr>
        <p:spPr/>
        <p:txBody>
          <a:bodyPr/>
          <a:lstStyle/>
          <a:p>
            <a:r>
              <a:rPr lang="en-US" dirty="0"/>
              <a:t>EMR Impact on Litigation</a:t>
            </a:r>
          </a:p>
        </p:txBody>
      </p:sp>
    </p:spTree>
    <p:extLst>
      <p:ext uri="{BB962C8B-B14F-4D97-AF65-F5344CB8AC3E}">
        <p14:creationId xmlns:p14="http://schemas.microsoft.com/office/powerpoint/2010/main" val="3320085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3480</TotalTime>
  <Words>1999</Words>
  <Application>Microsoft Office PowerPoint</Application>
  <PresentationFormat>On-screen Show (4:3)</PresentationFormat>
  <Paragraphs>236</Paragraphs>
  <Slides>47</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 Unicode MS</vt:lpstr>
      <vt:lpstr>ＭＳ Ｐゴシック</vt:lpstr>
      <vt:lpstr>Arial</vt:lpstr>
      <vt:lpstr>Calibri</vt:lpstr>
      <vt:lpstr>Calibri Light</vt:lpstr>
      <vt:lpstr>Garamond</vt:lpstr>
      <vt:lpstr>Wingdings</vt:lpstr>
      <vt:lpstr>Office Theme</vt:lpstr>
      <vt:lpstr>ANIA  SoCal Conference</vt:lpstr>
      <vt:lpstr>Disclaimer</vt:lpstr>
      <vt:lpstr>Your Experience… </vt:lpstr>
      <vt:lpstr>How?   Storytelling:</vt:lpstr>
      <vt:lpstr>PowerPoint Presentation</vt:lpstr>
      <vt:lpstr>PowerPoint Presentation</vt:lpstr>
      <vt:lpstr>Integrity   Communication     Accurate       Timely         Clinical Decision              Billing                 Malpractice defense  </vt:lpstr>
      <vt:lpstr>EMR Impact on Litigation</vt:lpstr>
      <vt:lpstr>EMR Impact on Litigation</vt:lpstr>
      <vt:lpstr>EMR Experts and Record Review</vt:lpstr>
      <vt:lpstr>PowerPoint Presentation</vt:lpstr>
      <vt:lpstr>PowerPoint Presentation</vt:lpstr>
      <vt:lpstr>What is the Medical Record?</vt:lpstr>
      <vt:lpstr>How does your organization collect and store photos</vt:lpstr>
      <vt:lpstr>How does the Law define ‘Metadata’</vt:lpstr>
      <vt:lpstr>Is Metadata Automatically Discoverable?</vt:lpstr>
      <vt:lpstr>Is Metadata Automatically Discoverable?</vt:lpstr>
      <vt:lpstr>Mobile Device Considerations</vt:lpstr>
      <vt:lpstr>PowerPoint Presentation</vt:lpstr>
      <vt:lpstr>Exhibit A to Corporate Deposition Notice (Subpoena Duces Tecum)</vt:lpstr>
      <vt:lpstr>Corporate Deposition Notice (Duces Tecum cont.)</vt:lpstr>
      <vt:lpstr>Duces Tecum Cont.</vt:lpstr>
      <vt:lpstr>PLAINTIFF’S NOTICE OF CORPORATE REPRESENTATIVE DEPOSITION PURSUANT TO FED. R. CIV. P. 30(b)(6) </vt:lpstr>
      <vt:lpstr>...continued</vt:lpstr>
      <vt:lpstr>...continued</vt:lpstr>
      <vt:lpstr>...continued</vt:lpstr>
      <vt:lpstr>Trial Practice</vt:lpstr>
      <vt:lpstr>Fundamentals</vt:lpstr>
      <vt:lpstr>Plaintiff’s Cross Examination of Treating Nurse</vt:lpstr>
      <vt:lpstr>PowerPoint Presentation</vt:lpstr>
      <vt:lpstr>Exhibit 1 - LMP</vt:lpstr>
      <vt:lpstr>Exhibit 6 - LMP</vt:lpstr>
      <vt:lpstr>PowerPoint Presentation</vt:lpstr>
      <vt:lpstr>Exhibit 5 – Chart Audit Trail </vt:lpstr>
      <vt:lpstr>Lessons</vt:lpstr>
      <vt:lpstr>External Reviewer found …</vt:lpstr>
      <vt:lpstr>Documenting from home </vt:lpstr>
      <vt:lpstr>Preparing for Direct Examination of Treating Nurse</vt:lpstr>
      <vt:lpstr>Fall – sometime between 0246 and 0325</vt:lpstr>
      <vt:lpstr>PowerPoint Presentation</vt:lpstr>
      <vt:lpstr>PowerPoint Presentation</vt:lpstr>
      <vt:lpstr>PowerPoint Presentation</vt:lpstr>
      <vt:lpstr>PowerPoint Presentation</vt:lpstr>
      <vt:lpstr>PowerPoint Presentation</vt:lpstr>
      <vt:lpstr>PowerPoint Presentation</vt:lpstr>
      <vt:lpstr>Litigable Issues</vt:lpstr>
      <vt:lpstr>References</vt:lpstr>
    </vt:vector>
  </TitlesOfParts>
  <Company>University of Kansas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Trynn Waldon</dc:creator>
  <cp:lastModifiedBy>Selsky, Stesha R.</cp:lastModifiedBy>
  <cp:revision>35</cp:revision>
  <cp:lastPrinted>2016-12-30T17:09:45Z</cp:lastPrinted>
  <dcterms:created xsi:type="dcterms:W3CDTF">2017-02-08T15:39:18Z</dcterms:created>
  <dcterms:modified xsi:type="dcterms:W3CDTF">2018-02-14T19:33:52Z</dcterms:modified>
</cp:coreProperties>
</file>