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76" r:id="rId3"/>
    <p:sldId id="277" r:id="rId4"/>
    <p:sldId id="263" r:id="rId5"/>
    <p:sldId id="262" r:id="rId6"/>
    <p:sldId id="280" r:id="rId7"/>
    <p:sldId id="268" r:id="rId8"/>
    <p:sldId id="279" r:id="rId9"/>
    <p:sldId id="264" r:id="rId10"/>
    <p:sldId id="265" r:id="rId11"/>
    <p:sldId id="267" r:id="rId12"/>
    <p:sldId id="269" r:id="rId13"/>
    <p:sldId id="258" r:id="rId14"/>
    <p:sldId id="270" r:id="rId15"/>
    <p:sldId id="282" r:id="rId16"/>
    <p:sldId id="289" r:id="rId17"/>
    <p:sldId id="286" r:id="rId18"/>
    <p:sldId id="288" r:id="rId19"/>
    <p:sldId id="281" r:id="rId20"/>
    <p:sldId id="278" r:id="rId21"/>
    <p:sldId id="271" r:id="rId22"/>
    <p:sldId id="274" r:id="rId23"/>
    <p:sldId id="273" r:id="rId24"/>
    <p:sldId id="272"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6"/>
    <p:restoredTop sz="79015"/>
  </p:normalViewPr>
  <p:slideViewPr>
    <p:cSldViewPr>
      <p:cViewPr varScale="1">
        <p:scale>
          <a:sx n="77" d="100"/>
          <a:sy n="77" d="100"/>
        </p:scale>
        <p:origin x="199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a few people. </a:t>
            </a:r>
          </a:p>
          <a:p>
            <a:r>
              <a:rPr lang="en-US" dirty="0"/>
              <a:t>From Texas Tech, Barbara Cherry is my advisor for this project. Susan McBride is the program director for the informatics track and Steph Hoelscher is also my instructor this semester.</a:t>
            </a:r>
          </a:p>
          <a:p>
            <a:endParaRPr lang="en-US" dirty="0"/>
          </a:p>
          <a:p>
            <a:r>
              <a:rPr lang="en-US" dirty="0"/>
              <a:t>BUMC is my clinical site and, I would like to thank my preceptor, Penny Quinn, and the nurses in the NICU.</a:t>
            </a:r>
          </a:p>
        </p:txBody>
      </p:sp>
      <p:sp>
        <p:nvSpPr>
          <p:cNvPr id="4" name="Slide Number Placeholder 3"/>
          <p:cNvSpPr>
            <a:spLocks noGrp="1"/>
          </p:cNvSpPr>
          <p:nvPr>
            <p:ph type="sldNum" sz="quarter" idx="5"/>
          </p:nvPr>
        </p:nvSpPr>
        <p:spPr/>
        <p:txBody>
          <a:bodyPr/>
          <a:lstStyle/>
          <a:p>
            <a:fld id="{5BE7A233-C82D-41BE-894F-457609E1884B}" type="slidenum">
              <a:rPr lang="en-US" smtClean="0"/>
              <a:t>2</a:t>
            </a:fld>
            <a:endParaRPr lang="en-US"/>
          </a:p>
        </p:txBody>
      </p:sp>
    </p:spTree>
    <p:extLst>
      <p:ext uri="{BB962C8B-B14F-4D97-AF65-F5344CB8AC3E}">
        <p14:creationId xmlns:p14="http://schemas.microsoft.com/office/powerpoint/2010/main" val="228920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t>
            </a:r>
            <a:r>
              <a:rPr lang="en-US" dirty="0"/>
              <a:t>importance of breast milk for growth and development of neonates is well established by several sources as cited in Wight, 2015. BCMA and PPID are a proven tools for improving patient safety (Steele, Czerwin &amp; Bixby, 2015; </a:t>
            </a:r>
            <a:r>
              <a:rPr lang="en-US" dirty="0" err="1"/>
              <a:t>Oza</a:t>
            </a:r>
            <a:r>
              <a:rPr lang="en-US" dirty="0"/>
              <a:t>-Frank, et al., 2017). Einstein and Butler (2015) and also Probst et al. (2017) demonstrated that nurse efficiency can be improved using a workflow redesign. The Probst study was conducted at BUMC, examining the BCMA process on 2 units, an ICU and a med-surg unit. I was aware of this study and was able to contact the primary author to discuss his process for the time-motion study. </a:t>
            </a:r>
            <a:r>
              <a:rPr lang="en-US" sz="1200" kern="1200" dirty="0">
                <a:solidFill>
                  <a:schemeClr val="tx1"/>
                </a:solidFill>
                <a:effectLst/>
                <a:latin typeface="+mn-lt"/>
                <a:ea typeface="+mn-ea"/>
                <a:cs typeface="+mn-cs"/>
              </a:rPr>
              <a:t>Doerhoff and Garrison (2015) explored human factors in the NICU and established that cognitive workload, physical demands, and fatigue can impact patient safety and outcomes. </a:t>
            </a:r>
            <a:r>
              <a:rPr lang="en-US" dirty="0"/>
              <a:t>So the reduction of walking by 240 feet per nurse per shift can make a difference.</a:t>
            </a:r>
          </a:p>
        </p:txBody>
      </p:sp>
      <p:sp>
        <p:nvSpPr>
          <p:cNvPr id="4" name="Slide Number Placeholder 3"/>
          <p:cNvSpPr>
            <a:spLocks noGrp="1"/>
          </p:cNvSpPr>
          <p:nvPr>
            <p:ph type="sldNum" sz="quarter" idx="5"/>
          </p:nvPr>
        </p:nvSpPr>
        <p:spPr/>
        <p:txBody>
          <a:bodyPr/>
          <a:lstStyle/>
          <a:p>
            <a:fld id="{5BE7A233-C82D-41BE-894F-457609E1884B}" type="slidenum">
              <a:rPr lang="en-US" smtClean="0"/>
              <a:t>12</a:t>
            </a:fld>
            <a:endParaRPr lang="en-US"/>
          </a:p>
        </p:txBody>
      </p:sp>
    </p:spTree>
    <p:extLst>
      <p:ext uri="{BB962C8B-B14F-4D97-AF65-F5344CB8AC3E}">
        <p14:creationId xmlns:p14="http://schemas.microsoft.com/office/powerpoint/2010/main" val="346446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Kurt Lewin’s change theory (Lewin, 1951) is based on forces that compete to prevent or promote change. The first stage is unfreezing, when instability is created and the forces promoting change are greater than those preventing change. The second phase, Moving, begins when the decision to change is made. Planning and training occur, then the change is implemented.  The final stage is Refreezing. Maintenance begins, the forces preventing change increase, and stability is again achieved.</a:t>
            </a:r>
          </a:p>
          <a:p>
            <a:r>
              <a:rPr lang="en-US" dirty="0"/>
              <a:t>This process sounds simple and linear, but in practice, healthcare and informatics are in a constant state of change. So instead of a linear process, it can feel like a unending state of chaos and turmoil. In this project, Epic was implemented in September and before the new processes were refrozen and stable, Rover was implemented. </a:t>
            </a:r>
          </a:p>
        </p:txBody>
      </p:sp>
      <p:sp>
        <p:nvSpPr>
          <p:cNvPr id="4" name="Slide Number Placeholder 3"/>
          <p:cNvSpPr>
            <a:spLocks noGrp="1"/>
          </p:cNvSpPr>
          <p:nvPr>
            <p:ph type="sldNum" sz="quarter" idx="5"/>
          </p:nvPr>
        </p:nvSpPr>
        <p:spPr/>
        <p:txBody>
          <a:bodyPr/>
          <a:lstStyle/>
          <a:p>
            <a:fld id="{5BE7A233-C82D-41BE-894F-457609E1884B}" type="slidenum">
              <a:rPr lang="en-US" smtClean="0"/>
              <a:t>13</a:t>
            </a:fld>
            <a:endParaRPr lang="en-US"/>
          </a:p>
        </p:txBody>
      </p:sp>
    </p:spTree>
    <p:extLst>
      <p:ext uri="{BB962C8B-B14F-4D97-AF65-F5344CB8AC3E}">
        <p14:creationId xmlns:p14="http://schemas.microsoft.com/office/powerpoint/2010/main" val="139808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quality improvement project with a goal of improving nurse efficiency, therefore time is the outcome measure. Pre- and post-implementation times studies by direct observation and a stopwatch were used, measuring time in seconds for each step of the BCMA scanning workflow for EBM.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challenges I faced were deciding when to start the time and how to identify steps. It required making a few observations without timing to identify and define those steps. I started the timer when the nurse selected the EHR icon. Each subsequent step was determined by either a click or a new screen appearing.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metrics being monitored are scanning compliance, or the % of feedings that are scanned. The unit consistently exceeds the facility goal of 95% and wants to maintain that level. Finally, we are also on the lookout for errors as any change can impact errors. The unit has a strong safety record and it has been 2 years since an error was reported. </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14</a:t>
            </a:fld>
            <a:endParaRPr lang="en-US"/>
          </a:p>
        </p:txBody>
      </p:sp>
    </p:spTree>
    <p:extLst>
      <p:ext uri="{BB962C8B-B14F-4D97-AF65-F5344CB8AC3E}">
        <p14:creationId xmlns:p14="http://schemas.microsoft.com/office/powerpoint/2010/main" val="188160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 steps used for documentation of EBM. One of the challenges of this type of observation is determining when to start the clock. In the first study, I started the clock when the nurse clicked the EHR icon to begin the login process, then started the next step when the program opened to the patient list. In the next step, once you select the patient, you click another icon to open the worklist. This happens in rapid succession and it was difficult to split those steps, so I combined them.</a:t>
            </a:r>
          </a:p>
          <a:p>
            <a:endParaRPr lang="en-US" dirty="0"/>
          </a:p>
          <a:p>
            <a:r>
              <a:rPr lang="en-US" dirty="0"/>
              <a:t>The Rover workflow is different, and some steps are eliminated, but an additional step of entering the volume is added.  </a:t>
            </a:r>
          </a:p>
        </p:txBody>
      </p:sp>
      <p:sp>
        <p:nvSpPr>
          <p:cNvPr id="4" name="Slide Number Placeholder 3"/>
          <p:cNvSpPr>
            <a:spLocks noGrp="1"/>
          </p:cNvSpPr>
          <p:nvPr>
            <p:ph type="sldNum" sz="quarter" idx="5"/>
          </p:nvPr>
        </p:nvSpPr>
        <p:spPr/>
        <p:txBody>
          <a:bodyPr/>
          <a:lstStyle/>
          <a:p>
            <a:fld id="{5BE7A233-C82D-41BE-894F-457609E1884B}" type="slidenum">
              <a:rPr lang="en-US" smtClean="0"/>
              <a:t>15</a:t>
            </a:fld>
            <a:endParaRPr lang="en-US"/>
          </a:p>
        </p:txBody>
      </p:sp>
    </p:spTree>
    <p:extLst>
      <p:ext uri="{BB962C8B-B14F-4D97-AF65-F5344CB8AC3E}">
        <p14:creationId xmlns:p14="http://schemas.microsoft.com/office/powerpoint/2010/main" val="404594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highlights of the the new workflow. Here you see the login screen, then after selecting a patient, you select the chart activity.</a:t>
            </a:r>
          </a:p>
        </p:txBody>
      </p:sp>
      <p:sp>
        <p:nvSpPr>
          <p:cNvPr id="4" name="Slide Number Placeholder 3"/>
          <p:cNvSpPr>
            <a:spLocks noGrp="1"/>
          </p:cNvSpPr>
          <p:nvPr>
            <p:ph type="sldNum" sz="quarter" idx="5"/>
          </p:nvPr>
        </p:nvSpPr>
        <p:spPr/>
        <p:txBody>
          <a:bodyPr/>
          <a:lstStyle/>
          <a:p>
            <a:fld id="{5BE7A233-C82D-41BE-894F-457609E1884B}" type="slidenum">
              <a:rPr lang="en-US" smtClean="0"/>
              <a:t>16</a:t>
            </a:fld>
            <a:endParaRPr lang="en-US"/>
          </a:p>
        </p:txBody>
      </p:sp>
    </p:spTree>
    <p:extLst>
      <p:ext uri="{BB962C8B-B14F-4D97-AF65-F5344CB8AC3E}">
        <p14:creationId xmlns:p14="http://schemas.microsoft.com/office/powerpoint/2010/main" val="427905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desired feeding, scanning is done. The green thumbs up indicates the scans were successful. Then enter the volume and click Accept. </a:t>
            </a:r>
          </a:p>
        </p:txBody>
      </p:sp>
      <p:sp>
        <p:nvSpPr>
          <p:cNvPr id="4" name="Slide Number Placeholder 3"/>
          <p:cNvSpPr>
            <a:spLocks noGrp="1"/>
          </p:cNvSpPr>
          <p:nvPr>
            <p:ph type="sldNum" sz="quarter" idx="5"/>
          </p:nvPr>
        </p:nvSpPr>
        <p:spPr/>
        <p:txBody>
          <a:bodyPr/>
          <a:lstStyle/>
          <a:p>
            <a:fld id="{5BE7A233-C82D-41BE-894F-457609E1884B}" type="slidenum">
              <a:rPr lang="en-US" smtClean="0"/>
              <a:t>17</a:t>
            </a:fld>
            <a:endParaRPr lang="en-US"/>
          </a:p>
        </p:txBody>
      </p:sp>
    </p:spTree>
    <p:extLst>
      <p:ext uri="{BB962C8B-B14F-4D97-AF65-F5344CB8AC3E}">
        <p14:creationId xmlns:p14="http://schemas.microsoft.com/office/powerpoint/2010/main" val="299016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r>
              <a:rPr lang="en-US" dirty="0"/>
              <a:t>Prior to this implementation, each nursing unit had handheld phones that are just that—phones. Some areas elected to keep the old phones along with the new Zebra phone, some swapped out 1 for 1 and others turned in most phones but kept a few for the patient care technicians. The NICU elected to keep all of the legacy mobile devices for use by the physicians and NNPs.</a:t>
            </a:r>
          </a:p>
          <a:p>
            <a:endParaRPr lang="en-US" dirty="0"/>
          </a:p>
          <a:p>
            <a:r>
              <a:rPr lang="en-US" dirty="0"/>
              <a:t>The NICU received 26 phones with batteries, 26 extra batteries and charging stations placed in each room. The battery charge is more than 12 hours and the recommendation is to swap the battery at the beginning of the shift.</a:t>
            </a:r>
          </a:p>
          <a:p>
            <a:endParaRPr lang="en-US" dirty="0"/>
          </a:p>
          <a:p>
            <a:r>
              <a:rPr lang="en-US" dirty="0"/>
              <a:t>Training for the devices was provided via eLearning. In classroom deep dive sessions were available for Super Users the day before deployment. </a:t>
            </a:r>
          </a:p>
          <a:p>
            <a:endParaRPr lang="en-US" dirty="0"/>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18</a:t>
            </a:fld>
            <a:endParaRPr lang="en-US"/>
          </a:p>
        </p:txBody>
      </p:sp>
    </p:spTree>
    <p:extLst>
      <p:ext uri="{BB962C8B-B14F-4D97-AF65-F5344CB8AC3E}">
        <p14:creationId xmlns:p14="http://schemas.microsoft.com/office/powerpoint/2010/main" val="129119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r>
              <a:rPr lang="en-US" dirty="0"/>
              <a:t>Implementation day finally came! </a:t>
            </a:r>
          </a:p>
          <a:p>
            <a:endParaRPr lang="en-US" dirty="0"/>
          </a:p>
          <a:p>
            <a:r>
              <a:rPr lang="en-US" dirty="0"/>
              <a:t>It was all sunshine and rose gardens and unicorns and rainbows.</a:t>
            </a:r>
          </a:p>
        </p:txBody>
      </p:sp>
      <p:sp>
        <p:nvSpPr>
          <p:cNvPr id="4" name="Slide Number Placeholder 3"/>
          <p:cNvSpPr>
            <a:spLocks noGrp="1"/>
          </p:cNvSpPr>
          <p:nvPr>
            <p:ph type="sldNum" sz="quarter" idx="5"/>
          </p:nvPr>
        </p:nvSpPr>
        <p:spPr/>
        <p:txBody>
          <a:bodyPr/>
          <a:lstStyle/>
          <a:p>
            <a:fld id="{5BE7A233-C82D-41BE-894F-457609E1884B}" type="slidenum">
              <a:rPr lang="en-US" smtClean="0"/>
              <a:t>19</a:t>
            </a:fld>
            <a:endParaRPr lang="en-US"/>
          </a:p>
        </p:txBody>
      </p:sp>
    </p:spTree>
    <p:extLst>
      <p:ext uri="{BB962C8B-B14F-4D97-AF65-F5344CB8AC3E}">
        <p14:creationId xmlns:p14="http://schemas.microsoft.com/office/powerpoint/2010/main" val="202278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r>
              <a:rPr lang="en-US" dirty="0"/>
              <a:t>Well……not exactly. There were several challenges encountered.</a:t>
            </a:r>
          </a:p>
          <a:p>
            <a:endParaRPr lang="en-US" dirty="0"/>
          </a:p>
          <a:p>
            <a:r>
              <a:rPr lang="en-US" dirty="0"/>
              <a:t>Interruptions—If the nurse gets a phone call while administering medications, anything scanned and not completed is lost. You get a warning that meds were not documented and you must scan again. It is worth noting that this is an issue with the MAR and the blood administration module, but not flowsheet documentation where the feedings are documented, so it does not impact the EBM workflow. This was a known issue that Epic has been working on. We have recently learned that they have a fix for the problem,  but it won’t be available until next year. </a:t>
            </a:r>
          </a:p>
          <a:p>
            <a:endParaRPr lang="en-US" dirty="0"/>
          </a:p>
          <a:p>
            <a:r>
              <a:rPr lang="en-US" dirty="0"/>
              <a:t>Dropping calls—Phone calls randomly drop, especially if moving while talking. This was resolved by re-imaging the phones. The hospital purchased over 400 phones, so this task took a couple of days. </a:t>
            </a:r>
          </a:p>
          <a:p>
            <a:endParaRPr lang="en-US" dirty="0"/>
          </a:p>
          <a:p>
            <a:r>
              <a:rPr lang="en-US" dirty="0"/>
              <a:t>Losing network connections--Nurse starts documenting and loses connection before documentation is completed. This was the result of an issue with the version of the software. Pushing a new version to all phones resolved the issue.</a:t>
            </a:r>
          </a:p>
          <a:p>
            <a:endParaRPr lang="en-US" dirty="0"/>
          </a:p>
          <a:p>
            <a:r>
              <a:rPr lang="en-US" dirty="0"/>
              <a:t>Extra flowsheet columns—This is an issue raised by the nurses. With the prior workflow, the feedings were documented on a worklist with hourly time columns. While the exact time of feeding was recorded, all of the time columns lined up. With the new workflow in the flowsheets, the time column is labeled with the exact time the feeding is given. The nurses don’t like it that the feedings don’t line up exactly on the hour.</a:t>
            </a:r>
          </a:p>
          <a:p>
            <a:r>
              <a:rPr lang="en-US" dirty="0"/>
              <a:t>Resistance to change—while some nurses have already adapted to the new device, many do not like using it and prefer the old scanners and walking back and forth. The typical complaints are that it’s too many steps and too hard to use.</a:t>
            </a:r>
          </a:p>
        </p:txBody>
      </p:sp>
      <p:sp>
        <p:nvSpPr>
          <p:cNvPr id="4" name="Slide Number Placeholder 3"/>
          <p:cNvSpPr>
            <a:spLocks noGrp="1"/>
          </p:cNvSpPr>
          <p:nvPr>
            <p:ph type="sldNum" sz="quarter" idx="5"/>
          </p:nvPr>
        </p:nvSpPr>
        <p:spPr/>
        <p:txBody>
          <a:bodyPr/>
          <a:lstStyle/>
          <a:p>
            <a:fld id="{5BE7A233-C82D-41BE-894F-457609E1884B}" type="slidenum">
              <a:rPr lang="en-US" smtClean="0"/>
              <a:t>20</a:t>
            </a:fld>
            <a:endParaRPr lang="en-US"/>
          </a:p>
        </p:txBody>
      </p:sp>
    </p:spTree>
    <p:extLst>
      <p:ext uri="{BB962C8B-B14F-4D97-AF65-F5344CB8AC3E}">
        <p14:creationId xmlns:p14="http://schemas.microsoft.com/office/powerpoint/2010/main" val="360453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Rachel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results of the initial study that I did. Each column represents a step in the BCMA workflow and each row represents a different feeding. The bottom row is the average time in seconds. The total column is the sum of all of the previous columns, representing total time for scanning a single feeding. The red columns are the steps to be eliminated in the new workflow. The Projected Post column is the sum the total column minus the red columns. In the last 2 columns, you can see that the current workflow takes an average of 85.31 seconds per feeding. In the future workflow, the estimated average time is 63.62 seconds, a savings of 21.69 seconds per feeding.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21</a:t>
            </a:fld>
            <a:endParaRPr lang="en-US"/>
          </a:p>
        </p:txBody>
      </p:sp>
    </p:spTree>
    <p:extLst>
      <p:ext uri="{BB962C8B-B14F-4D97-AF65-F5344CB8AC3E}">
        <p14:creationId xmlns:p14="http://schemas.microsoft.com/office/powerpoint/2010/main" val="297131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physical layout of the patient care area, including placement of computer terminals in patient rooms, has a direct impact on electronic health record (EHR) documentation and workflow efficiency. The BUMC NICU has a pod design with multiple infants in each room. The computers are positioned several feet away from the infants in isolettes. The expressed breast milk (EBM) workflow requires the nurse to move between the infant and the computer, the result is an inefficient workflow requiring the nurse to repeatedly walk between the infant and the computer for each EBM feeding.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4</a:t>
            </a:fld>
            <a:endParaRPr lang="en-US"/>
          </a:p>
        </p:txBody>
      </p:sp>
    </p:spTree>
    <p:extLst>
      <p:ext uri="{BB962C8B-B14F-4D97-AF65-F5344CB8AC3E}">
        <p14:creationId xmlns:p14="http://schemas.microsoft.com/office/powerpoint/2010/main" val="1998796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conducted the second study last week, nurse were quite vocal. They complained that Rover has too many steps and assured me it does not save any time! Since almost all babies are on the same 3 hour feeding schedule, I  couldn’t be in 2 places at once. So I would catch a few of them, others would say that they were not using Rover, and a few had mothers who came to breast feed the babies.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look at this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mobile device, the average time for the scanning workflow was 62.64 seconds, which is 22.67 seconds lower than the old workflow. In 24 hours, with an average census of 40 babies fed 8 times each, that is a savings of 7254.4 (6698) seconds or 121   (111)minutes or 1.86  hours of nursing time. That is 28 (26) hours in a 2 week pay-period or 728 (676) hours in a year. (28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login column, there are 3 zeroes. This is because the nurse was already logged in when starting the workflow. When using shared desktop computers, the nurse had to login every time she started a feeding.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eliminate these 3 rows and take the average of the remaining rows including the login time, the average is 64.38 seconds, a reduction of 20.93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the scanning rate for the first 3 weeks is xxx, and with no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22</a:t>
            </a:fld>
            <a:endParaRPr lang="en-US"/>
          </a:p>
        </p:txBody>
      </p:sp>
    </p:spTree>
    <p:extLst>
      <p:ext uri="{BB962C8B-B14F-4D97-AF65-F5344CB8AC3E}">
        <p14:creationId xmlns:p14="http://schemas.microsoft.com/office/powerpoint/2010/main" val="381651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Continue to work with technical team on network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Monitor the metrics. Another time study will be conducted in January.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Future recommendations include continuing to explore potential environmental changes such as the location of the refrigerators for EBM storage and consider a barcode inventory system for EBM.</a:t>
            </a:r>
          </a:p>
        </p:txBody>
      </p:sp>
      <p:sp>
        <p:nvSpPr>
          <p:cNvPr id="4" name="Slide Number Placeholder 3"/>
          <p:cNvSpPr>
            <a:spLocks noGrp="1"/>
          </p:cNvSpPr>
          <p:nvPr>
            <p:ph type="sldNum" sz="quarter" idx="5"/>
          </p:nvPr>
        </p:nvSpPr>
        <p:spPr/>
        <p:txBody>
          <a:bodyPr/>
          <a:lstStyle/>
          <a:p>
            <a:fld id="{5BE7A233-C82D-41BE-894F-457609E1884B}" type="slidenum">
              <a:rPr lang="en-US" smtClean="0"/>
              <a:t>23</a:t>
            </a:fld>
            <a:endParaRPr lang="en-US"/>
          </a:p>
        </p:txBody>
      </p:sp>
    </p:spTree>
    <p:extLst>
      <p:ext uri="{BB962C8B-B14F-4D97-AF65-F5344CB8AC3E}">
        <p14:creationId xmlns:p14="http://schemas.microsoft.com/office/powerpoint/2010/main" val="35654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unique challenges for administration and documentation of EBM feedings in the BUMC NICU have been outlined. The mobile device resolves  the issue of walking back and forth between computer and infant. While it is understood that the implementation is a significant workflow change and a new challenge on its own, the preliminary results indicate an improvement in nurse efficiency for the EBM workflow. Eliminating several seconds of unnecessary movement with each feeding can lead to several minutes of nursing time each day that is shifted to direct contact with the infants and their families, improving satisfaction for nurses and families.</a:t>
            </a:r>
          </a:p>
        </p:txBody>
      </p:sp>
      <p:sp>
        <p:nvSpPr>
          <p:cNvPr id="4" name="Slide Number Placeholder 3"/>
          <p:cNvSpPr>
            <a:spLocks noGrp="1"/>
          </p:cNvSpPr>
          <p:nvPr>
            <p:ph type="sldNum" sz="quarter" idx="5"/>
          </p:nvPr>
        </p:nvSpPr>
        <p:spPr/>
        <p:txBody>
          <a:bodyPr/>
          <a:lstStyle/>
          <a:p>
            <a:fld id="{5BE7A233-C82D-41BE-894F-457609E1884B}" type="slidenum">
              <a:rPr lang="en-US" smtClean="0"/>
              <a:t>24</a:t>
            </a:fld>
            <a:endParaRPr lang="en-US"/>
          </a:p>
        </p:txBody>
      </p:sp>
    </p:spTree>
    <p:extLst>
      <p:ext uri="{BB962C8B-B14F-4D97-AF65-F5344CB8AC3E}">
        <p14:creationId xmlns:p14="http://schemas.microsoft.com/office/powerpoint/2010/main" val="408933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Baylor University Medical Center implemented Epic on September 1, and the Rover mobile application on an Android platform was added October 22. Rover allows for barcode scanning and documentation directly on the device. This is in contrast to the previous barcode medication (BCMA) process where scanning is done with a handheld device and documentation is completed in the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Rover has several other functions including a patient summary for review of allergies and medications, some flowsheet documentation including lines/drains/airways, BCMA for meds and blood, the </a:t>
            </a:r>
            <a:r>
              <a:rPr lang="en-US" dirty="0" err="1"/>
              <a:t>worklost</a:t>
            </a:r>
            <a:r>
              <a:rPr lang="en-US" dirty="0"/>
              <a:t>, and secure chat. Finally it is on a smartphone, so you can actually talk to others on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5</a:t>
            </a:fld>
            <a:endParaRPr lang="en-US"/>
          </a:p>
        </p:txBody>
      </p:sp>
    </p:spTree>
    <p:extLst>
      <p:ext uri="{BB962C8B-B14F-4D97-AF65-F5344CB8AC3E}">
        <p14:creationId xmlns:p14="http://schemas.microsoft.com/office/powerpoint/2010/main" val="19027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6</a:t>
            </a:fld>
            <a:endParaRPr lang="en-US"/>
          </a:p>
        </p:txBody>
      </p:sp>
    </p:spTree>
    <p:extLst>
      <p:ext uri="{BB962C8B-B14F-4D97-AF65-F5344CB8AC3E}">
        <p14:creationId xmlns:p14="http://schemas.microsoft.com/office/powerpoint/2010/main" val="410732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a little history of the EHR at BUMC—or how did we get here. The first system used was an in-house product known as Baylor Communication Online Network, or BCON. It was developed in the 1980s and provided for order entry and manual documentation of medications on an eMAR. Then in 2008, BCMA with positive patient identification (PPID) was implemented with a Cerner product and a fully functioning handheld mobile device. This product was never deployed at other facilities across the system. In 2011, we moved to Allscripts for EHR with electronic documentation, but we continued to use the Cerner handheld BCMA product. In preparation for this implementation, computers were installed in patient rooms to support real time documentation. The decision was made to place the computers on the wall nearest the foot of the bed. In the NICU, they were installed at along one wall of each room. The impact of this decision was not fully realized until we moved to the Allscripts BCMA module in 2013. This introduced a simple handheld scanner that pairs to the computer via Bluetooth and requires the nurse to move between the computer and the patient during med administration. As mentioned before, because the NICU has multiple patients in a room, the challenges of the workflow are intensified. Finally, in September, Epic was implemented, followed by the Rover mobile application in October.</a:t>
            </a:r>
          </a:p>
        </p:txBody>
      </p:sp>
      <p:sp>
        <p:nvSpPr>
          <p:cNvPr id="4" name="Slide Number Placeholder 3"/>
          <p:cNvSpPr>
            <a:spLocks noGrp="1"/>
          </p:cNvSpPr>
          <p:nvPr>
            <p:ph type="sldNum" sz="quarter" idx="5"/>
          </p:nvPr>
        </p:nvSpPr>
        <p:spPr/>
        <p:txBody>
          <a:bodyPr/>
          <a:lstStyle/>
          <a:p>
            <a:fld id="{5BE7A233-C82D-41BE-894F-457609E1884B}" type="slidenum">
              <a:rPr lang="en-US" smtClean="0"/>
              <a:t>7</a:t>
            </a:fld>
            <a:endParaRPr lang="en-US"/>
          </a:p>
        </p:txBody>
      </p:sp>
    </p:spTree>
    <p:extLst>
      <p:ext uri="{BB962C8B-B14F-4D97-AF65-F5344CB8AC3E}">
        <p14:creationId xmlns:p14="http://schemas.microsoft.com/office/powerpoint/2010/main" val="14488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a:p>
            <a:r>
              <a:rPr lang="en-US" dirty="0"/>
              <a:t>BUMC has a level 3 NICU designed with 2 hallways—one for the critical babies and the other for the feeders and growers. We have capacity for 80 neonates and an average census of about 40. Most neonates are fed every 3 hours—that’s 8 times a day. With 40 infants, that’s 320 feedings per day. </a:t>
            </a:r>
          </a:p>
          <a:p>
            <a:endParaRPr lang="en-US" dirty="0"/>
          </a:p>
          <a:p>
            <a:r>
              <a:rPr lang="en-US" dirty="0"/>
              <a:t>That’s a lot of breast milk!!</a:t>
            </a:r>
          </a:p>
        </p:txBody>
      </p:sp>
      <p:sp>
        <p:nvSpPr>
          <p:cNvPr id="4" name="Slide Number Placeholder 3"/>
          <p:cNvSpPr>
            <a:spLocks noGrp="1"/>
          </p:cNvSpPr>
          <p:nvPr>
            <p:ph type="sldNum" sz="quarter" idx="5"/>
          </p:nvPr>
        </p:nvSpPr>
        <p:spPr/>
        <p:txBody>
          <a:bodyPr/>
          <a:lstStyle/>
          <a:p>
            <a:fld id="{5BE7A233-C82D-41BE-894F-457609E1884B}" type="slidenum">
              <a:rPr lang="en-US" smtClean="0"/>
              <a:t>8</a:t>
            </a:fld>
            <a:endParaRPr lang="en-US"/>
          </a:p>
        </p:txBody>
      </p:sp>
    </p:spTree>
    <p:extLst>
      <p:ext uri="{BB962C8B-B14F-4D97-AF65-F5344CB8AC3E}">
        <p14:creationId xmlns:p14="http://schemas.microsoft.com/office/powerpoint/2010/main" val="276406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Kayla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diagram of a typical room in the NICU. It can accommodate up to 10 infants (blue squares), with only 4 computer workstations (green). Breastmilk is stored in a single refrigerator in each room, but each infant has a warmer and feeding pump at bedside. Distances were measured with a tape measure. The shortest distance between baby and computer in this room is about 8 feet, the longest is 14 feet with an average of 10 feet. Nurse patient ratio is typically 1:3 and babies are fed every 3 hours. Within the BCMA workflow, nurse must move from computer to infant and then back to computer, an avg distance of 20 feet.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nurse x 3 babies x 4 feedings each x 20 ft = 240 feet of unnecessary movement per nurse, per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steps is that? According to google, the average stride is between 2.1 and 2.5 feet. Let’s make the math simple and say 2.4 feet, so 240 feet is about 100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320 feedings per day x 20 feet = 6400 feet or 1.2 miles or 2667 steps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9</a:t>
            </a:fld>
            <a:endParaRPr lang="en-US"/>
          </a:p>
        </p:txBody>
      </p:sp>
    </p:spTree>
    <p:extLst>
      <p:ext uri="{BB962C8B-B14F-4D97-AF65-F5344CB8AC3E}">
        <p14:creationId xmlns:p14="http://schemas.microsoft.com/office/powerpoint/2010/main" val="133701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Rachel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240 ft = 80 yards. On a football field, it’s the distance from the 20-yard line to the opposite goal line. This would mean that </a:t>
            </a:r>
            <a:r>
              <a:rPr lang="en-US" dirty="0" err="1"/>
              <a:t>Dak</a:t>
            </a:r>
            <a:r>
              <a:rPr lang="en-US" dirty="0"/>
              <a:t> hands off the ball to Zeke at the 20-yard line and then he runs all the way to the opposite end of the field for a touchdown! Go Cowboys!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5BE7A233-C82D-41BE-894F-457609E1884B}" type="slidenum">
              <a:rPr lang="en-US" smtClean="0"/>
              <a:t>10</a:t>
            </a:fld>
            <a:endParaRPr lang="en-US"/>
          </a:p>
        </p:txBody>
      </p:sp>
    </p:spTree>
    <p:extLst>
      <p:ext uri="{BB962C8B-B14F-4D97-AF65-F5344CB8AC3E}">
        <p14:creationId xmlns:p14="http://schemas.microsoft.com/office/powerpoint/2010/main" val="22415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you prefer baseball, as I do, here’s how that looks on a major league diamond. 240 feet is the distance from home plate to 2</a:t>
            </a:r>
            <a:r>
              <a:rPr lang="en-US" baseline="30000" dirty="0"/>
              <a:t>nd</a:t>
            </a:r>
            <a:r>
              <a:rPr lang="en-US" dirty="0"/>
              <a:t> base and back again. Think of the greatest catcher to ever play the game, Pudge Rodriguez, throwing out a runner trying to steal 2nd base, and then the 2</a:t>
            </a:r>
            <a:r>
              <a:rPr lang="en-US" baseline="30000" dirty="0"/>
              <a:t>nd</a:t>
            </a:r>
            <a:r>
              <a:rPr lang="en-US" dirty="0"/>
              <a:t> baseman returning the ball.</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11</a:t>
            </a:fld>
            <a:endParaRPr lang="en-US"/>
          </a:p>
        </p:txBody>
      </p:sp>
    </p:spTree>
    <p:extLst>
      <p:ext uri="{BB962C8B-B14F-4D97-AF65-F5344CB8AC3E}">
        <p14:creationId xmlns:p14="http://schemas.microsoft.com/office/powerpoint/2010/main" val="125807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flickr.com/photos/smaedli/327155874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dairishare.blogspot.com/2014/08/taman-bunga-paling-cantik-di-dunia.html"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ezproxy.ttuhsc.edu/10.1542/peds.2015-4451" TargetMode="External"/><Relationship Id="rId2" Type="http://schemas.openxmlformats.org/officeDocument/2006/relationships/hyperlink" Target="https://doi.org/10.1097/JPN.0000000000000105" TargetMode="External"/><Relationship Id="rId1" Type="http://schemas.openxmlformats.org/officeDocument/2006/relationships/slideLayout" Target="../slideLayouts/slideLayout3.xml"/><Relationship Id="rId5" Type="http://schemas.openxmlformats.org/officeDocument/2006/relationships/hyperlink" Target="https://doi-org.ezproxy.ttuhsc.edu/10.1097/GRF.0000000000000140" TargetMode="External"/><Relationship Id="rId4" Type="http://schemas.openxmlformats.org/officeDocument/2006/relationships/hyperlink" Target="https://doi-org.ezproxy.ttuhsc.edu/10.1097/NNA.00000000000004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Improving NICU Nurse Efficiency with a Mobile Device</a:t>
            </a:r>
          </a:p>
        </p:txBody>
      </p:sp>
      <p:sp>
        <p:nvSpPr>
          <p:cNvPr id="3" name="Subtitle 2"/>
          <p:cNvSpPr>
            <a:spLocks noGrp="1"/>
          </p:cNvSpPr>
          <p:nvPr>
            <p:ph type="subTitle" idx="1"/>
          </p:nvPr>
        </p:nvSpPr>
        <p:spPr/>
        <p:txBody>
          <a:bodyPr/>
          <a:lstStyle/>
          <a:p>
            <a:r>
              <a:rPr lang="en-US" dirty="0"/>
              <a:t>Rachel Jackson BSN RN-BC</a:t>
            </a:r>
          </a:p>
          <a:p>
            <a:r>
              <a:rPr lang="en-US" dirty="0"/>
              <a:t>Kayla Carey BSN RN NE-BC</a:t>
            </a:r>
          </a:p>
          <a:p>
            <a:r>
              <a:rPr lang="en-US" dirty="0"/>
              <a:t>November 14, 2019 </a:t>
            </a:r>
          </a:p>
        </p:txBody>
      </p:sp>
    </p:spTree>
    <p:extLst>
      <p:ext uri="{BB962C8B-B14F-4D97-AF65-F5344CB8AC3E}">
        <p14:creationId xmlns:p14="http://schemas.microsoft.com/office/powerpoint/2010/main" val="222011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8B4A-7BEC-BF4D-A8F5-A74123798BFA}"/>
              </a:ext>
            </a:extLst>
          </p:cNvPr>
          <p:cNvSpPr>
            <a:spLocks noGrp="1"/>
          </p:cNvSpPr>
          <p:nvPr>
            <p:ph type="title"/>
          </p:nvPr>
        </p:nvSpPr>
        <p:spPr>
          <a:xfrm>
            <a:off x="441512" y="274638"/>
            <a:ext cx="8229600" cy="1143000"/>
          </a:xfrm>
        </p:spPr>
        <p:txBody>
          <a:bodyPr/>
          <a:lstStyle/>
          <a:p>
            <a:r>
              <a:rPr lang="en-US" dirty="0"/>
              <a:t>How far is 240 feet?</a:t>
            </a:r>
          </a:p>
        </p:txBody>
      </p:sp>
      <p:sp>
        <p:nvSpPr>
          <p:cNvPr id="4" name="Slide Number Placeholder 3">
            <a:extLst>
              <a:ext uri="{FF2B5EF4-FFF2-40B4-BE49-F238E27FC236}">
                <a16:creationId xmlns:a16="http://schemas.microsoft.com/office/drawing/2014/main" id="{C099805E-CA62-9E4A-90DF-7F4E44192DC4}"/>
              </a:ext>
            </a:extLst>
          </p:cNvPr>
          <p:cNvSpPr>
            <a:spLocks noGrp="1"/>
          </p:cNvSpPr>
          <p:nvPr>
            <p:ph type="sldNum" sz="quarter" idx="12"/>
          </p:nvPr>
        </p:nvSpPr>
        <p:spPr/>
        <p:txBody>
          <a:bodyPr/>
          <a:lstStyle/>
          <a:p>
            <a:fld id="{BB91B803-E462-4741-B8BD-B058610752DD}" type="slidenum">
              <a:rPr lang="en-US" smtClean="0"/>
              <a:t>10</a:t>
            </a:fld>
            <a:endParaRPr lang="en-US"/>
          </a:p>
        </p:txBody>
      </p:sp>
      <p:pic>
        <p:nvPicPr>
          <p:cNvPr id="3" name="Picture 2">
            <a:extLst>
              <a:ext uri="{FF2B5EF4-FFF2-40B4-BE49-F238E27FC236}">
                <a16:creationId xmlns:a16="http://schemas.microsoft.com/office/drawing/2014/main" id="{9B2DF5B7-6B81-FD48-8D47-62B04B364AB9}"/>
              </a:ext>
            </a:extLst>
          </p:cNvPr>
          <p:cNvPicPr>
            <a:picLocks noChangeAspect="1"/>
          </p:cNvPicPr>
          <p:nvPr/>
        </p:nvPicPr>
        <p:blipFill>
          <a:blip r:embed="rId3"/>
          <a:stretch>
            <a:fillRect/>
          </a:stretch>
        </p:blipFill>
        <p:spPr>
          <a:xfrm>
            <a:off x="600262" y="1752600"/>
            <a:ext cx="7912100" cy="3876040"/>
          </a:xfrm>
          <a:prstGeom prst="rect">
            <a:avLst/>
          </a:prstGeom>
        </p:spPr>
      </p:pic>
    </p:spTree>
    <p:extLst>
      <p:ext uri="{BB962C8B-B14F-4D97-AF65-F5344CB8AC3E}">
        <p14:creationId xmlns:p14="http://schemas.microsoft.com/office/powerpoint/2010/main" val="16977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3160713" cy="4754563"/>
          </a:xfrm>
        </p:spPr>
        <p:txBody>
          <a:bodyPr anchor="ctr">
            <a:normAutofit/>
          </a:bodyPr>
          <a:lstStyle/>
          <a:p>
            <a:r>
              <a:rPr lang="en-US" sz="4400" dirty="0"/>
              <a:t>How far is 240 feet?</a:t>
            </a:r>
          </a:p>
        </p:txBody>
      </p:sp>
      <p:sp>
        <p:nvSpPr>
          <p:cNvPr id="5" name="Slide Number Placeholder 4"/>
          <p:cNvSpPr>
            <a:spLocks noGrp="1"/>
          </p:cNvSpPr>
          <p:nvPr>
            <p:ph type="sldNum" sz="quarter" idx="12"/>
          </p:nvPr>
        </p:nvSpPr>
        <p:spPr/>
        <p:txBody>
          <a:bodyPr/>
          <a:lstStyle/>
          <a:p>
            <a:fld id="{BB91B803-E462-4741-B8BD-B058610752DD}" type="slidenum">
              <a:rPr lang="en-US" smtClean="0"/>
              <a:t>11</a:t>
            </a:fld>
            <a:endParaRPr lang="en-US"/>
          </a:p>
        </p:txBody>
      </p:sp>
      <p:pic>
        <p:nvPicPr>
          <p:cNvPr id="8" name="Picture 7">
            <a:extLst>
              <a:ext uri="{FF2B5EF4-FFF2-40B4-BE49-F238E27FC236}">
                <a16:creationId xmlns:a16="http://schemas.microsoft.com/office/drawing/2014/main" id="{E8AB1B00-0714-4040-AC1A-AAB51CB9FE6F}"/>
              </a:ext>
            </a:extLst>
          </p:cNvPr>
          <p:cNvPicPr>
            <a:picLocks noChangeAspect="1"/>
          </p:cNvPicPr>
          <p:nvPr/>
        </p:nvPicPr>
        <p:blipFill>
          <a:blip r:embed="rId3"/>
          <a:stretch>
            <a:fillRect/>
          </a:stretch>
        </p:blipFill>
        <p:spPr>
          <a:xfrm>
            <a:off x="4114800" y="1584850"/>
            <a:ext cx="4369678" cy="4328062"/>
          </a:xfrm>
          <a:prstGeom prst="rect">
            <a:avLst/>
          </a:prstGeom>
        </p:spPr>
      </p:pic>
    </p:spTree>
    <p:extLst>
      <p:ext uri="{BB962C8B-B14F-4D97-AF65-F5344CB8AC3E}">
        <p14:creationId xmlns:p14="http://schemas.microsoft.com/office/powerpoint/2010/main" val="42800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75D2-9219-F54C-8A88-DFC8F2B0FC6D}"/>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6AC4E0E6-3805-F04F-AAE9-0EF2DE071D0B}"/>
              </a:ext>
            </a:extLst>
          </p:cNvPr>
          <p:cNvSpPr>
            <a:spLocks noGrp="1"/>
          </p:cNvSpPr>
          <p:nvPr>
            <p:ph idx="1"/>
          </p:nvPr>
        </p:nvSpPr>
        <p:spPr/>
        <p:txBody>
          <a:bodyPr/>
          <a:lstStyle/>
          <a:p>
            <a:r>
              <a:rPr lang="en-US" dirty="0"/>
              <a:t>Importance of breast milk established</a:t>
            </a:r>
          </a:p>
          <a:p>
            <a:pPr lvl="1"/>
            <a:r>
              <a:rPr lang="en-US" sz="1600" dirty="0"/>
              <a:t>American Academy of Pediatrics, American College of Obstetrician-Gynecologists, World Health Organization, US Department of Health and Human services as cited in Wight, 2015</a:t>
            </a:r>
          </a:p>
          <a:p>
            <a:r>
              <a:rPr lang="en-US" dirty="0"/>
              <a:t>BCMA promotes patient safety and efficiency</a:t>
            </a:r>
          </a:p>
          <a:p>
            <a:pPr lvl="1"/>
            <a:r>
              <a:rPr lang="en-US" sz="1600" dirty="0"/>
              <a:t>Steele, Czerwin, and Bixby, 2015; </a:t>
            </a:r>
            <a:r>
              <a:rPr lang="en-US" sz="1600" dirty="0" err="1"/>
              <a:t>Oza</a:t>
            </a:r>
            <a:r>
              <a:rPr lang="en-US" sz="1600" dirty="0"/>
              <a:t>-Frank, et al., 2017</a:t>
            </a:r>
          </a:p>
          <a:p>
            <a:r>
              <a:rPr lang="en-US" dirty="0"/>
              <a:t>Workflow redesign improves nurse efficiency</a:t>
            </a:r>
          </a:p>
          <a:p>
            <a:pPr lvl="1"/>
            <a:r>
              <a:rPr lang="en-US" sz="1600" dirty="0"/>
              <a:t>Eisenstein and Butler, 2015; Probst et al., 2017</a:t>
            </a:r>
          </a:p>
          <a:p>
            <a:r>
              <a:rPr lang="en-US" dirty="0"/>
              <a:t>Human factors related to preventable errors</a:t>
            </a:r>
          </a:p>
          <a:p>
            <a:pPr lvl="1"/>
            <a:r>
              <a:rPr lang="en-US" sz="1600" dirty="0"/>
              <a:t>Doerhoff and Garrison, 2015</a:t>
            </a:r>
          </a:p>
          <a:p>
            <a:endParaRPr lang="en-US" dirty="0"/>
          </a:p>
        </p:txBody>
      </p:sp>
      <p:sp>
        <p:nvSpPr>
          <p:cNvPr id="4" name="Slide Number Placeholder 3">
            <a:extLst>
              <a:ext uri="{FF2B5EF4-FFF2-40B4-BE49-F238E27FC236}">
                <a16:creationId xmlns:a16="http://schemas.microsoft.com/office/drawing/2014/main" id="{863081B4-3D84-C548-A646-05B8B9AB2568}"/>
              </a:ext>
            </a:extLst>
          </p:cNvPr>
          <p:cNvSpPr>
            <a:spLocks noGrp="1"/>
          </p:cNvSpPr>
          <p:nvPr>
            <p:ph type="sldNum" sz="quarter" idx="12"/>
          </p:nvPr>
        </p:nvSpPr>
        <p:spPr/>
        <p:txBody>
          <a:bodyPr/>
          <a:lstStyle/>
          <a:p>
            <a:fld id="{BB91B803-E462-4741-B8BD-B058610752DD}" type="slidenum">
              <a:rPr lang="en-US" smtClean="0"/>
              <a:t>12</a:t>
            </a:fld>
            <a:endParaRPr lang="en-US"/>
          </a:p>
        </p:txBody>
      </p:sp>
    </p:spTree>
    <p:extLst>
      <p:ext uri="{BB962C8B-B14F-4D97-AF65-F5344CB8AC3E}">
        <p14:creationId xmlns:p14="http://schemas.microsoft.com/office/powerpoint/2010/main" val="384750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Model/Framework</a:t>
            </a:r>
          </a:p>
        </p:txBody>
      </p:sp>
      <p:sp>
        <p:nvSpPr>
          <p:cNvPr id="3" name="Content Placeholder 2"/>
          <p:cNvSpPr>
            <a:spLocks noGrp="1"/>
          </p:cNvSpPr>
          <p:nvPr>
            <p:ph idx="1"/>
          </p:nvPr>
        </p:nvSpPr>
        <p:spPr>
          <a:xfrm>
            <a:off x="341510" y="1592580"/>
            <a:ext cx="8229600" cy="4525963"/>
          </a:xfrm>
        </p:spPr>
        <p:txBody>
          <a:bodyPr/>
          <a:lstStyle/>
          <a:p>
            <a:r>
              <a:rPr lang="en-US" dirty="0"/>
              <a:t>Lewin’s Change Theory</a:t>
            </a:r>
          </a:p>
          <a:p>
            <a:pPr marL="0" indent="0">
              <a:buNone/>
            </a:pPr>
            <a:endParaRPr lang="en-US" dirty="0"/>
          </a:p>
        </p:txBody>
      </p:sp>
      <p:sp>
        <p:nvSpPr>
          <p:cNvPr id="5" name="Slide Number Placeholder 4"/>
          <p:cNvSpPr>
            <a:spLocks noGrp="1"/>
          </p:cNvSpPr>
          <p:nvPr>
            <p:ph type="sldNum" sz="quarter" idx="12"/>
          </p:nvPr>
        </p:nvSpPr>
        <p:spPr/>
        <p:txBody>
          <a:bodyPr/>
          <a:lstStyle/>
          <a:p>
            <a:fld id="{BB91B803-E462-4741-B8BD-B058610752DD}" type="slidenum">
              <a:rPr lang="en-US" smtClean="0"/>
              <a:t>13</a:t>
            </a:fld>
            <a:endParaRPr lang="en-US"/>
          </a:p>
        </p:txBody>
      </p:sp>
      <p:grpSp>
        <p:nvGrpSpPr>
          <p:cNvPr id="15" name="Group 14">
            <a:extLst>
              <a:ext uri="{FF2B5EF4-FFF2-40B4-BE49-F238E27FC236}">
                <a16:creationId xmlns:a16="http://schemas.microsoft.com/office/drawing/2014/main" id="{F73D5EBE-515E-CF46-8382-9FB36721ABB3}"/>
              </a:ext>
            </a:extLst>
          </p:cNvPr>
          <p:cNvGrpSpPr/>
          <p:nvPr/>
        </p:nvGrpSpPr>
        <p:grpSpPr>
          <a:xfrm>
            <a:off x="703271" y="3395945"/>
            <a:ext cx="3535052" cy="2515446"/>
            <a:chOff x="703271" y="3395945"/>
            <a:chExt cx="3535052" cy="2515446"/>
          </a:xfrm>
        </p:grpSpPr>
        <p:sp>
          <p:nvSpPr>
            <p:cNvPr id="6" name="Freeform 5">
              <a:extLst>
                <a:ext uri="{FF2B5EF4-FFF2-40B4-BE49-F238E27FC236}">
                  <a16:creationId xmlns:a16="http://schemas.microsoft.com/office/drawing/2014/main" id="{108C8485-613E-7241-83F4-18A6BF38B75D}"/>
                </a:ext>
              </a:extLst>
            </p:cNvPr>
            <p:cNvSpPr/>
            <p:nvPr/>
          </p:nvSpPr>
          <p:spPr>
            <a:xfrm>
              <a:off x="703271" y="3395945"/>
              <a:ext cx="2082404" cy="1285309"/>
            </a:xfrm>
            <a:custGeom>
              <a:avLst/>
              <a:gdLst>
                <a:gd name="connsiteX0" fmla="*/ 0 w 2082404"/>
                <a:gd name="connsiteY0" fmla="*/ 128531 h 1285309"/>
                <a:gd name="connsiteX1" fmla="*/ 128531 w 2082404"/>
                <a:gd name="connsiteY1" fmla="*/ 0 h 1285309"/>
                <a:gd name="connsiteX2" fmla="*/ 1953873 w 2082404"/>
                <a:gd name="connsiteY2" fmla="*/ 0 h 1285309"/>
                <a:gd name="connsiteX3" fmla="*/ 2082404 w 2082404"/>
                <a:gd name="connsiteY3" fmla="*/ 128531 h 1285309"/>
                <a:gd name="connsiteX4" fmla="*/ 2082404 w 2082404"/>
                <a:gd name="connsiteY4" fmla="*/ 1156778 h 1285309"/>
                <a:gd name="connsiteX5" fmla="*/ 1953873 w 2082404"/>
                <a:gd name="connsiteY5" fmla="*/ 1285309 h 1285309"/>
                <a:gd name="connsiteX6" fmla="*/ 128531 w 2082404"/>
                <a:gd name="connsiteY6" fmla="*/ 1285309 h 1285309"/>
                <a:gd name="connsiteX7" fmla="*/ 0 w 2082404"/>
                <a:gd name="connsiteY7" fmla="*/ 1156778 h 1285309"/>
                <a:gd name="connsiteX8" fmla="*/ 0 w 2082404"/>
                <a:gd name="connsiteY8" fmla="*/ 128531 h 12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404" h="1285309">
                  <a:moveTo>
                    <a:pt x="0" y="128531"/>
                  </a:moveTo>
                  <a:cubicBezTo>
                    <a:pt x="0" y="57545"/>
                    <a:pt x="57545" y="0"/>
                    <a:pt x="128531" y="0"/>
                  </a:cubicBezTo>
                  <a:lnTo>
                    <a:pt x="1953873" y="0"/>
                  </a:lnTo>
                  <a:cubicBezTo>
                    <a:pt x="2024859" y="0"/>
                    <a:pt x="2082404" y="57545"/>
                    <a:pt x="2082404" y="128531"/>
                  </a:cubicBezTo>
                  <a:lnTo>
                    <a:pt x="2082404" y="1156778"/>
                  </a:lnTo>
                  <a:cubicBezTo>
                    <a:pt x="2082404" y="1227764"/>
                    <a:pt x="2024859" y="1285309"/>
                    <a:pt x="1953873" y="1285309"/>
                  </a:cubicBezTo>
                  <a:lnTo>
                    <a:pt x="128531" y="1285309"/>
                  </a:lnTo>
                  <a:cubicBezTo>
                    <a:pt x="57545" y="1285309"/>
                    <a:pt x="0" y="1227764"/>
                    <a:pt x="0" y="1156778"/>
                  </a:cubicBezTo>
                  <a:lnTo>
                    <a:pt x="0" y="128531"/>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394" tIns="73394" rIns="73394" bIns="348817"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Getting ready for change</a:t>
              </a:r>
            </a:p>
          </p:txBody>
        </p:sp>
        <p:sp>
          <p:nvSpPr>
            <p:cNvPr id="8" name="Shape 7">
              <a:extLst>
                <a:ext uri="{FF2B5EF4-FFF2-40B4-BE49-F238E27FC236}">
                  <a16:creationId xmlns:a16="http://schemas.microsoft.com/office/drawing/2014/main" id="{2AD001B6-3381-4743-8F0D-550184B6F233}"/>
                </a:ext>
              </a:extLst>
            </p:cNvPr>
            <p:cNvSpPr/>
            <p:nvPr/>
          </p:nvSpPr>
          <p:spPr>
            <a:xfrm>
              <a:off x="1856587" y="3529655"/>
              <a:ext cx="2381736" cy="2381736"/>
            </a:xfrm>
            <a:prstGeom prst="leftCircularArrow">
              <a:avLst>
                <a:gd name="adj1" fmla="val 3510"/>
                <a:gd name="adj2" fmla="val 435571"/>
                <a:gd name="adj3" fmla="val 2205536"/>
                <a:gd name="adj4" fmla="val 9018943"/>
                <a:gd name="adj5" fmla="val 4095"/>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Freeform 8">
              <a:extLst>
                <a:ext uri="{FF2B5EF4-FFF2-40B4-BE49-F238E27FC236}">
                  <a16:creationId xmlns:a16="http://schemas.microsoft.com/office/drawing/2014/main" id="{175060E5-3B90-914F-B827-6FE0978D7036}"/>
                </a:ext>
              </a:extLst>
            </p:cNvPr>
            <p:cNvSpPr/>
            <p:nvPr/>
          </p:nvSpPr>
          <p:spPr>
            <a:xfrm>
              <a:off x="1166028" y="4529328"/>
              <a:ext cx="1851026" cy="736092"/>
            </a:xfrm>
            <a:custGeom>
              <a:avLst/>
              <a:gdLst>
                <a:gd name="connsiteX0" fmla="*/ 0 w 1851026"/>
                <a:gd name="connsiteY0" fmla="*/ 73609 h 736092"/>
                <a:gd name="connsiteX1" fmla="*/ 73609 w 1851026"/>
                <a:gd name="connsiteY1" fmla="*/ 0 h 736092"/>
                <a:gd name="connsiteX2" fmla="*/ 1777417 w 1851026"/>
                <a:gd name="connsiteY2" fmla="*/ 0 h 736092"/>
                <a:gd name="connsiteX3" fmla="*/ 1851026 w 1851026"/>
                <a:gd name="connsiteY3" fmla="*/ 73609 h 736092"/>
                <a:gd name="connsiteX4" fmla="*/ 1851026 w 1851026"/>
                <a:gd name="connsiteY4" fmla="*/ 662483 h 736092"/>
                <a:gd name="connsiteX5" fmla="*/ 1777417 w 1851026"/>
                <a:gd name="connsiteY5" fmla="*/ 736092 h 736092"/>
                <a:gd name="connsiteX6" fmla="*/ 73609 w 1851026"/>
                <a:gd name="connsiteY6" fmla="*/ 736092 h 736092"/>
                <a:gd name="connsiteX7" fmla="*/ 0 w 1851026"/>
                <a:gd name="connsiteY7" fmla="*/ 662483 h 736092"/>
                <a:gd name="connsiteX8" fmla="*/ 0 w 1851026"/>
                <a:gd name="connsiteY8" fmla="*/ 73609 h 7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26" h="736092">
                  <a:moveTo>
                    <a:pt x="0" y="73609"/>
                  </a:moveTo>
                  <a:cubicBezTo>
                    <a:pt x="0" y="32956"/>
                    <a:pt x="32956" y="0"/>
                    <a:pt x="73609" y="0"/>
                  </a:cubicBezTo>
                  <a:lnTo>
                    <a:pt x="1777417" y="0"/>
                  </a:lnTo>
                  <a:cubicBezTo>
                    <a:pt x="1818070" y="0"/>
                    <a:pt x="1851026" y="32956"/>
                    <a:pt x="1851026" y="73609"/>
                  </a:cubicBezTo>
                  <a:lnTo>
                    <a:pt x="1851026" y="662483"/>
                  </a:lnTo>
                  <a:cubicBezTo>
                    <a:pt x="1851026" y="703136"/>
                    <a:pt x="1818070" y="736092"/>
                    <a:pt x="1777417" y="736092"/>
                  </a:cubicBezTo>
                  <a:lnTo>
                    <a:pt x="73609" y="736092"/>
                  </a:lnTo>
                  <a:cubicBezTo>
                    <a:pt x="32956" y="736092"/>
                    <a:pt x="0" y="703136"/>
                    <a:pt x="0" y="662483"/>
                  </a:cubicBezTo>
                  <a:lnTo>
                    <a:pt x="0" y="73609"/>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8709" tIns="59659" rIns="78709" bIns="59659" numCol="1" spcCol="1270" anchor="ctr" anchorCtr="0">
              <a:noAutofit/>
            </a:bodyPr>
            <a:lstStyle/>
            <a:p>
              <a:pPr marL="0" lvl="0" indent="0" algn="ctr" defTabSz="1333500">
                <a:lnSpc>
                  <a:spcPct val="90000"/>
                </a:lnSpc>
                <a:spcBef>
                  <a:spcPct val="0"/>
                </a:spcBef>
                <a:spcAft>
                  <a:spcPct val="35000"/>
                </a:spcAft>
                <a:buNone/>
              </a:pPr>
              <a:r>
                <a:rPr lang="en-US" sz="3000" kern="1200"/>
                <a:t>Unfreezing</a:t>
              </a:r>
            </a:p>
          </p:txBody>
        </p:sp>
      </p:grpSp>
      <p:grpSp>
        <p:nvGrpSpPr>
          <p:cNvPr id="16" name="Group 15">
            <a:extLst>
              <a:ext uri="{FF2B5EF4-FFF2-40B4-BE49-F238E27FC236}">
                <a16:creationId xmlns:a16="http://schemas.microsoft.com/office/drawing/2014/main" id="{500C6A15-F5AA-2B45-A1C1-480122B7F237}"/>
              </a:ext>
            </a:extLst>
          </p:cNvPr>
          <p:cNvGrpSpPr/>
          <p:nvPr/>
        </p:nvGrpSpPr>
        <p:grpSpPr>
          <a:xfrm>
            <a:off x="3415108" y="2098465"/>
            <a:ext cx="3783783" cy="2647821"/>
            <a:chOff x="3415108" y="2098465"/>
            <a:chExt cx="3783783" cy="2647821"/>
          </a:xfrm>
        </p:grpSpPr>
        <p:sp>
          <p:nvSpPr>
            <p:cNvPr id="10" name="Freeform 9">
              <a:extLst>
                <a:ext uri="{FF2B5EF4-FFF2-40B4-BE49-F238E27FC236}">
                  <a16:creationId xmlns:a16="http://schemas.microsoft.com/office/drawing/2014/main" id="{A088C992-B708-2B46-A6CF-B292D751F707}"/>
                </a:ext>
              </a:extLst>
            </p:cNvPr>
            <p:cNvSpPr/>
            <p:nvPr/>
          </p:nvSpPr>
          <p:spPr>
            <a:xfrm>
              <a:off x="3415108" y="3395945"/>
              <a:ext cx="2082404" cy="1285309"/>
            </a:xfrm>
            <a:custGeom>
              <a:avLst/>
              <a:gdLst>
                <a:gd name="connsiteX0" fmla="*/ 0 w 2082404"/>
                <a:gd name="connsiteY0" fmla="*/ 128531 h 1285309"/>
                <a:gd name="connsiteX1" fmla="*/ 128531 w 2082404"/>
                <a:gd name="connsiteY1" fmla="*/ 0 h 1285309"/>
                <a:gd name="connsiteX2" fmla="*/ 1953873 w 2082404"/>
                <a:gd name="connsiteY2" fmla="*/ 0 h 1285309"/>
                <a:gd name="connsiteX3" fmla="*/ 2082404 w 2082404"/>
                <a:gd name="connsiteY3" fmla="*/ 128531 h 1285309"/>
                <a:gd name="connsiteX4" fmla="*/ 2082404 w 2082404"/>
                <a:gd name="connsiteY4" fmla="*/ 1156778 h 1285309"/>
                <a:gd name="connsiteX5" fmla="*/ 1953873 w 2082404"/>
                <a:gd name="connsiteY5" fmla="*/ 1285309 h 1285309"/>
                <a:gd name="connsiteX6" fmla="*/ 128531 w 2082404"/>
                <a:gd name="connsiteY6" fmla="*/ 1285309 h 1285309"/>
                <a:gd name="connsiteX7" fmla="*/ 0 w 2082404"/>
                <a:gd name="connsiteY7" fmla="*/ 1156778 h 1285309"/>
                <a:gd name="connsiteX8" fmla="*/ 0 w 2082404"/>
                <a:gd name="connsiteY8" fmla="*/ 128531 h 12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404" h="1285309">
                  <a:moveTo>
                    <a:pt x="0" y="128531"/>
                  </a:moveTo>
                  <a:cubicBezTo>
                    <a:pt x="0" y="57545"/>
                    <a:pt x="57545" y="0"/>
                    <a:pt x="128531" y="0"/>
                  </a:cubicBezTo>
                  <a:lnTo>
                    <a:pt x="1953873" y="0"/>
                  </a:lnTo>
                  <a:cubicBezTo>
                    <a:pt x="2024859" y="0"/>
                    <a:pt x="2082404" y="57545"/>
                    <a:pt x="2082404" y="128531"/>
                  </a:cubicBezTo>
                  <a:lnTo>
                    <a:pt x="2082404" y="1156778"/>
                  </a:lnTo>
                  <a:cubicBezTo>
                    <a:pt x="2082404" y="1227764"/>
                    <a:pt x="2024859" y="1285309"/>
                    <a:pt x="1953873" y="1285309"/>
                  </a:cubicBezTo>
                  <a:lnTo>
                    <a:pt x="128531" y="1285309"/>
                  </a:lnTo>
                  <a:cubicBezTo>
                    <a:pt x="57545" y="1285309"/>
                    <a:pt x="0" y="1227764"/>
                    <a:pt x="0" y="1156778"/>
                  </a:cubicBezTo>
                  <a:lnTo>
                    <a:pt x="0" y="128531"/>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394" tIns="348817" rIns="73394" bIns="73394"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Implementing the change</a:t>
              </a:r>
            </a:p>
          </p:txBody>
        </p:sp>
        <p:sp>
          <p:nvSpPr>
            <p:cNvPr id="11" name="Circular Arrow 10">
              <a:extLst>
                <a:ext uri="{FF2B5EF4-FFF2-40B4-BE49-F238E27FC236}">
                  <a16:creationId xmlns:a16="http://schemas.microsoft.com/office/drawing/2014/main" id="{64F1C08D-BEEB-144C-877A-309C56932A42}"/>
                </a:ext>
              </a:extLst>
            </p:cNvPr>
            <p:cNvSpPr/>
            <p:nvPr/>
          </p:nvSpPr>
          <p:spPr>
            <a:xfrm>
              <a:off x="4551070" y="2098465"/>
              <a:ext cx="2647821" cy="2647821"/>
            </a:xfrm>
            <a:prstGeom prst="circularArrow">
              <a:avLst>
                <a:gd name="adj1" fmla="val 3157"/>
                <a:gd name="adj2" fmla="val 388533"/>
                <a:gd name="adj3" fmla="val 19440904"/>
                <a:gd name="adj4" fmla="val 12580459"/>
                <a:gd name="adj5" fmla="val 3683"/>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25C266B6-1FB9-BA48-AF83-432A54BCFE3A}"/>
                </a:ext>
              </a:extLst>
            </p:cNvPr>
            <p:cNvSpPr/>
            <p:nvPr/>
          </p:nvSpPr>
          <p:spPr>
            <a:xfrm>
              <a:off x="3877865" y="2811780"/>
              <a:ext cx="1851026" cy="736092"/>
            </a:xfrm>
            <a:custGeom>
              <a:avLst/>
              <a:gdLst>
                <a:gd name="connsiteX0" fmla="*/ 0 w 1851026"/>
                <a:gd name="connsiteY0" fmla="*/ 73609 h 736092"/>
                <a:gd name="connsiteX1" fmla="*/ 73609 w 1851026"/>
                <a:gd name="connsiteY1" fmla="*/ 0 h 736092"/>
                <a:gd name="connsiteX2" fmla="*/ 1777417 w 1851026"/>
                <a:gd name="connsiteY2" fmla="*/ 0 h 736092"/>
                <a:gd name="connsiteX3" fmla="*/ 1851026 w 1851026"/>
                <a:gd name="connsiteY3" fmla="*/ 73609 h 736092"/>
                <a:gd name="connsiteX4" fmla="*/ 1851026 w 1851026"/>
                <a:gd name="connsiteY4" fmla="*/ 662483 h 736092"/>
                <a:gd name="connsiteX5" fmla="*/ 1777417 w 1851026"/>
                <a:gd name="connsiteY5" fmla="*/ 736092 h 736092"/>
                <a:gd name="connsiteX6" fmla="*/ 73609 w 1851026"/>
                <a:gd name="connsiteY6" fmla="*/ 736092 h 736092"/>
                <a:gd name="connsiteX7" fmla="*/ 0 w 1851026"/>
                <a:gd name="connsiteY7" fmla="*/ 662483 h 736092"/>
                <a:gd name="connsiteX8" fmla="*/ 0 w 1851026"/>
                <a:gd name="connsiteY8" fmla="*/ 73609 h 7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26" h="736092">
                  <a:moveTo>
                    <a:pt x="0" y="73609"/>
                  </a:moveTo>
                  <a:cubicBezTo>
                    <a:pt x="0" y="32956"/>
                    <a:pt x="32956" y="0"/>
                    <a:pt x="73609" y="0"/>
                  </a:cubicBezTo>
                  <a:lnTo>
                    <a:pt x="1777417" y="0"/>
                  </a:lnTo>
                  <a:cubicBezTo>
                    <a:pt x="1818070" y="0"/>
                    <a:pt x="1851026" y="32956"/>
                    <a:pt x="1851026" y="73609"/>
                  </a:cubicBezTo>
                  <a:lnTo>
                    <a:pt x="1851026" y="662483"/>
                  </a:lnTo>
                  <a:cubicBezTo>
                    <a:pt x="1851026" y="703136"/>
                    <a:pt x="1818070" y="736092"/>
                    <a:pt x="1777417" y="736092"/>
                  </a:cubicBezTo>
                  <a:lnTo>
                    <a:pt x="73609" y="736092"/>
                  </a:lnTo>
                  <a:cubicBezTo>
                    <a:pt x="32956" y="736092"/>
                    <a:pt x="0" y="703136"/>
                    <a:pt x="0" y="662483"/>
                  </a:cubicBezTo>
                  <a:lnTo>
                    <a:pt x="0" y="73609"/>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78709" tIns="59659" rIns="78709" bIns="59659" numCol="1" spcCol="1270" anchor="ctr" anchorCtr="0">
              <a:noAutofit/>
            </a:bodyPr>
            <a:lstStyle/>
            <a:p>
              <a:pPr marL="0" lvl="0" indent="0" algn="ctr" defTabSz="1333500">
                <a:lnSpc>
                  <a:spcPct val="90000"/>
                </a:lnSpc>
                <a:spcBef>
                  <a:spcPct val="0"/>
                </a:spcBef>
                <a:spcAft>
                  <a:spcPct val="35000"/>
                </a:spcAft>
                <a:buNone/>
              </a:pPr>
              <a:r>
                <a:rPr lang="en-US" sz="3000" kern="1200" dirty="0"/>
                <a:t>Moving</a:t>
              </a:r>
            </a:p>
          </p:txBody>
        </p:sp>
      </p:grpSp>
      <p:grpSp>
        <p:nvGrpSpPr>
          <p:cNvPr id="17" name="Group 16">
            <a:extLst>
              <a:ext uri="{FF2B5EF4-FFF2-40B4-BE49-F238E27FC236}">
                <a16:creationId xmlns:a16="http://schemas.microsoft.com/office/drawing/2014/main" id="{E04AEB5E-31FC-0744-8D09-BA69F8D0C969}"/>
              </a:ext>
            </a:extLst>
          </p:cNvPr>
          <p:cNvGrpSpPr/>
          <p:nvPr/>
        </p:nvGrpSpPr>
        <p:grpSpPr>
          <a:xfrm>
            <a:off x="6126945" y="3395945"/>
            <a:ext cx="2313783" cy="1869475"/>
            <a:chOff x="6126945" y="3395945"/>
            <a:chExt cx="2313783" cy="1869475"/>
          </a:xfrm>
        </p:grpSpPr>
        <p:sp>
          <p:nvSpPr>
            <p:cNvPr id="13" name="Freeform 12">
              <a:extLst>
                <a:ext uri="{FF2B5EF4-FFF2-40B4-BE49-F238E27FC236}">
                  <a16:creationId xmlns:a16="http://schemas.microsoft.com/office/drawing/2014/main" id="{98B816BC-4BD3-8043-B8BC-1B841B7637A0}"/>
                </a:ext>
              </a:extLst>
            </p:cNvPr>
            <p:cNvSpPr/>
            <p:nvPr/>
          </p:nvSpPr>
          <p:spPr>
            <a:xfrm>
              <a:off x="6126945" y="3395945"/>
              <a:ext cx="2082404" cy="1285309"/>
            </a:xfrm>
            <a:custGeom>
              <a:avLst/>
              <a:gdLst>
                <a:gd name="connsiteX0" fmla="*/ 0 w 2082404"/>
                <a:gd name="connsiteY0" fmla="*/ 128531 h 1285309"/>
                <a:gd name="connsiteX1" fmla="*/ 128531 w 2082404"/>
                <a:gd name="connsiteY1" fmla="*/ 0 h 1285309"/>
                <a:gd name="connsiteX2" fmla="*/ 1953873 w 2082404"/>
                <a:gd name="connsiteY2" fmla="*/ 0 h 1285309"/>
                <a:gd name="connsiteX3" fmla="*/ 2082404 w 2082404"/>
                <a:gd name="connsiteY3" fmla="*/ 128531 h 1285309"/>
                <a:gd name="connsiteX4" fmla="*/ 2082404 w 2082404"/>
                <a:gd name="connsiteY4" fmla="*/ 1156778 h 1285309"/>
                <a:gd name="connsiteX5" fmla="*/ 1953873 w 2082404"/>
                <a:gd name="connsiteY5" fmla="*/ 1285309 h 1285309"/>
                <a:gd name="connsiteX6" fmla="*/ 128531 w 2082404"/>
                <a:gd name="connsiteY6" fmla="*/ 1285309 h 1285309"/>
                <a:gd name="connsiteX7" fmla="*/ 0 w 2082404"/>
                <a:gd name="connsiteY7" fmla="*/ 1156778 h 1285309"/>
                <a:gd name="connsiteX8" fmla="*/ 0 w 2082404"/>
                <a:gd name="connsiteY8" fmla="*/ 128531 h 128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404" h="1285309">
                  <a:moveTo>
                    <a:pt x="0" y="128531"/>
                  </a:moveTo>
                  <a:cubicBezTo>
                    <a:pt x="0" y="57545"/>
                    <a:pt x="57545" y="0"/>
                    <a:pt x="128531" y="0"/>
                  </a:cubicBezTo>
                  <a:lnTo>
                    <a:pt x="1953873" y="0"/>
                  </a:lnTo>
                  <a:cubicBezTo>
                    <a:pt x="2024859" y="0"/>
                    <a:pt x="2082404" y="57545"/>
                    <a:pt x="2082404" y="128531"/>
                  </a:cubicBezTo>
                  <a:lnTo>
                    <a:pt x="2082404" y="1156778"/>
                  </a:lnTo>
                  <a:cubicBezTo>
                    <a:pt x="2082404" y="1227764"/>
                    <a:pt x="2024859" y="1285309"/>
                    <a:pt x="1953873" y="1285309"/>
                  </a:cubicBezTo>
                  <a:lnTo>
                    <a:pt x="128531" y="1285309"/>
                  </a:lnTo>
                  <a:cubicBezTo>
                    <a:pt x="57545" y="1285309"/>
                    <a:pt x="0" y="1227764"/>
                    <a:pt x="0" y="1156778"/>
                  </a:cubicBezTo>
                  <a:lnTo>
                    <a:pt x="0" y="128531"/>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394" tIns="73394" rIns="73394" bIns="348817"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Maintaining the change</a:t>
              </a:r>
            </a:p>
          </p:txBody>
        </p:sp>
        <p:sp>
          <p:nvSpPr>
            <p:cNvPr id="14" name="Freeform 13">
              <a:extLst>
                <a:ext uri="{FF2B5EF4-FFF2-40B4-BE49-F238E27FC236}">
                  <a16:creationId xmlns:a16="http://schemas.microsoft.com/office/drawing/2014/main" id="{35625ECF-6016-3E4C-A6E8-9ED5CE3996E6}"/>
                </a:ext>
              </a:extLst>
            </p:cNvPr>
            <p:cNvSpPr/>
            <p:nvPr/>
          </p:nvSpPr>
          <p:spPr>
            <a:xfrm>
              <a:off x="6589702" y="4529328"/>
              <a:ext cx="1851026" cy="736092"/>
            </a:xfrm>
            <a:custGeom>
              <a:avLst/>
              <a:gdLst>
                <a:gd name="connsiteX0" fmla="*/ 0 w 1851026"/>
                <a:gd name="connsiteY0" fmla="*/ 73609 h 736092"/>
                <a:gd name="connsiteX1" fmla="*/ 73609 w 1851026"/>
                <a:gd name="connsiteY1" fmla="*/ 0 h 736092"/>
                <a:gd name="connsiteX2" fmla="*/ 1777417 w 1851026"/>
                <a:gd name="connsiteY2" fmla="*/ 0 h 736092"/>
                <a:gd name="connsiteX3" fmla="*/ 1851026 w 1851026"/>
                <a:gd name="connsiteY3" fmla="*/ 73609 h 736092"/>
                <a:gd name="connsiteX4" fmla="*/ 1851026 w 1851026"/>
                <a:gd name="connsiteY4" fmla="*/ 662483 h 736092"/>
                <a:gd name="connsiteX5" fmla="*/ 1777417 w 1851026"/>
                <a:gd name="connsiteY5" fmla="*/ 736092 h 736092"/>
                <a:gd name="connsiteX6" fmla="*/ 73609 w 1851026"/>
                <a:gd name="connsiteY6" fmla="*/ 736092 h 736092"/>
                <a:gd name="connsiteX7" fmla="*/ 0 w 1851026"/>
                <a:gd name="connsiteY7" fmla="*/ 662483 h 736092"/>
                <a:gd name="connsiteX8" fmla="*/ 0 w 1851026"/>
                <a:gd name="connsiteY8" fmla="*/ 73609 h 7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026" h="736092">
                  <a:moveTo>
                    <a:pt x="0" y="73609"/>
                  </a:moveTo>
                  <a:cubicBezTo>
                    <a:pt x="0" y="32956"/>
                    <a:pt x="32956" y="0"/>
                    <a:pt x="73609" y="0"/>
                  </a:cubicBezTo>
                  <a:lnTo>
                    <a:pt x="1777417" y="0"/>
                  </a:lnTo>
                  <a:cubicBezTo>
                    <a:pt x="1818070" y="0"/>
                    <a:pt x="1851026" y="32956"/>
                    <a:pt x="1851026" y="73609"/>
                  </a:cubicBezTo>
                  <a:lnTo>
                    <a:pt x="1851026" y="662483"/>
                  </a:lnTo>
                  <a:cubicBezTo>
                    <a:pt x="1851026" y="703136"/>
                    <a:pt x="1818070" y="736092"/>
                    <a:pt x="1777417" y="736092"/>
                  </a:cubicBezTo>
                  <a:lnTo>
                    <a:pt x="73609" y="736092"/>
                  </a:lnTo>
                  <a:cubicBezTo>
                    <a:pt x="32956" y="736092"/>
                    <a:pt x="0" y="703136"/>
                    <a:pt x="0" y="662483"/>
                  </a:cubicBezTo>
                  <a:lnTo>
                    <a:pt x="0" y="73609"/>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8709" tIns="59659" rIns="78709" bIns="59659" numCol="1" spcCol="1270" anchor="ctr" anchorCtr="0">
              <a:noAutofit/>
            </a:bodyPr>
            <a:lstStyle/>
            <a:p>
              <a:pPr marL="0" lvl="0" indent="0" algn="ctr" defTabSz="1333500">
                <a:lnSpc>
                  <a:spcPct val="90000"/>
                </a:lnSpc>
                <a:spcBef>
                  <a:spcPct val="0"/>
                </a:spcBef>
                <a:spcAft>
                  <a:spcPct val="35000"/>
                </a:spcAft>
                <a:buNone/>
              </a:pPr>
              <a:r>
                <a:rPr lang="en-US" sz="3000" kern="1200"/>
                <a:t>Refreezing</a:t>
              </a:r>
            </a:p>
          </p:txBody>
        </p:sp>
      </p:grpSp>
    </p:spTree>
    <p:extLst>
      <p:ext uri="{BB962C8B-B14F-4D97-AF65-F5344CB8AC3E}">
        <p14:creationId xmlns:p14="http://schemas.microsoft.com/office/powerpoint/2010/main" val="15644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8927-A7C0-C54A-B55B-E4954F75475F}"/>
              </a:ext>
            </a:extLst>
          </p:cNvPr>
          <p:cNvSpPr>
            <a:spLocks noGrp="1"/>
          </p:cNvSpPr>
          <p:nvPr>
            <p:ph type="title"/>
          </p:nvPr>
        </p:nvSpPr>
        <p:spPr/>
        <p:txBody>
          <a:bodyPr/>
          <a:lstStyle/>
          <a:p>
            <a:r>
              <a:rPr lang="en-US" dirty="0"/>
              <a:t>Methodology</a:t>
            </a:r>
          </a:p>
        </p:txBody>
      </p:sp>
      <p:sp>
        <p:nvSpPr>
          <p:cNvPr id="4" name="Slide Number Placeholder 3">
            <a:extLst>
              <a:ext uri="{FF2B5EF4-FFF2-40B4-BE49-F238E27FC236}">
                <a16:creationId xmlns:a16="http://schemas.microsoft.com/office/drawing/2014/main" id="{26C57981-E6FF-874C-A60D-091B2C2362C7}"/>
              </a:ext>
            </a:extLst>
          </p:cNvPr>
          <p:cNvSpPr>
            <a:spLocks noGrp="1"/>
          </p:cNvSpPr>
          <p:nvPr>
            <p:ph type="sldNum" sz="quarter" idx="12"/>
          </p:nvPr>
        </p:nvSpPr>
        <p:spPr/>
        <p:txBody>
          <a:bodyPr/>
          <a:lstStyle/>
          <a:p>
            <a:fld id="{BB91B803-E462-4741-B8BD-B058610752DD}" type="slidenum">
              <a:rPr lang="en-US" smtClean="0"/>
              <a:t>14</a:t>
            </a:fld>
            <a:endParaRPr lang="en-US"/>
          </a:p>
        </p:txBody>
      </p:sp>
      <p:sp>
        <p:nvSpPr>
          <p:cNvPr id="5" name="Content Placeholder 2">
            <a:extLst>
              <a:ext uri="{FF2B5EF4-FFF2-40B4-BE49-F238E27FC236}">
                <a16:creationId xmlns:a16="http://schemas.microsoft.com/office/drawing/2014/main" id="{83715EAC-5DB1-FE49-8440-8059EB7CA533}"/>
              </a:ext>
            </a:extLst>
          </p:cNvPr>
          <p:cNvSpPr>
            <a:spLocks noGrp="1"/>
          </p:cNvSpPr>
          <p:nvPr>
            <p:ph idx="1"/>
          </p:nvPr>
        </p:nvSpPr>
        <p:spPr/>
        <p:txBody>
          <a:bodyPr anchor="t">
            <a:normAutofit/>
          </a:bodyPr>
          <a:lstStyle/>
          <a:p>
            <a:pPr>
              <a:lnSpc>
                <a:spcPct val="150000"/>
              </a:lnSpc>
            </a:pPr>
            <a:r>
              <a:rPr lang="en-US" dirty="0"/>
              <a:t>Outcome measure: time in seconds</a:t>
            </a:r>
          </a:p>
          <a:p>
            <a:pPr lvl="1">
              <a:lnSpc>
                <a:spcPct val="150000"/>
              </a:lnSpc>
            </a:pPr>
            <a:r>
              <a:rPr lang="en-US" dirty="0"/>
              <a:t>Pre- and post-implementation studies</a:t>
            </a:r>
          </a:p>
          <a:p>
            <a:pPr lvl="1">
              <a:lnSpc>
                <a:spcPct val="150000"/>
              </a:lnSpc>
            </a:pPr>
            <a:r>
              <a:rPr lang="en-US" dirty="0"/>
              <a:t>Timed each step of EBM scanning workflow</a:t>
            </a:r>
          </a:p>
          <a:p>
            <a:pPr lvl="1">
              <a:lnSpc>
                <a:spcPct val="150000"/>
              </a:lnSpc>
            </a:pPr>
            <a:r>
              <a:rPr lang="en-US" dirty="0"/>
              <a:t>Challenges of process</a:t>
            </a:r>
          </a:p>
          <a:p>
            <a:pPr>
              <a:lnSpc>
                <a:spcPct val="150000"/>
              </a:lnSpc>
            </a:pPr>
            <a:r>
              <a:rPr lang="en-US" dirty="0"/>
              <a:t>Other measures</a:t>
            </a:r>
          </a:p>
        </p:txBody>
      </p:sp>
      <p:pic>
        <p:nvPicPr>
          <p:cNvPr id="6" name="Picture 5" descr="Stopwatch | Chad Kainz | Flickr">
            <a:extLst>
              <a:ext uri="{FF2B5EF4-FFF2-40B4-BE49-F238E27FC236}">
                <a16:creationId xmlns:a16="http://schemas.microsoft.com/office/drawing/2014/main" id="{B358374C-7F7D-1D46-B3D2-F1DE6D2C020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179" t="9476" r="13876" b="18775"/>
          <a:stretch/>
        </p:blipFill>
        <p:spPr>
          <a:xfrm>
            <a:off x="7239000" y="298450"/>
            <a:ext cx="1219199" cy="1598949"/>
          </a:xfrm>
          <a:prstGeom prst="rect">
            <a:avLst/>
          </a:prstGeom>
        </p:spPr>
      </p:pic>
    </p:spTree>
    <p:extLst>
      <p:ext uri="{BB962C8B-B14F-4D97-AF65-F5344CB8AC3E}">
        <p14:creationId xmlns:p14="http://schemas.microsoft.com/office/powerpoint/2010/main" val="202801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05B7-1EF7-7646-9F46-5E6C2E796070}"/>
              </a:ext>
            </a:extLst>
          </p:cNvPr>
          <p:cNvSpPr>
            <a:spLocks noGrp="1"/>
          </p:cNvSpPr>
          <p:nvPr>
            <p:ph type="title"/>
          </p:nvPr>
        </p:nvSpPr>
        <p:spPr/>
        <p:txBody>
          <a:bodyPr/>
          <a:lstStyle/>
          <a:p>
            <a:r>
              <a:rPr lang="en-US" dirty="0"/>
              <a:t>Feeding Workflow</a:t>
            </a:r>
          </a:p>
        </p:txBody>
      </p:sp>
      <p:sp>
        <p:nvSpPr>
          <p:cNvPr id="3" name="Content Placeholder 2">
            <a:extLst>
              <a:ext uri="{FF2B5EF4-FFF2-40B4-BE49-F238E27FC236}">
                <a16:creationId xmlns:a16="http://schemas.microsoft.com/office/drawing/2014/main" id="{D8798E86-070F-884A-BCF1-99B23D90A5E5}"/>
              </a:ext>
            </a:extLst>
          </p:cNvPr>
          <p:cNvSpPr>
            <a:spLocks noGrp="1"/>
          </p:cNvSpPr>
          <p:nvPr>
            <p:ph sz="half" idx="1"/>
          </p:nvPr>
        </p:nvSpPr>
        <p:spPr/>
        <p:txBody>
          <a:bodyPr>
            <a:normAutofit/>
          </a:bodyPr>
          <a:lstStyle/>
          <a:p>
            <a:r>
              <a:rPr lang="en-US" dirty="0"/>
              <a:t>Legacy system</a:t>
            </a:r>
          </a:p>
          <a:p>
            <a:pPr marL="914400" lvl="1" indent="-457200">
              <a:buFont typeface="+mj-lt"/>
              <a:buAutoNum type="arabicPeriod"/>
            </a:pPr>
            <a:r>
              <a:rPr lang="en-US" dirty="0"/>
              <a:t>Login</a:t>
            </a:r>
          </a:p>
          <a:p>
            <a:pPr marL="914400" lvl="1" indent="-457200">
              <a:buFont typeface="+mj-lt"/>
              <a:buAutoNum type="arabicPeriod"/>
            </a:pPr>
            <a:r>
              <a:rPr lang="en-US" dirty="0"/>
              <a:t>Select </a:t>
            </a:r>
            <a:r>
              <a:rPr lang="en-US" dirty="0" err="1"/>
              <a:t>pt</a:t>
            </a:r>
            <a:r>
              <a:rPr lang="en-US" dirty="0"/>
              <a:t> and open worklist</a:t>
            </a:r>
          </a:p>
          <a:p>
            <a:pPr marL="914400" lvl="1" indent="-457200">
              <a:buFont typeface="+mj-lt"/>
              <a:buAutoNum type="arabicPeriod"/>
            </a:pPr>
            <a:r>
              <a:rPr lang="en-US" dirty="0"/>
              <a:t>Scan dongle</a:t>
            </a:r>
          </a:p>
          <a:p>
            <a:pPr marL="914400" lvl="1" indent="-457200">
              <a:buFont typeface="+mj-lt"/>
              <a:buAutoNum type="arabicPeriod"/>
            </a:pPr>
            <a:r>
              <a:rPr lang="en-US" dirty="0"/>
              <a:t>Walk to infant</a:t>
            </a:r>
          </a:p>
          <a:p>
            <a:pPr marL="914400" lvl="1" indent="-457200">
              <a:buFont typeface="+mj-lt"/>
              <a:buAutoNum type="arabicPeriod"/>
            </a:pPr>
            <a:r>
              <a:rPr lang="en-US" dirty="0"/>
              <a:t>Scan infant ID band</a:t>
            </a:r>
          </a:p>
          <a:p>
            <a:pPr marL="914400" lvl="1" indent="-457200">
              <a:buFont typeface="+mj-lt"/>
              <a:buAutoNum type="arabicPeriod"/>
            </a:pPr>
            <a:r>
              <a:rPr lang="en-US" dirty="0"/>
              <a:t>Scan EBM barcode</a:t>
            </a:r>
          </a:p>
          <a:p>
            <a:pPr marL="914400" lvl="1" indent="-457200">
              <a:buFont typeface="+mj-lt"/>
              <a:buAutoNum type="arabicPeriod"/>
            </a:pPr>
            <a:r>
              <a:rPr lang="en-US" dirty="0"/>
              <a:t>Walk back to computer</a:t>
            </a:r>
          </a:p>
          <a:p>
            <a:pPr marL="914400" lvl="1" indent="-457200">
              <a:buFont typeface="+mj-lt"/>
              <a:buAutoNum type="arabicPeriod"/>
            </a:pPr>
            <a:r>
              <a:rPr lang="en-US" dirty="0"/>
              <a:t>Submit documentation</a:t>
            </a:r>
          </a:p>
        </p:txBody>
      </p:sp>
      <p:sp>
        <p:nvSpPr>
          <p:cNvPr id="5" name="Content Placeholder 4">
            <a:extLst>
              <a:ext uri="{FF2B5EF4-FFF2-40B4-BE49-F238E27FC236}">
                <a16:creationId xmlns:a16="http://schemas.microsoft.com/office/drawing/2014/main" id="{FF9B1F6E-C4CC-7D45-8C68-FD25333BCD42}"/>
              </a:ext>
            </a:extLst>
          </p:cNvPr>
          <p:cNvSpPr>
            <a:spLocks noGrp="1"/>
          </p:cNvSpPr>
          <p:nvPr>
            <p:ph sz="half" idx="2"/>
          </p:nvPr>
        </p:nvSpPr>
        <p:spPr/>
        <p:txBody>
          <a:bodyPr>
            <a:normAutofit/>
          </a:bodyPr>
          <a:lstStyle/>
          <a:p>
            <a:r>
              <a:rPr lang="en-US" dirty="0"/>
              <a:t>Epic Rover</a:t>
            </a:r>
          </a:p>
          <a:p>
            <a:pPr marL="914400" lvl="1" indent="-457200">
              <a:buFont typeface="+mj-lt"/>
              <a:buAutoNum type="arabicPeriod"/>
            </a:pPr>
            <a:r>
              <a:rPr lang="en-US" dirty="0"/>
              <a:t>Login </a:t>
            </a:r>
          </a:p>
          <a:p>
            <a:pPr marL="914400" lvl="1" indent="-457200">
              <a:buFont typeface="+mj-lt"/>
              <a:buAutoNum type="arabicPeriod"/>
            </a:pPr>
            <a:r>
              <a:rPr lang="en-US" dirty="0"/>
              <a:t>Select patient </a:t>
            </a:r>
          </a:p>
          <a:p>
            <a:pPr marL="914400" lvl="1" indent="-457200">
              <a:buFont typeface="+mj-lt"/>
              <a:buAutoNum type="arabicPeriod"/>
            </a:pPr>
            <a:r>
              <a:rPr lang="en-US" dirty="0"/>
              <a:t>Open feedings</a:t>
            </a:r>
          </a:p>
          <a:p>
            <a:pPr marL="914400" lvl="1" indent="-457200">
              <a:buFont typeface="+mj-lt"/>
              <a:buAutoNum type="arabicPeriod"/>
            </a:pPr>
            <a:r>
              <a:rPr lang="en-US" dirty="0"/>
              <a:t>Scan infant ID band</a:t>
            </a:r>
          </a:p>
          <a:p>
            <a:pPr marL="914400" lvl="1" indent="-457200">
              <a:buFont typeface="+mj-lt"/>
              <a:buAutoNum type="arabicPeriod"/>
            </a:pPr>
            <a:r>
              <a:rPr lang="en-US" dirty="0"/>
              <a:t>Scan EBM barcode</a:t>
            </a:r>
          </a:p>
          <a:p>
            <a:pPr marL="914400" lvl="1" indent="-457200">
              <a:buFont typeface="+mj-lt"/>
              <a:buAutoNum type="arabicPeriod"/>
            </a:pPr>
            <a:r>
              <a:rPr lang="en-US" dirty="0"/>
              <a:t>Enter volume</a:t>
            </a:r>
          </a:p>
          <a:p>
            <a:pPr marL="914400" lvl="1" indent="-457200">
              <a:buFont typeface="+mj-lt"/>
              <a:buAutoNum type="arabicPeriod"/>
            </a:pPr>
            <a:r>
              <a:rPr lang="en-US" dirty="0"/>
              <a:t>Submit documentation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C4F2A721-87BD-6D43-8831-965C04123E37}"/>
              </a:ext>
            </a:extLst>
          </p:cNvPr>
          <p:cNvSpPr>
            <a:spLocks noGrp="1"/>
          </p:cNvSpPr>
          <p:nvPr>
            <p:ph type="sldNum" sz="quarter" idx="12"/>
          </p:nvPr>
        </p:nvSpPr>
        <p:spPr/>
        <p:txBody>
          <a:bodyPr/>
          <a:lstStyle/>
          <a:p>
            <a:fld id="{BB91B803-E462-4741-B8BD-B058610752DD}" type="slidenum">
              <a:rPr lang="en-US" smtClean="0"/>
              <a:t>15</a:t>
            </a:fld>
            <a:endParaRPr lang="en-US"/>
          </a:p>
        </p:txBody>
      </p:sp>
    </p:spTree>
    <p:extLst>
      <p:ext uri="{BB962C8B-B14F-4D97-AF65-F5344CB8AC3E}">
        <p14:creationId xmlns:p14="http://schemas.microsoft.com/office/powerpoint/2010/main" val="11614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10A20E-C358-BC4E-8141-B65FB89BC0F8}"/>
              </a:ext>
            </a:extLst>
          </p:cNvPr>
          <p:cNvSpPr>
            <a:spLocks noGrp="1"/>
          </p:cNvSpPr>
          <p:nvPr>
            <p:ph type="title"/>
          </p:nvPr>
        </p:nvSpPr>
        <p:spPr/>
        <p:txBody>
          <a:bodyPr>
            <a:normAutofit/>
          </a:bodyPr>
          <a:lstStyle/>
          <a:p>
            <a:r>
              <a:rPr lang="en-US" sz="3200" dirty="0"/>
              <a:t>Rover Workflow</a:t>
            </a:r>
          </a:p>
        </p:txBody>
      </p:sp>
      <p:sp>
        <p:nvSpPr>
          <p:cNvPr id="5" name="Slide Number Placeholder 4">
            <a:extLst>
              <a:ext uri="{FF2B5EF4-FFF2-40B4-BE49-F238E27FC236}">
                <a16:creationId xmlns:a16="http://schemas.microsoft.com/office/drawing/2014/main" id="{97C72F2D-33E4-AA42-AAD7-B5111B52D09C}"/>
              </a:ext>
            </a:extLst>
          </p:cNvPr>
          <p:cNvSpPr>
            <a:spLocks noGrp="1"/>
          </p:cNvSpPr>
          <p:nvPr>
            <p:ph type="sldNum" sz="quarter" idx="12"/>
          </p:nvPr>
        </p:nvSpPr>
        <p:spPr/>
        <p:txBody>
          <a:bodyPr/>
          <a:lstStyle/>
          <a:p>
            <a:fld id="{BB91B803-E462-4741-B8BD-B058610752DD}" type="slidenum">
              <a:rPr lang="en-US" smtClean="0"/>
              <a:t>16</a:t>
            </a:fld>
            <a:endParaRPr lang="en-US"/>
          </a:p>
        </p:txBody>
      </p:sp>
      <p:sp>
        <p:nvSpPr>
          <p:cNvPr id="15" name="TextBox 14">
            <a:extLst>
              <a:ext uri="{FF2B5EF4-FFF2-40B4-BE49-F238E27FC236}">
                <a16:creationId xmlns:a16="http://schemas.microsoft.com/office/drawing/2014/main" id="{9A51E7DE-852E-1B4E-839C-FCBE0C36427F}"/>
              </a:ext>
            </a:extLst>
          </p:cNvPr>
          <p:cNvSpPr txBox="1"/>
          <p:nvPr/>
        </p:nvSpPr>
        <p:spPr>
          <a:xfrm flipH="1">
            <a:off x="5332095" y="6217850"/>
            <a:ext cx="2627604" cy="276999"/>
          </a:xfrm>
          <a:prstGeom prst="rect">
            <a:avLst/>
          </a:prstGeom>
          <a:noFill/>
        </p:spPr>
        <p:txBody>
          <a:bodyPr wrap="square" rtlCol="0">
            <a:spAutoFit/>
          </a:bodyPr>
          <a:lstStyle/>
          <a:p>
            <a:r>
              <a:rPr lang="en-US" sz="1200" dirty="0"/>
              <a:t>Image source: </a:t>
            </a:r>
            <a:r>
              <a:rPr lang="en-US" sz="1200" dirty="0" err="1"/>
              <a:t>www.epic.com</a:t>
            </a:r>
            <a:endParaRPr lang="en-US" sz="1200" dirty="0"/>
          </a:p>
        </p:txBody>
      </p:sp>
      <p:pic>
        <p:nvPicPr>
          <p:cNvPr id="16" name="Picture 15">
            <a:extLst>
              <a:ext uri="{FF2B5EF4-FFF2-40B4-BE49-F238E27FC236}">
                <a16:creationId xmlns:a16="http://schemas.microsoft.com/office/drawing/2014/main" id="{19D527F3-B307-3242-A57F-73A92E93A15F}"/>
              </a:ext>
            </a:extLst>
          </p:cNvPr>
          <p:cNvPicPr>
            <a:picLocks noChangeAspect="1"/>
          </p:cNvPicPr>
          <p:nvPr/>
        </p:nvPicPr>
        <p:blipFill>
          <a:blip r:embed="rId3"/>
          <a:stretch>
            <a:fillRect/>
          </a:stretch>
        </p:blipFill>
        <p:spPr>
          <a:xfrm>
            <a:off x="5308600" y="1330572"/>
            <a:ext cx="2339340" cy="4800600"/>
          </a:xfrm>
          <a:prstGeom prst="rect">
            <a:avLst/>
          </a:prstGeom>
        </p:spPr>
      </p:pic>
      <p:pic>
        <p:nvPicPr>
          <p:cNvPr id="17" name="Picture 16">
            <a:extLst>
              <a:ext uri="{FF2B5EF4-FFF2-40B4-BE49-F238E27FC236}">
                <a16:creationId xmlns:a16="http://schemas.microsoft.com/office/drawing/2014/main" id="{F1F6E305-DD80-D440-B88F-97BC2FF044EE}"/>
              </a:ext>
            </a:extLst>
          </p:cNvPr>
          <p:cNvPicPr>
            <a:picLocks noChangeAspect="1"/>
          </p:cNvPicPr>
          <p:nvPr/>
        </p:nvPicPr>
        <p:blipFill>
          <a:blip r:embed="rId4"/>
          <a:stretch>
            <a:fillRect/>
          </a:stretch>
        </p:blipFill>
        <p:spPr>
          <a:xfrm>
            <a:off x="1496060" y="1330572"/>
            <a:ext cx="2316480" cy="4815840"/>
          </a:xfrm>
          <a:prstGeom prst="rect">
            <a:avLst/>
          </a:prstGeom>
        </p:spPr>
      </p:pic>
    </p:spTree>
    <p:extLst>
      <p:ext uri="{BB962C8B-B14F-4D97-AF65-F5344CB8AC3E}">
        <p14:creationId xmlns:p14="http://schemas.microsoft.com/office/powerpoint/2010/main" val="17957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E46E4-DEC3-AD44-8700-932127A9FD53}"/>
              </a:ext>
            </a:extLst>
          </p:cNvPr>
          <p:cNvSpPr>
            <a:spLocks noGrp="1"/>
          </p:cNvSpPr>
          <p:nvPr>
            <p:ph type="sldNum" sz="quarter" idx="12"/>
          </p:nvPr>
        </p:nvSpPr>
        <p:spPr/>
        <p:txBody>
          <a:bodyPr/>
          <a:lstStyle/>
          <a:p>
            <a:fld id="{BB91B803-E462-4741-B8BD-B058610752DD}" type="slidenum">
              <a:rPr lang="en-US" smtClean="0"/>
              <a:t>17</a:t>
            </a:fld>
            <a:endParaRPr lang="en-US"/>
          </a:p>
        </p:txBody>
      </p:sp>
      <p:pic>
        <p:nvPicPr>
          <p:cNvPr id="9" name="Picture 8">
            <a:extLst>
              <a:ext uri="{FF2B5EF4-FFF2-40B4-BE49-F238E27FC236}">
                <a16:creationId xmlns:a16="http://schemas.microsoft.com/office/drawing/2014/main" id="{8DE816B1-7484-9C46-9B33-203268DD5EFD}"/>
              </a:ext>
            </a:extLst>
          </p:cNvPr>
          <p:cNvPicPr>
            <a:picLocks noChangeAspect="1"/>
          </p:cNvPicPr>
          <p:nvPr/>
        </p:nvPicPr>
        <p:blipFill>
          <a:blip r:embed="rId3"/>
          <a:stretch>
            <a:fillRect/>
          </a:stretch>
        </p:blipFill>
        <p:spPr>
          <a:xfrm>
            <a:off x="1485900" y="1190624"/>
            <a:ext cx="2339340" cy="4800600"/>
          </a:xfrm>
          <a:prstGeom prst="rect">
            <a:avLst/>
          </a:prstGeom>
        </p:spPr>
      </p:pic>
      <p:pic>
        <p:nvPicPr>
          <p:cNvPr id="14" name="Picture 13">
            <a:extLst>
              <a:ext uri="{FF2B5EF4-FFF2-40B4-BE49-F238E27FC236}">
                <a16:creationId xmlns:a16="http://schemas.microsoft.com/office/drawing/2014/main" id="{42FCCB67-3ED3-7A43-B229-8EB14A68DED1}"/>
              </a:ext>
            </a:extLst>
          </p:cNvPr>
          <p:cNvPicPr>
            <a:picLocks noChangeAspect="1"/>
          </p:cNvPicPr>
          <p:nvPr/>
        </p:nvPicPr>
        <p:blipFill>
          <a:blip r:embed="rId4"/>
          <a:stretch>
            <a:fillRect/>
          </a:stretch>
        </p:blipFill>
        <p:spPr>
          <a:xfrm>
            <a:off x="5311140" y="1186179"/>
            <a:ext cx="2346960" cy="4808220"/>
          </a:xfrm>
          <a:prstGeom prst="rect">
            <a:avLst/>
          </a:prstGeom>
        </p:spPr>
      </p:pic>
      <p:sp>
        <p:nvSpPr>
          <p:cNvPr id="15" name="TextBox 14">
            <a:extLst>
              <a:ext uri="{FF2B5EF4-FFF2-40B4-BE49-F238E27FC236}">
                <a16:creationId xmlns:a16="http://schemas.microsoft.com/office/drawing/2014/main" id="{50901216-CCD3-2B4B-852A-3CFFBBF01FDE}"/>
              </a:ext>
            </a:extLst>
          </p:cNvPr>
          <p:cNvSpPr txBox="1"/>
          <p:nvPr/>
        </p:nvSpPr>
        <p:spPr>
          <a:xfrm flipH="1">
            <a:off x="5332095" y="6217850"/>
            <a:ext cx="2627604" cy="276999"/>
          </a:xfrm>
          <a:prstGeom prst="rect">
            <a:avLst/>
          </a:prstGeom>
          <a:noFill/>
        </p:spPr>
        <p:txBody>
          <a:bodyPr wrap="square" rtlCol="0">
            <a:spAutoFit/>
          </a:bodyPr>
          <a:lstStyle/>
          <a:p>
            <a:r>
              <a:rPr lang="en-US" sz="1200" dirty="0"/>
              <a:t>Image source: </a:t>
            </a:r>
            <a:r>
              <a:rPr lang="en-US" sz="1200" dirty="0" err="1"/>
              <a:t>www.epic.com</a:t>
            </a:r>
            <a:endParaRPr lang="en-US" sz="1200" dirty="0"/>
          </a:p>
        </p:txBody>
      </p:sp>
      <p:sp>
        <p:nvSpPr>
          <p:cNvPr id="16" name="Title 5">
            <a:extLst>
              <a:ext uri="{FF2B5EF4-FFF2-40B4-BE49-F238E27FC236}">
                <a16:creationId xmlns:a16="http://schemas.microsoft.com/office/drawing/2014/main" id="{58BB2D05-F62B-EA42-94F6-9F689A324031}"/>
              </a:ext>
            </a:extLst>
          </p:cNvPr>
          <p:cNvSpPr txBox="1">
            <a:spLocks/>
          </p:cNvSpPr>
          <p:nvPr/>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Rover Workflow</a:t>
            </a:r>
          </a:p>
        </p:txBody>
      </p:sp>
    </p:spTree>
    <p:extLst>
      <p:ext uri="{BB962C8B-B14F-4D97-AF65-F5344CB8AC3E}">
        <p14:creationId xmlns:p14="http://schemas.microsoft.com/office/powerpoint/2010/main" val="22539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540D-B00E-A240-BEBC-2EA08E304529}"/>
              </a:ext>
            </a:extLst>
          </p:cNvPr>
          <p:cNvSpPr>
            <a:spLocks noGrp="1"/>
          </p:cNvSpPr>
          <p:nvPr>
            <p:ph type="title"/>
          </p:nvPr>
        </p:nvSpPr>
        <p:spPr/>
        <p:txBody>
          <a:bodyPr/>
          <a:lstStyle/>
          <a:p>
            <a:r>
              <a:rPr lang="en-US" dirty="0"/>
              <a:t>Device Deployment</a:t>
            </a:r>
          </a:p>
        </p:txBody>
      </p:sp>
      <p:sp>
        <p:nvSpPr>
          <p:cNvPr id="3" name="Content Placeholder 2">
            <a:extLst>
              <a:ext uri="{FF2B5EF4-FFF2-40B4-BE49-F238E27FC236}">
                <a16:creationId xmlns:a16="http://schemas.microsoft.com/office/drawing/2014/main" id="{A4B8018B-ECED-034B-B0B5-19E02CFF5F12}"/>
              </a:ext>
            </a:extLst>
          </p:cNvPr>
          <p:cNvSpPr>
            <a:spLocks noGrp="1"/>
          </p:cNvSpPr>
          <p:nvPr>
            <p:ph idx="1"/>
          </p:nvPr>
        </p:nvSpPr>
        <p:spPr/>
        <p:txBody>
          <a:bodyPr anchor="ctr"/>
          <a:lstStyle/>
          <a:p>
            <a:pPr>
              <a:lnSpc>
                <a:spcPct val="150000"/>
              </a:lnSpc>
            </a:pPr>
            <a:r>
              <a:rPr lang="en-US" dirty="0"/>
              <a:t>NICU 26 phones + batteries</a:t>
            </a:r>
          </a:p>
          <a:p>
            <a:pPr>
              <a:lnSpc>
                <a:spcPct val="150000"/>
              </a:lnSpc>
            </a:pPr>
            <a:r>
              <a:rPr lang="en-US" dirty="0"/>
              <a:t>26 additional batteries</a:t>
            </a:r>
          </a:p>
          <a:p>
            <a:pPr>
              <a:lnSpc>
                <a:spcPct val="150000"/>
              </a:lnSpc>
            </a:pPr>
            <a:r>
              <a:rPr lang="en-US" dirty="0"/>
              <a:t>7 charging stations with 4 slots each</a:t>
            </a:r>
          </a:p>
          <a:p>
            <a:pPr>
              <a:lnSpc>
                <a:spcPct val="150000"/>
              </a:lnSpc>
            </a:pPr>
            <a:endParaRPr lang="en-US" dirty="0"/>
          </a:p>
        </p:txBody>
      </p:sp>
      <p:sp>
        <p:nvSpPr>
          <p:cNvPr id="4" name="Slide Number Placeholder 3">
            <a:extLst>
              <a:ext uri="{FF2B5EF4-FFF2-40B4-BE49-F238E27FC236}">
                <a16:creationId xmlns:a16="http://schemas.microsoft.com/office/drawing/2014/main" id="{E3BF647A-393E-044A-A8AC-4A29074ADA5A}"/>
              </a:ext>
            </a:extLst>
          </p:cNvPr>
          <p:cNvSpPr>
            <a:spLocks noGrp="1"/>
          </p:cNvSpPr>
          <p:nvPr>
            <p:ph type="sldNum" sz="quarter" idx="12"/>
          </p:nvPr>
        </p:nvSpPr>
        <p:spPr/>
        <p:txBody>
          <a:bodyPr/>
          <a:lstStyle/>
          <a:p>
            <a:fld id="{BB91B803-E462-4741-B8BD-B058610752DD}" type="slidenum">
              <a:rPr lang="en-US" smtClean="0"/>
              <a:t>18</a:t>
            </a:fld>
            <a:endParaRPr lang="en-US"/>
          </a:p>
        </p:txBody>
      </p:sp>
    </p:spTree>
    <p:extLst>
      <p:ext uri="{BB962C8B-B14F-4D97-AF65-F5344CB8AC3E}">
        <p14:creationId xmlns:p14="http://schemas.microsoft.com/office/powerpoint/2010/main" val="396779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EB15-1015-894B-BE3A-148175521E66}"/>
              </a:ext>
            </a:extLst>
          </p:cNvPr>
          <p:cNvSpPr>
            <a:spLocks noGrp="1"/>
          </p:cNvSpPr>
          <p:nvPr>
            <p:ph type="title"/>
          </p:nvPr>
        </p:nvSpPr>
        <p:spPr/>
        <p:txBody>
          <a:bodyPr/>
          <a:lstStyle/>
          <a:p>
            <a:r>
              <a:rPr lang="en-US" dirty="0"/>
              <a:t>Implementation</a:t>
            </a:r>
          </a:p>
        </p:txBody>
      </p:sp>
      <p:sp>
        <p:nvSpPr>
          <p:cNvPr id="4" name="Slide Number Placeholder 3">
            <a:extLst>
              <a:ext uri="{FF2B5EF4-FFF2-40B4-BE49-F238E27FC236}">
                <a16:creationId xmlns:a16="http://schemas.microsoft.com/office/drawing/2014/main" id="{08DB3A6F-D6FE-194E-8C0C-4B932BEB67AF}"/>
              </a:ext>
            </a:extLst>
          </p:cNvPr>
          <p:cNvSpPr>
            <a:spLocks noGrp="1"/>
          </p:cNvSpPr>
          <p:nvPr>
            <p:ph type="sldNum" sz="quarter" idx="12"/>
          </p:nvPr>
        </p:nvSpPr>
        <p:spPr/>
        <p:txBody>
          <a:bodyPr/>
          <a:lstStyle/>
          <a:p>
            <a:fld id="{BB91B803-E462-4741-B8BD-B058610752DD}" type="slidenum">
              <a:rPr lang="en-US" smtClean="0"/>
              <a:t>19</a:t>
            </a:fld>
            <a:endParaRPr lang="en-US"/>
          </a:p>
        </p:txBody>
      </p:sp>
      <p:pic>
        <p:nvPicPr>
          <p:cNvPr id="10" name="Picture 9">
            <a:extLst>
              <a:ext uri="{FF2B5EF4-FFF2-40B4-BE49-F238E27FC236}">
                <a16:creationId xmlns:a16="http://schemas.microsoft.com/office/drawing/2014/main" id="{B17D9907-540D-1144-83C6-B296A2F91D72}"/>
              </a:ext>
            </a:extLst>
          </p:cNvPr>
          <p:cNvPicPr>
            <a:picLocks noChangeAspect="1"/>
          </p:cNvPicPr>
          <p:nvPr/>
        </p:nvPicPr>
        <p:blipFill>
          <a:blip r:embed="rId3"/>
          <a:stretch>
            <a:fillRect/>
          </a:stretch>
        </p:blipFill>
        <p:spPr>
          <a:xfrm>
            <a:off x="228600" y="1524000"/>
            <a:ext cx="3920574" cy="2667000"/>
          </a:xfrm>
          <a:prstGeom prst="rect">
            <a:avLst/>
          </a:prstGeom>
        </p:spPr>
      </p:pic>
      <p:pic>
        <p:nvPicPr>
          <p:cNvPr id="12" name="Picture 11" descr="A pink flower is in a garden&#10;&#10;Description automatically generated">
            <a:extLst>
              <a:ext uri="{FF2B5EF4-FFF2-40B4-BE49-F238E27FC236}">
                <a16:creationId xmlns:a16="http://schemas.microsoft.com/office/drawing/2014/main" id="{58662D42-5765-4843-A570-F3C207B6420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91050" y="3581400"/>
            <a:ext cx="4000502" cy="2667001"/>
          </a:xfrm>
          <a:prstGeom prst="rect">
            <a:avLst/>
          </a:prstGeom>
        </p:spPr>
      </p:pic>
      <p:sp>
        <p:nvSpPr>
          <p:cNvPr id="14" name="Rectangle 13">
            <a:extLst>
              <a:ext uri="{FF2B5EF4-FFF2-40B4-BE49-F238E27FC236}">
                <a16:creationId xmlns:a16="http://schemas.microsoft.com/office/drawing/2014/main" id="{0438926C-021F-934D-98B9-C7BCE9FEFF56}"/>
              </a:ext>
            </a:extLst>
          </p:cNvPr>
          <p:cNvSpPr/>
          <p:nvPr/>
        </p:nvSpPr>
        <p:spPr>
          <a:xfrm>
            <a:off x="792511" y="4648200"/>
            <a:ext cx="2792752" cy="923330"/>
          </a:xfrm>
          <a:prstGeom prst="rect">
            <a:avLst/>
          </a:prstGeom>
          <a:noFill/>
        </p:spPr>
        <p:txBody>
          <a:bodyPr wrap="none" lIns="91440" tIns="45720" rIns="91440" bIns="45720">
            <a:prstTxWarp prst="textWave2">
              <a:avLst/>
            </a:prstTxWarp>
            <a:spAutoFit/>
          </a:bodyPr>
          <a:lstStyle/>
          <a:p>
            <a:pPr algn="ctr"/>
            <a:r>
              <a:rPr lang="en-US" sz="5400" b="1" cap="none" spc="0" dirty="0">
                <a:ln w="0"/>
                <a:solidFill>
                  <a:srgbClr val="FFC000"/>
                </a:solidFill>
                <a:effectLst>
                  <a:reflection blurRad="6350" stA="53000" endA="300" endPos="35500" dir="5400000" sy="-90000" algn="bl" rotWithShape="0"/>
                </a:effectLst>
              </a:rPr>
              <a:t>Sunshine</a:t>
            </a:r>
          </a:p>
        </p:txBody>
      </p:sp>
      <p:sp>
        <p:nvSpPr>
          <p:cNvPr id="15" name="Rectangle 14">
            <a:extLst>
              <a:ext uri="{FF2B5EF4-FFF2-40B4-BE49-F238E27FC236}">
                <a16:creationId xmlns:a16="http://schemas.microsoft.com/office/drawing/2014/main" id="{CA3FD6BC-9977-5C47-90F4-05F2157C18EF}"/>
              </a:ext>
            </a:extLst>
          </p:cNvPr>
          <p:cNvSpPr/>
          <p:nvPr/>
        </p:nvSpPr>
        <p:spPr>
          <a:xfrm>
            <a:off x="4501901" y="1919882"/>
            <a:ext cx="4102598" cy="923330"/>
          </a:xfrm>
          <a:prstGeom prst="rect">
            <a:avLst/>
          </a:prstGeom>
          <a:noFill/>
        </p:spPr>
        <p:txBody>
          <a:bodyPr wrap="none" lIns="91440" tIns="45720" rIns="91440" bIns="45720">
            <a:prstTxWarp prst="textWave2">
              <a:avLst/>
            </a:prstTxWarp>
            <a:spAutoFit/>
          </a:bodyPr>
          <a:lstStyle/>
          <a:p>
            <a:pPr algn="ctr"/>
            <a:r>
              <a:rPr lang="en-US" sz="5400" b="1" cap="none" spc="0" dirty="0">
                <a:ln w="0"/>
                <a:solidFill>
                  <a:srgbClr val="C00000"/>
                </a:solidFill>
                <a:effectLst>
                  <a:reflection blurRad="6350" stA="53000" endA="300" endPos="35500" dir="5400000" sy="-90000" algn="bl" rotWithShape="0"/>
                </a:effectLst>
              </a:rPr>
              <a:t>Rose Gardens</a:t>
            </a:r>
          </a:p>
        </p:txBody>
      </p:sp>
    </p:spTree>
    <p:extLst>
      <p:ext uri="{BB962C8B-B14F-4D97-AF65-F5344CB8AC3E}">
        <p14:creationId xmlns:p14="http://schemas.microsoft.com/office/powerpoint/2010/main" val="120705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1F26-068C-814F-895C-FF6E89278997}"/>
              </a:ext>
            </a:extLst>
          </p:cNvPr>
          <p:cNvSpPr>
            <a:spLocks noGrp="1"/>
          </p:cNvSpPr>
          <p:nvPr>
            <p:ph type="title"/>
          </p:nvPr>
        </p:nvSpPr>
        <p:spPr/>
        <p:txBody>
          <a:bodyPr/>
          <a:lstStyle/>
          <a:p>
            <a:r>
              <a:rPr lang="en-US" dirty="0"/>
              <a:t>Acknowledgements</a:t>
            </a:r>
          </a:p>
        </p:txBody>
      </p:sp>
      <p:sp>
        <p:nvSpPr>
          <p:cNvPr id="7" name="Content Placeholder 6">
            <a:extLst>
              <a:ext uri="{FF2B5EF4-FFF2-40B4-BE49-F238E27FC236}">
                <a16:creationId xmlns:a16="http://schemas.microsoft.com/office/drawing/2014/main" id="{D4CE6290-A381-4F4B-AD24-6D37A5BC606E}"/>
              </a:ext>
            </a:extLst>
          </p:cNvPr>
          <p:cNvSpPr>
            <a:spLocks noGrp="1"/>
          </p:cNvSpPr>
          <p:nvPr>
            <p:ph idx="1"/>
          </p:nvPr>
        </p:nvSpPr>
        <p:spPr/>
        <p:txBody>
          <a:bodyPr>
            <a:normAutofit/>
          </a:bodyPr>
          <a:lstStyle/>
          <a:p>
            <a:r>
              <a:rPr lang="en-US" dirty="0"/>
              <a:t>Texas Tech University Health Science Center</a:t>
            </a:r>
          </a:p>
          <a:p>
            <a:pPr lvl="1"/>
            <a:r>
              <a:rPr lang="en-US" dirty="0"/>
              <a:t>Barbara Cherry </a:t>
            </a:r>
            <a:r>
              <a:rPr lang="en-US" dirty="0" err="1"/>
              <a:t>DNSc</a:t>
            </a:r>
            <a:r>
              <a:rPr lang="en-US" dirty="0"/>
              <a:t> MBA RN NEA-BC</a:t>
            </a:r>
          </a:p>
          <a:p>
            <a:pPr lvl="1"/>
            <a:r>
              <a:rPr lang="en-US" dirty="0"/>
              <a:t>Susan McBride PhD RN-BC CPHIMS</a:t>
            </a:r>
          </a:p>
          <a:p>
            <a:pPr lvl="1"/>
            <a:r>
              <a:rPr lang="en-US" dirty="0"/>
              <a:t>Stephanie Hoelscher DNP RN-BC CPHIMS CHISP</a:t>
            </a:r>
          </a:p>
          <a:p>
            <a:pPr>
              <a:lnSpc>
                <a:spcPct val="100000"/>
              </a:lnSpc>
            </a:pPr>
            <a:r>
              <a:rPr lang="en-US" dirty="0"/>
              <a:t>Baylor University Medical Center</a:t>
            </a:r>
          </a:p>
          <a:p>
            <a:pPr lvl="1"/>
            <a:r>
              <a:rPr lang="en-US" dirty="0"/>
              <a:t>Penny Quinn MSN RN-BC</a:t>
            </a:r>
          </a:p>
          <a:p>
            <a:pPr lvl="1"/>
            <a:r>
              <a:rPr lang="en-US" dirty="0"/>
              <a:t>NICU Nurses</a:t>
            </a:r>
          </a:p>
        </p:txBody>
      </p:sp>
      <p:sp>
        <p:nvSpPr>
          <p:cNvPr id="5" name="Slide Number Placeholder 4">
            <a:extLst>
              <a:ext uri="{FF2B5EF4-FFF2-40B4-BE49-F238E27FC236}">
                <a16:creationId xmlns:a16="http://schemas.microsoft.com/office/drawing/2014/main" id="{8C2CCB54-6C62-FA4A-9E0F-B82C299C95B2}"/>
              </a:ext>
            </a:extLst>
          </p:cNvPr>
          <p:cNvSpPr>
            <a:spLocks noGrp="1"/>
          </p:cNvSpPr>
          <p:nvPr>
            <p:ph type="sldNum" sz="quarter" idx="12"/>
          </p:nvPr>
        </p:nvSpPr>
        <p:spPr/>
        <p:txBody>
          <a:bodyPr/>
          <a:lstStyle/>
          <a:p>
            <a:fld id="{BB91B803-E462-4741-B8BD-B058610752DD}" type="slidenum">
              <a:rPr lang="en-US" smtClean="0"/>
              <a:t>2</a:t>
            </a:fld>
            <a:endParaRPr lang="en-US"/>
          </a:p>
        </p:txBody>
      </p:sp>
    </p:spTree>
    <p:extLst>
      <p:ext uri="{BB962C8B-B14F-4D97-AF65-F5344CB8AC3E}">
        <p14:creationId xmlns:p14="http://schemas.microsoft.com/office/powerpoint/2010/main" val="269876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34F-4A18-E242-ADC3-169993A7B544}"/>
              </a:ext>
            </a:extLst>
          </p:cNvPr>
          <p:cNvSpPr>
            <a:spLocks noGrp="1"/>
          </p:cNvSpPr>
          <p:nvPr>
            <p:ph type="title"/>
          </p:nvPr>
        </p:nvSpPr>
        <p:spPr/>
        <p:txBody>
          <a:bodyPr/>
          <a:lstStyle/>
          <a:p>
            <a:r>
              <a:rPr lang="en-US" dirty="0"/>
              <a:t>Implementation Challenges</a:t>
            </a:r>
          </a:p>
        </p:txBody>
      </p:sp>
      <p:sp>
        <p:nvSpPr>
          <p:cNvPr id="3" name="Content Placeholder 2">
            <a:extLst>
              <a:ext uri="{FF2B5EF4-FFF2-40B4-BE49-F238E27FC236}">
                <a16:creationId xmlns:a16="http://schemas.microsoft.com/office/drawing/2014/main" id="{DB5F1683-138C-2743-9EB5-2A6EC03274BC}"/>
              </a:ext>
            </a:extLst>
          </p:cNvPr>
          <p:cNvSpPr>
            <a:spLocks noGrp="1"/>
          </p:cNvSpPr>
          <p:nvPr>
            <p:ph idx="1"/>
          </p:nvPr>
        </p:nvSpPr>
        <p:spPr/>
        <p:txBody>
          <a:bodyPr anchor="ctr"/>
          <a:lstStyle/>
          <a:p>
            <a:pPr>
              <a:lnSpc>
                <a:spcPct val="150000"/>
              </a:lnSpc>
            </a:pPr>
            <a:r>
              <a:rPr lang="en-US" dirty="0"/>
              <a:t>Interruptions</a:t>
            </a:r>
          </a:p>
          <a:p>
            <a:pPr>
              <a:lnSpc>
                <a:spcPct val="150000"/>
              </a:lnSpc>
            </a:pPr>
            <a:r>
              <a:rPr lang="en-US" dirty="0"/>
              <a:t>Dropping calls</a:t>
            </a:r>
          </a:p>
          <a:p>
            <a:pPr>
              <a:lnSpc>
                <a:spcPct val="150000"/>
              </a:lnSpc>
            </a:pPr>
            <a:r>
              <a:rPr lang="en-US" dirty="0"/>
              <a:t>Losing network connections</a:t>
            </a:r>
          </a:p>
          <a:p>
            <a:pPr>
              <a:lnSpc>
                <a:spcPct val="150000"/>
              </a:lnSpc>
            </a:pPr>
            <a:r>
              <a:rPr lang="en-US" dirty="0"/>
              <a:t>Adding extra flowsheet columns</a:t>
            </a:r>
          </a:p>
          <a:p>
            <a:pPr>
              <a:lnSpc>
                <a:spcPct val="150000"/>
              </a:lnSpc>
            </a:pPr>
            <a:r>
              <a:rPr lang="en-US" dirty="0"/>
              <a:t>Resistance to change</a:t>
            </a:r>
          </a:p>
          <a:p>
            <a:pPr>
              <a:lnSpc>
                <a:spcPct val="150000"/>
              </a:lnSpc>
            </a:pPr>
            <a:endParaRPr lang="en-US" dirty="0"/>
          </a:p>
        </p:txBody>
      </p:sp>
      <p:sp>
        <p:nvSpPr>
          <p:cNvPr id="4" name="Slide Number Placeholder 3">
            <a:extLst>
              <a:ext uri="{FF2B5EF4-FFF2-40B4-BE49-F238E27FC236}">
                <a16:creationId xmlns:a16="http://schemas.microsoft.com/office/drawing/2014/main" id="{3E8120B9-4888-4045-B88A-EF8A4316279D}"/>
              </a:ext>
            </a:extLst>
          </p:cNvPr>
          <p:cNvSpPr>
            <a:spLocks noGrp="1"/>
          </p:cNvSpPr>
          <p:nvPr>
            <p:ph type="sldNum" sz="quarter" idx="12"/>
          </p:nvPr>
        </p:nvSpPr>
        <p:spPr/>
        <p:txBody>
          <a:bodyPr/>
          <a:lstStyle/>
          <a:p>
            <a:fld id="{BB91B803-E462-4741-B8BD-B058610752DD}" type="slidenum">
              <a:rPr lang="en-US" smtClean="0"/>
              <a:t>20</a:t>
            </a:fld>
            <a:endParaRPr lang="en-US"/>
          </a:p>
        </p:txBody>
      </p:sp>
    </p:spTree>
    <p:extLst>
      <p:ext uri="{BB962C8B-B14F-4D97-AF65-F5344CB8AC3E}">
        <p14:creationId xmlns:p14="http://schemas.microsoft.com/office/powerpoint/2010/main" val="311481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F683-B46E-004B-A8FB-658EA4530004}"/>
              </a:ext>
            </a:extLst>
          </p:cNvPr>
          <p:cNvSpPr>
            <a:spLocks noGrp="1"/>
          </p:cNvSpPr>
          <p:nvPr>
            <p:ph type="title"/>
          </p:nvPr>
        </p:nvSpPr>
        <p:spPr/>
        <p:txBody>
          <a:bodyPr/>
          <a:lstStyle/>
          <a:p>
            <a:r>
              <a:rPr lang="en-US" dirty="0"/>
              <a:t>Results: Pre-Implementation</a:t>
            </a:r>
          </a:p>
        </p:txBody>
      </p:sp>
      <p:graphicFrame>
        <p:nvGraphicFramePr>
          <p:cNvPr id="5" name="Content Placeholder 4">
            <a:extLst>
              <a:ext uri="{FF2B5EF4-FFF2-40B4-BE49-F238E27FC236}">
                <a16:creationId xmlns:a16="http://schemas.microsoft.com/office/drawing/2014/main" id="{A1A76A8C-BBAA-F642-B615-2697D36B54D6}"/>
              </a:ext>
            </a:extLst>
          </p:cNvPr>
          <p:cNvGraphicFramePr>
            <a:graphicFrameLocks noGrp="1"/>
          </p:cNvGraphicFramePr>
          <p:nvPr>
            <p:ph idx="1"/>
            <p:extLst>
              <p:ext uri="{D42A27DB-BD31-4B8C-83A1-F6EECF244321}">
                <p14:modId xmlns:p14="http://schemas.microsoft.com/office/powerpoint/2010/main" val="999926429"/>
              </p:ext>
            </p:extLst>
          </p:nvPr>
        </p:nvGraphicFramePr>
        <p:xfrm>
          <a:off x="304800" y="1524000"/>
          <a:ext cx="8247888" cy="4395216"/>
        </p:xfrm>
        <a:graphic>
          <a:graphicData uri="http://schemas.openxmlformats.org/drawingml/2006/table">
            <a:tbl>
              <a:tblPr firstRow="1" bandRow="1">
                <a:tableStyleId>{5C22544A-7EE6-4342-B048-85BDC9FD1C3A}</a:tableStyleId>
              </a:tblPr>
              <a:tblGrid>
                <a:gridCol w="749808">
                  <a:extLst>
                    <a:ext uri="{9D8B030D-6E8A-4147-A177-3AD203B41FA5}">
                      <a16:colId xmlns:a16="http://schemas.microsoft.com/office/drawing/2014/main" val="3188785060"/>
                    </a:ext>
                  </a:extLst>
                </a:gridCol>
                <a:gridCol w="749808">
                  <a:extLst>
                    <a:ext uri="{9D8B030D-6E8A-4147-A177-3AD203B41FA5}">
                      <a16:colId xmlns:a16="http://schemas.microsoft.com/office/drawing/2014/main" val="3783545246"/>
                    </a:ext>
                  </a:extLst>
                </a:gridCol>
                <a:gridCol w="749808">
                  <a:extLst>
                    <a:ext uri="{9D8B030D-6E8A-4147-A177-3AD203B41FA5}">
                      <a16:colId xmlns:a16="http://schemas.microsoft.com/office/drawing/2014/main" val="648406811"/>
                    </a:ext>
                  </a:extLst>
                </a:gridCol>
                <a:gridCol w="749808">
                  <a:extLst>
                    <a:ext uri="{9D8B030D-6E8A-4147-A177-3AD203B41FA5}">
                      <a16:colId xmlns:a16="http://schemas.microsoft.com/office/drawing/2014/main" val="2893120255"/>
                    </a:ext>
                  </a:extLst>
                </a:gridCol>
                <a:gridCol w="749808">
                  <a:extLst>
                    <a:ext uri="{9D8B030D-6E8A-4147-A177-3AD203B41FA5}">
                      <a16:colId xmlns:a16="http://schemas.microsoft.com/office/drawing/2014/main" val="3260802263"/>
                    </a:ext>
                  </a:extLst>
                </a:gridCol>
                <a:gridCol w="749808">
                  <a:extLst>
                    <a:ext uri="{9D8B030D-6E8A-4147-A177-3AD203B41FA5}">
                      <a16:colId xmlns:a16="http://schemas.microsoft.com/office/drawing/2014/main" val="1845767093"/>
                    </a:ext>
                  </a:extLst>
                </a:gridCol>
                <a:gridCol w="749808">
                  <a:extLst>
                    <a:ext uri="{9D8B030D-6E8A-4147-A177-3AD203B41FA5}">
                      <a16:colId xmlns:a16="http://schemas.microsoft.com/office/drawing/2014/main" val="444686403"/>
                    </a:ext>
                  </a:extLst>
                </a:gridCol>
                <a:gridCol w="749808">
                  <a:extLst>
                    <a:ext uri="{9D8B030D-6E8A-4147-A177-3AD203B41FA5}">
                      <a16:colId xmlns:a16="http://schemas.microsoft.com/office/drawing/2014/main" val="1375391367"/>
                    </a:ext>
                  </a:extLst>
                </a:gridCol>
                <a:gridCol w="749808">
                  <a:extLst>
                    <a:ext uri="{9D8B030D-6E8A-4147-A177-3AD203B41FA5}">
                      <a16:colId xmlns:a16="http://schemas.microsoft.com/office/drawing/2014/main" val="637681981"/>
                    </a:ext>
                  </a:extLst>
                </a:gridCol>
                <a:gridCol w="749808">
                  <a:extLst>
                    <a:ext uri="{9D8B030D-6E8A-4147-A177-3AD203B41FA5}">
                      <a16:colId xmlns:a16="http://schemas.microsoft.com/office/drawing/2014/main" val="3795325946"/>
                    </a:ext>
                  </a:extLst>
                </a:gridCol>
                <a:gridCol w="749808">
                  <a:extLst>
                    <a:ext uri="{9D8B030D-6E8A-4147-A177-3AD203B41FA5}">
                      <a16:colId xmlns:a16="http://schemas.microsoft.com/office/drawing/2014/main" val="3135847918"/>
                    </a:ext>
                  </a:extLst>
                </a:gridCol>
              </a:tblGrid>
              <a:tr h="370840">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Login</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Open WL </a:t>
                      </a:r>
                      <a:r>
                        <a:rPr lang="en-US" sz="1400" u="none" strike="noStrike" dirty="0" err="1">
                          <a:effectLst/>
                        </a:rPr>
                        <a:t>mgr</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Scan dongle</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Move to baby</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Scan armband</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Scan milk</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Move  to computer</a:t>
                      </a:r>
                      <a:endParaRPr lang="en-US" sz="1400" b="1" i="0" u="none" strike="noStrike" dirty="0">
                        <a:solidFill>
                          <a:schemeClr val="bg1"/>
                        </a:solidFill>
                        <a:effectLst/>
                        <a:latin typeface="+mn-lt"/>
                      </a:endParaRPr>
                    </a:p>
                  </a:txBody>
                  <a:tcPr marL="0" marR="0" marT="0" marB="0" anchor="b"/>
                </a:tc>
                <a:tc>
                  <a:txBody>
                    <a:bodyPr/>
                    <a:lstStyle/>
                    <a:p>
                      <a:pPr algn="l" fontAlgn="b"/>
                      <a:r>
                        <a:rPr lang="en-US" sz="1400" u="none" strike="noStrike" dirty="0">
                          <a:effectLst/>
                        </a:rPr>
                        <a:t>Submit</a:t>
                      </a:r>
                      <a:endParaRPr lang="en-US" sz="1400" b="1" i="0" u="none" strike="noStrike" dirty="0">
                        <a:solidFill>
                          <a:schemeClr val="bg1"/>
                        </a:solidFill>
                        <a:effectLst/>
                        <a:latin typeface="+mn-lt"/>
                      </a:endParaRPr>
                    </a:p>
                  </a:txBody>
                  <a:tcPr marL="0" marR="0" marT="0" marB="0" anchor="b"/>
                </a:tc>
                <a:tc>
                  <a:txBody>
                    <a:bodyPr/>
                    <a:lstStyle/>
                    <a:p>
                      <a:pPr algn="l" fontAlgn="b"/>
                      <a:r>
                        <a:rPr lang="en-US" sz="1400" u="none" strike="noStrike" dirty="0">
                          <a:effectLst/>
                        </a:rPr>
                        <a:t>Total</a:t>
                      </a:r>
                      <a:endParaRPr lang="en-US" sz="1400" b="1" i="0" u="none" strike="noStrike" dirty="0">
                        <a:solidFill>
                          <a:schemeClr val="bg1"/>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Projected Post</a:t>
                      </a:r>
                      <a:endParaRPr lang="en-US" sz="14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val="4144310455"/>
                  </a:ext>
                </a:extLst>
              </a:tr>
              <a:tr h="283464">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3</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12</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14</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114</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85</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890594503"/>
                  </a:ext>
                </a:extLst>
              </a:tr>
              <a:tr h="283464">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2</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16</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13</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57</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656838478"/>
                  </a:ext>
                </a:extLst>
              </a:tr>
              <a:tr h="283464">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3</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14</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14</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69</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741069327"/>
                  </a:ext>
                </a:extLst>
              </a:tr>
              <a:tr h="283464">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3</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9</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79</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60</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040870077"/>
                  </a:ext>
                </a:extLst>
              </a:tr>
              <a:tr h="283464">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2</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10</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11</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89</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66</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807177825"/>
                  </a:ext>
                </a:extLst>
              </a:tr>
              <a:tr h="283464">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4</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9</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67</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47</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072700896"/>
                  </a:ext>
                </a:extLst>
              </a:tr>
              <a:tr h="283464">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2</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6</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74</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339479355"/>
                  </a:ext>
                </a:extLst>
              </a:tr>
              <a:tr h="283464">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5</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9</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103</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82</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575474329"/>
                  </a:ext>
                </a:extLst>
              </a:tr>
              <a:tr h="283464">
                <a:tc>
                  <a:txBody>
                    <a:bodyPr/>
                    <a:lstStyle/>
                    <a:p>
                      <a:pPr algn="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2</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8</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52</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777879621"/>
                  </a:ext>
                </a:extLst>
              </a:tr>
              <a:tr h="283464">
                <a:tc>
                  <a:txBody>
                    <a:bodyPr/>
                    <a:lstStyle/>
                    <a:p>
                      <a:pPr algn="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5</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6</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8</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67</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48</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62870338"/>
                  </a:ext>
                </a:extLst>
              </a:tr>
              <a:tr h="283464">
                <a:tc>
                  <a:txBody>
                    <a:bodyPr/>
                    <a:lstStyle/>
                    <a:p>
                      <a:pPr algn="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52</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3</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10</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5</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88</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08065590"/>
                  </a:ext>
                </a:extLst>
              </a:tr>
              <a:tr h="283464">
                <a:tc>
                  <a:txBody>
                    <a:bodyPr/>
                    <a:lstStyle/>
                    <a:p>
                      <a:pPr algn="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4</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11</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44</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557588301"/>
                  </a:ext>
                </a:extLst>
              </a:tr>
              <a:tr h="283464">
                <a:tc>
                  <a:txBody>
                    <a:bodyPr/>
                    <a:lstStyle/>
                    <a:p>
                      <a:pPr algn="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solidFill>
                            <a:srgbClr val="FF0000"/>
                          </a:solidFill>
                          <a:effectLst/>
                        </a:rPr>
                        <a:t>3</a:t>
                      </a:r>
                      <a:endParaRPr lang="en-US" sz="14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solidFill>
                            <a:srgbClr val="FF0000"/>
                          </a:solidFill>
                          <a:effectLst/>
                        </a:rPr>
                        <a:t>7</a:t>
                      </a:r>
                      <a:endParaRPr lang="en-US" sz="1400" b="0"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u="none" strike="noStrike" dirty="0">
                          <a:effectLst/>
                        </a:rPr>
                        <a:t>55</a:t>
                      </a:r>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118852619"/>
                  </a:ext>
                </a:extLst>
              </a:tr>
              <a:tr h="283464">
                <a:tc>
                  <a:txBody>
                    <a:bodyPr/>
                    <a:lstStyle/>
                    <a:p>
                      <a:pPr algn="l" fontAlgn="b"/>
                      <a:r>
                        <a:rPr lang="en-US" sz="1400" b="1" u="none" strike="noStrike" dirty="0">
                          <a:effectLst/>
                        </a:rPr>
                        <a:t>Avg</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dirty="0">
                          <a:effectLst/>
                        </a:rPr>
                        <a:t>25.54</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dirty="0">
                          <a:effectLst/>
                        </a:rPr>
                        <a:t>8.85</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a:solidFill>
                            <a:srgbClr val="FF0000"/>
                          </a:solidFill>
                          <a:effectLst/>
                        </a:rPr>
                        <a:t>3.15</a:t>
                      </a:r>
                      <a:endParaRPr lang="en-US" sz="1400" b="1"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400" b="1" u="none" strike="noStrike" dirty="0">
                          <a:solidFill>
                            <a:srgbClr val="FF0000"/>
                          </a:solidFill>
                          <a:effectLst/>
                        </a:rPr>
                        <a:t>9.54</a:t>
                      </a:r>
                      <a:endParaRPr lang="en-US" sz="1400" b="1"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b="1" u="none" strike="noStrike" dirty="0">
                          <a:effectLst/>
                        </a:rPr>
                        <a:t>7.54</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a:effectLst/>
                        </a:rPr>
                        <a:t>9.92</a:t>
                      </a:r>
                      <a:endParaRPr lang="en-US" sz="14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dirty="0">
                          <a:solidFill>
                            <a:srgbClr val="FF0000"/>
                          </a:solidFill>
                          <a:effectLst/>
                        </a:rPr>
                        <a:t>9.00</a:t>
                      </a:r>
                      <a:endParaRPr lang="en-US" sz="1400" b="1" i="0" u="none" strike="noStrike" dirty="0">
                        <a:solidFill>
                          <a:srgbClr val="FF0000"/>
                        </a:solidFill>
                        <a:effectLst/>
                        <a:latin typeface="Calibri" panose="020F0502020204030204" pitchFamily="34" charset="0"/>
                      </a:endParaRPr>
                    </a:p>
                  </a:txBody>
                  <a:tcPr marL="0" marR="0" marT="0" marB="0" anchor="b"/>
                </a:tc>
                <a:tc>
                  <a:txBody>
                    <a:bodyPr/>
                    <a:lstStyle/>
                    <a:p>
                      <a:pPr algn="r" fontAlgn="b"/>
                      <a:r>
                        <a:rPr lang="en-US" sz="1400" b="1" u="none" strike="noStrike" dirty="0">
                          <a:effectLst/>
                        </a:rPr>
                        <a:t>11.77</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400" b="1" u="none" strike="noStrike" dirty="0">
                          <a:effectLst/>
                        </a:rPr>
                        <a:t>85.31</a:t>
                      </a:r>
                      <a:endParaRPr lang="en-US" sz="1400" b="1"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400" b="1" u="none" strike="noStrike" dirty="0">
                          <a:effectLst/>
                        </a:rPr>
                        <a:t>63.62</a:t>
                      </a:r>
                      <a:endParaRPr lang="en-US" sz="1400" b="1"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735670000"/>
                  </a:ext>
                </a:extLst>
              </a:tr>
            </a:tbl>
          </a:graphicData>
        </a:graphic>
      </p:graphicFrame>
      <p:sp>
        <p:nvSpPr>
          <p:cNvPr id="4" name="Slide Number Placeholder 3">
            <a:extLst>
              <a:ext uri="{FF2B5EF4-FFF2-40B4-BE49-F238E27FC236}">
                <a16:creationId xmlns:a16="http://schemas.microsoft.com/office/drawing/2014/main" id="{E5724D07-82D3-0F43-88D4-B1267398955A}"/>
              </a:ext>
            </a:extLst>
          </p:cNvPr>
          <p:cNvSpPr>
            <a:spLocks noGrp="1"/>
          </p:cNvSpPr>
          <p:nvPr>
            <p:ph type="sldNum" sz="quarter" idx="12"/>
          </p:nvPr>
        </p:nvSpPr>
        <p:spPr/>
        <p:txBody>
          <a:bodyPr/>
          <a:lstStyle/>
          <a:p>
            <a:fld id="{BB91B803-E462-4741-B8BD-B058610752DD}" type="slidenum">
              <a:rPr lang="en-US" smtClean="0"/>
              <a:t>21</a:t>
            </a:fld>
            <a:endParaRPr lang="en-US"/>
          </a:p>
        </p:txBody>
      </p:sp>
    </p:spTree>
    <p:extLst>
      <p:ext uri="{BB962C8B-B14F-4D97-AF65-F5344CB8AC3E}">
        <p14:creationId xmlns:p14="http://schemas.microsoft.com/office/powerpoint/2010/main" val="342514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33B6-B952-EE40-82A9-2F7940D84570}"/>
              </a:ext>
            </a:extLst>
          </p:cNvPr>
          <p:cNvSpPr>
            <a:spLocks noGrp="1"/>
          </p:cNvSpPr>
          <p:nvPr>
            <p:ph type="title"/>
          </p:nvPr>
        </p:nvSpPr>
        <p:spPr/>
        <p:txBody>
          <a:bodyPr/>
          <a:lstStyle/>
          <a:p>
            <a:r>
              <a:rPr lang="en-US" dirty="0"/>
              <a:t>Results: Post-Implementation</a:t>
            </a:r>
          </a:p>
        </p:txBody>
      </p:sp>
      <p:sp>
        <p:nvSpPr>
          <p:cNvPr id="4" name="Slide Number Placeholder 3">
            <a:extLst>
              <a:ext uri="{FF2B5EF4-FFF2-40B4-BE49-F238E27FC236}">
                <a16:creationId xmlns:a16="http://schemas.microsoft.com/office/drawing/2014/main" id="{56985882-CC66-BE43-9EBC-BEF75AF1A281}"/>
              </a:ext>
            </a:extLst>
          </p:cNvPr>
          <p:cNvSpPr>
            <a:spLocks noGrp="1"/>
          </p:cNvSpPr>
          <p:nvPr>
            <p:ph type="sldNum" sz="quarter" idx="12"/>
          </p:nvPr>
        </p:nvSpPr>
        <p:spPr/>
        <p:txBody>
          <a:bodyPr/>
          <a:lstStyle/>
          <a:p>
            <a:fld id="{BB91B803-E462-4741-B8BD-B058610752DD}" type="slidenum">
              <a:rPr lang="en-US" smtClean="0"/>
              <a:t>22</a:t>
            </a:fld>
            <a:endParaRPr lang="en-US"/>
          </a:p>
        </p:txBody>
      </p:sp>
      <p:graphicFrame>
        <p:nvGraphicFramePr>
          <p:cNvPr id="5" name="Table 4">
            <a:extLst>
              <a:ext uri="{FF2B5EF4-FFF2-40B4-BE49-F238E27FC236}">
                <a16:creationId xmlns:a16="http://schemas.microsoft.com/office/drawing/2014/main" id="{A49B0D0C-69AF-4C4D-B339-037573792CE8}"/>
              </a:ext>
            </a:extLst>
          </p:cNvPr>
          <p:cNvGraphicFramePr>
            <a:graphicFrameLocks noGrp="1"/>
          </p:cNvGraphicFramePr>
          <p:nvPr>
            <p:extLst>
              <p:ext uri="{D42A27DB-BD31-4B8C-83A1-F6EECF244321}">
                <p14:modId xmlns:p14="http://schemas.microsoft.com/office/powerpoint/2010/main" val="4211074193"/>
              </p:ext>
            </p:extLst>
          </p:nvPr>
        </p:nvGraphicFramePr>
        <p:xfrm>
          <a:off x="304800" y="1828800"/>
          <a:ext cx="8229600" cy="363115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173313727"/>
                    </a:ext>
                  </a:extLst>
                </a:gridCol>
                <a:gridCol w="914400">
                  <a:extLst>
                    <a:ext uri="{9D8B030D-6E8A-4147-A177-3AD203B41FA5}">
                      <a16:colId xmlns:a16="http://schemas.microsoft.com/office/drawing/2014/main" val="1186288888"/>
                    </a:ext>
                  </a:extLst>
                </a:gridCol>
                <a:gridCol w="914400">
                  <a:extLst>
                    <a:ext uri="{9D8B030D-6E8A-4147-A177-3AD203B41FA5}">
                      <a16:colId xmlns:a16="http://schemas.microsoft.com/office/drawing/2014/main" val="3945060021"/>
                    </a:ext>
                  </a:extLst>
                </a:gridCol>
                <a:gridCol w="914400">
                  <a:extLst>
                    <a:ext uri="{9D8B030D-6E8A-4147-A177-3AD203B41FA5}">
                      <a16:colId xmlns:a16="http://schemas.microsoft.com/office/drawing/2014/main" val="1103844788"/>
                    </a:ext>
                  </a:extLst>
                </a:gridCol>
                <a:gridCol w="914400">
                  <a:extLst>
                    <a:ext uri="{9D8B030D-6E8A-4147-A177-3AD203B41FA5}">
                      <a16:colId xmlns:a16="http://schemas.microsoft.com/office/drawing/2014/main" val="2282105367"/>
                    </a:ext>
                  </a:extLst>
                </a:gridCol>
                <a:gridCol w="914400">
                  <a:extLst>
                    <a:ext uri="{9D8B030D-6E8A-4147-A177-3AD203B41FA5}">
                      <a16:colId xmlns:a16="http://schemas.microsoft.com/office/drawing/2014/main" val="2201491614"/>
                    </a:ext>
                  </a:extLst>
                </a:gridCol>
                <a:gridCol w="914400">
                  <a:extLst>
                    <a:ext uri="{9D8B030D-6E8A-4147-A177-3AD203B41FA5}">
                      <a16:colId xmlns:a16="http://schemas.microsoft.com/office/drawing/2014/main" val="1702948050"/>
                    </a:ext>
                  </a:extLst>
                </a:gridCol>
                <a:gridCol w="914400">
                  <a:extLst>
                    <a:ext uri="{9D8B030D-6E8A-4147-A177-3AD203B41FA5}">
                      <a16:colId xmlns:a16="http://schemas.microsoft.com/office/drawing/2014/main" val="2943462123"/>
                    </a:ext>
                  </a:extLst>
                </a:gridCol>
                <a:gridCol w="914400">
                  <a:extLst>
                    <a:ext uri="{9D8B030D-6E8A-4147-A177-3AD203B41FA5}">
                      <a16:colId xmlns:a16="http://schemas.microsoft.com/office/drawing/2014/main" val="2754707514"/>
                    </a:ext>
                  </a:extLst>
                </a:gridCol>
              </a:tblGrid>
              <a:tr h="547388">
                <a:tc>
                  <a:txBody>
                    <a:bodyPr/>
                    <a:lstStyle/>
                    <a:p>
                      <a:pPr algn="l"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dirty="0">
                          <a:effectLst/>
                        </a:rPr>
                        <a:t>Login</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a:effectLst/>
                        </a:rPr>
                        <a:t>Select patient</a:t>
                      </a:r>
                      <a:endParaRPr lang="en-US" sz="1600" b="1" i="0" u="none" strike="noStrike">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dirty="0">
                          <a:effectLst/>
                        </a:rPr>
                        <a:t>Select feedings</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a:effectLst/>
                        </a:rPr>
                        <a:t>Scan ID band</a:t>
                      </a:r>
                      <a:endParaRPr lang="en-US" sz="1600" b="1" i="0" u="none" strike="noStrike">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a:effectLst/>
                        </a:rPr>
                        <a:t>Scan EBM feeding</a:t>
                      </a:r>
                      <a:endParaRPr lang="en-US" sz="1600" b="1" i="0" u="none" strike="noStrike">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a:effectLst/>
                        </a:rPr>
                        <a:t>Enter volume</a:t>
                      </a:r>
                      <a:endParaRPr lang="en-US" sz="1600" b="1" i="0" u="none" strike="noStrike">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a:effectLst/>
                        </a:rPr>
                        <a:t>Save/File</a:t>
                      </a:r>
                      <a:endParaRPr lang="en-US" sz="1600" b="1" i="0" u="none" strike="noStrike">
                        <a:solidFill>
                          <a:srgbClr val="000000"/>
                        </a:solidFill>
                        <a:effectLst/>
                        <a:latin typeface="Calibri" panose="020F0502020204030204" pitchFamily="34" charset="0"/>
                      </a:endParaRPr>
                    </a:p>
                  </a:txBody>
                  <a:tcPr marL="6235" marR="6235" marT="6235" marB="0" anchor="b"/>
                </a:tc>
                <a:tc>
                  <a:txBody>
                    <a:bodyPr/>
                    <a:lstStyle/>
                    <a:p>
                      <a:pPr algn="l"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6235" marR="6235" marT="6235" marB="0" anchor="b"/>
                </a:tc>
                <a:extLst>
                  <a:ext uri="{0D108BD9-81ED-4DB2-BD59-A6C34878D82A}">
                    <a16:rowId xmlns:a16="http://schemas.microsoft.com/office/drawing/2014/main" val="3181898282"/>
                  </a:ext>
                </a:extLst>
              </a:tr>
              <a:tr h="249985">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13</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28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73</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1169929846"/>
                  </a:ext>
                </a:extLst>
              </a:tr>
              <a:tr h="249985">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89</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3917257577"/>
                  </a:ext>
                </a:extLst>
              </a:tr>
              <a:tr h="249985">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2807079391"/>
                  </a:ext>
                </a:extLst>
              </a:tr>
              <a:tr h="249985">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13</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52</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extLst>
                  <a:ext uri="{0D108BD9-81ED-4DB2-BD59-A6C34878D82A}">
                    <a16:rowId xmlns:a16="http://schemas.microsoft.com/office/drawing/2014/main" val="3900117956"/>
                  </a:ext>
                </a:extLst>
              </a:tr>
              <a:tr h="249985">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59</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3799361270"/>
                  </a:ext>
                </a:extLst>
              </a:tr>
              <a:tr h="249985">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2877267382"/>
                  </a:ext>
                </a:extLst>
              </a:tr>
              <a:tr h="249985">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73</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2389693496"/>
                  </a:ext>
                </a:extLst>
              </a:tr>
              <a:tr h="249985">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84</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2597808049"/>
                  </a:ext>
                </a:extLst>
              </a:tr>
              <a:tr h="249985">
                <a:tc>
                  <a:txBody>
                    <a:bodyPr/>
                    <a:lstStyle/>
                    <a:p>
                      <a:pPr algn="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76</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extLst>
                  <a:ext uri="{0D108BD9-81ED-4DB2-BD59-A6C34878D82A}">
                    <a16:rowId xmlns:a16="http://schemas.microsoft.com/office/drawing/2014/main" val="2174370180"/>
                  </a:ext>
                </a:extLst>
              </a:tr>
              <a:tr h="249985">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u="none" strike="noStrike" dirty="0">
                          <a:effectLst/>
                        </a:rPr>
                        <a:t>44</a:t>
                      </a:r>
                      <a:endParaRPr lang="en-US" sz="1600" b="0"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1207135114"/>
                  </a:ext>
                </a:extLst>
              </a:tr>
              <a:tr h="332942">
                <a:tc>
                  <a:txBody>
                    <a:bodyPr/>
                    <a:lstStyle/>
                    <a:p>
                      <a:pPr algn="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tc>
                  <a:txBody>
                    <a:bodyPr/>
                    <a:lstStyle/>
                    <a:p>
                      <a:pPr algn="r" fontAlgn="b"/>
                      <a:r>
                        <a:rPr lang="en-US" sz="1600" u="none" strike="noStrike" dirty="0">
                          <a:effectLst/>
                        </a:rPr>
                        <a:t>46</a:t>
                      </a:r>
                      <a:endParaRPr lang="en-US" sz="1600" b="0" i="0" u="none" strike="noStrike" dirty="0">
                        <a:solidFill>
                          <a:srgbClr val="000000"/>
                        </a:solidFill>
                        <a:effectLst/>
                        <a:latin typeface="Calibri" panose="020F0502020204030204" pitchFamily="34" charset="0"/>
                      </a:endParaRPr>
                    </a:p>
                  </a:txBody>
                  <a:tcPr marL="6235" marR="6235" marT="6235" marB="0" anchor="b">
                    <a:solidFill>
                      <a:schemeClr val="bg1">
                        <a:lumMod val="75000"/>
                      </a:schemeClr>
                    </a:solidFill>
                  </a:tcPr>
                </a:tc>
                <a:extLst>
                  <a:ext uri="{0D108BD9-81ED-4DB2-BD59-A6C34878D82A}">
                    <a16:rowId xmlns:a16="http://schemas.microsoft.com/office/drawing/2014/main" val="1024077081"/>
                  </a:ext>
                </a:extLst>
              </a:tr>
              <a:tr h="249985">
                <a:tc>
                  <a:txBody>
                    <a:bodyPr/>
                    <a:lstStyle/>
                    <a:p>
                      <a:pPr algn="l" fontAlgn="b"/>
                      <a:r>
                        <a:rPr lang="en-US" sz="1600" b="1" u="none" strike="noStrike" dirty="0">
                          <a:effectLst/>
                        </a:rPr>
                        <a:t>Avg</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10.09</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4.73</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5.36</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9.82</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8.09</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18.91</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5.64</a:t>
                      </a:r>
                      <a:endParaRPr lang="en-US" sz="1600" b="1" i="0" u="none" strike="noStrike" dirty="0">
                        <a:solidFill>
                          <a:srgbClr val="000000"/>
                        </a:solidFill>
                        <a:effectLst/>
                        <a:latin typeface="Calibri" panose="020F0502020204030204" pitchFamily="34" charset="0"/>
                      </a:endParaRPr>
                    </a:p>
                  </a:txBody>
                  <a:tcPr marL="6235" marR="6235" marT="6235" marB="0" anchor="b"/>
                </a:tc>
                <a:tc>
                  <a:txBody>
                    <a:bodyPr/>
                    <a:lstStyle/>
                    <a:p>
                      <a:pPr algn="r" fontAlgn="b"/>
                      <a:r>
                        <a:rPr lang="en-US" sz="1600" b="1" u="none" strike="noStrike" dirty="0">
                          <a:effectLst/>
                        </a:rPr>
                        <a:t>62.64</a:t>
                      </a:r>
                      <a:endParaRPr lang="en-US" sz="1600" b="1" i="0" u="none" strike="noStrike" dirty="0">
                        <a:solidFill>
                          <a:srgbClr val="000000"/>
                        </a:solidFill>
                        <a:effectLst/>
                        <a:latin typeface="Calibri" panose="020F0502020204030204" pitchFamily="34" charset="0"/>
                      </a:endParaRPr>
                    </a:p>
                  </a:txBody>
                  <a:tcPr marL="6235" marR="6235" marT="6235" marB="0" anchor="b">
                    <a:solidFill>
                      <a:srgbClr val="FFFF00"/>
                    </a:solidFill>
                  </a:tcPr>
                </a:tc>
                <a:extLst>
                  <a:ext uri="{0D108BD9-81ED-4DB2-BD59-A6C34878D82A}">
                    <a16:rowId xmlns:a16="http://schemas.microsoft.com/office/drawing/2014/main" val="2175426514"/>
                  </a:ext>
                </a:extLst>
              </a:tr>
            </a:tbl>
          </a:graphicData>
        </a:graphic>
      </p:graphicFrame>
    </p:spTree>
    <p:extLst>
      <p:ext uri="{BB962C8B-B14F-4D97-AF65-F5344CB8AC3E}">
        <p14:creationId xmlns:p14="http://schemas.microsoft.com/office/powerpoint/2010/main" val="95954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841D-74BD-5043-B521-D6F51701CD43}"/>
              </a:ext>
            </a:extLst>
          </p:cNvPr>
          <p:cNvSpPr>
            <a:spLocks noGrp="1"/>
          </p:cNvSpPr>
          <p:nvPr>
            <p:ph type="title"/>
          </p:nvPr>
        </p:nvSpPr>
        <p:spPr/>
        <p:txBody>
          <a:bodyPr/>
          <a:lstStyle/>
          <a:p>
            <a:r>
              <a:rPr lang="en-US" dirty="0"/>
              <a:t>Recommendations/Next Steps</a:t>
            </a:r>
          </a:p>
        </p:txBody>
      </p:sp>
      <p:sp>
        <p:nvSpPr>
          <p:cNvPr id="3" name="Content Placeholder 2">
            <a:extLst>
              <a:ext uri="{FF2B5EF4-FFF2-40B4-BE49-F238E27FC236}">
                <a16:creationId xmlns:a16="http://schemas.microsoft.com/office/drawing/2014/main" id="{04427F4F-C9DA-564A-B2AD-D431921F53A7}"/>
              </a:ext>
            </a:extLst>
          </p:cNvPr>
          <p:cNvSpPr>
            <a:spLocks noGrp="1"/>
          </p:cNvSpPr>
          <p:nvPr>
            <p:ph idx="1"/>
          </p:nvPr>
        </p:nvSpPr>
        <p:spPr>
          <a:xfrm>
            <a:off x="457200" y="1600200"/>
            <a:ext cx="6096000" cy="4525963"/>
          </a:xfrm>
        </p:spPr>
        <p:txBody>
          <a:bodyPr anchor="ctr">
            <a:normAutofit/>
          </a:bodyPr>
          <a:lstStyle/>
          <a:p>
            <a:pPr>
              <a:lnSpc>
                <a:spcPct val="150000"/>
              </a:lnSpc>
            </a:pPr>
            <a:r>
              <a:rPr lang="en-US" sz="2400" dirty="0"/>
              <a:t>Work with technical team</a:t>
            </a:r>
          </a:p>
          <a:p>
            <a:pPr>
              <a:lnSpc>
                <a:spcPct val="150000"/>
              </a:lnSpc>
            </a:pPr>
            <a:r>
              <a:rPr lang="en-US" sz="2400" dirty="0"/>
              <a:t>Continue to monitor metrics</a:t>
            </a:r>
          </a:p>
          <a:p>
            <a:pPr>
              <a:lnSpc>
                <a:spcPct val="150000"/>
              </a:lnSpc>
            </a:pPr>
            <a:r>
              <a:rPr lang="en-US" sz="2400" dirty="0"/>
              <a:t>Follow up time study</a:t>
            </a:r>
          </a:p>
          <a:p>
            <a:pPr>
              <a:lnSpc>
                <a:spcPct val="150000"/>
              </a:lnSpc>
            </a:pPr>
            <a:r>
              <a:rPr lang="en-US" sz="2400" dirty="0"/>
              <a:t>Explore environmental challenges</a:t>
            </a:r>
          </a:p>
          <a:p>
            <a:pPr>
              <a:lnSpc>
                <a:spcPct val="150000"/>
              </a:lnSpc>
            </a:pPr>
            <a:r>
              <a:rPr lang="en-US" sz="2400" dirty="0"/>
              <a:t>Consider barcode inventory system</a:t>
            </a:r>
          </a:p>
        </p:txBody>
      </p:sp>
      <p:sp>
        <p:nvSpPr>
          <p:cNvPr id="4" name="Slide Number Placeholder 3">
            <a:extLst>
              <a:ext uri="{FF2B5EF4-FFF2-40B4-BE49-F238E27FC236}">
                <a16:creationId xmlns:a16="http://schemas.microsoft.com/office/drawing/2014/main" id="{89CDCD59-7234-E84D-A96E-CF2F9E81DFC9}"/>
              </a:ext>
            </a:extLst>
          </p:cNvPr>
          <p:cNvSpPr>
            <a:spLocks noGrp="1"/>
          </p:cNvSpPr>
          <p:nvPr>
            <p:ph type="sldNum" sz="quarter" idx="12"/>
          </p:nvPr>
        </p:nvSpPr>
        <p:spPr/>
        <p:txBody>
          <a:bodyPr/>
          <a:lstStyle/>
          <a:p>
            <a:fld id="{BB91B803-E462-4741-B8BD-B058610752DD}" type="slidenum">
              <a:rPr lang="en-US" smtClean="0"/>
              <a:t>23</a:t>
            </a:fld>
            <a:endParaRPr lang="en-US"/>
          </a:p>
        </p:txBody>
      </p:sp>
      <p:pic>
        <p:nvPicPr>
          <p:cNvPr id="5" name="Picture 4">
            <a:extLst>
              <a:ext uri="{FF2B5EF4-FFF2-40B4-BE49-F238E27FC236}">
                <a16:creationId xmlns:a16="http://schemas.microsoft.com/office/drawing/2014/main" id="{60B9D7A3-886D-284A-A096-5C414749E09F}"/>
              </a:ext>
            </a:extLst>
          </p:cNvPr>
          <p:cNvPicPr>
            <a:picLocks noChangeAspect="1"/>
          </p:cNvPicPr>
          <p:nvPr/>
        </p:nvPicPr>
        <p:blipFill>
          <a:blip r:embed="rId3"/>
          <a:stretch>
            <a:fillRect/>
          </a:stretch>
        </p:blipFill>
        <p:spPr>
          <a:xfrm>
            <a:off x="6248400" y="1910212"/>
            <a:ext cx="2241476" cy="3905938"/>
          </a:xfrm>
          <a:prstGeom prst="rect">
            <a:avLst/>
          </a:prstGeom>
        </p:spPr>
      </p:pic>
      <p:sp>
        <p:nvSpPr>
          <p:cNvPr id="11" name="TextBox 10">
            <a:extLst>
              <a:ext uri="{FF2B5EF4-FFF2-40B4-BE49-F238E27FC236}">
                <a16:creationId xmlns:a16="http://schemas.microsoft.com/office/drawing/2014/main" id="{3EFA3302-BFF3-8545-BF0E-6FDD02079428}"/>
              </a:ext>
            </a:extLst>
          </p:cNvPr>
          <p:cNvSpPr txBox="1"/>
          <p:nvPr/>
        </p:nvSpPr>
        <p:spPr>
          <a:xfrm flipH="1">
            <a:off x="6244771" y="5964257"/>
            <a:ext cx="2627604" cy="276999"/>
          </a:xfrm>
          <a:prstGeom prst="rect">
            <a:avLst/>
          </a:prstGeom>
          <a:noFill/>
        </p:spPr>
        <p:txBody>
          <a:bodyPr wrap="square" rtlCol="0">
            <a:spAutoFit/>
          </a:bodyPr>
          <a:lstStyle/>
          <a:p>
            <a:r>
              <a:rPr lang="en-US" sz="1200" dirty="0"/>
              <a:t>Image source: </a:t>
            </a:r>
            <a:r>
              <a:rPr lang="en-US" sz="1200" dirty="0" err="1"/>
              <a:t>welearning.epic.com</a:t>
            </a:r>
            <a:endParaRPr lang="en-US" sz="1200" dirty="0"/>
          </a:p>
        </p:txBody>
      </p:sp>
    </p:spTree>
    <p:extLst>
      <p:ext uri="{BB962C8B-B14F-4D97-AF65-F5344CB8AC3E}">
        <p14:creationId xmlns:p14="http://schemas.microsoft.com/office/powerpoint/2010/main" val="2460763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A34C-54DE-CD45-804F-A3CFE03850A5}"/>
              </a:ext>
            </a:extLst>
          </p:cNvPr>
          <p:cNvSpPr>
            <a:spLocks noGrp="1"/>
          </p:cNvSpPr>
          <p:nvPr>
            <p:ph type="title"/>
          </p:nvPr>
        </p:nvSpPr>
        <p:spPr>
          <a:xfrm>
            <a:off x="457200" y="274638"/>
            <a:ext cx="8229600" cy="1143000"/>
          </a:xfrm>
        </p:spPr>
        <p:txBody>
          <a:bodyPr/>
          <a:lstStyle/>
          <a:p>
            <a:r>
              <a:rPr lang="en-US" dirty="0"/>
              <a:t>Conclusion</a:t>
            </a:r>
          </a:p>
        </p:txBody>
      </p:sp>
      <p:sp>
        <p:nvSpPr>
          <p:cNvPr id="3" name="Content Placeholder 2">
            <a:extLst>
              <a:ext uri="{FF2B5EF4-FFF2-40B4-BE49-F238E27FC236}">
                <a16:creationId xmlns:a16="http://schemas.microsoft.com/office/drawing/2014/main" id="{FAC5F0EE-628F-C144-90F0-D2F770E2D61F}"/>
              </a:ext>
            </a:extLst>
          </p:cNvPr>
          <p:cNvSpPr>
            <a:spLocks noGrp="1"/>
          </p:cNvSpPr>
          <p:nvPr>
            <p:ph idx="1"/>
          </p:nvPr>
        </p:nvSpPr>
        <p:spPr>
          <a:xfrm>
            <a:off x="457200" y="1600200"/>
            <a:ext cx="8229600" cy="4525963"/>
          </a:xfrm>
        </p:spPr>
        <p:txBody>
          <a:bodyPr/>
          <a:lstStyle/>
          <a:p>
            <a:pPr>
              <a:lnSpc>
                <a:spcPct val="150000"/>
              </a:lnSpc>
            </a:pPr>
            <a:r>
              <a:rPr lang="en-US" dirty="0"/>
              <a:t>Challenges of workflow established</a:t>
            </a:r>
          </a:p>
          <a:p>
            <a:pPr>
              <a:lnSpc>
                <a:spcPct val="150000"/>
              </a:lnSpc>
            </a:pPr>
            <a:r>
              <a:rPr lang="en-US" dirty="0"/>
              <a:t>New workflow = new challenges</a:t>
            </a:r>
          </a:p>
          <a:p>
            <a:pPr>
              <a:lnSpc>
                <a:spcPct val="150000"/>
              </a:lnSpc>
            </a:pPr>
            <a:r>
              <a:rPr lang="en-US" dirty="0"/>
              <a:t>Preliminary results are promising</a:t>
            </a:r>
          </a:p>
          <a:p>
            <a:endParaRPr lang="en-US" dirty="0"/>
          </a:p>
        </p:txBody>
      </p:sp>
      <p:sp>
        <p:nvSpPr>
          <p:cNvPr id="4" name="Slide Number Placeholder 3">
            <a:extLst>
              <a:ext uri="{FF2B5EF4-FFF2-40B4-BE49-F238E27FC236}">
                <a16:creationId xmlns:a16="http://schemas.microsoft.com/office/drawing/2014/main" id="{0FBC42DF-72C7-754C-8580-0FEA16F84DAA}"/>
              </a:ext>
            </a:extLst>
          </p:cNvPr>
          <p:cNvSpPr>
            <a:spLocks noGrp="1"/>
          </p:cNvSpPr>
          <p:nvPr>
            <p:ph type="sldNum" sz="quarter" idx="12"/>
          </p:nvPr>
        </p:nvSpPr>
        <p:spPr/>
        <p:txBody>
          <a:bodyPr/>
          <a:lstStyle/>
          <a:p>
            <a:fld id="{BB91B803-E462-4741-B8BD-B058610752DD}" type="slidenum">
              <a:rPr lang="en-US" smtClean="0"/>
              <a:t>24</a:t>
            </a:fld>
            <a:endParaRPr lang="en-US"/>
          </a:p>
        </p:txBody>
      </p:sp>
      <p:sp>
        <p:nvSpPr>
          <p:cNvPr id="5" name="TextBox 4">
            <a:extLst>
              <a:ext uri="{FF2B5EF4-FFF2-40B4-BE49-F238E27FC236}">
                <a16:creationId xmlns:a16="http://schemas.microsoft.com/office/drawing/2014/main" id="{BA33370C-CAF7-1647-AA4B-18D5047115D5}"/>
              </a:ext>
            </a:extLst>
          </p:cNvPr>
          <p:cNvSpPr txBox="1"/>
          <p:nvPr/>
        </p:nvSpPr>
        <p:spPr>
          <a:xfrm>
            <a:off x="552091" y="4206564"/>
            <a:ext cx="8039819" cy="2149786"/>
          </a:xfrm>
          <a:prstGeom prst="rect">
            <a:avLst/>
          </a:prstGeom>
          <a:noFill/>
        </p:spPr>
        <p:txBody>
          <a:bodyPr wrap="square" rtlCol="0">
            <a:prstTxWarp prst="textWave4">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7200" b="1" dirty="0">
                <a:ln/>
                <a:solidFill>
                  <a:schemeClr val="accent1"/>
                </a:solidFill>
              </a:rPr>
              <a:t>change</a:t>
            </a:r>
          </a:p>
        </p:txBody>
      </p:sp>
    </p:spTree>
    <p:extLst>
      <p:ext uri="{BB962C8B-B14F-4D97-AF65-F5344CB8AC3E}">
        <p14:creationId xmlns:p14="http://schemas.microsoft.com/office/powerpoint/2010/main" val="59280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AABB-706A-1F40-9822-EA94BFE0BAC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93A3AE6-BFAC-234D-93DC-44DCBD1E0208}"/>
              </a:ext>
            </a:extLst>
          </p:cNvPr>
          <p:cNvSpPr>
            <a:spLocks noGrp="1"/>
          </p:cNvSpPr>
          <p:nvPr>
            <p:ph idx="1"/>
          </p:nvPr>
        </p:nvSpPr>
        <p:spPr/>
        <p:txBody>
          <a:bodyPr>
            <a:normAutofit fontScale="32500" lnSpcReduction="20000"/>
          </a:bodyPr>
          <a:lstStyle/>
          <a:p>
            <a:pPr marL="465138" indent="-457200">
              <a:buNone/>
            </a:pPr>
            <a:r>
              <a:rPr lang="en-US" dirty="0"/>
              <a:t>Doerhoff, R., &amp; Garrison, B. (2015). Human factors in the NICU. </a:t>
            </a:r>
            <a:r>
              <a:rPr lang="en-US" i="1" dirty="0"/>
              <a:t>Journal of Perinatal &amp; Neonatal Nursing</a:t>
            </a:r>
            <a:r>
              <a:rPr lang="en-US" dirty="0"/>
              <a:t>, </a:t>
            </a:r>
            <a:r>
              <a:rPr lang="en-US" i="1" dirty="0"/>
              <a:t>29</a:t>
            </a:r>
            <a:r>
              <a:rPr lang="en-US" dirty="0"/>
              <a:t>(2), 162–169. </a:t>
            </a:r>
            <a:r>
              <a:rPr lang="en-US" dirty="0">
                <a:hlinkClick r:id="rId2"/>
              </a:rPr>
              <a:t>https://doi.org/10.1097/JPN.0000000000000105</a:t>
            </a:r>
            <a:endParaRPr lang="en-US" dirty="0"/>
          </a:p>
          <a:p>
            <a:pPr marL="465138" indent="-457200">
              <a:buNone/>
            </a:pPr>
            <a:endParaRPr lang="en-US" dirty="0"/>
          </a:p>
          <a:p>
            <a:pPr marL="465138" indent="-457200">
              <a:buNone/>
            </a:pPr>
            <a:r>
              <a:rPr lang="en-US" dirty="0"/>
              <a:t>Lewin, K. C. (1951). </a:t>
            </a:r>
            <a:r>
              <a:rPr lang="en-US" i="1" dirty="0"/>
              <a:t>Field theory in social science</a:t>
            </a:r>
            <a:r>
              <a:rPr lang="en-US" dirty="0"/>
              <a:t>. New York, NY: Harper &amp; Row.</a:t>
            </a:r>
          </a:p>
          <a:p>
            <a:pPr marL="465138" indent="-457200">
              <a:buNone/>
            </a:pPr>
            <a:endParaRPr lang="en-US" dirty="0"/>
          </a:p>
          <a:p>
            <a:pPr marL="465138" indent="-457200">
              <a:buNone/>
            </a:pPr>
            <a:r>
              <a:rPr lang="en-US" dirty="0"/>
              <a:t>Nelson, R. (2002). Major theories supporting nursing informatics. In S. P. </a:t>
            </a:r>
            <a:r>
              <a:rPr lang="en-US" dirty="0" err="1"/>
              <a:t>Englebardt</a:t>
            </a:r>
            <a:r>
              <a:rPr lang="en-US" dirty="0"/>
              <a:t> &amp; R. Nelson (Eds), </a:t>
            </a:r>
            <a:r>
              <a:rPr lang="en-US" i="1" dirty="0"/>
              <a:t>Healthcare informatics: An interdisciplinary approach (3-28)</a:t>
            </a:r>
            <a:r>
              <a:rPr lang="en-US" dirty="0"/>
              <a:t>. St. Louis, MO.: Mosby </a:t>
            </a:r>
          </a:p>
          <a:p>
            <a:pPr marL="465138" indent="-457200">
              <a:buNone/>
            </a:pPr>
            <a:endParaRPr lang="en-US" dirty="0"/>
          </a:p>
          <a:p>
            <a:pPr marL="465138" indent="-457200">
              <a:buNone/>
            </a:pPr>
            <a:r>
              <a:rPr lang="en-US" dirty="0" err="1"/>
              <a:t>Oza</a:t>
            </a:r>
            <a:r>
              <a:rPr lang="en-US" dirty="0"/>
              <a:t>-Frank, R., </a:t>
            </a:r>
            <a:r>
              <a:rPr lang="en-US" dirty="0" err="1"/>
              <a:t>Kachoria</a:t>
            </a:r>
            <a:r>
              <a:rPr lang="en-US" dirty="0"/>
              <a:t>, R., </a:t>
            </a:r>
            <a:r>
              <a:rPr lang="en-US" dirty="0" err="1"/>
              <a:t>Dail</a:t>
            </a:r>
            <a:r>
              <a:rPr lang="en-US" dirty="0"/>
              <a:t>, J., Green, J., Walls, K., &amp; </a:t>
            </a:r>
            <a:r>
              <a:rPr lang="en-US" dirty="0" err="1"/>
              <a:t>McClead</a:t>
            </a:r>
            <a:r>
              <a:rPr lang="en-US" dirty="0"/>
              <a:t>, R. E. (2017). A quality improvement project to decrease human milk errors in the NICU. </a:t>
            </a:r>
            <a:r>
              <a:rPr lang="en-US" i="1" dirty="0"/>
              <a:t>Pediatrics</a:t>
            </a:r>
            <a:r>
              <a:rPr lang="en-US" dirty="0"/>
              <a:t>, </a:t>
            </a:r>
            <a:r>
              <a:rPr lang="en-US" i="1" dirty="0"/>
              <a:t>139</a:t>
            </a:r>
            <a:r>
              <a:rPr lang="en-US" dirty="0"/>
              <a:t>(2), 79. </a:t>
            </a:r>
            <a:r>
              <a:rPr lang="en-US" dirty="0">
                <a:hlinkClick r:id="rId3"/>
              </a:rPr>
              <a:t>https://doi-org.ezproxy.ttuhsc.edu/10.1542/peds.2015-4451</a:t>
            </a:r>
            <a:endParaRPr lang="en-US" dirty="0"/>
          </a:p>
          <a:p>
            <a:pPr marL="465138" indent="-457200">
              <a:buNone/>
            </a:pPr>
            <a:endParaRPr lang="en-US" dirty="0"/>
          </a:p>
          <a:p>
            <a:pPr marL="465138" indent="-1335088">
              <a:buNone/>
            </a:pPr>
            <a:r>
              <a:rPr lang="en-US" dirty="0"/>
              <a:t>Probst, C. A., Carter, M., Cadigan, C., Dalcour, C., Cassity, C., Quinn, P., … Xiao, Y. (2017). Utilizing a human factors nursing worksystem improvement framework to increase nurses’ time at the bedside and enhance safety. </a:t>
            </a:r>
            <a:r>
              <a:rPr lang="en-US" i="1" dirty="0"/>
              <a:t>Journal of Nursing Administration, 47</a:t>
            </a:r>
            <a:r>
              <a:rPr lang="en-US" dirty="0"/>
              <a:t>(2), 94–100. </a:t>
            </a:r>
            <a:r>
              <a:rPr lang="en-US" dirty="0">
                <a:hlinkClick r:id="rId4"/>
              </a:rPr>
              <a:t>https://doi-org.ezproxy.ttuhsc.edu/10.1097/NNA.0000000000000446</a:t>
            </a:r>
            <a:endParaRPr lang="en-US" dirty="0"/>
          </a:p>
          <a:p>
            <a:pPr marL="465138" indent="-1335088">
              <a:buNone/>
            </a:pPr>
            <a:endParaRPr lang="en-US" dirty="0"/>
          </a:p>
          <a:p>
            <a:pPr marL="465138" indent="-1335088">
              <a:buNone/>
            </a:pPr>
            <a:r>
              <a:rPr lang="en-US" dirty="0"/>
              <a:t>Steele, C., Czerwin, A., Bixby, C. (2015). Breast milk bar code scanning results in time savings and staff efficiency. </a:t>
            </a:r>
            <a:r>
              <a:rPr lang="en-US" i="1" dirty="0"/>
              <a:t>Journal of the Academy of Nutrition and Dietetics 115</a:t>
            </a:r>
            <a:r>
              <a:rPr lang="en-US" dirty="0"/>
              <a:t>(1), 23–26. doi: 0.1016/j.jand.2014.06.360</a:t>
            </a:r>
          </a:p>
          <a:p>
            <a:pPr marL="465138" indent="-1335088">
              <a:buNone/>
            </a:pPr>
            <a:endParaRPr lang="en-US" dirty="0"/>
          </a:p>
          <a:p>
            <a:pPr marL="465138" indent="-1335088">
              <a:buNone/>
            </a:pPr>
            <a:r>
              <a:rPr lang="en-US" dirty="0"/>
              <a:t>Wight, N. E. (2015). Breastfeeding the NICU Infant: What to Expect. </a:t>
            </a:r>
            <a:r>
              <a:rPr lang="en-US" i="1" dirty="0"/>
              <a:t>Clinical Obstetrics &amp; Gynecology</a:t>
            </a:r>
            <a:r>
              <a:rPr lang="en-US" dirty="0"/>
              <a:t>, </a:t>
            </a:r>
            <a:r>
              <a:rPr lang="en-US" i="1" dirty="0"/>
              <a:t>58</a:t>
            </a:r>
            <a:r>
              <a:rPr lang="en-US" dirty="0"/>
              <a:t>(4), 840–854. </a:t>
            </a:r>
            <a:r>
              <a:rPr lang="en-US" dirty="0">
                <a:hlinkClick r:id="rId5"/>
              </a:rPr>
              <a:t>https://doi-org.ezproxy.ttuhsc.edu/10.1097/GRF.0000000000000140</a:t>
            </a:r>
            <a:endParaRPr lang="en-US" dirty="0"/>
          </a:p>
          <a:p>
            <a:pPr marL="465138" indent="-1335088">
              <a:buNone/>
            </a:pPr>
            <a:endParaRPr lang="en-US" dirty="0"/>
          </a:p>
          <a:p>
            <a:pPr marL="465138" indent="-1335088">
              <a:buNone/>
            </a:pPr>
            <a:r>
              <a:rPr lang="en-US" dirty="0"/>
              <a:t>Wojciechowski, E., Pearsall, T., Murphy, P., &amp; French, E. (2016). A case review: integrating Lewin’s theory with Lean’s system approach for change. </a:t>
            </a:r>
            <a:r>
              <a:rPr lang="en-US" i="1" dirty="0"/>
              <a:t>Online Journal of Issues in Nursing</a:t>
            </a:r>
            <a:r>
              <a:rPr lang="en-US" dirty="0"/>
              <a:t>, </a:t>
            </a:r>
            <a:r>
              <a:rPr lang="en-US" i="1" dirty="0"/>
              <a:t>21</a:t>
            </a:r>
            <a:r>
              <a:rPr lang="en-US" dirty="0"/>
              <a:t>(2), 1. doi: 10.3912/OJIN.Vol21No02Man04</a:t>
            </a:r>
          </a:p>
          <a:p>
            <a:pPr marL="465138" indent="-1335088">
              <a:buNone/>
            </a:pPr>
            <a:endParaRPr lang="en-US" dirty="0"/>
          </a:p>
        </p:txBody>
      </p:sp>
      <p:sp>
        <p:nvSpPr>
          <p:cNvPr id="4" name="Slide Number Placeholder 3">
            <a:extLst>
              <a:ext uri="{FF2B5EF4-FFF2-40B4-BE49-F238E27FC236}">
                <a16:creationId xmlns:a16="http://schemas.microsoft.com/office/drawing/2014/main" id="{4A01696B-A546-F542-B7E4-64ECE73252D4}"/>
              </a:ext>
            </a:extLst>
          </p:cNvPr>
          <p:cNvSpPr>
            <a:spLocks noGrp="1"/>
          </p:cNvSpPr>
          <p:nvPr>
            <p:ph type="sldNum" sz="quarter" idx="12"/>
          </p:nvPr>
        </p:nvSpPr>
        <p:spPr/>
        <p:txBody>
          <a:bodyPr/>
          <a:lstStyle/>
          <a:p>
            <a:fld id="{BB91B803-E462-4741-B8BD-B058610752DD}" type="slidenum">
              <a:rPr lang="en-US" smtClean="0"/>
              <a:t>25</a:t>
            </a:fld>
            <a:endParaRPr lang="en-US"/>
          </a:p>
        </p:txBody>
      </p:sp>
    </p:spTree>
    <p:extLst>
      <p:ext uri="{BB962C8B-B14F-4D97-AF65-F5344CB8AC3E}">
        <p14:creationId xmlns:p14="http://schemas.microsoft.com/office/powerpoint/2010/main" val="315724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3F3A-09CE-194A-9D41-BB593803AD5E}"/>
              </a:ext>
            </a:extLst>
          </p:cNvPr>
          <p:cNvSpPr>
            <a:spLocks noGrp="1"/>
          </p:cNvSpPr>
          <p:nvPr>
            <p:ph type="title"/>
          </p:nvPr>
        </p:nvSpPr>
        <p:spPr>
          <a:xfrm>
            <a:off x="457200" y="260880"/>
            <a:ext cx="8229600" cy="1143000"/>
          </a:xfrm>
        </p:spPr>
        <p:txBody>
          <a:bodyPr/>
          <a:lstStyle/>
          <a:p>
            <a:r>
              <a:rPr lang="en-US" dirty="0"/>
              <a:t>Objectives</a:t>
            </a:r>
          </a:p>
        </p:txBody>
      </p:sp>
      <p:sp>
        <p:nvSpPr>
          <p:cNvPr id="3" name="Content Placeholder 2">
            <a:extLst>
              <a:ext uri="{FF2B5EF4-FFF2-40B4-BE49-F238E27FC236}">
                <a16:creationId xmlns:a16="http://schemas.microsoft.com/office/drawing/2014/main" id="{91CED09A-9214-524D-8DF8-F355CDF111B7}"/>
              </a:ext>
            </a:extLst>
          </p:cNvPr>
          <p:cNvSpPr>
            <a:spLocks noGrp="1"/>
          </p:cNvSpPr>
          <p:nvPr>
            <p:ph idx="1"/>
          </p:nvPr>
        </p:nvSpPr>
        <p:spPr/>
        <p:txBody>
          <a:bodyPr/>
          <a:lstStyle/>
          <a:p>
            <a:r>
              <a:rPr lang="en-US" dirty="0"/>
              <a:t>Summarize the impact of human factors in the NICU</a:t>
            </a:r>
          </a:p>
          <a:p>
            <a:r>
              <a:rPr lang="en-US" dirty="0"/>
              <a:t>Describe the impact of physical environment on a clinical workflow</a:t>
            </a:r>
          </a:p>
          <a:p>
            <a:r>
              <a:rPr lang="en-US" dirty="0"/>
              <a:t>Demonstrate how a mobile device improves the clinical workflow</a:t>
            </a:r>
          </a:p>
          <a:p>
            <a:r>
              <a:rPr lang="en-US" dirty="0"/>
              <a:t>Outline challenges of mobile device</a:t>
            </a:r>
          </a:p>
        </p:txBody>
      </p:sp>
      <p:sp>
        <p:nvSpPr>
          <p:cNvPr id="4" name="Slide Number Placeholder 3">
            <a:extLst>
              <a:ext uri="{FF2B5EF4-FFF2-40B4-BE49-F238E27FC236}">
                <a16:creationId xmlns:a16="http://schemas.microsoft.com/office/drawing/2014/main" id="{CB89C4EA-49D7-0741-B13F-D00ACD675BC2}"/>
              </a:ext>
            </a:extLst>
          </p:cNvPr>
          <p:cNvSpPr>
            <a:spLocks noGrp="1"/>
          </p:cNvSpPr>
          <p:nvPr>
            <p:ph type="sldNum" sz="quarter" idx="12"/>
          </p:nvPr>
        </p:nvSpPr>
        <p:spPr/>
        <p:txBody>
          <a:bodyPr/>
          <a:lstStyle/>
          <a:p>
            <a:fld id="{BB91B803-E462-4741-B8BD-B058610752DD}" type="slidenum">
              <a:rPr lang="en-US" smtClean="0"/>
              <a:t>3</a:t>
            </a:fld>
            <a:endParaRPr lang="en-US"/>
          </a:p>
        </p:txBody>
      </p:sp>
    </p:spTree>
    <p:extLst>
      <p:ext uri="{BB962C8B-B14F-4D97-AF65-F5344CB8AC3E}">
        <p14:creationId xmlns:p14="http://schemas.microsoft.com/office/powerpoint/2010/main" val="341488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0BB5-DFF8-0A45-95A9-E1E74A3F4823}"/>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F361F98D-91FD-B74C-A051-36C3988F9968}"/>
              </a:ext>
            </a:extLst>
          </p:cNvPr>
          <p:cNvSpPr>
            <a:spLocks noGrp="1"/>
          </p:cNvSpPr>
          <p:nvPr>
            <p:ph idx="1"/>
          </p:nvPr>
        </p:nvSpPr>
        <p:spPr>
          <a:xfrm>
            <a:off x="457200" y="1417638"/>
            <a:ext cx="8229600" cy="4708525"/>
          </a:xfrm>
        </p:spPr>
        <p:txBody>
          <a:bodyPr anchor="ctr">
            <a:noAutofit/>
          </a:bodyPr>
          <a:lstStyle/>
          <a:p>
            <a:pPr>
              <a:lnSpc>
                <a:spcPct val="150000"/>
              </a:lnSpc>
            </a:pPr>
            <a:r>
              <a:rPr lang="en-US" dirty="0"/>
              <a:t>Physical layout impacts patient care </a:t>
            </a:r>
            <a:r>
              <a:rPr lang="en-US" sz="1600" dirty="0"/>
              <a:t>(Probst et al., 2017)</a:t>
            </a:r>
          </a:p>
          <a:p>
            <a:pPr>
              <a:lnSpc>
                <a:spcPct val="150000"/>
              </a:lnSpc>
            </a:pPr>
            <a:r>
              <a:rPr lang="en-US" dirty="0"/>
              <a:t>Problem is amplified in NICU pod design</a:t>
            </a:r>
          </a:p>
          <a:p>
            <a:pPr>
              <a:lnSpc>
                <a:spcPct val="150000"/>
              </a:lnSpc>
            </a:pPr>
            <a:r>
              <a:rPr lang="en-US" dirty="0"/>
              <a:t>Computers several feet away from infants</a:t>
            </a:r>
          </a:p>
          <a:p>
            <a:pPr>
              <a:lnSpc>
                <a:spcPct val="150000"/>
              </a:lnSpc>
            </a:pPr>
            <a:r>
              <a:rPr lang="en-US" dirty="0"/>
              <a:t>Inefficient Expressed Breast Milk (EBM) workflow</a:t>
            </a:r>
          </a:p>
        </p:txBody>
      </p:sp>
      <p:sp>
        <p:nvSpPr>
          <p:cNvPr id="4" name="Slide Number Placeholder 3">
            <a:extLst>
              <a:ext uri="{FF2B5EF4-FFF2-40B4-BE49-F238E27FC236}">
                <a16:creationId xmlns:a16="http://schemas.microsoft.com/office/drawing/2014/main" id="{51114263-EBE2-034B-8C1E-EC1BF9703F56}"/>
              </a:ext>
            </a:extLst>
          </p:cNvPr>
          <p:cNvSpPr>
            <a:spLocks noGrp="1"/>
          </p:cNvSpPr>
          <p:nvPr>
            <p:ph type="sldNum" sz="quarter" idx="12"/>
          </p:nvPr>
        </p:nvSpPr>
        <p:spPr/>
        <p:txBody>
          <a:bodyPr/>
          <a:lstStyle/>
          <a:p>
            <a:fld id="{BB91B803-E462-4741-B8BD-B058610752DD}" type="slidenum">
              <a:rPr lang="en-US" smtClean="0"/>
              <a:t>4</a:t>
            </a:fld>
            <a:endParaRPr lang="en-US"/>
          </a:p>
        </p:txBody>
      </p:sp>
    </p:spTree>
    <p:extLst>
      <p:ext uri="{BB962C8B-B14F-4D97-AF65-F5344CB8AC3E}">
        <p14:creationId xmlns:p14="http://schemas.microsoft.com/office/powerpoint/2010/main" val="82670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Intervention</a:t>
            </a:r>
          </a:p>
        </p:txBody>
      </p:sp>
      <p:sp>
        <p:nvSpPr>
          <p:cNvPr id="3" name="Content Placeholder 2"/>
          <p:cNvSpPr>
            <a:spLocks noGrp="1"/>
          </p:cNvSpPr>
          <p:nvPr>
            <p:ph idx="1"/>
          </p:nvPr>
        </p:nvSpPr>
        <p:spPr>
          <a:xfrm>
            <a:off x="3575050" y="1295400"/>
            <a:ext cx="5111750" cy="4830763"/>
          </a:xfrm>
        </p:spPr>
        <p:txBody>
          <a:bodyPr anchor="ctr"/>
          <a:lstStyle/>
          <a:p>
            <a:r>
              <a:rPr lang="en-US" dirty="0"/>
              <a:t>Epic implementation</a:t>
            </a:r>
          </a:p>
          <a:p>
            <a:r>
              <a:rPr lang="en-US" dirty="0"/>
              <a:t>Added Rover mobile application</a:t>
            </a:r>
          </a:p>
          <a:p>
            <a:r>
              <a:rPr lang="en-US" dirty="0"/>
              <a:t>Barcode med administration (BCMA) workflow redesign</a:t>
            </a:r>
          </a:p>
          <a:p>
            <a:r>
              <a:rPr lang="en-US" dirty="0"/>
              <a:t>Focus on NICU</a:t>
            </a:r>
          </a:p>
        </p:txBody>
      </p:sp>
      <p:sp>
        <p:nvSpPr>
          <p:cNvPr id="5" name="Slide Number Placeholder 4"/>
          <p:cNvSpPr>
            <a:spLocks noGrp="1"/>
          </p:cNvSpPr>
          <p:nvPr>
            <p:ph type="sldNum" sz="quarter" idx="12"/>
          </p:nvPr>
        </p:nvSpPr>
        <p:spPr/>
        <p:txBody>
          <a:bodyPr/>
          <a:lstStyle/>
          <a:p>
            <a:fld id="{BB91B803-E462-4741-B8BD-B058610752DD}" type="slidenum">
              <a:rPr lang="en-US" smtClean="0"/>
              <a:t>5</a:t>
            </a:fld>
            <a:endParaRPr lang="en-US"/>
          </a:p>
        </p:txBody>
      </p:sp>
      <p:pic>
        <p:nvPicPr>
          <p:cNvPr id="6" name="Content Placeholder 6">
            <a:extLst>
              <a:ext uri="{FF2B5EF4-FFF2-40B4-BE49-F238E27FC236}">
                <a16:creationId xmlns:a16="http://schemas.microsoft.com/office/drawing/2014/main" id="{A0E94C09-24E9-404E-958F-F5FE5B85C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76400"/>
            <a:ext cx="2347627" cy="4170784"/>
          </a:xfrm>
          <a:prstGeom prst="rect">
            <a:avLst/>
          </a:prstGeom>
        </p:spPr>
      </p:pic>
      <p:sp>
        <p:nvSpPr>
          <p:cNvPr id="7" name="TextBox 6">
            <a:extLst>
              <a:ext uri="{FF2B5EF4-FFF2-40B4-BE49-F238E27FC236}">
                <a16:creationId xmlns:a16="http://schemas.microsoft.com/office/drawing/2014/main" id="{DC97EFEF-E38D-6348-8EA4-EB5D639723EC}"/>
              </a:ext>
            </a:extLst>
          </p:cNvPr>
          <p:cNvSpPr txBox="1"/>
          <p:nvPr/>
        </p:nvSpPr>
        <p:spPr>
          <a:xfrm flipH="1">
            <a:off x="545811" y="5949984"/>
            <a:ext cx="2627604" cy="276999"/>
          </a:xfrm>
          <a:prstGeom prst="rect">
            <a:avLst/>
          </a:prstGeom>
          <a:noFill/>
        </p:spPr>
        <p:txBody>
          <a:bodyPr wrap="square" rtlCol="0">
            <a:spAutoFit/>
          </a:bodyPr>
          <a:lstStyle/>
          <a:p>
            <a:r>
              <a:rPr lang="en-US" sz="1200" dirty="0"/>
              <a:t>Image source: </a:t>
            </a:r>
            <a:r>
              <a:rPr lang="en-US" sz="1200" dirty="0" err="1"/>
              <a:t>welearning.epic.com</a:t>
            </a:r>
            <a:endParaRPr lang="en-US" sz="1200" dirty="0"/>
          </a:p>
        </p:txBody>
      </p:sp>
    </p:spTree>
    <p:extLst>
      <p:ext uri="{BB962C8B-B14F-4D97-AF65-F5344CB8AC3E}">
        <p14:creationId xmlns:p14="http://schemas.microsoft.com/office/powerpoint/2010/main" val="116464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7A7F-D8BF-384C-9E86-2F0B256DACA0}"/>
              </a:ext>
            </a:extLst>
          </p:cNvPr>
          <p:cNvSpPr>
            <a:spLocks noGrp="1"/>
          </p:cNvSpPr>
          <p:nvPr>
            <p:ph type="title"/>
          </p:nvPr>
        </p:nvSpPr>
        <p:spPr/>
        <p:txBody>
          <a:bodyPr/>
          <a:lstStyle/>
          <a:p>
            <a:r>
              <a:rPr lang="en-US" dirty="0"/>
              <a:t>Aim Statement</a:t>
            </a:r>
          </a:p>
        </p:txBody>
      </p:sp>
      <p:sp>
        <p:nvSpPr>
          <p:cNvPr id="3" name="Content Placeholder 2">
            <a:extLst>
              <a:ext uri="{FF2B5EF4-FFF2-40B4-BE49-F238E27FC236}">
                <a16:creationId xmlns:a16="http://schemas.microsoft.com/office/drawing/2014/main" id="{361DBD65-FF54-6246-95D9-A738269E860C}"/>
              </a:ext>
            </a:extLst>
          </p:cNvPr>
          <p:cNvSpPr>
            <a:spLocks noGrp="1"/>
          </p:cNvSpPr>
          <p:nvPr>
            <p:ph idx="1"/>
          </p:nvPr>
        </p:nvSpPr>
        <p:spPr/>
        <p:txBody>
          <a:bodyPr anchor="ctr"/>
          <a:lstStyle/>
          <a:p>
            <a:pPr>
              <a:lnSpc>
                <a:spcPct val="150000"/>
              </a:lnSpc>
            </a:pPr>
            <a:r>
              <a:rPr lang="en-US" dirty="0"/>
              <a:t>Total scanning time for expressed breast milk feedings will be reduced by 5% within 90 days following the implementation of the revised workflow utilizing a mobile device.</a:t>
            </a:r>
          </a:p>
          <a:p>
            <a:pPr marL="0" indent="0">
              <a:buNone/>
            </a:pPr>
            <a:endParaRPr lang="en-US" dirty="0"/>
          </a:p>
        </p:txBody>
      </p:sp>
      <p:sp>
        <p:nvSpPr>
          <p:cNvPr id="4" name="Slide Number Placeholder 3">
            <a:extLst>
              <a:ext uri="{FF2B5EF4-FFF2-40B4-BE49-F238E27FC236}">
                <a16:creationId xmlns:a16="http://schemas.microsoft.com/office/drawing/2014/main" id="{4B225D80-E42A-A340-A4DF-C74254484B5A}"/>
              </a:ext>
            </a:extLst>
          </p:cNvPr>
          <p:cNvSpPr>
            <a:spLocks noGrp="1"/>
          </p:cNvSpPr>
          <p:nvPr>
            <p:ph type="sldNum" sz="quarter" idx="12"/>
          </p:nvPr>
        </p:nvSpPr>
        <p:spPr/>
        <p:txBody>
          <a:bodyPr/>
          <a:lstStyle/>
          <a:p>
            <a:fld id="{BB91B803-E462-4741-B8BD-B058610752DD}" type="slidenum">
              <a:rPr lang="en-US" smtClean="0"/>
              <a:t>6</a:t>
            </a:fld>
            <a:endParaRPr lang="en-US"/>
          </a:p>
        </p:txBody>
      </p:sp>
    </p:spTree>
    <p:extLst>
      <p:ext uri="{BB962C8B-B14F-4D97-AF65-F5344CB8AC3E}">
        <p14:creationId xmlns:p14="http://schemas.microsoft.com/office/powerpoint/2010/main" val="17704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0563-7756-CC44-90FE-7D276A34514E}"/>
              </a:ext>
            </a:extLst>
          </p:cNvPr>
          <p:cNvSpPr>
            <a:spLocks noGrp="1"/>
          </p:cNvSpPr>
          <p:nvPr>
            <p:ph type="title"/>
          </p:nvPr>
        </p:nvSpPr>
        <p:spPr/>
        <p:txBody>
          <a:bodyPr/>
          <a:lstStyle/>
          <a:p>
            <a:pPr>
              <a:lnSpc>
                <a:spcPct val="150000"/>
              </a:lnSpc>
            </a:pPr>
            <a:r>
              <a:rPr lang="en-US" dirty="0"/>
              <a:t>History of EHR at BUMC</a:t>
            </a:r>
          </a:p>
        </p:txBody>
      </p:sp>
      <p:sp>
        <p:nvSpPr>
          <p:cNvPr id="3" name="Content Placeholder 2">
            <a:extLst>
              <a:ext uri="{FF2B5EF4-FFF2-40B4-BE49-F238E27FC236}">
                <a16:creationId xmlns:a16="http://schemas.microsoft.com/office/drawing/2014/main" id="{80EAD076-3B84-4742-BC14-F8CD54E98F23}"/>
              </a:ext>
            </a:extLst>
          </p:cNvPr>
          <p:cNvSpPr>
            <a:spLocks noGrp="1"/>
          </p:cNvSpPr>
          <p:nvPr>
            <p:ph idx="1"/>
          </p:nvPr>
        </p:nvSpPr>
        <p:spPr/>
        <p:txBody>
          <a:bodyPr>
            <a:normAutofit fontScale="85000" lnSpcReduction="10000"/>
          </a:bodyPr>
          <a:lstStyle/>
          <a:p>
            <a:pPr>
              <a:lnSpc>
                <a:spcPct val="150000"/>
              </a:lnSpc>
            </a:pPr>
            <a:r>
              <a:rPr lang="en-US" dirty="0"/>
              <a:t>1980s: Baylor Communication Online Network (BCON) </a:t>
            </a:r>
          </a:p>
          <a:p>
            <a:pPr>
              <a:lnSpc>
                <a:spcPct val="150000"/>
              </a:lnSpc>
            </a:pPr>
            <a:r>
              <a:rPr lang="en-US" dirty="0"/>
              <a:t>~2008: Cerner BCMA implemented with PPID</a:t>
            </a:r>
          </a:p>
          <a:p>
            <a:pPr>
              <a:lnSpc>
                <a:spcPct val="150000"/>
              </a:lnSpc>
            </a:pPr>
            <a:r>
              <a:rPr lang="en-US" dirty="0"/>
              <a:t>2011: Allscripts Sunrise Clinical Manager implemented</a:t>
            </a:r>
          </a:p>
          <a:p>
            <a:pPr>
              <a:lnSpc>
                <a:spcPct val="150000"/>
              </a:lnSpc>
            </a:pPr>
            <a:r>
              <a:rPr lang="en-US" dirty="0"/>
              <a:t>2013: Converted to Allscripts BCMA </a:t>
            </a:r>
          </a:p>
          <a:p>
            <a:pPr>
              <a:lnSpc>
                <a:spcPct val="150000"/>
              </a:lnSpc>
            </a:pPr>
            <a:r>
              <a:rPr lang="en-US" dirty="0"/>
              <a:t>2015: PPID for EBM introduced</a:t>
            </a:r>
          </a:p>
          <a:p>
            <a:pPr>
              <a:lnSpc>
                <a:spcPct val="150000"/>
              </a:lnSpc>
            </a:pPr>
            <a:r>
              <a:rPr lang="en-US" dirty="0"/>
              <a:t>2019: Epic Implementation</a:t>
            </a:r>
          </a:p>
        </p:txBody>
      </p:sp>
      <p:sp>
        <p:nvSpPr>
          <p:cNvPr id="4" name="Slide Number Placeholder 3">
            <a:extLst>
              <a:ext uri="{FF2B5EF4-FFF2-40B4-BE49-F238E27FC236}">
                <a16:creationId xmlns:a16="http://schemas.microsoft.com/office/drawing/2014/main" id="{FA551744-2DA8-0D45-BFB4-505D805FDC6E}"/>
              </a:ext>
            </a:extLst>
          </p:cNvPr>
          <p:cNvSpPr>
            <a:spLocks noGrp="1"/>
          </p:cNvSpPr>
          <p:nvPr>
            <p:ph type="sldNum" sz="quarter" idx="12"/>
          </p:nvPr>
        </p:nvSpPr>
        <p:spPr/>
        <p:txBody>
          <a:bodyPr/>
          <a:lstStyle/>
          <a:p>
            <a:fld id="{BB91B803-E462-4741-B8BD-B058610752DD}" type="slidenum">
              <a:rPr lang="en-US" smtClean="0"/>
              <a:t>7</a:t>
            </a:fld>
            <a:endParaRPr lang="en-US"/>
          </a:p>
        </p:txBody>
      </p:sp>
    </p:spTree>
    <p:extLst>
      <p:ext uri="{BB962C8B-B14F-4D97-AF65-F5344CB8AC3E}">
        <p14:creationId xmlns:p14="http://schemas.microsoft.com/office/powerpoint/2010/main" val="106393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2E31-765E-A447-8261-1C60D62DA33C}"/>
              </a:ext>
            </a:extLst>
          </p:cNvPr>
          <p:cNvSpPr>
            <a:spLocks noGrp="1"/>
          </p:cNvSpPr>
          <p:nvPr>
            <p:ph type="title"/>
          </p:nvPr>
        </p:nvSpPr>
        <p:spPr/>
        <p:txBody>
          <a:bodyPr/>
          <a:lstStyle/>
          <a:p>
            <a:r>
              <a:rPr lang="en-US" dirty="0"/>
              <a:t>BUMC NICU</a:t>
            </a:r>
          </a:p>
        </p:txBody>
      </p:sp>
      <p:sp>
        <p:nvSpPr>
          <p:cNvPr id="3" name="Content Placeholder 2">
            <a:extLst>
              <a:ext uri="{FF2B5EF4-FFF2-40B4-BE49-F238E27FC236}">
                <a16:creationId xmlns:a16="http://schemas.microsoft.com/office/drawing/2014/main" id="{D645D735-01F2-6D47-9093-3FD238710CD4}"/>
              </a:ext>
            </a:extLst>
          </p:cNvPr>
          <p:cNvSpPr>
            <a:spLocks noGrp="1"/>
          </p:cNvSpPr>
          <p:nvPr>
            <p:ph idx="1"/>
          </p:nvPr>
        </p:nvSpPr>
        <p:spPr/>
        <p:txBody>
          <a:bodyPr/>
          <a:lstStyle/>
          <a:p>
            <a:r>
              <a:rPr lang="en-US" dirty="0"/>
              <a:t>Level III</a:t>
            </a:r>
          </a:p>
          <a:p>
            <a:r>
              <a:rPr lang="en-US" dirty="0"/>
              <a:t>2 halls</a:t>
            </a:r>
          </a:p>
          <a:p>
            <a:pPr lvl="1"/>
            <a:r>
              <a:rPr lang="en-US" dirty="0"/>
              <a:t>Critically ill hall</a:t>
            </a:r>
          </a:p>
          <a:p>
            <a:pPr lvl="1"/>
            <a:r>
              <a:rPr lang="en-US" dirty="0"/>
              <a:t>Feeder/grower hall</a:t>
            </a:r>
          </a:p>
          <a:p>
            <a:r>
              <a:rPr lang="en-US" dirty="0"/>
              <a:t>Capacity of 80 infants</a:t>
            </a:r>
          </a:p>
          <a:p>
            <a:r>
              <a:rPr lang="en-US" dirty="0"/>
              <a:t>Average census 40</a:t>
            </a:r>
          </a:p>
          <a:p>
            <a:pPr lvl="1"/>
            <a:r>
              <a:rPr lang="en-US" dirty="0"/>
              <a:t>8 feedings per day x 40 patients = 320 per day</a:t>
            </a:r>
          </a:p>
        </p:txBody>
      </p:sp>
      <p:sp>
        <p:nvSpPr>
          <p:cNvPr id="4" name="Slide Number Placeholder 3">
            <a:extLst>
              <a:ext uri="{FF2B5EF4-FFF2-40B4-BE49-F238E27FC236}">
                <a16:creationId xmlns:a16="http://schemas.microsoft.com/office/drawing/2014/main" id="{27808ECA-19C8-2C40-A484-17FE7AEBC6B9}"/>
              </a:ext>
            </a:extLst>
          </p:cNvPr>
          <p:cNvSpPr>
            <a:spLocks noGrp="1"/>
          </p:cNvSpPr>
          <p:nvPr>
            <p:ph type="sldNum" sz="quarter" idx="12"/>
          </p:nvPr>
        </p:nvSpPr>
        <p:spPr/>
        <p:txBody>
          <a:bodyPr/>
          <a:lstStyle/>
          <a:p>
            <a:fld id="{BB91B803-E462-4741-B8BD-B058610752DD}" type="slidenum">
              <a:rPr lang="en-US" smtClean="0"/>
              <a:t>8</a:t>
            </a:fld>
            <a:endParaRPr lang="en-US"/>
          </a:p>
        </p:txBody>
      </p:sp>
    </p:spTree>
    <p:extLst>
      <p:ext uri="{BB962C8B-B14F-4D97-AF65-F5344CB8AC3E}">
        <p14:creationId xmlns:p14="http://schemas.microsoft.com/office/powerpoint/2010/main" val="91996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C38C-F77F-3143-8C1D-24E03BCCB02C}"/>
              </a:ext>
            </a:extLst>
          </p:cNvPr>
          <p:cNvSpPr>
            <a:spLocks noGrp="1"/>
          </p:cNvSpPr>
          <p:nvPr>
            <p:ph type="title"/>
          </p:nvPr>
        </p:nvSpPr>
        <p:spPr>
          <a:xfrm>
            <a:off x="342900" y="274638"/>
            <a:ext cx="8229600" cy="1143000"/>
          </a:xfrm>
        </p:spPr>
        <p:txBody>
          <a:bodyPr>
            <a:normAutofit/>
          </a:bodyPr>
          <a:lstStyle/>
          <a:p>
            <a:r>
              <a:rPr lang="en-US" dirty="0"/>
              <a:t>Example NICU Room</a:t>
            </a:r>
          </a:p>
        </p:txBody>
      </p:sp>
      <p:sp>
        <p:nvSpPr>
          <p:cNvPr id="4" name="Slide Number Placeholder 3">
            <a:extLst>
              <a:ext uri="{FF2B5EF4-FFF2-40B4-BE49-F238E27FC236}">
                <a16:creationId xmlns:a16="http://schemas.microsoft.com/office/drawing/2014/main" id="{977EC192-ABDA-794F-A6B6-59A62D978D16}"/>
              </a:ext>
            </a:extLst>
          </p:cNvPr>
          <p:cNvSpPr>
            <a:spLocks noGrp="1"/>
          </p:cNvSpPr>
          <p:nvPr>
            <p:ph type="sldNum" sz="quarter" idx="12"/>
          </p:nvPr>
        </p:nvSpPr>
        <p:spPr/>
        <p:txBody>
          <a:bodyPr/>
          <a:lstStyle/>
          <a:p>
            <a:fld id="{BB91B803-E462-4741-B8BD-B058610752DD}" type="slidenum">
              <a:rPr lang="en-US" smtClean="0"/>
              <a:t>9</a:t>
            </a:fld>
            <a:endParaRPr lang="en-US"/>
          </a:p>
        </p:txBody>
      </p:sp>
      <p:pic>
        <p:nvPicPr>
          <p:cNvPr id="5" name="Content Placeholder 4">
            <a:extLst>
              <a:ext uri="{FF2B5EF4-FFF2-40B4-BE49-F238E27FC236}">
                <a16:creationId xmlns:a16="http://schemas.microsoft.com/office/drawing/2014/main" id="{4B9E9C99-B20A-3E48-B08C-B04306EAC07B}"/>
              </a:ext>
            </a:extLst>
          </p:cNvPr>
          <p:cNvPicPr>
            <a:picLocks noGrp="1"/>
          </p:cNvPicPr>
          <p:nvPr>
            <p:ph idx="1"/>
          </p:nvPr>
        </p:nvPicPr>
        <p:blipFill rotWithShape="1">
          <a:blip r:embed="rId3"/>
          <a:srcRect l="1710" t="11397" r="1845" b="3747"/>
          <a:stretch/>
        </p:blipFill>
        <p:spPr bwMode="auto">
          <a:xfrm>
            <a:off x="342900" y="1850542"/>
            <a:ext cx="8229600" cy="4072903"/>
          </a:xfrm>
          <a:prstGeom prst="rect">
            <a:avLst/>
          </a:prstGeom>
          <a:ln w="38100" cap="sq">
            <a:solidFill>
              <a:srgbClr val="000000"/>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34702069"/>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32668</TotalTime>
  <Words>3992</Words>
  <Application>Microsoft Macintosh PowerPoint</Application>
  <PresentationFormat>On-screen Show (4:3)</PresentationFormat>
  <Paragraphs>540</Paragraphs>
  <Slides>25</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Improving NICU Nurse Efficiency with a Mobile Device</vt:lpstr>
      <vt:lpstr>Acknowledgements</vt:lpstr>
      <vt:lpstr>Objectives</vt:lpstr>
      <vt:lpstr>Problem Statement</vt:lpstr>
      <vt:lpstr>Intervention</vt:lpstr>
      <vt:lpstr>Aim Statement</vt:lpstr>
      <vt:lpstr>History of EHR at BUMC</vt:lpstr>
      <vt:lpstr>BUMC NICU</vt:lpstr>
      <vt:lpstr>Example NICU Room</vt:lpstr>
      <vt:lpstr>How far is 240 feet?</vt:lpstr>
      <vt:lpstr>PowerPoint Presentation</vt:lpstr>
      <vt:lpstr>Evidence</vt:lpstr>
      <vt:lpstr>Model/Framework</vt:lpstr>
      <vt:lpstr>Methodology</vt:lpstr>
      <vt:lpstr>Feeding Workflow</vt:lpstr>
      <vt:lpstr>Rover Workflow</vt:lpstr>
      <vt:lpstr>PowerPoint Presentation</vt:lpstr>
      <vt:lpstr>Device Deployment</vt:lpstr>
      <vt:lpstr>Implementation</vt:lpstr>
      <vt:lpstr>Implementation Challenges</vt:lpstr>
      <vt:lpstr>Results: Pre-Implementation</vt:lpstr>
      <vt:lpstr>Results: Post-Implementation</vt:lpstr>
      <vt:lpstr>Recommendations/Next Steps</vt:lpstr>
      <vt:lpstr>Conclusion</vt:lpstr>
      <vt:lpstr>References</vt:lpstr>
    </vt:vector>
  </TitlesOfParts>
  <Company>Parkland Health &amp; Hospital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Tsedey Melaku</dc:creator>
  <cp:lastModifiedBy>Jackson, Rachel J.</cp:lastModifiedBy>
  <cp:revision>100</cp:revision>
  <dcterms:created xsi:type="dcterms:W3CDTF">2019-09-13T06:17:46Z</dcterms:created>
  <dcterms:modified xsi:type="dcterms:W3CDTF">2019-11-11T00:11:52Z</dcterms:modified>
</cp:coreProperties>
</file>