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Lst>
  <p:notesMasterIdLst>
    <p:notesMasterId r:id="rId37"/>
  </p:notesMasterIdLst>
  <p:sldIdLst>
    <p:sldId id="294" r:id="rId4"/>
    <p:sldId id="322" r:id="rId5"/>
    <p:sldId id="305" r:id="rId6"/>
    <p:sldId id="306" r:id="rId7"/>
    <p:sldId id="312" r:id="rId8"/>
    <p:sldId id="309" r:id="rId9"/>
    <p:sldId id="310" r:id="rId10"/>
    <p:sldId id="307" r:id="rId11"/>
    <p:sldId id="308" r:id="rId12"/>
    <p:sldId id="284" r:id="rId13"/>
    <p:sldId id="291" r:id="rId14"/>
    <p:sldId id="313" r:id="rId15"/>
    <p:sldId id="314" r:id="rId16"/>
    <p:sldId id="311" r:id="rId17"/>
    <p:sldId id="315" r:id="rId18"/>
    <p:sldId id="316" r:id="rId19"/>
    <p:sldId id="321" r:id="rId20"/>
    <p:sldId id="317" r:id="rId21"/>
    <p:sldId id="318" r:id="rId22"/>
    <p:sldId id="297" r:id="rId23"/>
    <p:sldId id="299" r:id="rId24"/>
    <p:sldId id="300" r:id="rId25"/>
    <p:sldId id="301" r:id="rId26"/>
    <p:sldId id="302" r:id="rId27"/>
    <p:sldId id="303" r:id="rId28"/>
    <p:sldId id="304" r:id="rId29"/>
    <p:sldId id="320" r:id="rId30"/>
    <p:sldId id="319" r:id="rId31"/>
    <p:sldId id="298" r:id="rId32"/>
    <p:sldId id="273" r:id="rId33"/>
    <p:sldId id="290" r:id="rId34"/>
    <p:sldId id="286" r:id="rId35"/>
    <p:sldId id="289"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964" autoAdjust="0"/>
    <p:restoredTop sz="94660"/>
  </p:normalViewPr>
  <p:slideViewPr>
    <p:cSldViewPr>
      <p:cViewPr>
        <p:scale>
          <a:sx n="100" d="100"/>
          <a:sy n="100" d="100"/>
        </p:scale>
        <p:origin x="-762" y="6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6B8604-3390-47E2-99C6-26D3ADB4B9D2}" type="datetimeFigureOut">
              <a:rPr lang="en-US" smtClean="0"/>
              <a:pPr/>
              <a:t>10/18/2014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BE8BB3-3B24-41C7-824D-7A6A5C653EAF}" type="slidenum">
              <a:rPr lang="en-US" smtClean="0"/>
              <a:pPr/>
              <a:t>‹#›</a:t>
            </a:fld>
            <a:endParaRPr lang="en-US"/>
          </a:p>
        </p:txBody>
      </p:sp>
    </p:spTree>
    <p:extLst>
      <p:ext uri="{BB962C8B-B14F-4D97-AF65-F5344CB8AC3E}">
        <p14:creationId xmlns:p14="http://schemas.microsoft.com/office/powerpoint/2010/main" val="2535678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BCMA</a:t>
            </a:r>
            <a:r>
              <a:rPr lang="en-US" baseline="0" dirty="0" smtClean="0"/>
              <a:t> is shown to provide a safety net for our patients and the clinicians administering medications, particularly in a closed loop environment, which because of CPOE we now have for most inpatients.  In addition, BCMA is the method that </a:t>
            </a:r>
            <a:r>
              <a:rPr lang="en-US" baseline="0" dirty="0" err="1" smtClean="0"/>
              <a:t>Allscripts</a:t>
            </a:r>
            <a:r>
              <a:rPr lang="en-US" baseline="0" dirty="0" smtClean="0"/>
              <a:t> has certified for our EHR for MU, Stage 2.  The KBMA project is was approved as a FY14 IT project.  We have learned at BUMC that the physical environment and lack of a mobile device has added approximately 26 minutes to each nurses shift.  On the 2 units where workflow was observed and measured that equates to nurses not being able to complete other important care for our patients (efficiency).  The Discovery phase was approved by this group to help explore and discover if there was a best mobile solution for implementation of BCMA.    Next I would like to show you a video to help you understand the limitations of nurses workspace and how a mobile solution can assist them in a more efficient and streamlined workflow.  Discuss the mitigation strategies to get the most optimal workflow possible….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B39A440-5223-4FC6-B56B-C0387157EFF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12762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Discovery</a:t>
            </a:r>
            <a:r>
              <a:rPr lang="en-US" baseline="0" dirty="0" smtClean="0"/>
              <a:t> was very helpful in determining the maturity of  healthcare technology available for Nursing Mobility.  What we found is there is not solution that answers all the wants, needs and desires of our end user community.  I will be taking you through a high level review of our findings and then making recommendations for you to consider.  They will require additional resources and capacity from IS as well as the organization at large. </a:t>
            </a:r>
            <a:endParaRPr lang="en-US" dirty="0"/>
          </a:p>
        </p:txBody>
      </p:sp>
      <p:sp>
        <p:nvSpPr>
          <p:cNvPr id="4" name="Slide Number Placeholder 3"/>
          <p:cNvSpPr>
            <a:spLocks noGrp="1"/>
          </p:cNvSpPr>
          <p:nvPr>
            <p:ph type="sldNum" sz="quarter" idx="10"/>
          </p:nvPr>
        </p:nvSpPr>
        <p:spPr/>
        <p:txBody>
          <a:bodyPr/>
          <a:lstStyle/>
          <a:p>
            <a:fld id="{7B39A440-5223-4FC6-B56B-C0387157EFF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5711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evaluated 6 vendors and networked across the country to find out what other health systems and</a:t>
            </a:r>
            <a:r>
              <a:rPr lang="en-US" baseline="0" dirty="0" smtClean="0"/>
              <a:t> other EHR vendors are doing to support the Nursing workflows-BCMA included.  We explored both the iPhone and Android device platforms. The most complete solution, ready for implementation now is PSS, as you can see from the slides (Positive Pt. ID for multiple future modules)  Not reliable for Telecom perspective (call dropping).  Additional discussion with Children’s in Dallas, using Epic module Rover.  Currently enabling Med Admin to </a:t>
            </a:r>
            <a:r>
              <a:rPr lang="en-US" baseline="0" dirty="0" err="1" smtClean="0"/>
              <a:t>eMAR</a:t>
            </a:r>
            <a:r>
              <a:rPr lang="en-US" baseline="0" dirty="0" smtClean="0"/>
              <a:t> (limited on IV documentation) and other basic documentation (Ht. Wt. and VS), breast milk scanning (utilized Pharmacy module) and lab specimen (foreign lab system) checking.  Device is currently Honeywell 7800, bringing forward smartphone capabilities for voice, text and integration with </a:t>
            </a:r>
            <a:r>
              <a:rPr lang="en-US" baseline="0" dirty="0" err="1" smtClean="0"/>
              <a:t>flowsheets</a:t>
            </a:r>
            <a:r>
              <a:rPr lang="en-US" baseline="0" dirty="0" smtClean="0"/>
              <a:t>, IV </a:t>
            </a:r>
            <a:r>
              <a:rPr lang="en-US" baseline="0" dirty="0" err="1" smtClean="0"/>
              <a:t>smartpumps</a:t>
            </a:r>
            <a:r>
              <a:rPr lang="en-US" baseline="0" dirty="0" smtClean="0"/>
              <a:t>, </a:t>
            </a:r>
            <a:r>
              <a:rPr lang="en-US" baseline="0" dirty="0" err="1" smtClean="0"/>
              <a:t>etc</a:t>
            </a:r>
            <a:r>
              <a:rPr lang="en-US" baseline="0" dirty="0" smtClean="0"/>
              <a:t>). ***Additional Information is not shown on this slide and can be reviewed in the Appendix</a:t>
            </a:r>
            <a:endParaRPr lang="en-US" dirty="0"/>
          </a:p>
        </p:txBody>
      </p:sp>
      <p:sp>
        <p:nvSpPr>
          <p:cNvPr id="4" name="Slide Number Placeholder 3"/>
          <p:cNvSpPr>
            <a:spLocks noGrp="1"/>
          </p:cNvSpPr>
          <p:nvPr>
            <p:ph type="sldNum" sz="quarter" idx="10"/>
          </p:nvPr>
        </p:nvSpPr>
        <p:spPr/>
        <p:txBody>
          <a:bodyPr/>
          <a:lstStyle/>
          <a:p>
            <a:fld id="{7B39A440-5223-4FC6-B56B-C0387157EFFA}" type="slidenum">
              <a:rPr lang="en-US" smtClean="0"/>
              <a:t>22</a:t>
            </a:fld>
            <a:endParaRPr lang="en-US"/>
          </a:p>
        </p:txBody>
      </p:sp>
    </p:spTree>
    <p:extLst>
      <p:ext uri="{BB962C8B-B14F-4D97-AF65-F5344CB8AC3E}">
        <p14:creationId xmlns:p14="http://schemas.microsoft.com/office/powerpoint/2010/main" val="3722781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rollout of KBMA is critical for us to attest for MU Stage 2.  The team is recommending a waved approach (slide 5) based on the environmental and workflow assessments done at the facilities in conjunction with Adam Probst/Office of Pt. Safety.  The team is also recommending a parallel approach of KBMA rollout and pilots.  I am here today to ask for recommendations for how to continue the investigation of solutions for nursing mobility to enable a more efficient workflow for nursing and other clinicians. </a:t>
            </a:r>
            <a:endParaRPr lang="en-US" dirty="0"/>
          </a:p>
        </p:txBody>
      </p:sp>
      <p:sp>
        <p:nvSpPr>
          <p:cNvPr id="4" name="Slide Number Placeholder 3"/>
          <p:cNvSpPr>
            <a:spLocks noGrp="1"/>
          </p:cNvSpPr>
          <p:nvPr>
            <p:ph type="sldNum" sz="quarter" idx="10"/>
          </p:nvPr>
        </p:nvSpPr>
        <p:spPr/>
        <p:txBody>
          <a:bodyPr/>
          <a:lstStyle/>
          <a:p>
            <a:fld id="{7B39A440-5223-4FC6-B56B-C0387157EFFA}" type="slidenum">
              <a:rPr lang="en-US" smtClean="0"/>
              <a:t>23</a:t>
            </a:fld>
            <a:endParaRPr lang="en-US"/>
          </a:p>
        </p:txBody>
      </p:sp>
    </p:spTree>
    <p:extLst>
      <p:ext uri="{BB962C8B-B14F-4D97-AF65-F5344CB8AC3E}">
        <p14:creationId xmlns:p14="http://schemas.microsoft.com/office/powerpoint/2010/main" val="255885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baseline="0" dirty="0" smtClean="0"/>
              <a:t>Targeted facilities are confirming timelines with other important deliverables (Joint Commission Survey, Magnet Accreditations, etc.)</a:t>
            </a:r>
          </a:p>
        </p:txBody>
      </p:sp>
      <p:sp>
        <p:nvSpPr>
          <p:cNvPr id="4" name="Slide Number Placeholder 3"/>
          <p:cNvSpPr>
            <a:spLocks noGrp="1"/>
          </p:cNvSpPr>
          <p:nvPr>
            <p:ph type="sldNum" sz="quarter" idx="10"/>
          </p:nvPr>
        </p:nvSpPr>
        <p:spPr/>
        <p:txBody>
          <a:bodyPr/>
          <a:lstStyle/>
          <a:p>
            <a:fld id="{7B39A440-5223-4FC6-B56B-C0387157EFFA}" type="slidenum">
              <a:rPr lang="en-US" smtClean="0"/>
              <a:t>24</a:t>
            </a:fld>
            <a:endParaRPr lang="en-US"/>
          </a:p>
        </p:txBody>
      </p:sp>
    </p:spTree>
    <p:extLst>
      <p:ext uri="{BB962C8B-B14F-4D97-AF65-F5344CB8AC3E}">
        <p14:creationId xmlns:p14="http://schemas.microsoft.com/office/powerpoint/2010/main" val="116104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2E496A-FA83-45C7-93A3-78E16133CEDA}" type="slidenum">
              <a:rPr lang="en-US" smtClean="0">
                <a:solidFill>
                  <a:prstClr val="black"/>
                </a:solidFill>
              </a:rPr>
              <a:pPr/>
              <a:t>29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FF413F-7657-4AF4-92EF-7AFF364E9D1F}" type="datetime1">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48CAA0-04BE-46D1-A0D1-C8802C8B5473}" type="datetime1">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71B8B5-47E5-4FA0-B1E7-2E781DCBA78B}" type="datetime1">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sz="900">
                <a:solidFill>
                  <a:srgbClr val="0067B1"/>
                </a:solidFill>
                <a:latin typeface="Arial" pitchFamily="34" charset="0"/>
                <a:cs typeface="Arial" pitchFamily="34" charset="0"/>
              </a:defRPr>
            </a:lvl1pPr>
          </a:lstStyle>
          <a:p>
            <a:r>
              <a:rPr lang="en-US" dirty="0" smtClean="0"/>
              <a:t>Leadership Summit 10/30/2013</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spTree>
    <p:extLst>
      <p:ext uri="{BB962C8B-B14F-4D97-AF65-F5344CB8AC3E}">
        <p14:creationId xmlns:p14="http://schemas.microsoft.com/office/powerpoint/2010/main" val="3544792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1071"/>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latin typeface="Garamond"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0" y="6045200"/>
            <a:ext cx="2606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54750" y="6045200"/>
            <a:ext cx="2606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577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19"/>
            <a:ext cx="9144000" cy="6855858"/>
          </a:xfrm>
          <a:prstGeom prst="rect">
            <a:avLst/>
          </a:prstGeom>
        </p:spPr>
      </p:pic>
      <p:sp>
        <p:nvSpPr>
          <p:cNvPr id="2" name="Title 1"/>
          <p:cNvSpPr>
            <a:spLocks noGrp="1"/>
          </p:cNvSpPr>
          <p:nvPr>
            <p:ph type="title"/>
          </p:nvPr>
        </p:nvSpPr>
        <p:spPr/>
        <p:txBody>
          <a:bodyPr/>
          <a:lstStyle>
            <a:lvl1pPr>
              <a:defRPr>
                <a:solidFill>
                  <a:srgbClr val="0067B1"/>
                </a:solidFill>
                <a:latin typeface="Garamond"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30188">
              <a:defRPr>
                <a:solidFill>
                  <a:srgbClr val="4D4D4D"/>
                </a:solidFill>
                <a:latin typeface="Garamond" pitchFamily="18" charset="0"/>
                <a:cs typeface="Arial" pitchFamily="34" charset="0"/>
              </a:defRPr>
            </a:lvl1pPr>
            <a:lvl2pPr>
              <a:defRPr>
                <a:solidFill>
                  <a:srgbClr val="4D4D4D"/>
                </a:solidFill>
                <a:latin typeface="Garamond" pitchFamily="18" charset="0"/>
                <a:cs typeface="Arial" pitchFamily="34" charset="0"/>
              </a:defRPr>
            </a:lvl2pPr>
            <a:lvl3pPr>
              <a:defRPr>
                <a:solidFill>
                  <a:srgbClr val="4D4D4D"/>
                </a:solidFill>
                <a:latin typeface="Garamond" pitchFamily="18" charset="0"/>
                <a:cs typeface="Arial" pitchFamily="34" charset="0"/>
              </a:defRPr>
            </a:lvl3pPr>
            <a:lvl4pPr>
              <a:defRPr>
                <a:solidFill>
                  <a:srgbClr val="4D4D4D"/>
                </a:solidFill>
                <a:latin typeface="Garamond" pitchFamily="18" charset="0"/>
                <a:cs typeface="Arial" pitchFamily="34" charset="0"/>
              </a:defRPr>
            </a:lvl4pPr>
            <a:lvl5pPr>
              <a:defRPr>
                <a:solidFill>
                  <a:srgbClr val="4D4D4D"/>
                </a:solidFill>
                <a:latin typeface="Garamond" pitchFamily="18"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solidFill>
                  <a:prstClr val="white"/>
                </a:solidFill>
              </a:rPr>
              <a:pPr/>
              <a:t>10/18/2014</a:t>
            </a:fld>
            <a:endParaRPr lang="en-US" dirty="0">
              <a:solidFill>
                <a:prstClr val="white"/>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lgn="ctr">
              <a:defRPr sz="900">
                <a:solidFill>
                  <a:schemeClr val="bg1"/>
                </a:solidFill>
                <a:latin typeface="Arial" pitchFamily="34" charset="0"/>
                <a:cs typeface="Arial" pitchFamily="34" charset="0"/>
              </a:defRPr>
            </a:lvl1pPr>
          </a:lstStyle>
          <a:p>
            <a:fld id="{99FB7D82-1B90-44C0-ADB8-3A9D5731A9A8}" type="slidenum">
              <a:rPr lang="en-US" smtClean="0">
                <a:solidFill>
                  <a:prstClr val="white"/>
                </a:solidFill>
              </a:rPr>
              <a:pPr/>
              <a:t>‹#›</a:t>
            </a:fld>
            <a:endParaRPr lang="en-US" dirty="0">
              <a:solidFill>
                <a:prstClr val="white"/>
              </a:solidFill>
            </a:endParaRPr>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47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5858"/>
          </a:xfrm>
          <a:prstGeom prst="rect">
            <a:avLst/>
          </a:prstGeom>
        </p:spPr>
      </p:pic>
      <p:sp>
        <p:nvSpPr>
          <p:cNvPr id="2" name="Title 1"/>
          <p:cNvSpPr>
            <a:spLocks noGrp="1"/>
          </p:cNvSpPr>
          <p:nvPr>
            <p:ph type="title"/>
          </p:nvPr>
        </p:nvSpPr>
        <p:spPr>
          <a:xfrm>
            <a:off x="722313" y="2971800"/>
            <a:ext cx="7772400" cy="1362075"/>
          </a:xfrm>
        </p:spPr>
        <p:txBody>
          <a:bodyPr anchor="t"/>
          <a:lstStyle>
            <a:lvl1pPr algn="l">
              <a:defRPr sz="4000" b="0" cap="none" baseline="0">
                <a:solidFill>
                  <a:schemeClr val="bg1"/>
                </a:solidFill>
              </a:defRPr>
            </a:lvl1pPr>
          </a:lstStyle>
          <a:p>
            <a:r>
              <a:rPr lang="en-US" smtClean="0"/>
              <a:t>Click to edit Master title style</a:t>
            </a:r>
            <a:endParaRPr lang="en-US" dirty="0"/>
          </a:p>
        </p:txBody>
      </p:sp>
      <p:pic>
        <p:nvPicPr>
          <p:cNvPr id="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0" y="6045200"/>
            <a:ext cx="2606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10"/>
          </p:nvPr>
        </p:nvSpPr>
        <p:spPr>
          <a:xfrm>
            <a:off x="457200" y="6356350"/>
            <a:ext cx="2133600" cy="365125"/>
          </a:xfrm>
        </p:spPr>
        <p:txBody>
          <a:bodyPr/>
          <a:lstStyle>
            <a:lvl1pPr>
              <a:defRPr sz="900">
                <a:solidFill>
                  <a:srgbClr val="0067B1"/>
                </a:solidFill>
                <a:latin typeface="Arial" pitchFamily="34" charset="0"/>
                <a:cs typeface="Arial" pitchFamily="34" charset="0"/>
              </a:defRPr>
            </a:lvl1pPr>
          </a:lstStyle>
          <a:p>
            <a:fld id="{4038B6F2-70FA-4F63-8AA6-E15AF7A7BAD7}" type="datetime1">
              <a:rPr lang="en-US" smtClean="0"/>
              <a:pPr/>
              <a:t>10/18/2014</a:t>
            </a:fld>
            <a:endParaRPr lang="en-US" dirty="0"/>
          </a:p>
        </p:txBody>
      </p:sp>
      <p:sp>
        <p:nvSpPr>
          <p:cNvPr id="11" name="Slide Number Placeholder 5"/>
          <p:cNvSpPr>
            <a:spLocks noGrp="1"/>
          </p:cNvSpPr>
          <p:nvPr>
            <p:ph type="sldNum" sz="quarter" idx="12"/>
          </p:nvPr>
        </p:nvSpPr>
        <p:spPr>
          <a:xfrm>
            <a:off x="3505200" y="6356350"/>
            <a:ext cx="2133600" cy="365125"/>
          </a:xfrm>
        </p:spPr>
        <p:txBody>
          <a:bodyPr/>
          <a:lstStyle>
            <a:lvl1pPr algn="ct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54750" y="6045200"/>
            <a:ext cx="2606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05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9"/>
            <a:ext cx="9144000" cy="685585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solidFill>
                  <a:prstClr val="white"/>
                </a:solidFill>
              </a:rPr>
              <a:pPr/>
              <a:t>10/18/2014</a:t>
            </a:fld>
            <a:endParaRPr lang="en-US" dirty="0">
              <a:solidFill>
                <a:prstClr val="white"/>
              </a:solidFill>
            </a:endParaRPr>
          </a:p>
        </p:txBody>
      </p:sp>
      <p:sp>
        <p:nvSpPr>
          <p:cNvPr id="11" name="Slide Number Placeholder 5"/>
          <p:cNvSpPr>
            <a:spLocks noGrp="1"/>
          </p:cNvSpPr>
          <p:nvPr>
            <p:ph type="sldNum" sz="quarter" idx="12"/>
          </p:nvPr>
        </p:nvSpPr>
        <p:spPr>
          <a:xfrm>
            <a:off x="3505200" y="6356350"/>
            <a:ext cx="2133600" cy="365125"/>
          </a:xfrm>
        </p:spPr>
        <p:txBody>
          <a:bodyPr/>
          <a:lstStyle>
            <a:lvl1pPr algn="ctr">
              <a:defRPr sz="900">
                <a:solidFill>
                  <a:schemeClr val="bg1"/>
                </a:solidFill>
                <a:latin typeface="Arial" pitchFamily="34" charset="0"/>
                <a:cs typeface="Arial" pitchFamily="34" charset="0"/>
              </a:defRPr>
            </a:lvl1pPr>
          </a:lstStyle>
          <a:p>
            <a:fld id="{99FB7D82-1B90-44C0-ADB8-3A9D5731A9A8}" type="slidenum">
              <a:rPr lang="en-US" smtClean="0">
                <a:solidFill>
                  <a:prstClr val="white"/>
                </a:solidFill>
              </a:rPr>
              <a:pPr/>
              <a:t>‹#›</a:t>
            </a:fld>
            <a:endParaRPr lang="en-US" dirty="0">
              <a:solidFill>
                <a:prstClr val="white"/>
              </a:solidFill>
            </a:endParaRPr>
          </a:p>
        </p:txBody>
      </p:sp>
      <p:pic>
        <p:nvPicPr>
          <p:cNvPr id="1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684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9"/>
            <a:ext cx="9144000" cy="6855858"/>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solidFill>
                  <a:prstClr val="white"/>
                </a:solidFill>
              </a:rPr>
              <a:pPr/>
              <a:t>10/18/2014</a:t>
            </a:fld>
            <a:endParaRPr lang="en-US" dirty="0">
              <a:solidFill>
                <a:prstClr val="white"/>
              </a:solidFill>
            </a:endParaRPr>
          </a:p>
        </p:txBody>
      </p:sp>
      <p:sp>
        <p:nvSpPr>
          <p:cNvPr id="15" name="Slide Number Placeholder 5"/>
          <p:cNvSpPr>
            <a:spLocks noGrp="1"/>
          </p:cNvSpPr>
          <p:nvPr>
            <p:ph type="sldNum" sz="quarter" idx="12"/>
          </p:nvPr>
        </p:nvSpPr>
        <p:spPr>
          <a:xfrm>
            <a:off x="3505200" y="6356350"/>
            <a:ext cx="2133600" cy="365125"/>
          </a:xfrm>
        </p:spPr>
        <p:txBody>
          <a:bodyPr/>
          <a:lstStyle>
            <a:lvl1pPr algn="ctr">
              <a:defRPr sz="900">
                <a:solidFill>
                  <a:schemeClr val="bg1"/>
                </a:solidFill>
                <a:latin typeface="Arial" pitchFamily="34" charset="0"/>
                <a:cs typeface="Arial" pitchFamily="34" charset="0"/>
              </a:defRPr>
            </a:lvl1pPr>
          </a:lstStyle>
          <a:p>
            <a:fld id="{99FB7D82-1B90-44C0-ADB8-3A9D5731A9A8}" type="slidenum">
              <a:rPr lang="en-US" smtClean="0">
                <a:solidFill>
                  <a:prstClr val="white"/>
                </a:solidFill>
              </a:rPr>
              <a:pPr/>
              <a:t>‹#›</a:t>
            </a:fld>
            <a:endParaRPr lang="en-US" dirty="0">
              <a:solidFill>
                <a:prstClr val="white"/>
              </a:solidFill>
            </a:endParaRPr>
          </a:p>
        </p:txBody>
      </p:sp>
      <p:pic>
        <p:nvPicPr>
          <p:cNvPr id="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117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9"/>
            <a:ext cx="9144000" cy="685585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solidFill>
                  <a:prstClr val="white"/>
                </a:solidFill>
              </a:rPr>
              <a:pPr/>
              <a:t>10/18/2014</a:t>
            </a:fld>
            <a:endParaRPr lang="en-US" dirty="0">
              <a:solidFill>
                <a:prstClr val="white"/>
              </a:solidFill>
            </a:endParaRPr>
          </a:p>
        </p:txBody>
      </p:sp>
      <p:sp>
        <p:nvSpPr>
          <p:cNvPr id="8" name="Slide Number Placeholder 5"/>
          <p:cNvSpPr>
            <a:spLocks noGrp="1"/>
          </p:cNvSpPr>
          <p:nvPr>
            <p:ph type="sldNum" sz="quarter" idx="12"/>
          </p:nvPr>
        </p:nvSpPr>
        <p:spPr>
          <a:xfrm>
            <a:off x="3505200" y="6356350"/>
            <a:ext cx="2133600" cy="365125"/>
          </a:xfrm>
        </p:spPr>
        <p:txBody>
          <a:bodyPr/>
          <a:lstStyle>
            <a:lvl1pPr algn="ctr">
              <a:defRPr sz="900">
                <a:solidFill>
                  <a:schemeClr val="bg1"/>
                </a:solidFill>
                <a:latin typeface="Arial" pitchFamily="34" charset="0"/>
                <a:cs typeface="Arial" pitchFamily="34" charset="0"/>
              </a:defRPr>
            </a:lvl1pPr>
          </a:lstStyle>
          <a:p>
            <a:fld id="{99FB7D82-1B90-44C0-ADB8-3A9D5731A9A8}" type="slidenum">
              <a:rPr lang="en-US" smtClean="0">
                <a:solidFill>
                  <a:prstClr val="white"/>
                </a:solidFill>
              </a:rPr>
              <a:pPr/>
              <a:t>‹#›</a:t>
            </a:fld>
            <a:endParaRPr lang="en-US" dirty="0">
              <a:solidFill>
                <a:prstClr val="white"/>
              </a:solidFill>
            </a:endParaRPr>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59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505200" y="6356350"/>
            <a:ext cx="2133600" cy="365125"/>
          </a:xfrm>
        </p:spPr>
        <p:txBody>
          <a:bodyPr/>
          <a:lstStyle>
            <a:lvl1pPr algn="ct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spTree>
    <p:extLst>
      <p:ext uri="{BB962C8B-B14F-4D97-AF65-F5344CB8AC3E}">
        <p14:creationId xmlns:p14="http://schemas.microsoft.com/office/powerpoint/2010/main" val="76689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36DEF-3A97-4180-9934-AD10F1A24F62}" type="datetime1">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1071"/>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latin typeface="Garamond"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75000"/>
                  </a:schemeClr>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0" y="6045200"/>
            <a:ext cx="2606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54750" y="6045200"/>
            <a:ext cx="2606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10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19"/>
            <a:ext cx="9144000" cy="6855858"/>
          </a:xfrm>
          <a:prstGeom prst="rect">
            <a:avLst/>
          </a:prstGeom>
        </p:spPr>
      </p:pic>
      <p:sp>
        <p:nvSpPr>
          <p:cNvPr id="2" name="Title 1"/>
          <p:cNvSpPr>
            <a:spLocks noGrp="1"/>
          </p:cNvSpPr>
          <p:nvPr>
            <p:ph type="title"/>
          </p:nvPr>
        </p:nvSpPr>
        <p:spPr/>
        <p:txBody>
          <a:bodyPr/>
          <a:lstStyle>
            <a:lvl1pPr>
              <a:defRPr>
                <a:solidFill>
                  <a:srgbClr val="0067B1"/>
                </a:solidFill>
                <a:latin typeface="Garamond"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30188">
              <a:defRPr>
                <a:solidFill>
                  <a:srgbClr val="4D4D4D"/>
                </a:solidFill>
                <a:latin typeface="Garamond" pitchFamily="18" charset="0"/>
                <a:cs typeface="Arial" pitchFamily="34" charset="0"/>
              </a:defRPr>
            </a:lvl1pPr>
            <a:lvl2pPr>
              <a:defRPr>
                <a:solidFill>
                  <a:srgbClr val="4D4D4D"/>
                </a:solidFill>
                <a:latin typeface="Garamond" pitchFamily="18" charset="0"/>
                <a:cs typeface="Arial" pitchFamily="34" charset="0"/>
              </a:defRPr>
            </a:lvl2pPr>
            <a:lvl3pPr>
              <a:defRPr>
                <a:solidFill>
                  <a:srgbClr val="4D4D4D"/>
                </a:solidFill>
                <a:latin typeface="Garamond" pitchFamily="18" charset="0"/>
                <a:cs typeface="Arial" pitchFamily="34" charset="0"/>
              </a:defRPr>
            </a:lvl3pPr>
            <a:lvl4pPr>
              <a:defRPr>
                <a:solidFill>
                  <a:srgbClr val="4D4D4D"/>
                </a:solidFill>
                <a:latin typeface="Garamond" pitchFamily="18" charset="0"/>
                <a:cs typeface="Arial" pitchFamily="34" charset="0"/>
              </a:defRPr>
            </a:lvl4pPr>
            <a:lvl5pPr>
              <a:defRPr>
                <a:solidFill>
                  <a:srgbClr val="4D4D4D"/>
                </a:solidFill>
                <a:latin typeface="Garamond" pitchFamily="18"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solidFill>
                  <a:prstClr val="white"/>
                </a:solidFill>
              </a:rPr>
              <a:pPr/>
              <a:t>10/18/2014</a:t>
            </a:fld>
            <a:endParaRPr lang="en-US" dirty="0">
              <a:solidFill>
                <a:prstClr val="white"/>
              </a:solidFill>
            </a:endParaRPr>
          </a:p>
        </p:txBody>
      </p:sp>
      <p:sp>
        <p:nvSpPr>
          <p:cNvPr id="6" name="Slide Number Placeholder 5"/>
          <p:cNvSpPr>
            <a:spLocks noGrp="1"/>
          </p:cNvSpPr>
          <p:nvPr>
            <p:ph type="sldNum" sz="quarter" idx="12"/>
          </p:nvPr>
        </p:nvSpPr>
        <p:spPr>
          <a:xfrm>
            <a:off x="3505200" y="6356350"/>
            <a:ext cx="2133600" cy="365125"/>
          </a:xfrm>
        </p:spPr>
        <p:txBody>
          <a:bodyPr/>
          <a:lstStyle>
            <a:lvl1pPr algn="ctr">
              <a:defRPr sz="900">
                <a:solidFill>
                  <a:schemeClr val="bg1"/>
                </a:solidFill>
                <a:latin typeface="Arial" pitchFamily="34" charset="0"/>
                <a:cs typeface="Arial" pitchFamily="34" charset="0"/>
              </a:defRPr>
            </a:lvl1pPr>
          </a:lstStyle>
          <a:p>
            <a:fld id="{99FB7D82-1B90-44C0-ADB8-3A9D5731A9A8}" type="slidenum">
              <a:rPr lang="en-US" smtClean="0">
                <a:solidFill>
                  <a:prstClr val="white"/>
                </a:solidFill>
              </a:rPr>
              <a:pPr/>
              <a:t>‹#›</a:t>
            </a:fld>
            <a:endParaRPr lang="en-US" dirty="0">
              <a:solidFill>
                <a:prstClr val="white"/>
              </a:solidFill>
            </a:endParaRPr>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705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5858"/>
          </a:xfrm>
          <a:prstGeom prst="rect">
            <a:avLst/>
          </a:prstGeom>
        </p:spPr>
      </p:pic>
      <p:sp>
        <p:nvSpPr>
          <p:cNvPr id="2" name="Title 1"/>
          <p:cNvSpPr>
            <a:spLocks noGrp="1"/>
          </p:cNvSpPr>
          <p:nvPr>
            <p:ph type="title"/>
          </p:nvPr>
        </p:nvSpPr>
        <p:spPr>
          <a:xfrm>
            <a:off x="722313" y="2971800"/>
            <a:ext cx="7772400" cy="1362075"/>
          </a:xfrm>
        </p:spPr>
        <p:txBody>
          <a:bodyPr anchor="t"/>
          <a:lstStyle>
            <a:lvl1pPr algn="l">
              <a:defRPr sz="4000" b="0" cap="none" baseline="0">
                <a:solidFill>
                  <a:schemeClr val="bg1"/>
                </a:solidFill>
              </a:defRPr>
            </a:lvl1pPr>
          </a:lstStyle>
          <a:p>
            <a:r>
              <a:rPr lang="en-US" smtClean="0"/>
              <a:t>Click to edit Master title style</a:t>
            </a:r>
            <a:endParaRPr lang="en-US" dirty="0"/>
          </a:p>
        </p:txBody>
      </p:sp>
      <p:pic>
        <p:nvPicPr>
          <p:cNvPr id="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0" y="6045200"/>
            <a:ext cx="2606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10"/>
          </p:nvPr>
        </p:nvSpPr>
        <p:spPr>
          <a:xfrm>
            <a:off x="457200" y="6356350"/>
            <a:ext cx="2133600" cy="365125"/>
          </a:xfrm>
        </p:spPr>
        <p:txBody>
          <a:bodyPr/>
          <a:lstStyle>
            <a:lvl1pPr>
              <a:defRPr sz="900">
                <a:solidFill>
                  <a:srgbClr val="0067B1"/>
                </a:solidFill>
                <a:latin typeface="Arial" pitchFamily="34" charset="0"/>
                <a:cs typeface="Arial" pitchFamily="34" charset="0"/>
              </a:defRPr>
            </a:lvl1pPr>
          </a:lstStyle>
          <a:p>
            <a:fld id="{4038B6F2-70FA-4F63-8AA6-E15AF7A7BAD7}" type="datetime1">
              <a:rPr lang="en-US" smtClean="0"/>
              <a:pPr/>
              <a:t>10/18/2014</a:t>
            </a:fld>
            <a:endParaRPr lang="en-US" dirty="0"/>
          </a:p>
        </p:txBody>
      </p:sp>
      <p:sp>
        <p:nvSpPr>
          <p:cNvPr id="11" name="Slide Number Placeholder 5"/>
          <p:cNvSpPr>
            <a:spLocks noGrp="1"/>
          </p:cNvSpPr>
          <p:nvPr>
            <p:ph type="sldNum" sz="quarter" idx="12"/>
          </p:nvPr>
        </p:nvSpPr>
        <p:spPr>
          <a:xfrm>
            <a:off x="3505200" y="6356350"/>
            <a:ext cx="2133600" cy="365125"/>
          </a:xfrm>
        </p:spPr>
        <p:txBody>
          <a:bodyPr/>
          <a:lstStyle>
            <a:lvl1pPr algn="ct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54750" y="6045200"/>
            <a:ext cx="2606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165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9"/>
            <a:ext cx="9144000" cy="685585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solidFill>
                  <a:prstClr val="white"/>
                </a:solidFill>
              </a:rPr>
              <a:pPr/>
              <a:t>10/18/2014</a:t>
            </a:fld>
            <a:endParaRPr lang="en-US" dirty="0">
              <a:solidFill>
                <a:prstClr val="white"/>
              </a:solidFill>
            </a:endParaRPr>
          </a:p>
        </p:txBody>
      </p:sp>
      <p:sp>
        <p:nvSpPr>
          <p:cNvPr id="11" name="Slide Number Placeholder 5"/>
          <p:cNvSpPr>
            <a:spLocks noGrp="1"/>
          </p:cNvSpPr>
          <p:nvPr>
            <p:ph type="sldNum" sz="quarter" idx="12"/>
          </p:nvPr>
        </p:nvSpPr>
        <p:spPr>
          <a:xfrm>
            <a:off x="3505200" y="6356350"/>
            <a:ext cx="2133600" cy="365125"/>
          </a:xfrm>
        </p:spPr>
        <p:txBody>
          <a:bodyPr/>
          <a:lstStyle>
            <a:lvl1pPr algn="ctr">
              <a:defRPr sz="900">
                <a:solidFill>
                  <a:schemeClr val="bg1"/>
                </a:solidFill>
                <a:latin typeface="Arial" pitchFamily="34" charset="0"/>
                <a:cs typeface="Arial" pitchFamily="34" charset="0"/>
              </a:defRPr>
            </a:lvl1pPr>
          </a:lstStyle>
          <a:p>
            <a:fld id="{99FB7D82-1B90-44C0-ADB8-3A9D5731A9A8}" type="slidenum">
              <a:rPr lang="en-US" smtClean="0">
                <a:solidFill>
                  <a:prstClr val="white"/>
                </a:solidFill>
              </a:rPr>
              <a:pPr/>
              <a:t>‹#›</a:t>
            </a:fld>
            <a:endParaRPr lang="en-US" dirty="0">
              <a:solidFill>
                <a:prstClr val="white"/>
              </a:solidFill>
            </a:endParaRPr>
          </a:p>
        </p:txBody>
      </p:sp>
      <p:pic>
        <p:nvPicPr>
          <p:cNvPr id="1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352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9"/>
            <a:ext cx="9144000" cy="6855858"/>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solidFill>
                  <a:prstClr val="white"/>
                </a:solidFill>
              </a:rPr>
              <a:pPr/>
              <a:t>10/18/2014</a:t>
            </a:fld>
            <a:endParaRPr lang="en-US" dirty="0">
              <a:solidFill>
                <a:prstClr val="white"/>
              </a:solidFill>
            </a:endParaRPr>
          </a:p>
        </p:txBody>
      </p:sp>
      <p:sp>
        <p:nvSpPr>
          <p:cNvPr id="15" name="Slide Number Placeholder 5"/>
          <p:cNvSpPr>
            <a:spLocks noGrp="1"/>
          </p:cNvSpPr>
          <p:nvPr>
            <p:ph type="sldNum" sz="quarter" idx="12"/>
          </p:nvPr>
        </p:nvSpPr>
        <p:spPr>
          <a:xfrm>
            <a:off x="3505200" y="6356350"/>
            <a:ext cx="2133600" cy="365125"/>
          </a:xfrm>
        </p:spPr>
        <p:txBody>
          <a:bodyPr/>
          <a:lstStyle>
            <a:lvl1pPr algn="ctr">
              <a:defRPr sz="900">
                <a:solidFill>
                  <a:schemeClr val="bg1"/>
                </a:solidFill>
                <a:latin typeface="Arial" pitchFamily="34" charset="0"/>
                <a:cs typeface="Arial" pitchFamily="34" charset="0"/>
              </a:defRPr>
            </a:lvl1pPr>
          </a:lstStyle>
          <a:p>
            <a:fld id="{99FB7D82-1B90-44C0-ADB8-3A9D5731A9A8}" type="slidenum">
              <a:rPr lang="en-US" smtClean="0">
                <a:solidFill>
                  <a:prstClr val="white"/>
                </a:solidFill>
              </a:rPr>
              <a:pPr/>
              <a:t>‹#›</a:t>
            </a:fld>
            <a:endParaRPr lang="en-US" dirty="0">
              <a:solidFill>
                <a:prstClr val="white"/>
              </a:solidFill>
            </a:endParaRPr>
          </a:p>
        </p:txBody>
      </p:sp>
      <p:pic>
        <p:nvPicPr>
          <p:cNvPr id="1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262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19"/>
            <a:ext cx="9144000" cy="685585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solidFill>
                  <a:prstClr val="white"/>
                </a:solidFill>
              </a:rPr>
              <a:pPr/>
              <a:t>10/18/2014</a:t>
            </a:fld>
            <a:endParaRPr lang="en-US" dirty="0">
              <a:solidFill>
                <a:prstClr val="white"/>
              </a:solidFill>
            </a:endParaRPr>
          </a:p>
        </p:txBody>
      </p:sp>
      <p:sp>
        <p:nvSpPr>
          <p:cNvPr id="8" name="Slide Number Placeholder 5"/>
          <p:cNvSpPr>
            <a:spLocks noGrp="1"/>
          </p:cNvSpPr>
          <p:nvPr>
            <p:ph type="sldNum" sz="quarter" idx="12"/>
          </p:nvPr>
        </p:nvSpPr>
        <p:spPr>
          <a:xfrm>
            <a:off x="3505200" y="6356350"/>
            <a:ext cx="2133600" cy="365125"/>
          </a:xfrm>
        </p:spPr>
        <p:txBody>
          <a:bodyPr/>
          <a:lstStyle>
            <a:lvl1pPr algn="ctr">
              <a:defRPr sz="900">
                <a:solidFill>
                  <a:schemeClr val="bg1"/>
                </a:solidFill>
                <a:latin typeface="Arial" pitchFamily="34" charset="0"/>
                <a:cs typeface="Arial" pitchFamily="34" charset="0"/>
              </a:defRPr>
            </a:lvl1pPr>
          </a:lstStyle>
          <a:p>
            <a:fld id="{99FB7D82-1B90-44C0-ADB8-3A9D5731A9A8}" type="slidenum">
              <a:rPr lang="en-US" smtClean="0">
                <a:solidFill>
                  <a:prstClr val="white"/>
                </a:solidFill>
              </a:rPr>
              <a:pPr/>
              <a:t>‹#›</a:t>
            </a:fld>
            <a:endParaRPr lang="en-US" dirty="0">
              <a:solidFill>
                <a:prstClr val="white"/>
              </a:solidFill>
            </a:endParaRPr>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07175" y="6165850"/>
            <a:ext cx="2266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258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505200" y="6356350"/>
            <a:ext cx="2133600" cy="365125"/>
          </a:xfrm>
        </p:spPr>
        <p:txBody>
          <a:bodyPr/>
          <a:lstStyle>
            <a:lvl1pPr algn="ct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spTree>
    <p:extLst>
      <p:ext uri="{BB962C8B-B14F-4D97-AF65-F5344CB8AC3E}">
        <p14:creationId xmlns:p14="http://schemas.microsoft.com/office/powerpoint/2010/main" val="47284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73D5DC-E588-4592-A9C6-15D00DF91CAB}" type="datetime1">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53BC9-43C0-4A13-9DE9-2C51EF14A8BF}" type="datetime1">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79B83-D6E6-4450-A95A-6370791FBB80}" type="datetime1">
              <a:rPr lang="en-US" smtClean="0"/>
              <a:pPr/>
              <a:t>10/18/2014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C3157-0DB2-4E1A-868D-6F3EBA8A4D7E}" type="datetime1">
              <a:rPr lang="en-US" smtClean="0"/>
              <a:pPr/>
              <a:t>10/18/2014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96E19B-C0F0-482D-8FF6-8F851BC85BA3}" type="datetime1">
              <a:rPr lang="en-US" smtClean="0"/>
              <a:pPr/>
              <a:t>10/18/2014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FCD95-3C12-4731-B6DA-361C352DAFFC}" type="datetime1">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2F5C4-665F-464F-98B1-0D4D9E543CCF}" type="datetime1">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43FA3-47FE-4983-BA38-911F9668C4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9BA1E-C193-49AE-8945-6523BE2D4E2B}" type="datetime1">
              <a:rPr lang="en-US" smtClean="0"/>
              <a:pPr/>
              <a:t>10/18/2014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43FA3-47FE-4983-BA38-911F9668C4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solidFill>
                  <a:prstClr val="black">
                    <a:tint val="75000"/>
                  </a:prstClr>
                </a:solidFill>
              </a:rPr>
              <a:pPr/>
              <a:t>10/18/2014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18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hdr="0" ftr="0" dt="0"/>
  <p:txStyles>
    <p:titleStyle>
      <a:lvl1pPr algn="ctr" defTabSz="914400" rtl="0" eaLnBrk="1" latinLnBrk="0" hangingPunct="1">
        <a:spcBef>
          <a:spcPct val="0"/>
        </a:spcBef>
        <a:buNone/>
        <a:defRPr sz="4400" kern="1200">
          <a:solidFill>
            <a:srgbClr val="0067B1"/>
          </a:solidFill>
          <a:latin typeface="Garamond" pitchFamily="18" charset="0"/>
          <a:ea typeface="+mj-ea"/>
          <a:cs typeface="+mj-cs"/>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solidFill>
                  <a:prstClr val="black">
                    <a:tint val="75000"/>
                  </a:prstClr>
                </a:solidFill>
              </a:rPr>
              <a:pPr/>
              <a:t>10/18/2014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6993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ctr" defTabSz="914400" rtl="0" eaLnBrk="1" latinLnBrk="0" hangingPunct="1">
        <a:spcBef>
          <a:spcPct val="0"/>
        </a:spcBef>
        <a:buNone/>
        <a:defRPr sz="4400" kern="1200">
          <a:solidFill>
            <a:srgbClr val="0067B1"/>
          </a:solidFill>
          <a:latin typeface="Garamond" pitchFamily="18" charset="0"/>
          <a:ea typeface="+mj-ea"/>
          <a:cs typeface="+mj-cs"/>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457200"/>
            <a:ext cx="5913120" cy="1085088"/>
          </a:xfrm>
          <a:prstGeom prst="rect">
            <a:avLst/>
          </a:prstGeom>
        </p:spPr>
      </p:pic>
      <p:sp>
        <p:nvSpPr>
          <p:cNvPr id="3" name="TextBox 2"/>
          <p:cNvSpPr txBox="1"/>
          <p:nvPr/>
        </p:nvSpPr>
        <p:spPr>
          <a:xfrm>
            <a:off x="381000" y="2590800"/>
            <a:ext cx="8534400" cy="4216539"/>
          </a:xfrm>
          <a:prstGeom prst="rect">
            <a:avLst/>
          </a:prstGeom>
          <a:noFill/>
        </p:spPr>
        <p:txBody>
          <a:bodyPr wrap="square" rtlCol="0">
            <a:spAutoFit/>
          </a:bodyPr>
          <a:lstStyle/>
          <a:p>
            <a:r>
              <a:rPr lang="en-US" sz="3200" dirty="0" smtClean="0"/>
              <a:t>         </a:t>
            </a:r>
            <a:r>
              <a:rPr lang="en-US" sz="3200" dirty="0" smtClean="0">
                <a:solidFill>
                  <a:schemeClr val="accent1">
                    <a:lumMod val="75000"/>
                  </a:schemeClr>
                </a:solidFill>
              </a:rPr>
              <a:t>Partnering for Success: Informatics and  </a:t>
            </a:r>
          </a:p>
          <a:p>
            <a:r>
              <a:rPr lang="en-US" sz="3200" dirty="0">
                <a:solidFill>
                  <a:schemeClr val="accent1">
                    <a:lumMod val="75000"/>
                  </a:schemeClr>
                </a:solidFill>
              </a:rPr>
              <a:t> </a:t>
            </a:r>
            <a:r>
              <a:rPr lang="en-US" sz="3200" dirty="0" smtClean="0">
                <a:solidFill>
                  <a:schemeClr val="accent1">
                    <a:lumMod val="75000"/>
                  </a:schemeClr>
                </a:solidFill>
              </a:rPr>
              <a:t>                    Human Factors Engineers</a:t>
            </a:r>
          </a:p>
          <a:p>
            <a:endParaRPr lang="en-US" sz="4400" dirty="0" smtClean="0"/>
          </a:p>
          <a:p>
            <a:endParaRPr lang="en-US" sz="200" dirty="0" smtClean="0"/>
          </a:p>
          <a:p>
            <a:r>
              <a:rPr lang="en-US" sz="2800" dirty="0" smtClean="0"/>
              <a:t>Donna Montgomery, RN-BC, BSN, MBA</a:t>
            </a:r>
          </a:p>
          <a:p>
            <a:r>
              <a:rPr lang="en-US" dirty="0" smtClean="0"/>
              <a:t>BS&amp;WH System Director of Nursing &amp; Pt. Care Informatics-NTX</a:t>
            </a:r>
          </a:p>
          <a:p>
            <a:endParaRPr lang="en-US" sz="200" dirty="0" smtClean="0"/>
          </a:p>
          <a:p>
            <a:r>
              <a:rPr lang="en-US" sz="2800" dirty="0" smtClean="0"/>
              <a:t>Courtney Dalcour, RN, BSN</a:t>
            </a:r>
          </a:p>
          <a:p>
            <a:r>
              <a:rPr lang="en-US" dirty="0"/>
              <a:t>Informatics Resource Nurse, Baylor University Medical Center </a:t>
            </a:r>
            <a:endParaRPr lang="en-US" dirty="0" smtClean="0"/>
          </a:p>
          <a:p>
            <a:r>
              <a:rPr lang="en-US" sz="2800" dirty="0"/>
              <a:t>C. Adam Probst, PhD</a:t>
            </a:r>
          </a:p>
          <a:p>
            <a:r>
              <a:rPr lang="en-US" dirty="0"/>
              <a:t>Senior Human Factors Specialist, BS&amp;WH Office of Patient Safety</a:t>
            </a:r>
          </a:p>
          <a:p>
            <a:endParaRPr lang="en-US" dirty="0" smtClean="0"/>
          </a:p>
        </p:txBody>
      </p:sp>
    </p:spTree>
    <p:extLst>
      <p:ext uri="{BB962C8B-B14F-4D97-AF65-F5344CB8AC3E}">
        <p14:creationId xmlns:p14="http://schemas.microsoft.com/office/powerpoint/2010/main" val="401470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u="sng" dirty="0" smtClean="0"/>
              <a:t>Med/Surg</a:t>
            </a:r>
            <a:r>
              <a:rPr lang="en-US" sz="3200" dirty="0" smtClean="0"/>
              <a:t> Efficiency Barriers</a:t>
            </a:r>
            <a:endParaRPr lang="en-US" sz="3200" dirty="0"/>
          </a:p>
        </p:txBody>
      </p:sp>
      <p:sp>
        <p:nvSpPr>
          <p:cNvPr id="3" name="Content Placeholder 2"/>
          <p:cNvSpPr>
            <a:spLocks noGrp="1"/>
          </p:cNvSpPr>
          <p:nvPr>
            <p:ph sz="half" idx="1"/>
          </p:nvPr>
        </p:nvSpPr>
        <p:spPr>
          <a:xfrm>
            <a:off x="152400" y="1447800"/>
            <a:ext cx="4343400" cy="5257800"/>
          </a:xfrm>
        </p:spPr>
        <p:txBody>
          <a:bodyPr>
            <a:normAutofit/>
          </a:bodyPr>
          <a:lstStyle/>
          <a:p>
            <a:pPr>
              <a:buNone/>
            </a:pPr>
            <a:r>
              <a:rPr lang="en-US" sz="1900" u="sng" dirty="0" smtClean="0"/>
              <a:t>Supplies </a:t>
            </a:r>
          </a:p>
          <a:p>
            <a:pPr marL="228600" lvl="1" indent="-228600">
              <a:buNone/>
            </a:pPr>
            <a:r>
              <a:rPr lang="en-US" sz="1800" dirty="0" smtClean="0">
                <a:solidFill>
                  <a:srgbClr val="FF0000"/>
                </a:solidFill>
              </a:rPr>
              <a:t>RNs spend 1:08 on average per shift on supply issues</a:t>
            </a:r>
          </a:p>
          <a:p>
            <a:pPr marL="228600" lvl="1" indent="-228600"/>
            <a:r>
              <a:rPr lang="en-US" sz="1600" dirty="0" smtClean="0"/>
              <a:t>Preparing caddys</a:t>
            </a:r>
          </a:p>
          <a:p>
            <a:pPr marL="228600" lvl="1" indent="-228600"/>
            <a:r>
              <a:rPr lang="en-US" sz="1600" dirty="0" smtClean="0"/>
              <a:t>Searching for meds</a:t>
            </a:r>
          </a:p>
          <a:p>
            <a:pPr marL="228600" lvl="1" indent="-228600"/>
            <a:r>
              <a:rPr lang="en-US" sz="1600" dirty="0" smtClean="0"/>
              <a:t>Searching for routine supplies</a:t>
            </a:r>
          </a:p>
          <a:p>
            <a:pPr marL="228600" lvl="1" indent="-228600"/>
            <a:r>
              <a:rPr lang="en-US" sz="1600" dirty="0" smtClean="0"/>
              <a:t>Waiting on meds not stocked </a:t>
            </a:r>
          </a:p>
          <a:p>
            <a:pPr marL="228600" lvl="1" indent="-228600"/>
            <a:r>
              <a:rPr lang="en-US" sz="1600" dirty="0" smtClean="0"/>
              <a:t>Waiting on access to meds / supplies</a:t>
            </a:r>
          </a:p>
          <a:p>
            <a:pPr lvl="1">
              <a:buNone/>
            </a:pPr>
            <a:endParaRPr lang="en-US" sz="1600" dirty="0" smtClean="0"/>
          </a:p>
          <a:p>
            <a:pPr>
              <a:buNone/>
            </a:pPr>
            <a:r>
              <a:rPr lang="en-US" sz="1900" u="sng" dirty="0" smtClean="0"/>
              <a:t>Assigned pts</a:t>
            </a:r>
          </a:p>
          <a:p>
            <a:pPr marL="228600" lvl="1" indent="-228600">
              <a:buNone/>
            </a:pPr>
            <a:r>
              <a:rPr lang="en-US" sz="1800" dirty="0" smtClean="0">
                <a:solidFill>
                  <a:srgbClr val="FF0000"/>
                </a:solidFill>
              </a:rPr>
              <a:t>RNs spend 2:06 on average per shift on interruptions from assigned pts</a:t>
            </a:r>
          </a:p>
          <a:p>
            <a:pPr marL="228600" lvl="1" indent="-228600"/>
            <a:r>
              <a:rPr lang="en-US" sz="1600" dirty="0" smtClean="0"/>
              <a:t>Checking for new orders</a:t>
            </a:r>
          </a:p>
          <a:p>
            <a:pPr marL="228600" lvl="1" indent="-228600"/>
            <a:r>
              <a:rPr lang="en-US" sz="1600" dirty="0" smtClean="0"/>
              <a:t>PRN meds</a:t>
            </a:r>
          </a:p>
          <a:p>
            <a:pPr marL="228600" lvl="1" indent="-228600"/>
            <a:r>
              <a:rPr lang="en-US" sz="1600" dirty="0" smtClean="0"/>
              <a:t>Hourly pain meds</a:t>
            </a:r>
          </a:p>
          <a:p>
            <a:pPr marL="228600" lvl="1" indent="-228600"/>
            <a:r>
              <a:rPr lang="en-US" sz="1600" dirty="0" smtClean="0"/>
              <a:t>Pt care activities (e.g. vitals, toileting, etc)</a:t>
            </a:r>
          </a:p>
          <a:p>
            <a:endParaRPr lang="en-US" sz="3200" dirty="0"/>
          </a:p>
        </p:txBody>
      </p:sp>
      <p:sp>
        <p:nvSpPr>
          <p:cNvPr id="4" name="Content Placeholder 3"/>
          <p:cNvSpPr>
            <a:spLocks noGrp="1"/>
          </p:cNvSpPr>
          <p:nvPr>
            <p:ph sz="half" idx="2"/>
          </p:nvPr>
        </p:nvSpPr>
        <p:spPr>
          <a:xfrm>
            <a:off x="4343400" y="2438400"/>
            <a:ext cx="4800600" cy="3962400"/>
          </a:xfrm>
        </p:spPr>
        <p:txBody>
          <a:bodyPr>
            <a:normAutofit/>
          </a:bodyPr>
          <a:lstStyle/>
          <a:p>
            <a:pPr>
              <a:buNone/>
            </a:pPr>
            <a:r>
              <a:rPr lang="en-US" sz="1900" u="sng" dirty="0" smtClean="0"/>
              <a:t>Colleague, pt family, and outside interruptions</a:t>
            </a:r>
          </a:p>
          <a:p>
            <a:pPr>
              <a:buNone/>
            </a:pPr>
            <a:r>
              <a:rPr lang="en-US" sz="1800" dirty="0" smtClean="0">
                <a:solidFill>
                  <a:srgbClr val="FF0000"/>
                </a:solidFill>
              </a:rPr>
              <a:t>RNs spend :54 on average per shift on interruptions from other sources</a:t>
            </a:r>
          </a:p>
          <a:p>
            <a:pPr marL="228600" lvl="1" indent="-228600"/>
            <a:r>
              <a:rPr lang="en-US" sz="1600" dirty="0" smtClean="0"/>
              <a:t>Requests for information</a:t>
            </a:r>
          </a:p>
          <a:p>
            <a:pPr marL="228600" lvl="1" indent="-228600"/>
            <a:r>
              <a:rPr lang="en-US" sz="1600" dirty="0" smtClean="0"/>
              <a:t>Requests for MDs</a:t>
            </a:r>
          </a:p>
          <a:p>
            <a:pPr marL="228600" lvl="1" indent="-228600"/>
            <a:r>
              <a:rPr lang="en-US" sz="1600" dirty="0" smtClean="0"/>
              <a:t>Requests for conveniences (e.g. water, linens)</a:t>
            </a:r>
          </a:p>
          <a:p>
            <a:pPr marL="228600" lvl="1" indent="-228600"/>
            <a:r>
              <a:rPr lang="en-US" sz="1600" dirty="0" smtClean="0"/>
              <a:t>Assist other RNs with pt care tasks</a:t>
            </a:r>
          </a:p>
          <a:p>
            <a:pPr marL="228600" lvl="1" indent="-228600"/>
            <a:r>
              <a:rPr lang="en-US" sz="1600" dirty="0" smtClean="0"/>
              <a:t>Rounding MDs</a:t>
            </a:r>
          </a:p>
          <a:p>
            <a:pPr marL="228600" lvl="1" indent="-228600"/>
            <a:r>
              <a:rPr lang="en-US" sz="1600" dirty="0" smtClean="0"/>
              <a:t>Social</a:t>
            </a:r>
          </a:p>
          <a:p>
            <a:pPr marL="228600" lvl="1" indent="-228600"/>
            <a:r>
              <a:rPr lang="en-US" sz="1600" dirty="0" smtClean="0"/>
              <a:t>Assistance with pt care tasks</a:t>
            </a:r>
          </a:p>
          <a:p>
            <a:pPr marL="228600" lvl="1" indent="-228600"/>
            <a:r>
              <a:rPr lang="en-US" sz="1600" dirty="0" smtClean="0"/>
              <a:t>Assistance with meds (e.g. wasting)</a:t>
            </a:r>
          </a:p>
          <a:p>
            <a:pPr marL="228600" lvl="1" indent="-228600"/>
            <a:r>
              <a:rPr lang="en-US" sz="1600" dirty="0" smtClean="0"/>
              <a:t>Waiting</a:t>
            </a:r>
          </a:p>
          <a:p>
            <a:endParaRPr lang="en-US" sz="3200" dirty="0"/>
          </a:p>
        </p:txBody>
      </p:sp>
      <p:sp>
        <p:nvSpPr>
          <p:cNvPr id="5" name="TextBox 4"/>
          <p:cNvSpPr txBox="1"/>
          <p:nvPr/>
        </p:nvSpPr>
        <p:spPr>
          <a:xfrm>
            <a:off x="-76200" y="6324600"/>
            <a:ext cx="6172200" cy="307777"/>
          </a:xfrm>
          <a:prstGeom prst="rect">
            <a:avLst/>
          </a:prstGeom>
          <a:noFill/>
        </p:spPr>
        <p:txBody>
          <a:bodyPr wrap="square" rtlCol="0">
            <a:spAutoFit/>
          </a:bodyPr>
          <a:lstStyle/>
          <a:p>
            <a:r>
              <a:rPr lang="en-US" sz="1400" dirty="0" smtClean="0"/>
              <a:t>*estimated totals derived from observation data and assume a 5:1 Pt to RN ratio</a:t>
            </a:r>
            <a:endParaRPr lang="en-US" sz="1400" dirty="0"/>
          </a:p>
        </p:txBody>
      </p:sp>
      <p:sp>
        <p:nvSpPr>
          <p:cNvPr id="6" name="TextBox 5"/>
          <p:cNvSpPr txBox="1"/>
          <p:nvPr/>
        </p:nvSpPr>
        <p:spPr>
          <a:xfrm>
            <a:off x="1866900" y="609600"/>
            <a:ext cx="5448300" cy="954107"/>
          </a:xfrm>
          <a:prstGeom prst="rect">
            <a:avLst/>
          </a:prstGeom>
          <a:noFill/>
          <a:ln>
            <a:solidFill>
              <a:srgbClr val="FF0000"/>
            </a:solidFill>
          </a:ln>
        </p:spPr>
        <p:txBody>
          <a:bodyPr wrap="square" rtlCol="0">
            <a:spAutoFit/>
          </a:bodyPr>
          <a:lstStyle/>
          <a:p>
            <a:r>
              <a:rPr lang="en-US" dirty="0" smtClean="0">
                <a:solidFill>
                  <a:srgbClr val="FF0000"/>
                </a:solidFill>
              </a:rPr>
              <a:t>RNs spend almost </a:t>
            </a:r>
            <a:r>
              <a:rPr lang="en-US" sz="2000" b="1" u="sng" dirty="0" smtClean="0">
                <a:solidFill>
                  <a:srgbClr val="FF0000"/>
                </a:solidFill>
              </a:rPr>
              <a:t>3.5 hours per shift </a:t>
            </a:r>
            <a:r>
              <a:rPr lang="en-US" dirty="0" smtClean="0">
                <a:solidFill>
                  <a:srgbClr val="FF0000"/>
                </a:solidFill>
              </a:rPr>
              <a:t>dealing with: supply &amp; medication issues, interruptions, infrastructure issues, and pt / visitor requests</a:t>
            </a:r>
            <a:endParaRPr lang="en-US" dirty="0">
              <a:solidFill>
                <a:srgbClr val="FF0000"/>
              </a:solidFill>
            </a:endParaRPr>
          </a:p>
        </p:txBody>
      </p:sp>
      <p:sp>
        <p:nvSpPr>
          <p:cNvPr id="10" name="TextBox 9"/>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10</a:t>
            </a:fld>
            <a:endParaRPr lang="en-US" sz="1400" b="1"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u="sng" dirty="0" smtClean="0"/>
              <a:t>ICU</a:t>
            </a:r>
            <a:r>
              <a:rPr lang="en-US" sz="3200" dirty="0" smtClean="0"/>
              <a:t> Efficiency Barriers</a:t>
            </a:r>
            <a:endParaRPr lang="en-US" sz="3200" dirty="0"/>
          </a:p>
        </p:txBody>
      </p:sp>
      <p:sp>
        <p:nvSpPr>
          <p:cNvPr id="3" name="Content Placeholder 2"/>
          <p:cNvSpPr>
            <a:spLocks noGrp="1"/>
          </p:cNvSpPr>
          <p:nvPr>
            <p:ph sz="half" idx="1"/>
          </p:nvPr>
        </p:nvSpPr>
        <p:spPr>
          <a:xfrm>
            <a:off x="158750" y="1600200"/>
            <a:ext cx="4343400" cy="5257800"/>
          </a:xfrm>
        </p:spPr>
        <p:txBody>
          <a:bodyPr>
            <a:normAutofit/>
          </a:bodyPr>
          <a:lstStyle/>
          <a:p>
            <a:pPr>
              <a:buNone/>
            </a:pPr>
            <a:r>
              <a:rPr lang="en-US" sz="1900" u="sng" dirty="0" smtClean="0"/>
              <a:t>Supplies </a:t>
            </a:r>
          </a:p>
          <a:p>
            <a:pPr marL="228600" lvl="1" indent="-228600">
              <a:buNone/>
            </a:pPr>
            <a:r>
              <a:rPr lang="en-US" sz="1800" dirty="0" smtClean="0">
                <a:solidFill>
                  <a:srgbClr val="FF0000"/>
                </a:solidFill>
              </a:rPr>
              <a:t>RNs spend 1:15 on average per shift on supply issues</a:t>
            </a:r>
          </a:p>
          <a:p>
            <a:pPr marL="228600" lvl="1" indent="-228600"/>
            <a:r>
              <a:rPr lang="en-US" sz="1600" dirty="0" smtClean="0"/>
              <a:t>Searching for meds in 4 locations</a:t>
            </a:r>
          </a:p>
          <a:p>
            <a:pPr marL="228600" lvl="1" indent="-228600"/>
            <a:r>
              <a:rPr lang="en-US" sz="1600" dirty="0" smtClean="0"/>
              <a:t>Searching for routine supplies</a:t>
            </a:r>
          </a:p>
          <a:p>
            <a:pPr marL="228600" lvl="1" indent="-228600"/>
            <a:r>
              <a:rPr lang="en-US" sz="1600" dirty="0" smtClean="0"/>
              <a:t>Waiting on meds not stocked </a:t>
            </a:r>
          </a:p>
          <a:p>
            <a:pPr marL="228600" lvl="1" indent="-228600"/>
            <a:r>
              <a:rPr lang="en-US" sz="1600" dirty="0" smtClean="0"/>
              <a:t>Waiting on access to meds / supplies</a:t>
            </a:r>
          </a:p>
          <a:p>
            <a:pPr lvl="1">
              <a:buNone/>
            </a:pPr>
            <a:endParaRPr lang="en-US" sz="1600" dirty="0" smtClean="0"/>
          </a:p>
          <a:p>
            <a:pPr>
              <a:buNone/>
            </a:pPr>
            <a:r>
              <a:rPr lang="en-US" sz="1900" u="sng" dirty="0" smtClean="0"/>
              <a:t>Assigned pts</a:t>
            </a:r>
          </a:p>
          <a:p>
            <a:pPr marL="228600" lvl="1" indent="-228600">
              <a:buNone/>
            </a:pPr>
            <a:r>
              <a:rPr lang="en-US" sz="1800" dirty="0" smtClean="0">
                <a:solidFill>
                  <a:srgbClr val="FF0000"/>
                </a:solidFill>
              </a:rPr>
              <a:t>RNs spend 2:00 on average per shift on interruptions from assigned pt</a:t>
            </a:r>
          </a:p>
          <a:p>
            <a:pPr marL="228600" lvl="1" indent="-228600"/>
            <a:r>
              <a:rPr lang="en-US" sz="1600" dirty="0" smtClean="0"/>
              <a:t>Checking for new orders</a:t>
            </a:r>
          </a:p>
          <a:p>
            <a:pPr marL="228600" lvl="1" indent="-228600"/>
            <a:r>
              <a:rPr lang="en-US" sz="1600" dirty="0" smtClean="0"/>
              <a:t>PRN meds</a:t>
            </a:r>
          </a:p>
          <a:p>
            <a:pPr marL="228600" lvl="1" indent="-228600"/>
            <a:r>
              <a:rPr lang="en-US" sz="1600" dirty="0" smtClean="0"/>
              <a:t>Hourly pain meds</a:t>
            </a:r>
          </a:p>
          <a:p>
            <a:pPr marL="228600" lvl="1" indent="-228600"/>
            <a:r>
              <a:rPr lang="en-US" sz="1600" dirty="0" smtClean="0"/>
              <a:t>Pt care activities (e.g. vitals, toileting, etc)</a:t>
            </a:r>
          </a:p>
          <a:p>
            <a:endParaRPr lang="en-US" sz="3200" dirty="0"/>
          </a:p>
        </p:txBody>
      </p:sp>
      <p:sp>
        <p:nvSpPr>
          <p:cNvPr id="4" name="Content Placeholder 3"/>
          <p:cNvSpPr>
            <a:spLocks noGrp="1"/>
          </p:cNvSpPr>
          <p:nvPr>
            <p:ph sz="half" idx="2"/>
          </p:nvPr>
        </p:nvSpPr>
        <p:spPr>
          <a:xfrm>
            <a:off x="4343400" y="2438400"/>
            <a:ext cx="4800600" cy="3962400"/>
          </a:xfrm>
        </p:spPr>
        <p:txBody>
          <a:bodyPr>
            <a:normAutofit/>
          </a:bodyPr>
          <a:lstStyle/>
          <a:p>
            <a:pPr>
              <a:buNone/>
            </a:pPr>
            <a:r>
              <a:rPr lang="en-US" sz="1900" u="sng" dirty="0" smtClean="0"/>
              <a:t>Colleague, pt family, and outside interruptions</a:t>
            </a:r>
          </a:p>
          <a:p>
            <a:pPr>
              <a:buNone/>
            </a:pPr>
            <a:r>
              <a:rPr lang="en-US" sz="1800" dirty="0" smtClean="0">
                <a:solidFill>
                  <a:srgbClr val="FF0000"/>
                </a:solidFill>
              </a:rPr>
              <a:t>RNs spend 3:58 on average per shift on interruptions from other sources</a:t>
            </a:r>
          </a:p>
          <a:p>
            <a:pPr marL="228600" lvl="1" indent="-228600"/>
            <a:r>
              <a:rPr lang="en-US" sz="1600" dirty="0" smtClean="0"/>
              <a:t>Requests for information</a:t>
            </a:r>
          </a:p>
          <a:p>
            <a:pPr marL="228600" lvl="1" indent="-228600"/>
            <a:r>
              <a:rPr lang="en-US" sz="1600" dirty="0" smtClean="0"/>
              <a:t>Requests for MDs</a:t>
            </a:r>
          </a:p>
          <a:p>
            <a:pPr marL="228600" lvl="1" indent="-228600"/>
            <a:r>
              <a:rPr lang="en-US" sz="1600" dirty="0" smtClean="0"/>
              <a:t>Requests for conveniences (e.g. water, linens)</a:t>
            </a:r>
          </a:p>
          <a:p>
            <a:pPr marL="228600" lvl="1" indent="-228600"/>
            <a:r>
              <a:rPr lang="en-US" sz="1600" dirty="0" smtClean="0"/>
              <a:t>Assist other RNs with pt care tasks</a:t>
            </a:r>
          </a:p>
          <a:p>
            <a:pPr marL="228600" lvl="1" indent="-228600"/>
            <a:r>
              <a:rPr lang="en-US" sz="1600" dirty="0" smtClean="0"/>
              <a:t>Rounding MDs</a:t>
            </a:r>
          </a:p>
          <a:p>
            <a:pPr marL="228600" lvl="1" indent="-228600"/>
            <a:r>
              <a:rPr lang="en-US" sz="1600" dirty="0" smtClean="0"/>
              <a:t>Social</a:t>
            </a:r>
          </a:p>
          <a:p>
            <a:pPr marL="228600" lvl="1" indent="-228600"/>
            <a:r>
              <a:rPr lang="en-US" sz="1600" dirty="0" smtClean="0"/>
              <a:t>Assistance with pt care tasks</a:t>
            </a:r>
          </a:p>
          <a:p>
            <a:pPr marL="228600" lvl="1" indent="-228600"/>
            <a:r>
              <a:rPr lang="en-US" sz="1600" dirty="0" smtClean="0"/>
              <a:t>Assistance with meds (e.g. wasting)</a:t>
            </a:r>
          </a:p>
          <a:p>
            <a:pPr marL="228600" lvl="1" indent="-228600"/>
            <a:r>
              <a:rPr lang="en-US" sz="1600" dirty="0" smtClean="0"/>
              <a:t>Waiting on colleagues</a:t>
            </a:r>
          </a:p>
          <a:p>
            <a:endParaRPr lang="en-US" sz="3200" dirty="0"/>
          </a:p>
        </p:txBody>
      </p:sp>
      <p:sp>
        <p:nvSpPr>
          <p:cNvPr id="5" name="TextBox 4"/>
          <p:cNvSpPr txBox="1"/>
          <p:nvPr/>
        </p:nvSpPr>
        <p:spPr>
          <a:xfrm>
            <a:off x="0" y="6321623"/>
            <a:ext cx="6172200" cy="307777"/>
          </a:xfrm>
          <a:prstGeom prst="rect">
            <a:avLst/>
          </a:prstGeom>
          <a:noFill/>
        </p:spPr>
        <p:txBody>
          <a:bodyPr wrap="square" rtlCol="0">
            <a:spAutoFit/>
          </a:bodyPr>
          <a:lstStyle/>
          <a:p>
            <a:r>
              <a:rPr lang="en-US" sz="1400" dirty="0" smtClean="0"/>
              <a:t>*estimated totals derived from observation data and assume a 2:1 Pt to RN ratio</a:t>
            </a:r>
            <a:endParaRPr lang="en-US" sz="1400" dirty="0"/>
          </a:p>
        </p:txBody>
      </p:sp>
      <p:sp>
        <p:nvSpPr>
          <p:cNvPr id="6" name="TextBox 5"/>
          <p:cNvSpPr txBox="1"/>
          <p:nvPr/>
        </p:nvSpPr>
        <p:spPr>
          <a:xfrm>
            <a:off x="1752600" y="609600"/>
            <a:ext cx="5524500" cy="954107"/>
          </a:xfrm>
          <a:prstGeom prst="rect">
            <a:avLst/>
          </a:prstGeom>
          <a:noFill/>
          <a:ln>
            <a:solidFill>
              <a:srgbClr val="FF0000"/>
            </a:solidFill>
          </a:ln>
        </p:spPr>
        <p:txBody>
          <a:bodyPr wrap="square" rtlCol="0">
            <a:spAutoFit/>
          </a:bodyPr>
          <a:lstStyle/>
          <a:p>
            <a:r>
              <a:rPr lang="en-US" dirty="0" smtClean="0">
                <a:solidFill>
                  <a:srgbClr val="FF0000"/>
                </a:solidFill>
              </a:rPr>
              <a:t>RNs spend almost </a:t>
            </a:r>
            <a:r>
              <a:rPr lang="en-US" sz="2000" b="1" u="sng" dirty="0" smtClean="0">
                <a:solidFill>
                  <a:srgbClr val="FF0000"/>
                </a:solidFill>
              </a:rPr>
              <a:t>7 hours per shift </a:t>
            </a:r>
            <a:r>
              <a:rPr lang="en-US" dirty="0" smtClean="0">
                <a:solidFill>
                  <a:srgbClr val="FF0000"/>
                </a:solidFill>
              </a:rPr>
              <a:t>dealing with: supply &amp; medication issues, interruptions, infrastructure issues, and pt / visitor requests</a:t>
            </a:r>
            <a:endParaRPr lang="en-US" dirty="0">
              <a:solidFill>
                <a:srgbClr val="FF0000"/>
              </a:solidFill>
            </a:endParaRPr>
          </a:p>
        </p:txBody>
      </p:sp>
      <p:sp>
        <p:nvSpPr>
          <p:cNvPr id="10" name="TextBox 9"/>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11</a:t>
            </a:fld>
            <a:endParaRPr lang="en-US" sz="1400" b="1" dirty="0">
              <a:solidFill>
                <a:schemeClr val="bg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8900"/>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t>Impact of Improving Nursing Time in BUMC Pilot</a:t>
            </a:r>
            <a:endParaRPr lang="en-US" sz="2800" dirty="0"/>
          </a:p>
        </p:txBody>
      </p:sp>
      <p:sp>
        <p:nvSpPr>
          <p:cNvPr id="3" name="Content Placeholder 5"/>
          <p:cNvSpPr txBox="1">
            <a:spLocks/>
          </p:cNvSpPr>
          <p:nvPr/>
        </p:nvSpPr>
        <p:spPr>
          <a:xfrm>
            <a:off x="5645767" y="1219200"/>
            <a:ext cx="3552825" cy="5638800"/>
          </a:xfrm>
          <a:prstGeom prst="rect">
            <a:avLst/>
          </a:prstGeom>
          <a:ln>
            <a:no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u="sng" dirty="0" smtClean="0"/>
              <a:t>Tools to Reduce Interruptions</a:t>
            </a:r>
            <a:endParaRPr lang="en-US" sz="1400" dirty="0" smtClean="0"/>
          </a:p>
          <a:p>
            <a:pPr marL="177800" lvl="1" indent="-177800"/>
            <a:r>
              <a:rPr lang="en-US" sz="1400" dirty="0" smtClean="0"/>
              <a:t>Unit secretary probing questions &amp; checklist</a:t>
            </a:r>
          </a:p>
          <a:p>
            <a:pPr marL="177800" lvl="1" indent="-177800"/>
            <a:r>
              <a:rPr lang="en-US" sz="1400" dirty="0" smtClean="0"/>
              <a:t>PCT checklist</a:t>
            </a:r>
          </a:p>
          <a:p>
            <a:pPr marL="177800" lvl="1" indent="-177800"/>
            <a:r>
              <a:rPr lang="en-US" sz="1400" dirty="0" smtClean="0"/>
              <a:t>Ancillary departments education packet</a:t>
            </a:r>
          </a:p>
          <a:p>
            <a:pPr marL="177800" lvl="1" indent="-177800"/>
            <a:r>
              <a:rPr lang="en-US" sz="1400" dirty="0" smtClean="0"/>
              <a:t>Pt Safety Zone: protected time during med admin</a:t>
            </a:r>
          </a:p>
          <a:p>
            <a:pPr marL="0" lvl="1" indent="0">
              <a:buFont typeface="Arial" pitchFamily="34" charset="0"/>
              <a:buNone/>
            </a:pPr>
            <a:endParaRPr lang="en-US" sz="1000" dirty="0" smtClean="0"/>
          </a:p>
          <a:p>
            <a:pPr marL="0" indent="0" algn="ctr">
              <a:buFont typeface="Arial" pitchFamily="34" charset="0"/>
              <a:buNone/>
            </a:pPr>
            <a:r>
              <a:rPr lang="en-US" sz="1800" u="sng" dirty="0" smtClean="0"/>
              <a:t>Tools for Meds Prep</a:t>
            </a:r>
          </a:p>
          <a:p>
            <a:pPr marL="171450" lvl="1" indent="-171450"/>
            <a:r>
              <a:rPr lang="en-US" sz="1400" dirty="0" smtClean="0"/>
              <a:t>Pharmacy collaboration checklist</a:t>
            </a:r>
          </a:p>
          <a:p>
            <a:pPr marL="171450" lvl="1" indent="-171450"/>
            <a:r>
              <a:rPr lang="en-US" sz="1400" dirty="0" smtClean="0"/>
              <a:t>Tip sheet for Order Message Manager (OMM) to track frequency of missing meds</a:t>
            </a:r>
          </a:p>
          <a:p>
            <a:pPr marL="0" lvl="1" indent="0">
              <a:buFont typeface="Arial" pitchFamily="34" charset="0"/>
              <a:buNone/>
            </a:pPr>
            <a:endParaRPr lang="en-US" sz="1000" dirty="0" smtClean="0"/>
          </a:p>
          <a:p>
            <a:pPr marL="0" indent="0" algn="ctr">
              <a:buFont typeface="Arial" pitchFamily="34" charset="0"/>
              <a:buNone/>
            </a:pPr>
            <a:r>
              <a:rPr lang="en-US" sz="1800" u="sng" dirty="0" smtClean="0"/>
              <a:t>Tools for Supply Management</a:t>
            </a:r>
          </a:p>
          <a:p>
            <a:pPr marL="171450" lvl="1" indent="-171450"/>
            <a:r>
              <a:rPr lang="en-US" sz="1400" dirty="0" smtClean="0"/>
              <a:t>Checklist for supply retrieval disruptions (e.g., glove boxes, syringes)</a:t>
            </a:r>
          </a:p>
          <a:p>
            <a:pPr marL="0" lvl="1" indent="0">
              <a:buFont typeface="Arial" pitchFamily="34" charset="0"/>
              <a:buNone/>
            </a:pPr>
            <a:endParaRPr lang="en-US" sz="400" dirty="0" smtClean="0"/>
          </a:p>
          <a:p>
            <a:pPr marL="171450" lvl="1" indent="-171450"/>
            <a:r>
              <a:rPr lang="en-US" sz="1400" dirty="0" smtClean="0"/>
              <a:t>Tip sheet work efficiency (e.g., using a portable caddy for supplies)</a:t>
            </a: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21" y="3552825"/>
            <a:ext cx="5566778"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021" y="400050"/>
            <a:ext cx="5566779"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12</a:t>
            </a:fld>
            <a:endParaRPr lang="en-US" sz="1400" b="1" dirty="0">
              <a:solidFill>
                <a:schemeClr val="bg2"/>
              </a:solidFill>
            </a:endParaRPr>
          </a:p>
        </p:txBody>
      </p:sp>
    </p:spTree>
    <p:extLst>
      <p:ext uri="{BB962C8B-B14F-4D97-AF65-F5344CB8AC3E}">
        <p14:creationId xmlns:p14="http://schemas.microsoft.com/office/powerpoint/2010/main" val="158058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734449"/>
            <a:ext cx="5600700" cy="646331"/>
          </a:xfrm>
          <a:prstGeom prst="rect">
            <a:avLst/>
          </a:prstGeom>
          <a:noFill/>
        </p:spPr>
        <p:txBody>
          <a:bodyPr wrap="square" rtlCol="0">
            <a:spAutoFit/>
          </a:bodyPr>
          <a:lstStyle/>
          <a:p>
            <a:pPr algn="ctr"/>
            <a:r>
              <a:rPr lang="en-US" b="1" dirty="0" smtClean="0"/>
              <a:t>ICU Total Estimated Time Saved </a:t>
            </a:r>
          </a:p>
          <a:p>
            <a:pPr algn="ct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721430761"/>
              </p:ext>
            </p:extLst>
          </p:nvPr>
        </p:nvGraphicFramePr>
        <p:xfrm>
          <a:off x="222250" y="4030980"/>
          <a:ext cx="5353576" cy="1916430"/>
        </p:xfrm>
        <a:graphic>
          <a:graphicData uri="http://schemas.openxmlformats.org/drawingml/2006/table">
            <a:tbl>
              <a:tblPr>
                <a:tableStyleId>{5C22544A-7EE6-4342-B048-85BDC9FD1C3A}</a:tableStyleId>
              </a:tblPr>
              <a:tblGrid>
                <a:gridCol w="2541424"/>
                <a:gridCol w="863727"/>
                <a:gridCol w="1948425"/>
              </a:tblGrid>
              <a:tr h="238125">
                <a:tc>
                  <a:txBody>
                    <a:bodyPr/>
                    <a:lstStyle/>
                    <a:p>
                      <a:pPr algn="l" fontAlgn="b"/>
                      <a:r>
                        <a:rPr lang="en-US" sz="1600" u="none" strike="noStrike" dirty="0">
                          <a:effectLst/>
                        </a:rPr>
                        <a:t>Total Time Saved </a:t>
                      </a:r>
                      <a:r>
                        <a:rPr lang="en-US" sz="1200" u="none" strike="noStrike" dirty="0">
                          <a:effectLst/>
                        </a:rPr>
                        <a:t>(min)</a:t>
                      </a:r>
                      <a:endParaRPr lang="en-US" sz="1200" b="1"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a:effectLst/>
                        </a:rPr>
                        <a:t>248.68</a:t>
                      </a:r>
                      <a:endParaRPr lang="en-US" sz="1600" b="1" i="0" u="none" strike="noStrike" dirty="0">
                        <a:solidFill>
                          <a:srgbClr val="000000"/>
                        </a:solidFill>
                        <a:effectLst/>
                        <a:latin typeface="Calibri"/>
                      </a:endParaRPr>
                    </a:p>
                  </a:txBody>
                  <a:tcPr marL="0" marR="0" marT="0" marB="0" anchor="b"/>
                </a:tc>
                <a:tc>
                  <a:txBody>
                    <a:bodyPr/>
                    <a:lstStyle/>
                    <a:p>
                      <a:pPr algn="l" fontAlgn="b"/>
                      <a:r>
                        <a:rPr lang="en-US" sz="1100" u="none" strike="noStrike">
                          <a:effectLst/>
                        </a:rPr>
                        <a:t> </a:t>
                      </a:r>
                      <a:endParaRPr lang="en-US" sz="1100" b="1" i="0" u="none" strike="noStrike">
                        <a:solidFill>
                          <a:srgbClr val="000000"/>
                        </a:solidFill>
                        <a:effectLst/>
                        <a:latin typeface="Calibri"/>
                      </a:endParaRPr>
                    </a:p>
                  </a:txBody>
                  <a:tcPr marL="0" marR="0" marT="0" marB="0" anchor="b"/>
                </a:tc>
              </a:tr>
              <a:tr h="238125">
                <a:tc>
                  <a:txBody>
                    <a:bodyPr/>
                    <a:lstStyle/>
                    <a:p>
                      <a:pPr algn="l" fontAlgn="b"/>
                      <a:r>
                        <a:rPr lang="en-US" sz="1600" u="none" strike="noStrike" dirty="0">
                          <a:effectLst/>
                        </a:rPr>
                        <a:t>% </a:t>
                      </a:r>
                      <a:r>
                        <a:rPr lang="en-US" sz="1600" u="none" strike="noStrike" dirty="0" smtClean="0">
                          <a:effectLst/>
                        </a:rPr>
                        <a:t>of</a:t>
                      </a:r>
                      <a:r>
                        <a:rPr lang="en-US" sz="1600" u="none" strike="noStrike" baseline="0" dirty="0" smtClean="0">
                          <a:effectLst/>
                        </a:rPr>
                        <a:t> Time </a:t>
                      </a:r>
                      <a:r>
                        <a:rPr lang="en-US" sz="1600" u="none" strike="noStrike" dirty="0" smtClean="0">
                          <a:effectLst/>
                        </a:rPr>
                        <a:t>Saved </a:t>
                      </a:r>
                      <a:r>
                        <a:rPr lang="en-US" sz="1200" u="none" strike="noStrike" dirty="0" smtClean="0">
                          <a:effectLst/>
                        </a:rPr>
                        <a:t>(per shift)</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a:effectLst/>
                        </a:rPr>
                        <a:t>34.54%</a:t>
                      </a:r>
                      <a:endParaRPr lang="en-US" sz="1600" b="1" i="0" u="none" strike="noStrike" dirty="0">
                        <a:solidFill>
                          <a:srgbClr val="000000"/>
                        </a:solidFill>
                        <a:effectLst/>
                        <a:latin typeface="Calibri"/>
                      </a:endParaRPr>
                    </a:p>
                  </a:txBody>
                  <a:tcPr marL="0" marR="0" marT="0" marB="0" anchor="b"/>
                </a:tc>
                <a:tc>
                  <a:txBody>
                    <a:bodyPr/>
                    <a:lstStyle/>
                    <a:p>
                      <a:pPr algn="l" fontAlgn="b"/>
                      <a:r>
                        <a:rPr lang="en-US" sz="1100" u="none" strike="noStrike">
                          <a:effectLst/>
                        </a:rPr>
                        <a:t> </a:t>
                      </a:r>
                      <a:endParaRPr lang="en-US" sz="1100" b="1" i="0" u="none" strike="noStrike">
                        <a:solidFill>
                          <a:srgbClr val="000000"/>
                        </a:solidFill>
                        <a:effectLst/>
                        <a:latin typeface="Calibri"/>
                      </a:endParaRPr>
                    </a:p>
                  </a:txBody>
                  <a:tcPr marL="0" marR="0" marT="0" marB="0" anchor="b"/>
                </a:tc>
              </a:tr>
              <a:tr h="238125">
                <a:tc>
                  <a:txBody>
                    <a:bodyPr/>
                    <a:lstStyle/>
                    <a:p>
                      <a:pPr algn="l" fontAlgn="b"/>
                      <a:r>
                        <a:rPr lang="en-US" sz="1400" u="none" strike="noStrike" dirty="0">
                          <a:effectLst/>
                        </a:rPr>
                        <a:t> </a:t>
                      </a:r>
                      <a:endParaRPr lang="en-US" sz="1400" b="1" i="0" u="none" strike="noStrike" dirty="0">
                        <a:solidFill>
                          <a:srgbClr val="000000"/>
                        </a:solidFill>
                        <a:effectLst/>
                        <a:latin typeface="Calibri"/>
                      </a:endParaRPr>
                    </a:p>
                  </a:txBody>
                  <a:tcPr marL="0" marR="0" marT="0" marB="0" anchor="b"/>
                </a:tc>
                <a:tc>
                  <a:txBody>
                    <a:bodyPr/>
                    <a:lstStyle/>
                    <a:p>
                      <a:pPr algn="l" fontAlgn="b"/>
                      <a:r>
                        <a:rPr lang="en-US" sz="1400" u="none" strike="noStrike">
                          <a:effectLst/>
                        </a:rPr>
                        <a:t> </a:t>
                      </a:r>
                      <a:endParaRPr lang="en-US" sz="1400" b="1" i="0" u="none" strike="noStrike">
                        <a:solidFill>
                          <a:srgbClr val="000000"/>
                        </a:solidFill>
                        <a:effectLst/>
                        <a:latin typeface="Calibri"/>
                      </a:endParaRPr>
                    </a:p>
                  </a:txBody>
                  <a:tcPr marL="0" marR="0" marT="0" marB="0" anchor="b"/>
                </a:tc>
                <a:tc>
                  <a:txBody>
                    <a:bodyPr/>
                    <a:lstStyle/>
                    <a:p>
                      <a:pPr algn="l" fontAlgn="b"/>
                      <a:r>
                        <a:rPr lang="en-US" sz="1400" u="none" strike="noStrike">
                          <a:effectLst/>
                        </a:rPr>
                        <a:t> </a:t>
                      </a:r>
                      <a:endParaRPr lang="en-US" sz="1400" b="1" i="0" u="none" strike="noStrike">
                        <a:solidFill>
                          <a:srgbClr val="000000"/>
                        </a:solidFill>
                        <a:effectLst/>
                        <a:latin typeface="Calibri"/>
                      </a:endParaRPr>
                    </a:p>
                  </a:txBody>
                  <a:tcPr marL="0" marR="0" marT="0" marB="0" anchor="b"/>
                </a:tc>
              </a:tr>
              <a:tr h="238125">
                <a:tc>
                  <a:txBody>
                    <a:bodyPr/>
                    <a:lstStyle/>
                    <a:p>
                      <a:pPr algn="l" fontAlgn="b"/>
                      <a:r>
                        <a:rPr lang="en-US" sz="1400" u="none" strike="noStrike">
                          <a:effectLst/>
                        </a:rPr>
                        <a:t>Summary Chart</a:t>
                      </a:r>
                      <a:endParaRPr lang="en-US" sz="1400" b="1" i="0" u="none" strike="noStrike">
                        <a:solidFill>
                          <a:srgbClr val="000000"/>
                        </a:solidFill>
                        <a:effectLst/>
                        <a:latin typeface="Calibri"/>
                      </a:endParaRPr>
                    </a:p>
                  </a:txBody>
                  <a:tcPr marL="0" marR="0" marT="0" marB="0" anchor="b"/>
                </a:tc>
                <a:tc>
                  <a:txBody>
                    <a:bodyPr/>
                    <a:lstStyle/>
                    <a:p>
                      <a:pPr algn="ctr" fontAlgn="b"/>
                      <a:r>
                        <a:rPr lang="en-US" sz="1400" u="none" strike="noStrike" dirty="0">
                          <a:effectLst/>
                        </a:rPr>
                        <a:t>Time Saved</a:t>
                      </a:r>
                      <a:endParaRPr lang="en-US" sz="1400" b="1"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smtClean="0">
                          <a:effectLst/>
                        </a:rPr>
                        <a:t>% of Total Savings</a:t>
                      </a:r>
                      <a:endParaRPr lang="en-US" sz="1400" b="1" i="0" u="none" strike="noStrike" dirty="0">
                        <a:solidFill>
                          <a:srgbClr val="000000"/>
                        </a:solidFill>
                        <a:effectLst/>
                        <a:latin typeface="+mn-lt"/>
                      </a:endParaRPr>
                    </a:p>
                  </a:txBody>
                  <a:tcPr marL="0" marR="0" marT="0" marB="0" anchor="b"/>
                </a:tc>
              </a:tr>
              <a:tr h="190500">
                <a:tc>
                  <a:txBody>
                    <a:bodyPr/>
                    <a:lstStyle/>
                    <a:p>
                      <a:pPr algn="l" fontAlgn="b"/>
                      <a:r>
                        <a:rPr lang="en-US" sz="1100" u="none" strike="noStrike" dirty="0">
                          <a:effectLst/>
                        </a:rPr>
                        <a:t>Med Prep</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a:effectLst/>
                        </a:rPr>
                        <a:t>16.76</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7.60%</a:t>
                      </a:r>
                      <a:endParaRPr lang="en-US" sz="1100" b="1"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Supply Management</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37</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14.88%</a:t>
                      </a:r>
                      <a:endParaRPr lang="en-US" sz="1100" b="1"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Shift Change</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14.08</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5.66%</a:t>
                      </a:r>
                      <a:endParaRPr lang="en-US" sz="1100" b="1"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Interruptions</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178.7</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71.86%</a:t>
                      </a:r>
                      <a:endParaRPr lang="en-US" sz="1100" b="1"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dirty="0">
                          <a:effectLst/>
                        </a:rPr>
                        <a:t>Computer Issues</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a:effectLst/>
                        </a:rPr>
                        <a:t>N/A</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a:effectLst/>
                        </a:rPr>
                        <a:t>N/A</a:t>
                      </a:r>
                      <a:endParaRPr lang="en-US" sz="1100" b="1" i="0" u="none" strike="noStrike" dirty="0">
                        <a:solidFill>
                          <a:srgbClr val="000000"/>
                        </a:solidFill>
                        <a:effectLst/>
                        <a:latin typeface="Calibri"/>
                      </a:endParaRPr>
                    </a:p>
                  </a:txBody>
                  <a:tcPr marL="0" marR="0" marT="0" marB="0" anchor="b"/>
                </a:tc>
              </a:tr>
            </a:tbl>
          </a:graphicData>
        </a:graphic>
      </p:graphicFrame>
      <p:sp>
        <p:nvSpPr>
          <p:cNvPr id="4" name="TextBox 3"/>
          <p:cNvSpPr txBox="1"/>
          <p:nvPr/>
        </p:nvSpPr>
        <p:spPr>
          <a:xfrm>
            <a:off x="257175" y="1000125"/>
            <a:ext cx="5638800" cy="646331"/>
          </a:xfrm>
          <a:prstGeom prst="rect">
            <a:avLst/>
          </a:prstGeom>
          <a:noFill/>
        </p:spPr>
        <p:txBody>
          <a:bodyPr wrap="square" rtlCol="0">
            <a:spAutoFit/>
          </a:bodyPr>
          <a:lstStyle/>
          <a:p>
            <a:pPr algn="ctr"/>
            <a:r>
              <a:rPr lang="en-US" b="1" dirty="0" smtClean="0"/>
              <a:t>Med/Surg Total Estimated Time Saved</a:t>
            </a:r>
          </a:p>
          <a:p>
            <a:pPr algn="ct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353178458"/>
              </p:ext>
            </p:extLst>
          </p:nvPr>
        </p:nvGraphicFramePr>
        <p:xfrm>
          <a:off x="231775" y="1317000"/>
          <a:ext cx="5364140" cy="1887855"/>
        </p:xfrm>
        <a:graphic>
          <a:graphicData uri="http://schemas.openxmlformats.org/drawingml/2006/table">
            <a:tbl>
              <a:tblPr>
                <a:tableStyleId>{5C22544A-7EE6-4342-B048-85BDC9FD1C3A}</a:tableStyleId>
              </a:tblPr>
              <a:tblGrid>
                <a:gridCol w="2547404"/>
                <a:gridCol w="863727"/>
                <a:gridCol w="1953009"/>
              </a:tblGrid>
              <a:tr h="238125">
                <a:tc>
                  <a:txBody>
                    <a:bodyPr/>
                    <a:lstStyle/>
                    <a:p>
                      <a:pPr algn="l" fontAlgn="b"/>
                      <a:r>
                        <a:rPr lang="en-US" sz="1600" u="none" strike="noStrike" dirty="0">
                          <a:effectLst/>
                        </a:rPr>
                        <a:t>Total </a:t>
                      </a:r>
                      <a:r>
                        <a:rPr lang="en-US" sz="1600" u="none" strike="noStrike" dirty="0" smtClean="0">
                          <a:effectLst/>
                        </a:rPr>
                        <a:t>Time </a:t>
                      </a:r>
                      <a:r>
                        <a:rPr lang="en-US" sz="1600" u="none" strike="noStrike" dirty="0">
                          <a:effectLst/>
                        </a:rPr>
                        <a:t>Saved </a:t>
                      </a:r>
                      <a:r>
                        <a:rPr lang="en-US" sz="1200" u="none" strike="noStrike" dirty="0">
                          <a:effectLst/>
                        </a:rPr>
                        <a:t>(min)</a:t>
                      </a:r>
                      <a:endParaRPr lang="en-US" sz="1200" b="1"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smtClean="0">
                          <a:effectLst/>
                        </a:rPr>
                        <a:t>159.82</a:t>
                      </a:r>
                      <a:endParaRPr lang="en-US" sz="1600" b="1" i="0" u="none" strike="noStrike" dirty="0">
                        <a:solidFill>
                          <a:srgbClr val="000000"/>
                        </a:solidFill>
                        <a:effectLst/>
                        <a:latin typeface="Calibri"/>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tc>
              </a:tr>
              <a:tr h="238125">
                <a:tc>
                  <a:txBody>
                    <a:bodyPr/>
                    <a:lstStyle/>
                    <a:p>
                      <a:pPr algn="l" fontAlgn="b"/>
                      <a:r>
                        <a:rPr lang="en-US" sz="1600" u="none" strike="noStrike" dirty="0">
                          <a:effectLst/>
                        </a:rPr>
                        <a:t>% </a:t>
                      </a:r>
                      <a:r>
                        <a:rPr lang="en-US" sz="1600" u="none" strike="noStrike" dirty="0" smtClean="0">
                          <a:effectLst/>
                        </a:rPr>
                        <a:t>of Time </a:t>
                      </a:r>
                      <a:r>
                        <a:rPr lang="en-US" sz="1600" u="none" strike="noStrike" dirty="0">
                          <a:effectLst/>
                        </a:rPr>
                        <a:t>Saved </a:t>
                      </a:r>
                      <a:r>
                        <a:rPr lang="en-US" sz="1200" u="none" strike="noStrike" dirty="0" smtClean="0">
                          <a:effectLst/>
                        </a:rPr>
                        <a:t>(per shift)</a:t>
                      </a:r>
                      <a:endParaRPr lang="en-US" sz="1600" b="1" i="0" u="none" strike="noStrike" dirty="0">
                        <a:solidFill>
                          <a:srgbClr val="000000"/>
                        </a:solidFill>
                        <a:effectLst/>
                        <a:latin typeface="Calibri"/>
                      </a:endParaRPr>
                    </a:p>
                  </a:txBody>
                  <a:tcPr marL="0" marR="0" marT="0" marB="0" anchor="b"/>
                </a:tc>
                <a:tc>
                  <a:txBody>
                    <a:bodyPr/>
                    <a:lstStyle/>
                    <a:p>
                      <a:pPr algn="ctr" fontAlgn="b"/>
                      <a:r>
                        <a:rPr lang="en-US" sz="1600" u="none" strike="noStrike" dirty="0" smtClean="0">
                          <a:effectLst/>
                        </a:rPr>
                        <a:t>22.20%</a:t>
                      </a:r>
                      <a:endParaRPr lang="en-US" sz="1600" b="1" i="0" u="none" strike="noStrike" dirty="0">
                        <a:solidFill>
                          <a:srgbClr val="000000"/>
                        </a:solidFill>
                        <a:effectLst/>
                        <a:latin typeface="Calibri"/>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0" marR="0" marT="0" marB="0" anchor="b"/>
                </a:tc>
              </a:tr>
              <a:tr h="200025">
                <a:tc>
                  <a:txBody>
                    <a:bodyPr/>
                    <a:lstStyle/>
                    <a:p>
                      <a:pPr algn="l" fontAlgn="b"/>
                      <a:endParaRPr lang="en-US" sz="1100" b="0" i="0" u="none" strike="noStrike" dirty="0">
                        <a:solidFill>
                          <a:srgbClr val="000000"/>
                        </a:solidFill>
                        <a:effectLst/>
                        <a:latin typeface="Calibri"/>
                      </a:endParaRPr>
                    </a:p>
                  </a:txBody>
                  <a:tcPr marL="0" marR="0" marT="0" marB="0" anchor="b"/>
                </a:tc>
                <a:tc>
                  <a:txBody>
                    <a:bodyPr/>
                    <a:lstStyle/>
                    <a:p>
                      <a:pPr algn="l" fontAlgn="b"/>
                      <a:endParaRPr lang="en-US" sz="1100" b="0" i="0" u="none" strike="noStrike" dirty="0">
                        <a:solidFill>
                          <a:srgbClr val="000000"/>
                        </a:solidFill>
                        <a:effectLst/>
                        <a:latin typeface="Calibri"/>
                      </a:endParaRPr>
                    </a:p>
                  </a:txBody>
                  <a:tcPr marL="0" marR="0" marT="0" marB="0" anchor="b"/>
                </a:tc>
                <a:tc>
                  <a:txBody>
                    <a:bodyPr/>
                    <a:lstStyle/>
                    <a:p>
                      <a:pPr algn="l" fontAlgn="b"/>
                      <a:endParaRPr lang="en-US" sz="1100" b="0" i="0" u="none" strike="noStrike" dirty="0">
                        <a:solidFill>
                          <a:srgbClr val="000000"/>
                        </a:solidFill>
                        <a:effectLst/>
                        <a:latin typeface="Calibri"/>
                      </a:endParaRPr>
                    </a:p>
                  </a:txBody>
                  <a:tcPr marL="0" marR="0" marT="0" marB="0" anchor="b"/>
                </a:tc>
              </a:tr>
              <a:tr h="238125">
                <a:tc>
                  <a:txBody>
                    <a:bodyPr/>
                    <a:lstStyle/>
                    <a:p>
                      <a:pPr algn="l" fontAlgn="b"/>
                      <a:r>
                        <a:rPr lang="en-US" sz="1400" u="none" strike="noStrike" dirty="0">
                          <a:effectLst/>
                        </a:rPr>
                        <a:t>Summary Chart</a:t>
                      </a:r>
                      <a:endParaRPr lang="en-US" sz="1400" b="1"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a:effectLst/>
                        </a:rPr>
                        <a:t>Time Saved</a:t>
                      </a:r>
                      <a:endParaRPr lang="en-US" sz="1400" b="1" i="0" u="none" strike="noStrike" dirty="0">
                        <a:solidFill>
                          <a:srgbClr val="000000"/>
                        </a:solidFill>
                        <a:effectLst/>
                        <a:latin typeface="Calibri"/>
                      </a:endParaRPr>
                    </a:p>
                  </a:txBody>
                  <a:tcPr marL="0" marR="0" marT="0" marB="0" anchor="b"/>
                </a:tc>
                <a:tc>
                  <a:txBody>
                    <a:bodyPr/>
                    <a:lstStyle/>
                    <a:p>
                      <a:pPr algn="ctr" fontAlgn="b"/>
                      <a:r>
                        <a:rPr lang="en-US" sz="1400" u="none" strike="noStrike" dirty="0" smtClean="0">
                          <a:effectLst/>
                        </a:rPr>
                        <a:t>% of Total Savings</a:t>
                      </a:r>
                      <a:endParaRPr lang="en-US" sz="1400" b="1" i="0" u="none" strike="noStrike" dirty="0">
                        <a:solidFill>
                          <a:srgbClr val="000000"/>
                        </a:solidFill>
                        <a:effectLst/>
                        <a:latin typeface="Calibri"/>
                      </a:endParaRPr>
                    </a:p>
                  </a:txBody>
                  <a:tcPr marL="0" marR="0" marT="0" marB="0" anchor="b"/>
                </a:tc>
              </a:tr>
              <a:tr h="190500">
                <a:tc>
                  <a:txBody>
                    <a:bodyPr/>
                    <a:lstStyle/>
                    <a:p>
                      <a:pPr algn="l" fontAlgn="b"/>
                      <a:r>
                        <a:rPr lang="en-US" sz="1100" u="none" strike="noStrike" dirty="0">
                          <a:effectLst/>
                        </a:rPr>
                        <a:t>Med Prep</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smtClean="0">
                          <a:effectLst/>
                        </a:rPr>
                        <a:t>34.50</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smtClean="0">
                          <a:effectLst/>
                        </a:rPr>
                        <a:t>21.59%</a:t>
                      </a:r>
                      <a:endParaRPr lang="en-US" sz="1100" b="1" i="0" u="none" strike="noStrike" dirty="0">
                        <a:solidFill>
                          <a:srgbClr val="000000"/>
                        </a:solidFill>
                        <a:effectLst/>
                        <a:latin typeface="Calibri"/>
                      </a:endParaRPr>
                    </a:p>
                  </a:txBody>
                  <a:tcPr marL="0" marR="0" marT="0" marB="0" anchor="b"/>
                </a:tc>
              </a:tr>
              <a:tr h="190500">
                <a:tc>
                  <a:txBody>
                    <a:bodyPr/>
                    <a:lstStyle/>
                    <a:p>
                      <a:pPr algn="l" fontAlgn="b"/>
                      <a:r>
                        <a:rPr lang="en-US" sz="1100" u="none" strike="noStrike" dirty="0">
                          <a:effectLst/>
                        </a:rPr>
                        <a:t>Supply Management</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smtClean="0">
                          <a:effectLst/>
                        </a:rPr>
                        <a:t>13.03</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smtClean="0">
                          <a:effectLst/>
                        </a:rPr>
                        <a:t>8.78%</a:t>
                      </a:r>
                      <a:endParaRPr lang="en-US" sz="1100" b="1" i="0" u="none" strike="noStrike" dirty="0">
                        <a:solidFill>
                          <a:srgbClr val="000000"/>
                        </a:solidFill>
                        <a:effectLst/>
                        <a:latin typeface="Calibri"/>
                      </a:endParaRPr>
                    </a:p>
                  </a:txBody>
                  <a:tcPr marL="0" marR="0" marT="0" marB="0" anchor="b"/>
                </a:tc>
              </a:tr>
              <a:tr h="190500">
                <a:tc>
                  <a:txBody>
                    <a:bodyPr/>
                    <a:lstStyle/>
                    <a:p>
                      <a:pPr algn="l" fontAlgn="b"/>
                      <a:r>
                        <a:rPr lang="en-US" sz="1100" u="none" strike="noStrike" dirty="0">
                          <a:effectLst/>
                        </a:rPr>
                        <a:t>Shift Change</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smtClean="0">
                          <a:effectLst/>
                        </a:rPr>
                        <a:t>12.45</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smtClean="0">
                          <a:effectLst/>
                        </a:rPr>
                        <a:t>7.79%</a:t>
                      </a:r>
                      <a:endParaRPr lang="en-US" sz="1100" b="1" i="0" u="none" strike="noStrike" dirty="0">
                        <a:solidFill>
                          <a:srgbClr val="000000"/>
                        </a:solidFill>
                        <a:effectLst/>
                        <a:latin typeface="Calibri"/>
                      </a:endParaRPr>
                    </a:p>
                  </a:txBody>
                  <a:tcPr marL="0" marR="0" marT="0" marB="0" anchor="b"/>
                </a:tc>
              </a:tr>
              <a:tr h="200025">
                <a:tc>
                  <a:txBody>
                    <a:bodyPr/>
                    <a:lstStyle/>
                    <a:p>
                      <a:pPr algn="l" fontAlgn="b"/>
                      <a:r>
                        <a:rPr lang="en-US" sz="1100" u="none" strike="noStrike" dirty="0">
                          <a:effectLst/>
                        </a:rPr>
                        <a:t>Interruptions</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a:effectLst/>
                        </a:rPr>
                        <a:t>99.84</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dirty="0" smtClean="0">
                          <a:effectLst/>
                        </a:rPr>
                        <a:t>62.</a:t>
                      </a:r>
                      <a:r>
                        <a:rPr lang="en-US" sz="1100" b="0" i="0" u="none" strike="noStrike" dirty="0" smtClean="0">
                          <a:solidFill>
                            <a:srgbClr val="000000"/>
                          </a:solidFill>
                          <a:effectLst/>
                          <a:latin typeface="Calibri"/>
                        </a:rPr>
                        <a:t>47%</a:t>
                      </a:r>
                      <a:endParaRPr lang="en-US" sz="1100" u="none" strike="noStrike" dirty="0" smtClean="0">
                        <a:effectLst/>
                      </a:endParaRPr>
                    </a:p>
                  </a:txBody>
                  <a:tcPr marL="0" marR="0" marT="0" marB="0" anchor="b"/>
                </a:tc>
              </a:tr>
              <a:tr h="190500">
                <a:tc>
                  <a:txBody>
                    <a:bodyPr/>
                    <a:lstStyle/>
                    <a:p>
                      <a:pPr algn="l" fontAlgn="b"/>
                      <a:r>
                        <a:rPr lang="en-US" sz="1100" u="none" strike="noStrike" dirty="0">
                          <a:effectLst/>
                        </a:rPr>
                        <a:t>Computer Issues</a:t>
                      </a:r>
                      <a:endParaRPr lang="en-US" sz="1100" b="1" i="0" u="none" strike="noStrike" dirty="0">
                        <a:solidFill>
                          <a:srgbClr val="000000"/>
                        </a:solidFill>
                        <a:effectLst/>
                        <a:latin typeface="Calibri"/>
                      </a:endParaRPr>
                    </a:p>
                  </a:txBody>
                  <a:tcPr marL="0" marR="0" marT="0" marB="0" anchor="b"/>
                </a:tc>
                <a:tc>
                  <a:txBody>
                    <a:bodyPr/>
                    <a:lstStyle/>
                    <a:p>
                      <a:pPr algn="ctr" fontAlgn="b"/>
                      <a:r>
                        <a:rPr lang="en-US" sz="1100" u="none" strike="noStrike">
                          <a:effectLst/>
                        </a:rPr>
                        <a:t>N/A</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dirty="0">
                          <a:effectLst/>
                        </a:rPr>
                        <a:t>N/A</a:t>
                      </a:r>
                      <a:endParaRPr lang="en-US" sz="1100" b="1" i="0" u="none" strike="noStrike" dirty="0">
                        <a:solidFill>
                          <a:srgbClr val="000000"/>
                        </a:solidFill>
                        <a:effectLst/>
                        <a:latin typeface="Calibri"/>
                      </a:endParaRPr>
                    </a:p>
                  </a:txBody>
                  <a:tcPr marL="0" marR="0" marT="0" marB="0" anchor="b"/>
                </a:tc>
              </a:tr>
            </a:tbl>
          </a:graphicData>
        </a:graphic>
      </p:graphicFrame>
      <p:sp>
        <p:nvSpPr>
          <p:cNvPr id="6" name="TextBox 5"/>
          <p:cNvSpPr txBox="1"/>
          <p:nvPr/>
        </p:nvSpPr>
        <p:spPr>
          <a:xfrm>
            <a:off x="6172200" y="3239869"/>
            <a:ext cx="2743200" cy="646331"/>
          </a:xfrm>
          <a:prstGeom prst="rect">
            <a:avLst/>
          </a:prstGeom>
          <a:noFill/>
          <a:ln>
            <a:solidFill>
              <a:schemeClr val="tx1"/>
            </a:solidFill>
          </a:ln>
        </p:spPr>
        <p:txBody>
          <a:bodyPr wrap="square" rtlCol="0">
            <a:spAutoFit/>
          </a:bodyPr>
          <a:lstStyle/>
          <a:p>
            <a:pPr algn="ctr"/>
            <a:r>
              <a:rPr lang="en-US" b="1" dirty="0" smtClean="0"/>
              <a:t>Time</a:t>
            </a:r>
          </a:p>
          <a:p>
            <a:pPr algn="ctr"/>
            <a:r>
              <a:rPr lang="en-US" b="1" dirty="0" smtClean="0"/>
              <a:t>408.50min</a:t>
            </a:r>
          </a:p>
        </p:txBody>
      </p:sp>
      <p:sp>
        <p:nvSpPr>
          <p:cNvPr id="7" name="Right Brace 6"/>
          <p:cNvSpPr/>
          <p:nvPr/>
        </p:nvSpPr>
        <p:spPr>
          <a:xfrm>
            <a:off x="5410200" y="990600"/>
            <a:ext cx="685800" cy="5105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172200" y="2492514"/>
            <a:ext cx="2743200" cy="707886"/>
          </a:xfrm>
          <a:prstGeom prst="rect">
            <a:avLst/>
          </a:prstGeom>
          <a:noFill/>
        </p:spPr>
        <p:txBody>
          <a:bodyPr wrap="square" rtlCol="0">
            <a:spAutoFit/>
          </a:bodyPr>
          <a:lstStyle/>
          <a:p>
            <a:pPr algn="ctr"/>
            <a:r>
              <a:rPr lang="en-US" sz="2000" b="1" dirty="0" smtClean="0"/>
              <a:t>Combined Estimated Total Savings</a:t>
            </a:r>
            <a:endParaRPr lang="en-US" sz="2000" b="1" dirty="0"/>
          </a:p>
        </p:txBody>
      </p:sp>
      <p:sp>
        <p:nvSpPr>
          <p:cNvPr id="10" name="Rectangle 9"/>
          <p:cNvSpPr/>
          <p:nvPr/>
        </p:nvSpPr>
        <p:spPr>
          <a:xfrm>
            <a:off x="-76200" y="6400800"/>
            <a:ext cx="2840842" cy="261610"/>
          </a:xfrm>
          <a:prstGeom prst="rect">
            <a:avLst/>
          </a:prstGeom>
        </p:spPr>
        <p:txBody>
          <a:bodyPr wrap="none">
            <a:spAutoFit/>
          </a:bodyPr>
          <a:lstStyle/>
          <a:p>
            <a:r>
              <a:rPr lang="en-US" sz="1100" dirty="0"/>
              <a:t>*Estimates based on one RN for one 12hr shift</a:t>
            </a:r>
          </a:p>
        </p:txBody>
      </p:sp>
      <p:sp>
        <p:nvSpPr>
          <p:cNvPr id="11" name="Title 1"/>
          <p:cNvSpPr txBox="1">
            <a:spLocks/>
          </p:cNvSpPr>
          <p:nvPr/>
        </p:nvSpPr>
        <p:spPr>
          <a:xfrm>
            <a:off x="457200" y="-762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t>Summary RN Efficiency Improvement</a:t>
            </a:r>
            <a:endParaRPr lang="en-US" sz="3200" dirty="0"/>
          </a:p>
        </p:txBody>
      </p:sp>
      <p:sp>
        <p:nvSpPr>
          <p:cNvPr id="12" name="TextBox 11"/>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13</a:t>
            </a:fld>
            <a:endParaRPr lang="en-US" sz="1400" b="1" dirty="0">
              <a:solidFill>
                <a:schemeClr val="bg2"/>
              </a:solidFill>
            </a:endParaRPr>
          </a:p>
        </p:txBody>
      </p:sp>
    </p:spTree>
    <p:extLst>
      <p:ext uri="{BB962C8B-B14F-4D97-AF65-F5344CB8AC3E}">
        <p14:creationId xmlns:p14="http://schemas.microsoft.com/office/powerpoint/2010/main" val="3796719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4000" dirty="0" smtClean="0"/>
              <a:t>Nurses’ Subjective Ratings of Interruptions</a:t>
            </a:r>
            <a:endParaRPr lang="en-US" sz="4000" dirty="0"/>
          </a:p>
        </p:txBody>
      </p:sp>
      <p:sp>
        <p:nvSpPr>
          <p:cNvPr id="3" name="TextBox 8"/>
          <p:cNvSpPr txBox="1">
            <a:spLocks noChangeArrowheads="1"/>
          </p:cNvSpPr>
          <p:nvPr/>
        </p:nvSpPr>
        <p:spPr bwMode="auto">
          <a:xfrm>
            <a:off x="4914900" y="1066800"/>
            <a:ext cx="404653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171450" indent="-171450" eaLnBrk="1" hangingPunct="1">
              <a:buFont typeface="Arial" pitchFamily="34" charset="0"/>
              <a:buChar char="•"/>
            </a:pPr>
            <a:r>
              <a:rPr lang="en-US" sz="1400" dirty="0">
                <a:latin typeface="Arial" pitchFamily="34" charset="0"/>
                <a:cs typeface="Arial" pitchFamily="34" charset="0"/>
              </a:rPr>
              <a:t>Nurses surveyed were not found to have a dramatic shift in their ratings </a:t>
            </a:r>
            <a:r>
              <a:rPr lang="en-US" sz="1400" dirty="0" smtClean="0">
                <a:latin typeface="Arial" pitchFamily="34" charset="0"/>
                <a:cs typeface="Arial" pitchFamily="34" charset="0"/>
              </a:rPr>
              <a:t>of </a:t>
            </a:r>
            <a:r>
              <a:rPr lang="en-US" sz="1400" dirty="0">
                <a:latin typeface="Arial" pitchFamily="34" charset="0"/>
                <a:cs typeface="Arial" pitchFamily="34" charset="0"/>
              </a:rPr>
              <a:t>the </a:t>
            </a:r>
            <a:r>
              <a:rPr lang="en-US" sz="1400" dirty="0" smtClean="0">
                <a:latin typeface="Arial" pitchFamily="34" charset="0"/>
                <a:cs typeface="Arial" pitchFamily="34" charset="0"/>
              </a:rPr>
              <a:t>occurrence of interruptions</a:t>
            </a:r>
          </a:p>
          <a:p>
            <a:pPr eaLnBrk="1" hangingPunct="1"/>
            <a:endParaRPr lang="en-US" sz="1200" dirty="0" smtClean="0">
              <a:latin typeface="Arial" pitchFamily="34" charset="0"/>
              <a:cs typeface="Arial" pitchFamily="34" charset="0"/>
            </a:endParaRPr>
          </a:p>
          <a:p>
            <a:pPr marL="171450" indent="-171450" eaLnBrk="1" hangingPunct="1">
              <a:buFont typeface="Arial" pitchFamily="34" charset="0"/>
              <a:buChar char="•"/>
            </a:pPr>
            <a:r>
              <a:rPr lang="en-US" sz="1400" dirty="0">
                <a:latin typeface="Arial" pitchFamily="34" charset="0"/>
                <a:cs typeface="Arial" pitchFamily="34" charset="0"/>
              </a:rPr>
              <a:t>T</a:t>
            </a:r>
            <a:r>
              <a:rPr lang="en-US" sz="1400" dirty="0" smtClean="0">
                <a:latin typeface="Arial" pitchFamily="34" charset="0"/>
                <a:cs typeface="Arial" pitchFamily="34" charset="0"/>
              </a:rPr>
              <a:t>ime </a:t>
            </a:r>
            <a:r>
              <a:rPr lang="en-US" sz="1400" dirty="0">
                <a:latin typeface="Arial" pitchFamily="34" charset="0"/>
                <a:cs typeface="Arial" pitchFamily="34" charset="0"/>
              </a:rPr>
              <a:t>won back </a:t>
            </a:r>
            <a:r>
              <a:rPr lang="en-US" sz="1400" dirty="0" smtClean="0">
                <a:latin typeface="Arial" pitchFamily="34" charset="0"/>
                <a:cs typeface="Arial" pitchFamily="34" charset="0"/>
              </a:rPr>
              <a:t>was </a:t>
            </a:r>
            <a:r>
              <a:rPr lang="en-US" sz="1400" dirty="0">
                <a:latin typeface="Arial" pitchFamily="34" charset="0"/>
                <a:cs typeface="Arial" pitchFamily="34" charset="0"/>
              </a:rPr>
              <a:t>back-filled with </a:t>
            </a:r>
            <a:r>
              <a:rPr lang="en-US" sz="1400" dirty="0" smtClean="0">
                <a:latin typeface="Arial" pitchFamily="34" charset="0"/>
                <a:cs typeface="Arial" pitchFamily="34" charset="0"/>
              </a:rPr>
              <a:t>tasks </a:t>
            </a:r>
            <a:r>
              <a:rPr lang="en-US" sz="1400" dirty="0">
                <a:latin typeface="Arial" pitchFamily="34" charset="0"/>
                <a:cs typeface="Arial" pitchFamily="34" charset="0"/>
              </a:rPr>
              <a:t>required </a:t>
            </a:r>
            <a:r>
              <a:rPr lang="en-US" sz="1400" dirty="0" smtClean="0">
                <a:latin typeface="Arial" pitchFamily="34" charset="0"/>
                <a:cs typeface="Arial" pitchFamily="34" charset="0"/>
              </a:rPr>
              <a:t>to </a:t>
            </a:r>
            <a:r>
              <a:rPr lang="en-US" sz="1400" dirty="0">
                <a:latin typeface="Arial" pitchFamily="34" charset="0"/>
                <a:cs typeface="Arial" pitchFamily="34" charset="0"/>
              </a:rPr>
              <a:t>care for their patients </a:t>
            </a:r>
            <a:endParaRPr lang="en-US" sz="1400" dirty="0" smtClean="0">
              <a:latin typeface="Arial" pitchFamily="34" charset="0"/>
              <a:cs typeface="Arial" pitchFamily="34" charset="0"/>
            </a:endParaRPr>
          </a:p>
          <a:p>
            <a:pPr marL="171450" indent="-171450" eaLnBrk="1" hangingPunct="1">
              <a:buFont typeface="Arial" pitchFamily="34" charset="0"/>
              <a:buChar char="•"/>
            </a:pPr>
            <a:endParaRPr lang="en-US" sz="1400" dirty="0">
              <a:latin typeface="Arial" pitchFamily="34" charset="0"/>
              <a:cs typeface="Arial" pitchFamily="34" charset="0"/>
            </a:endParaRPr>
          </a:p>
          <a:p>
            <a:pPr marL="171450" indent="-171450" eaLnBrk="1" hangingPunct="1">
              <a:buFont typeface="Arial" pitchFamily="34" charset="0"/>
              <a:buChar char="•"/>
            </a:pPr>
            <a:r>
              <a:rPr lang="en-US" sz="1400" dirty="0" smtClean="0">
                <a:latin typeface="Arial" pitchFamily="34" charset="0"/>
                <a:cs typeface="Arial" pitchFamily="34" charset="0"/>
              </a:rPr>
              <a:t>Prevented acknowledgment of the </a:t>
            </a:r>
            <a:r>
              <a:rPr lang="en-US" sz="1400" dirty="0">
                <a:latin typeface="Arial" pitchFamily="34" charset="0"/>
                <a:cs typeface="Arial" pitchFamily="34" charset="0"/>
              </a:rPr>
              <a:t>reduction in </a:t>
            </a:r>
            <a:r>
              <a:rPr lang="en-US" sz="1400" dirty="0" smtClean="0">
                <a:latin typeface="Arial" pitchFamily="34" charset="0"/>
                <a:cs typeface="Arial" pitchFamily="34" charset="0"/>
              </a:rPr>
              <a:t>interruptions</a:t>
            </a:r>
            <a:endParaRPr lang="en-US" sz="1400" dirty="0">
              <a:latin typeface="Arial" pitchFamily="34" charset="0"/>
              <a:cs typeface="Arial"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1111250"/>
            <a:ext cx="4822825" cy="3111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288" y="3454400"/>
            <a:ext cx="4822825" cy="31130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14</a:t>
            </a:fld>
            <a:endParaRPr lang="en-US" sz="1400" b="1" dirty="0">
              <a:solidFill>
                <a:schemeClr val="bg2"/>
              </a:solidFill>
            </a:endParaRPr>
          </a:p>
        </p:txBody>
      </p:sp>
    </p:spTree>
    <p:extLst>
      <p:ext uri="{BB962C8B-B14F-4D97-AF65-F5344CB8AC3E}">
        <p14:creationId xmlns:p14="http://schemas.microsoft.com/office/powerpoint/2010/main" val="1602403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231"/>
            <a:ext cx="8229600" cy="1143000"/>
          </a:xfrm>
        </p:spPr>
        <p:txBody>
          <a:bodyPr>
            <a:normAutofit/>
          </a:bodyPr>
          <a:lstStyle/>
          <a:p>
            <a:r>
              <a:rPr lang="en-US" sz="3200" dirty="0" smtClean="0"/>
              <a:t>Summary of Pilot Accomplishments</a:t>
            </a:r>
            <a:endParaRPr lang="en-US" sz="3200" dirty="0"/>
          </a:p>
        </p:txBody>
      </p:sp>
      <p:sp>
        <p:nvSpPr>
          <p:cNvPr id="3" name="Content Placeholder 2"/>
          <p:cNvSpPr>
            <a:spLocks noGrp="1"/>
          </p:cNvSpPr>
          <p:nvPr>
            <p:ph idx="1"/>
          </p:nvPr>
        </p:nvSpPr>
        <p:spPr>
          <a:xfrm>
            <a:off x="152400" y="838199"/>
            <a:ext cx="8915400" cy="5791201"/>
          </a:xfrm>
        </p:spPr>
        <p:txBody>
          <a:bodyPr>
            <a:normAutofit/>
          </a:bodyPr>
          <a:lstStyle/>
          <a:p>
            <a:r>
              <a:rPr lang="en-US" sz="2400" dirty="0" smtClean="0"/>
              <a:t>Improvement to</a:t>
            </a:r>
          </a:p>
          <a:p>
            <a:pPr marL="571500" lvl="1" indent="-228600"/>
            <a:r>
              <a:rPr lang="en-US" sz="2000" dirty="0" smtClean="0"/>
              <a:t>RN efficiency</a:t>
            </a:r>
          </a:p>
          <a:p>
            <a:pPr marL="742950" lvl="2" indent="-171450"/>
            <a:r>
              <a:rPr lang="en-US" sz="1600" dirty="0"/>
              <a:t>Medication </a:t>
            </a:r>
            <a:r>
              <a:rPr lang="en-US" sz="1600" dirty="0" smtClean="0"/>
              <a:t>retrieval &amp; administration</a:t>
            </a:r>
          </a:p>
          <a:p>
            <a:pPr marL="742950" lvl="2" indent="-171450"/>
            <a:r>
              <a:rPr lang="en-US" sz="1600" dirty="0" smtClean="0"/>
              <a:t>Searching for supplies</a:t>
            </a:r>
          </a:p>
          <a:p>
            <a:pPr marL="742950" lvl="2" indent="-171450"/>
            <a:r>
              <a:rPr lang="en-US" sz="1600" dirty="0" smtClean="0"/>
              <a:t>Interruptions</a:t>
            </a:r>
          </a:p>
          <a:p>
            <a:pPr marL="571500" lvl="1" indent="-228600"/>
            <a:r>
              <a:rPr lang="en-US" sz="2000" dirty="0" smtClean="0"/>
              <a:t>Infrastructure</a:t>
            </a:r>
          </a:p>
          <a:p>
            <a:pPr marL="742950" lvl="2" indent="-171450"/>
            <a:r>
              <a:rPr lang="en-US" sz="1600" dirty="0" smtClean="0"/>
              <a:t>ICU </a:t>
            </a:r>
            <a:r>
              <a:rPr lang="en-US" sz="1600" dirty="0"/>
              <a:t>medication </a:t>
            </a:r>
            <a:r>
              <a:rPr lang="en-US" sz="1600" dirty="0" smtClean="0"/>
              <a:t>room</a:t>
            </a:r>
          </a:p>
          <a:p>
            <a:pPr marL="571500" lvl="1" indent="-228600"/>
            <a:r>
              <a:rPr lang="en-US" sz="2000" dirty="0" smtClean="0"/>
              <a:t>Supply management</a:t>
            </a:r>
          </a:p>
          <a:p>
            <a:pPr marL="0" indent="0">
              <a:buNone/>
            </a:pPr>
            <a:endParaRPr lang="en-US" sz="1600" dirty="0" smtClean="0"/>
          </a:p>
          <a:p>
            <a:r>
              <a:rPr lang="en-US" sz="2400" dirty="0" smtClean="0"/>
              <a:t>Project </a:t>
            </a:r>
            <a:r>
              <a:rPr lang="en-US" sz="2400" dirty="0"/>
              <a:t>team education on human factors principles &amp; approaches to safety </a:t>
            </a:r>
            <a:endParaRPr lang="en-US" sz="1600" dirty="0"/>
          </a:p>
          <a:p>
            <a:pPr marL="0" indent="0">
              <a:buNone/>
            </a:pPr>
            <a:endParaRPr lang="en-US" sz="1600" dirty="0" smtClean="0"/>
          </a:p>
          <a:p>
            <a:r>
              <a:rPr lang="en-US" sz="2400" dirty="0" smtClean="0"/>
              <a:t>Engagement of multiple stakeholders for collaboration on improvement strategies </a:t>
            </a:r>
            <a:endParaRPr lang="en-US" sz="1600" dirty="0" smtClean="0"/>
          </a:p>
        </p:txBody>
      </p:sp>
      <p:sp>
        <p:nvSpPr>
          <p:cNvPr id="4" name="TextBox 3"/>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2014			</a:t>
            </a:r>
            <a:fld id="{6042979D-310B-48A0-B716-5BEFD9948FBF}" type="slidenum">
              <a:rPr lang="en-US" sz="1400" b="1" smtClean="0">
                <a:solidFill>
                  <a:schemeClr val="bg2"/>
                </a:solidFill>
              </a:rPr>
              <a:pPr algn="ctr"/>
              <a:t>15</a:t>
            </a:fld>
            <a:endParaRPr lang="en-US" sz="1400" b="1" dirty="0">
              <a:solidFill>
                <a:schemeClr val="bg2"/>
              </a:solidFill>
            </a:endParaRPr>
          </a:p>
        </p:txBody>
      </p:sp>
    </p:spTree>
    <p:extLst>
      <p:ext uri="{BB962C8B-B14F-4D97-AF65-F5344CB8AC3E}">
        <p14:creationId xmlns:p14="http://schemas.microsoft.com/office/powerpoint/2010/main" val="186109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991600" cy="5867400"/>
          </a:xfrm>
        </p:spPr>
        <p:txBody>
          <a:bodyPr>
            <a:normAutofit fontScale="85000" lnSpcReduction="20000"/>
          </a:bodyPr>
          <a:lstStyle/>
          <a:p>
            <a:pPr marL="176213" lvl="1" indent="-176213">
              <a:buFont typeface="Arial" pitchFamily="34" charset="0"/>
              <a:buChar char="•"/>
            </a:pPr>
            <a:r>
              <a:rPr lang="en-US" sz="2400" dirty="0" smtClean="0"/>
              <a:t>Detailed mapping of multiple RN workflows</a:t>
            </a:r>
            <a:endParaRPr lang="en-US" sz="1700" dirty="0" smtClean="0"/>
          </a:p>
          <a:p>
            <a:pPr marL="404813" lvl="1" indent="-176213"/>
            <a:r>
              <a:rPr lang="en-US" sz="1900" dirty="0" smtClean="0"/>
              <a:t>Medication administration with KBMA</a:t>
            </a:r>
          </a:p>
          <a:p>
            <a:pPr marL="404813" lvl="1" indent="-176213"/>
            <a:r>
              <a:rPr lang="en-US" sz="1900" dirty="0" smtClean="0"/>
              <a:t>Initial documentation strategies</a:t>
            </a:r>
          </a:p>
          <a:p>
            <a:pPr marL="404813" lvl="1" indent="-176213"/>
            <a:r>
              <a:rPr lang="en-US" sz="1900" dirty="0" smtClean="0"/>
              <a:t>Supply needs</a:t>
            </a:r>
          </a:p>
          <a:p>
            <a:pPr lvl="2">
              <a:buNone/>
            </a:pPr>
            <a:endParaRPr lang="en-US" sz="1700" dirty="0" smtClean="0"/>
          </a:p>
          <a:p>
            <a:pPr marL="176213" indent="-176213"/>
            <a:r>
              <a:rPr lang="en-US" sz="2400" dirty="0"/>
              <a:t>Quantitative, objective measurement of current RN workflows</a:t>
            </a:r>
          </a:p>
          <a:p>
            <a:pPr marL="400050" lvl="1" indent="-171450"/>
            <a:r>
              <a:rPr lang="en-US" sz="1900" dirty="0"/>
              <a:t>Estimates of RN time spent on tasks each </a:t>
            </a:r>
            <a:r>
              <a:rPr lang="en-US" sz="1900" dirty="0" smtClean="0"/>
              <a:t>shift &amp; associated salary costs</a:t>
            </a:r>
          </a:p>
          <a:p>
            <a:pPr marL="228600" lvl="1" indent="0">
              <a:buNone/>
            </a:pPr>
            <a:endParaRPr lang="en-US" sz="1700" dirty="0"/>
          </a:p>
          <a:p>
            <a:pPr marL="176213" indent="-176213"/>
            <a:r>
              <a:rPr lang="en-US" sz="2400" dirty="0" smtClean="0"/>
              <a:t>Improved </a:t>
            </a:r>
            <a:r>
              <a:rPr lang="en-US" sz="2400" dirty="0"/>
              <a:t>understanding of RN workflow challenges</a:t>
            </a:r>
          </a:p>
          <a:p>
            <a:pPr marL="404813" lvl="1" indent="-176213"/>
            <a:r>
              <a:rPr lang="en-US" sz="1900" dirty="0"/>
              <a:t>Comprehensive understanding of KBMA &amp; anticipated </a:t>
            </a:r>
            <a:r>
              <a:rPr lang="en-US" sz="1900" dirty="0" smtClean="0"/>
              <a:t>barriers</a:t>
            </a:r>
            <a:endParaRPr lang="en-US" sz="1900" dirty="0"/>
          </a:p>
          <a:p>
            <a:pPr marL="404813" lvl="1" indent="-176213"/>
            <a:r>
              <a:rPr lang="en-US" sz="1900" dirty="0"/>
              <a:t>Insights into efficiency barriers</a:t>
            </a:r>
          </a:p>
          <a:p>
            <a:pPr marL="404813" lvl="1" indent="-176213"/>
            <a:r>
              <a:rPr lang="en-US" sz="1900" dirty="0"/>
              <a:t>Assessment of interruptions &amp; distractions on workflow</a:t>
            </a:r>
          </a:p>
          <a:p>
            <a:pPr marL="404813" lvl="1" indent="-176213"/>
            <a:r>
              <a:rPr lang="en-US" sz="1900" dirty="0"/>
              <a:t>Input on intervention strategies </a:t>
            </a:r>
            <a:endParaRPr lang="en-US" sz="1900" dirty="0" smtClean="0"/>
          </a:p>
          <a:p>
            <a:pPr marL="228600" lvl="1" indent="0">
              <a:buNone/>
            </a:pPr>
            <a:endParaRPr lang="en-US" sz="1700" dirty="0" smtClean="0"/>
          </a:p>
          <a:p>
            <a:pPr marL="176213" indent="-176213"/>
            <a:r>
              <a:rPr lang="en-US" sz="2400" dirty="0"/>
              <a:t>Identification of RN efficiency barriers</a:t>
            </a:r>
          </a:p>
          <a:p>
            <a:pPr marL="404813" lvl="1" indent="-176213"/>
            <a:r>
              <a:rPr lang="en-US" sz="1900" dirty="0"/>
              <a:t>Interruptions &amp; distractions</a:t>
            </a:r>
          </a:p>
          <a:p>
            <a:pPr marL="404813" lvl="1" indent="-176213"/>
            <a:r>
              <a:rPr lang="en-US" sz="1900" dirty="0"/>
              <a:t>Infrastructure</a:t>
            </a:r>
          </a:p>
          <a:p>
            <a:pPr marL="404813" lvl="1" indent="-176213"/>
            <a:r>
              <a:rPr lang="en-US" sz="1900" dirty="0"/>
              <a:t>Supply management</a:t>
            </a:r>
          </a:p>
          <a:p>
            <a:pPr marL="404813" lvl="1" indent="-176213"/>
            <a:r>
              <a:rPr lang="en-US" sz="1900" dirty="0"/>
              <a:t>EHR design &amp; </a:t>
            </a:r>
            <a:r>
              <a:rPr lang="en-US" sz="1900" dirty="0" smtClean="0"/>
              <a:t>usability</a:t>
            </a:r>
            <a:endParaRPr lang="en-US" sz="1900" dirty="0"/>
          </a:p>
          <a:p>
            <a:pPr marL="176213" indent="-176213"/>
            <a:endParaRPr lang="en-US" sz="2400" dirty="0" smtClean="0"/>
          </a:p>
          <a:p>
            <a:pPr marL="176213" indent="-176213"/>
            <a:r>
              <a:rPr lang="en-US" sz="2800" b="1" dirty="0" smtClean="0"/>
              <a:t>Creation of an easy to use Toolkit</a:t>
            </a:r>
          </a:p>
          <a:p>
            <a:pPr lvl="1">
              <a:buNone/>
            </a:pPr>
            <a:endParaRPr lang="en-US" sz="2000" dirty="0" smtClean="0"/>
          </a:p>
        </p:txBody>
      </p:sp>
      <p:sp>
        <p:nvSpPr>
          <p:cNvPr id="6" name="Title 1"/>
          <p:cNvSpPr txBox="1">
            <a:spLocks/>
          </p:cNvSpPr>
          <p:nvPr/>
        </p:nvSpPr>
        <p:spPr>
          <a:xfrm>
            <a:off x="457200" y="-35197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Implications to the Enterprise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2014			</a:t>
            </a:r>
            <a:fld id="{6042979D-310B-48A0-B716-5BEFD9948FBF}" type="slidenum">
              <a:rPr lang="en-US" sz="1400" b="1" smtClean="0">
                <a:solidFill>
                  <a:schemeClr val="bg2"/>
                </a:solidFill>
              </a:rPr>
              <a:pPr algn="ctr"/>
              <a:t>16</a:t>
            </a:fld>
            <a:endParaRPr lang="en-US" sz="1400" b="1" dirty="0">
              <a:solidFill>
                <a:schemeClr val="bg2"/>
              </a:solidFill>
            </a:endParaRPr>
          </a:p>
        </p:txBody>
      </p:sp>
    </p:spTree>
    <p:extLst>
      <p:ext uri="{BB962C8B-B14F-4D97-AF65-F5344CB8AC3E}">
        <p14:creationId xmlns:p14="http://schemas.microsoft.com/office/powerpoint/2010/main" val="2404079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Spread</a:t>
            </a:r>
            <a:endParaRPr lang="en-US" sz="3600" dirty="0"/>
          </a:p>
        </p:txBody>
      </p:sp>
      <p:sp>
        <p:nvSpPr>
          <p:cNvPr id="3" name="Content Placeholder 3"/>
          <p:cNvSpPr txBox="1">
            <a:spLocks/>
          </p:cNvSpPr>
          <p:nvPr/>
        </p:nvSpPr>
        <p:spPr bwMode="auto">
          <a:xfrm>
            <a:off x="161925" y="1158875"/>
            <a:ext cx="8867775" cy="5372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smtClean="0"/>
              <a:t>In order to facilitate spread to other units and facilities, the interventions that achieved marked improvements were packaged into a usable toolkit:</a:t>
            </a:r>
          </a:p>
          <a:p>
            <a:pPr marL="514350" lvl="1">
              <a:defRPr/>
            </a:pPr>
            <a:r>
              <a:rPr lang="en-US" sz="1800" dirty="0" smtClean="0"/>
              <a:t>Allows units to pick and choose which interventions will work on their unit &amp; ensures the implementation of interventions is possible via tools (e.g., checklists)</a:t>
            </a:r>
          </a:p>
          <a:p>
            <a:pPr marL="0" indent="0">
              <a:buFont typeface="Wingdings" pitchFamily="2" charset="2"/>
              <a:buNone/>
              <a:defRPr/>
            </a:pPr>
            <a:endParaRPr lang="en-US" sz="1000" dirty="0" smtClean="0"/>
          </a:p>
          <a:p>
            <a:pPr>
              <a:defRPr/>
            </a:pPr>
            <a:r>
              <a:rPr lang="en-US" sz="2000" dirty="0" smtClean="0"/>
              <a:t>Toolkit spread throughout BUMC via presentation to the Nurse Managers Meeting </a:t>
            </a:r>
          </a:p>
          <a:p>
            <a:pPr marL="0" indent="0">
              <a:buFont typeface="Wingdings" pitchFamily="2" charset="2"/>
              <a:buNone/>
              <a:defRPr/>
            </a:pPr>
            <a:endParaRPr lang="en-US" sz="1000" dirty="0" smtClean="0"/>
          </a:p>
          <a:p>
            <a:pPr>
              <a:defRPr/>
            </a:pPr>
            <a:r>
              <a:rPr lang="en-US" sz="2000" dirty="0" smtClean="0"/>
              <a:t>Enterprise meeting presentations (e.g., Patient Safety Committee)</a:t>
            </a:r>
          </a:p>
          <a:p>
            <a:pPr>
              <a:defRPr/>
            </a:pPr>
            <a:endParaRPr lang="en-US" sz="1000" dirty="0" smtClean="0"/>
          </a:p>
          <a:p>
            <a:pPr>
              <a:defRPr/>
            </a:pPr>
            <a:r>
              <a:rPr lang="en-US" sz="2000" dirty="0" smtClean="0"/>
              <a:t>Abstract submitted to the 2014 American Medical Informatics Association Annual Conference in Washington, D.C.</a:t>
            </a:r>
          </a:p>
          <a:p>
            <a:pPr marL="457200" lvl="1" indent="0">
              <a:buFont typeface="Arial" pitchFamily="34" charset="0"/>
              <a:buNone/>
              <a:defRPr/>
            </a:pPr>
            <a:endParaRPr lang="en-US" sz="1000" dirty="0" smtClean="0"/>
          </a:p>
          <a:p>
            <a:pPr>
              <a:defRPr/>
            </a:pPr>
            <a:r>
              <a:rPr lang="en-US" sz="2000" dirty="0" smtClean="0"/>
              <a:t>Toolkit shared with:</a:t>
            </a:r>
          </a:p>
          <a:p>
            <a:pPr lvl="1">
              <a:defRPr/>
            </a:pPr>
            <a:r>
              <a:rPr lang="en-US" sz="1600" dirty="0" smtClean="0"/>
              <a:t>Additional units within BUMC </a:t>
            </a:r>
          </a:p>
          <a:p>
            <a:pPr lvl="1">
              <a:defRPr/>
            </a:pPr>
            <a:r>
              <a:rPr lang="en-US" sz="1600" dirty="0" smtClean="0"/>
              <a:t>Facilities throughout the enterprise: Baylor All Saints, Baylor Carrolton &amp; Baylor Heart and Vascular Hospital</a:t>
            </a:r>
          </a:p>
        </p:txBody>
      </p:sp>
      <p:sp>
        <p:nvSpPr>
          <p:cNvPr id="4" name="TextBox 3"/>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2014			</a:t>
            </a:r>
            <a:fld id="{6042979D-310B-48A0-B716-5BEFD9948FBF}" type="slidenum">
              <a:rPr lang="en-US" sz="1400" b="1" smtClean="0">
                <a:solidFill>
                  <a:schemeClr val="bg2"/>
                </a:solidFill>
              </a:rPr>
              <a:pPr algn="ctr"/>
              <a:t>17</a:t>
            </a:fld>
            <a:endParaRPr lang="en-US" sz="1400" b="1" dirty="0">
              <a:solidFill>
                <a:schemeClr val="bg2"/>
              </a:solidFill>
            </a:endParaRPr>
          </a:p>
        </p:txBody>
      </p:sp>
    </p:spTree>
    <p:extLst>
      <p:ext uri="{BB962C8B-B14F-4D97-AF65-F5344CB8AC3E}">
        <p14:creationId xmlns:p14="http://schemas.microsoft.com/office/powerpoint/2010/main" val="2000190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827584" y="3091015"/>
            <a:ext cx="1295400" cy="1219200"/>
          </a:xfrm>
          <a:prstGeom prst="ellipse">
            <a:avLst/>
          </a:prstGeom>
          <a:solidFill>
            <a:schemeClr val="bg1"/>
          </a:solidFill>
          <a:ln w="412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86200" y="3278583"/>
            <a:ext cx="1186960" cy="707886"/>
          </a:xfrm>
          <a:prstGeom prst="rect">
            <a:avLst/>
          </a:prstGeom>
          <a:noFill/>
        </p:spPr>
        <p:txBody>
          <a:bodyPr wrap="square" rtlCol="0">
            <a:spAutoFit/>
          </a:bodyPr>
          <a:lstStyle/>
          <a:p>
            <a:pPr algn="ctr"/>
            <a:r>
              <a:rPr lang="en-US" sz="2000" b="1" dirty="0" smtClean="0"/>
              <a:t>RN Efficiency</a:t>
            </a:r>
            <a:endParaRPr lang="en-US" sz="2000" b="1" dirty="0"/>
          </a:p>
        </p:txBody>
      </p:sp>
      <p:sp>
        <p:nvSpPr>
          <p:cNvPr id="7" name="TextBox 6"/>
          <p:cNvSpPr txBox="1"/>
          <p:nvPr/>
        </p:nvSpPr>
        <p:spPr>
          <a:xfrm>
            <a:off x="146536" y="1321776"/>
            <a:ext cx="3276600" cy="1261884"/>
          </a:xfrm>
          <a:prstGeom prst="rect">
            <a:avLst/>
          </a:prstGeom>
          <a:noFill/>
          <a:ln w="25400">
            <a:solidFill>
              <a:schemeClr val="tx2">
                <a:lumMod val="60000"/>
                <a:lumOff val="40000"/>
              </a:schemeClr>
            </a:solidFill>
          </a:ln>
        </p:spPr>
        <p:txBody>
          <a:bodyPr wrap="square" rtlCol="0">
            <a:spAutoFit/>
          </a:bodyPr>
          <a:lstStyle/>
          <a:p>
            <a:pPr algn="ctr"/>
            <a:r>
              <a:rPr lang="en-US" sz="1600" b="1" dirty="0" smtClean="0"/>
              <a:t>Value of RN Work</a:t>
            </a:r>
          </a:p>
          <a:p>
            <a:pPr marL="114300" indent="-114300">
              <a:buFont typeface="Arial" pitchFamily="34" charset="0"/>
              <a:buChar char="•"/>
            </a:pPr>
            <a:r>
              <a:rPr lang="en-US" sz="1200" dirty="0" smtClean="0"/>
              <a:t>Policy &amp; guidelines for standardization of EHR nursing documentation</a:t>
            </a:r>
          </a:p>
          <a:p>
            <a:pPr marL="114300" indent="-114300">
              <a:buFont typeface="Arial" pitchFamily="34" charset="0"/>
              <a:buChar char="•"/>
            </a:pPr>
            <a:r>
              <a:rPr lang="en-US" sz="1200" dirty="0" smtClean="0"/>
              <a:t>Policy &amp; guidelines for RN workload management (e.g. supporting CPOE, teamwork, non direct care activities, etc)</a:t>
            </a:r>
          </a:p>
        </p:txBody>
      </p:sp>
      <p:cxnSp>
        <p:nvCxnSpPr>
          <p:cNvPr id="9" name="Straight Connector 8"/>
          <p:cNvCxnSpPr>
            <a:endCxn id="5" idx="1"/>
          </p:cNvCxnSpPr>
          <p:nvPr/>
        </p:nvCxnSpPr>
        <p:spPr>
          <a:xfrm>
            <a:off x="3429000" y="2590800"/>
            <a:ext cx="588291" cy="6787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6536" y="4876800"/>
            <a:ext cx="3352800" cy="1261884"/>
          </a:xfrm>
          <a:prstGeom prst="rect">
            <a:avLst/>
          </a:prstGeom>
          <a:noFill/>
          <a:ln w="25400">
            <a:solidFill>
              <a:schemeClr val="tx2">
                <a:lumMod val="60000"/>
                <a:lumOff val="40000"/>
              </a:schemeClr>
            </a:solidFill>
          </a:ln>
        </p:spPr>
        <p:txBody>
          <a:bodyPr wrap="square" rtlCol="0">
            <a:spAutoFit/>
          </a:bodyPr>
          <a:lstStyle/>
          <a:p>
            <a:pPr algn="ctr"/>
            <a:r>
              <a:rPr lang="en-US" sz="1600" b="1" dirty="0" smtClean="0"/>
              <a:t>Workflow</a:t>
            </a:r>
          </a:p>
          <a:p>
            <a:pPr marL="114300" indent="-114300">
              <a:buFont typeface="Arial" pitchFamily="34" charset="0"/>
              <a:buChar char="•"/>
            </a:pPr>
            <a:r>
              <a:rPr lang="en-US" sz="1200" dirty="0" smtClean="0"/>
              <a:t>Reduction of RN interruptions during medication administration, documentation &amp; supply needs</a:t>
            </a:r>
          </a:p>
          <a:p>
            <a:pPr marL="114300" indent="-114300">
              <a:buFont typeface="Arial" pitchFamily="34" charset="0"/>
              <a:buChar char="•"/>
            </a:pPr>
            <a:r>
              <a:rPr lang="en-US" sz="1200" dirty="0" smtClean="0"/>
              <a:t>Improvement of workflow via better ‘tools’</a:t>
            </a:r>
          </a:p>
          <a:p>
            <a:pPr marL="114300" lvl="1" indent="-114300">
              <a:buFont typeface="Arial" pitchFamily="34" charset="0"/>
              <a:buChar char="•"/>
            </a:pPr>
            <a:r>
              <a:rPr lang="en-US" sz="1200" dirty="0" smtClean="0"/>
              <a:t>Creating the ideal inpatient / medication rooms and units to support improved RN workflow</a:t>
            </a:r>
          </a:p>
        </p:txBody>
      </p:sp>
      <p:cxnSp>
        <p:nvCxnSpPr>
          <p:cNvPr id="15" name="Straight Connector 14"/>
          <p:cNvCxnSpPr/>
          <p:nvPr/>
        </p:nvCxnSpPr>
        <p:spPr>
          <a:xfrm flipV="1">
            <a:off x="3505200" y="4161472"/>
            <a:ext cx="556051" cy="7153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562600" y="1220450"/>
            <a:ext cx="3443656" cy="1446550"/>
          </a:xfrm>
          <a:prstGeom prst="rect">
            <a:avLst/>
          </a:prstGeom>
          <a:noFill/>
          <a:ln w="25400">
            <a:solidFill>
              <a:schemeClr val="tx2">
                <a:lumMod val="60000"/>
                <a:lumOff val="40000"/>
              </a:schemeClr>
            </a:solidFill>
          </a:ln>
        </p:spPr>
        <p:txBody>
          <a:bodyPr wrap="square" rtlCol="0">
            <a:spAutoFit/>
          </a:bodyPr>
          <a:lstStyle/>
          <a:p>
            <a:pPr algn="ctr"/>
            <a:r>
              <a:rPr lang="en-US" sz="1600" b="1" dirty="0" smtClean="0"/>
              <a:t>Technology</a:t>
            </a:r>
          </a:p>
          <a:p>
            <a:pPr marL="61913" indent="-61913">
              <a:buFont typeface="Arial" pitchFamily="34" charset="0"/>
              <a:buChar char="•"/>
            </a:pPr>
            <a:r>
              <a:rPr lang="en-US" sz="1100" dirty="0" smtClean="0"/>
              <a:t> </a:t>
            </a:r>
            <a:r>
              <a:rPr lang="en-US" sz="1200" dirty="0" smtClean="0"/>
              <a:t>Analytics to assess RN workload</a:t>
            </a:r>
          </a:p>
          <a:p>
            <a:pPr marL="61913" indent="-61913">
              <a:buFont typeface="Arial" pitchFamily="34" charset="0"/>
              <a:buChar char="•"/>
            </a:pPr>
            <a:r>
              <a:rPr lang="en-US" sz="1200" dirty="0" smtClean="0"/>
              <a:t> Mobile access to information, medication scanning and EHR documentation </a:t>
            </a:r>
          </a:p>
          <a:p>
            <a:pPr marL="61913" indent="-61913">
              <a:buFont typeface="Arial" pitchFamily="34" charset="0"/>
              <a:buChar char="•"/>
            </a:pPr>
            <a:r>
              <a:rPr lang="en-US" sz="1200" dirty="0" smtClean="0"/>
              <a:t> EHR optimization via user-centric design principles</a:t>
            </a:r>
          </a:p>
          <a:p>
            <a:pPr marL="61913" indent="-61913">
              <a:buFont typeface="Arial" pitchFamily="34" charset="0"/>
              <a:buChar char="•"/>
            </a:pPr>
            <a:r>
              <a:rPr lang="en-US" sz="1200" dirty="0" smtClean="0"/>
              <a:t> Infrastructure support of IT &amp; EHR system performance</a:t>
            </a:r>
          </a:p>
        </p:txBody>
      </p:sp>
      <p:sp>
        <p:nvSpPr>
          <p:cNvPr id="31" name="TextBox 30"/>
          <p:cNvSpPr txBox="1"/>
          <p:nvPr/>
        </p:nvSpPr>
        <p:spPr>
          <a:xfrm>
            <a:off x="5545016" y="4868008"/>
            <a:ext cx="3516920" cy="1477328"/>
          </a:xfrm>
          <a:prstGeom prst="rect">
            <a:avLst/>
          </a:prstGeom>
          <a:noFill/>
          <a:ln w="25400">
            <a:solidFill>
              <a:schemeClr val="tx2">
                <a:lumMod val="60000"/>
                <a:lumOff val="40000"/>
              </a:schemeClr>
            </a:solidFill>
          </a:ln>
        </p:spPr>
        <p:txBody>
          <a:bodyPr wrap="square" rtlCol="0">
            <a:spAutoFit/>
          </a:bodyPr>
          <a:lstStyle/>
          <a:p>
            <a:pPr algn="ctr"/>
            <a:r>
              <a:rPr lang="en-US" sz="1600" b="1" dirty="0" smtClean="0"/>
              <a:t>Competence</a:t>
            </a:r>
          </a:p>
          <a:p>
            <a:pPr marL="61913" indent="-61913">
              <a:buFont typeface="Arial" pitchFamily="34" charset="0"/>
              <a:buChar char="•"/>
            </a:pPr>
            <a:r>
              <a:rPr lang="en-US" sz="1400" dirty="0" smtClean="0"/>
              <a:t> </a:t>
            </a:r>
            <a:r>
              <a:rPr lang="en-US" sz="1200" dirty="0" smtClean="0"/>
              <a:t>EHR skill development and strategies</a:t>
            </a:r>
          </a:p>
          <a:p>
            <a:pPr marL="114300" indent="-114300">
              <a:buFont typeface="Arial" pitchFamily="34" charset="0"/>
              <a:buChar char="•"/>
            </a:pPr>
            <a:r>
              <a:rPr lang="en-US" sz="1200" dirty="0" smtClean="0"/>
              <a:t>Human factors of efficiency at all levels of leadership</a:t>
            </a:r>
          </a:p>
          <a:p>
            <a:pPr marL="114300" indent="-114300">
              <a:buFont typeface="Arial" pitchFamily="34" charset="0"/>
              <a:buChar char="•"/>
            </a:pPr>
            <a:r>
              <a:rPr lang="en-US" sz="1200" dirty="0" smtClean="0"/>
              <a:t>Best practices of construction/acquisition to increase efficiency</a:t>
            </a:r>
          </a:p>
          <a:p>
            <a:pPr marL="114300" indent="-61913">
              <a:buFont typeface="Arial" pitchFamily="34" charset="0"/>
              <a:buChar char="•"/>
            </a:pPr>
            <a:r>
              <a:rPr lang="en-US" sz="1200" dirty="0" smtClean="0"/>
              <a:t> Problem solving to enhance nursing worksystem</a:t>
            </a:r>
          </a:p>
        </p:txBody>
      </p:sp>
      <p:cxnSp>
        <p:nvCxnSpPr>
          <p:cNvPr id="47" name="Straight Connector 46"/>
          <p:cNvCxnSpPr/>
          <p:nvPr/>
        </p:nvCxnSpPr>
        <p:spPr>
          <a:xfrm flipH="1">
            <a:off x="4933278" y="2667000"/>
            <a:ext cx="629322"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944208" y="4157257"/>
            <a:ext cx="618392" cy="71954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itle 1"/>
          <p:cNvSpPr>
            <a:spLocks noGrp="1"/>
          </p:cNvSpPr>
          <p:nvPr>
            <p:ph type="title"/>
          </p:nvPr>
        </p:nvSpPr>
        <p:spPr>
          <a:xfrm>
            <a:off x="0" y="-152400"/>
            <a:ext cx="9144000" cy="1143000"/>
          </a:xfrm>
        </p:spPr>
        <p:txBody>
          <a:bodyPr>
            <a:noAutofit/>
          </a:bodyPr>
          <a:lstStyle/>
          <a:p>
            <a:r>
              <a:rPr lang="en-US" sz="3200" dirty="0" smtClean="0"/>
              <a:t>Human Factors Enterprise Vision of</a:t>
            </a:r>
            <a:br>
              <a:rPr lang="en-US" sz="3200" dirty="0" smtClean="0"/>
            </a:br>
            <a:r>
              <a:rPr lang="en-US" sz="3200" dirty="0" smtClean="0"/>
              <a:t>Nursing Efficiency: Four Areas of Focus</a:t>
            </a:r>
            <a:endParaRPr lang="en-US" sz="3200" dirty="0"/>
          </a:p>
        </p:txBody>
      </p:sp>
      <p:sp>
        <p:nvSpPr>
          <p:cNvPr id="17" name="TextBox 16"/>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2014			</a:t>
            </a:r>
            <a:fld id="{6042979D-310B-48A0-B716-5BEFD9948FBF}" type="slidenum">
              <a:rPr lang="en-US" sz="1400" b="1" smtClean="0">
                <a:solidFill>
                  <a:schemeClr val="bg2"/>
                </a:solidFill>
              </a:rPr>
              <a:pPr algn="ctr"/>
              <a:t>18</a:t>
            </a:fld>
            <a:endParaRPr lang="en-US" sz="1400" b="1" dirty="0">
              <a:solidFill>
                <a:schemeClr val="bg2"/>
              </a:solidFill>
            </a:endParaRPr>
          </a:p>
        </p:txBody>
      </p:sp>
    </p:spTree>
    <p:extLst>
      <p:ext uri="{BB962C8B-B14F-4D97-AF65-F5344CB8AC3E}">
        <p14:creationId xmlns:p14="http://schemas.microsoft.com/office/powerpoint/2010/main" val="31551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8"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t>Project Team</a:t>
            </a:r>
            <a:endParaRPr lang="en-US" sz="3200" dirty="0"/>
          </a:p>
        </p:txBody>
      </p:sp>
      <p:sp>
        <p:nvSpPr>
          <p:cNvPr id="3" name="Content Placeholder 2"/>
          <p:cNvSpPr>
            <a:spLocks noGrp="1"/>
          </p:cNvSpPr>
          <p:nvPr>
            <p:ph idx="1"/>
          </p:nvPr>
        </p:nvSpPr>
        <p:spPr>
          <a:xfrm>
            <a:off x="838200" y="762000"/>
            <a:ext cx="2819400" cy="6032956"/>
          </a:xfrm>
        </p:spPr>
        <p:txBody>
          <a:bodyPr>
            <a:normAutofit lnSpcReduction="10000"/>
          </a:bodyPr>
          <a:lstStyle/>
          <a:p>
            <a:pPr marL="168275" indent="-168275"/>
            <a:r>
              <a:rPr lang="en-US" sz="1600" dirty="0" smtClean="0"/>
              <a:t>System Leadership</a:t>
            </a:r>
          </a:p>
          <a:p>
            <a:pPr marL="400050" lvl="1" indent="-231775"/>
            <a:r>
              <a:rPr lang="en-US" sz="1400" dirty="0"/>
              <a:t>Rosemary </a:t>
            </a:r>
            <a:r>
              <a:rPr lang="en-US" sz="1400" dirty="0" smtClean="0"/>
              <a:t>Luquire</a:t>
            </a:r>
            <a:endParaRPr lang="en-US" sz="1400" dirty="0"/>
          </a:p>
          <a:p>
            <a:pPr marL="400050" lvl="1" indent="-231775"/>
            <a:r>
              <a:rPr lang="en-US" sz="1400" dirty="0"/>
              <a:t>Don Kennerly</a:t>
            </a:r>
          </a:p>
          <a:p>
            <a:pPr marL="400050" lvl="1" indent="-231775"/>
            <a:r>
              <a:rPr lang="en-US" sz="1400" dirty="0"/>
              <a:t>Jan Compton</a:t>
            </a:r>
          </a:p>
          <a:p>
            <a:pPr marL="400050" lvl="1" indent="-231775"/>
            <a:r>
              <a:rPr lang="en-US" sz="1400" dirty="0"/>
              <a:t>Donna Montgomery</a:t>
            </a:r>
          </a:p>
          <a:p>
            <a:pPr marL="0" indent="0">
              <a:buNone/>
            </a:pPr>
            <a:endParaRPr lang="en-US" sz="900" dirty="0"/>
          </a:p>
          <a:p>
            <a:pPr marL="168275" indent="-168275"/>
            <a:r>
              <a:rPr lang="en-US" sz="1600" dirty="0" smtClean="0"/>
              <a:t>BUMC Leadership</a:t>
            </a:r>
          </a:p>
          <a:p>
            <a:pPr marL="400050" lvl="1" indent="-231775"/>
            <a:r>
              <a:rPr lang="en-US" sz="1400" dirty="0" smtClean="0"/>
              <a:t>Claudia Wilder</a:t>
            </a:r>
          </a:p>
          <a:p>
            <a:pPr marL="400050" lvl="1" indent="-231775"/>
            <a:r>
              <a:rPr lang="en-US" sz="1400" dirty="0" smtClean="0"/>
              <a:t>Rita Fowler</a:t>
            </a:r>
          </a:p>
          <a:p>
            <a:pPr marL="400050" lvl="1" indent="-231775"/>
            <a:r>
              <a:rPr lang="en-US" sz="1400" dirty="0" smtClean="0"/>
              <a:t>Lynn Randolph</a:t>
            </a:r>
          </a:p>
          <a:p>
            <a:pPr marL="400050" lvl="1" indent="-231775"/>
            <a:r>
              <a:rPr lang="en-US" sz="1400" dirty="0" smtClean="0"/>
              <a:t>Toni Johnson-Akers</a:t>
            </a:r>
          </a:p>
          <a:p>
            <a:pPr marL="168275" indent="-168275"/>
            <a:endParaRPr lang="en-US" sz="700" dirty="0"/>
          </a:p>
          <a:p>
            <a:pPr marL="0" indent="0">
              <a:buNone/>
            </a:pPr>
            <a:endParaRPr lang="en-US" sz="700" dirty="0"/>
          </a:p>
          <a:p>
            <a:pPr marL="168275" indent="-168275"/>
            <a:r>
              <a:rPr lang="en-US" sz="1600" dirty="0" smtClean="0"/>
              <a:t>Nursing</a:t>
            </a:r>
          </a:p>
          <a:p>
            <a:pPr marL="400050" lvl="1" indent="-231775"/>
            <a:r>
              <a:rPr lang="en-US" sz="1400" dirty="0"/>
              <a:t>Caton Cadigan</a:t>
            </a:r>
          </a:p>
          <a:p>
            <a:pPr marL="168275" lvl="1" indent="0">
              <a:buNone/>
            </a:pPr>
            <a:endParaRPr lang="en-US" sz="700" dirty="0"/>
          </a:p>
          <a:p>
            <a:pPr marL="0" indent="-231775"/>
            <a:r>
              <a:rPr lang="en-US" sz="1600" dirty="0" smtClean="0"/>
              <a:t>IRNs</a:t>
            </a:r>
            <a:endParaRPr lang="en-US" sz="1800" dirty="0" smtClean="0"/>
          </a:p>
          <a:p>
            <a:pPr marL="400050" lvl="1" indent="-231775"/>
            <a:r>
              <a:rPr lang="en-US" sz="1400" dirty="0"/>
              <a:t>Cortney Dalcour</a:t>
            </a:r>
          </a:p>
          <a:p>
            <a:pPr marL="400050" lvl="1" indent="-231775"/>
            <a:r>
              <a:rPr lang="en-US" sz="1400" dirty="0"/>
              <a:t>Abigail Cartagena</a:t>
            </a:r>
          </a:p>
          <a:p>
            <a:pPr marL="400050" lvl="1" indent="-231775"/>
            <a:r>
              <a:rPr lang="en-US" sz="1400" dirty="0"/>
              <a:t>Sandra Squires</a:t>
            </a:r>
          </a:p>
          <a:p>
            <a:pPr marL="400050" lvl="1" indent="-231775"/>
            <a:r>
              <a:rPr lang="en-US" sz="1400" dirty="0" err="1"/>
              <a:t>Tiana</a:t>
            </a:r>
            <a:r>
              <a:rPr lang="en-US" sz="1400" dirty="0"/>
              <a:t> Williams</a:t>
            </a:r>
          </a:p>
          <a:p>
            <a:pPr marL="400050" lvl="1" indent="-231775"/>
            <a:r>
              <a:rPr lang="en-US" sz="1400" dirty="0"/>
              <a:t>Jason Jeffers</a:t>
            </a:r>
          </a:p>
          <a:p>
            <a:pPr marL="400050" lvl="1" indent="-231775"/>
            <a:r>
              <a:rPr lang="en-US" sz="1400" dirty="0"/>
              <a:t>Ruby </a:t>
            </a:r>
            <a:r>
              <a:rPr lang="en-US" sz="1400" dirty="0" err="1"/>
              <a:t>Relos</a:t>
            </a:r>
            <a:endParaRPr lang="en-US" sz="1400" dirty="0"/>
          </a:p>
          <a:p>
            <a:pPr marL="400050" lvl="1" indent="-231775"/>
            <a:r>
              <a:rPr lang="en-US" sz="1400" dirty="0"/>
              <a:t>Rachel Jackson</a:t>
            </a:r>
          </a:p>
          <a:p>
            <a:pPr marL="400050" lvl="1" indent="-231775"/>
            <a:r>
              <a:rPr lang="en-US" sz="1400" dirty="0" err="1"/>
              <a:t>Shameka</a:t>
            </a:r>
            <a:r>
              <a:rPr lang="en-US" sz="1400" dirty="0"/>
              <a:t> Butler</a:t>
            </a:r>
          </a:p>
          <a:p>
            <a:pPr marL="0" indent="0">
              <a:buNone/>
            </a:pPr>
            <a:endParaRPr lang="en-US" sz="700" dirty="0"/>
          </a:p>
        </p:txBody>
      </p:sp>
      <p:sp>
        <p:nvSpPr>
          <p:cNvPr id="4" name="Content Placeholder 2"/>
          <p:cNvSpPr txBox="1">
            <a:spLocks/>
          </p:cNvSpPr>
          <p:nvPr/>
        </p:nvSpPr>
        <p:spPr>
          <a:xfrm>
            <a:off x="4419600" y="685800"/>
            <a:ext cx="4876800" cy="5715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68275" indent="-168275"/>
            <a:r>
              <a:rPr lang="en-US" sz="1600" dirty="0"/>
              <a:t>Unit Managers:</a:t>
            </a:r>
          </a:p>
          <a:p>
            <a:pPr marL="400050" lvl="1" indent="-231775"/>
            <a:r>
              <a:rPr lang="en-US" sz="1400" dirty="0"/>
              <a:t>12R: Penny Quinn</a:t>
            </a:r>
          </a:p>
          <a:p>
            <a:pPr marL="400050" lvl="1" indent="-231775"/>
            <a:r>
              <a:rPr lang="en-US" sz="1400" dirty="0"/>
              <a:t>4T: Carol </a:t>
            </a:r>
            <a:r>
              <a:rPr lang="en-US" sz="1400" dirty="0" smtClean="0"/>
              <a:t>Crenshaw</a:t>
            </a:r>
          </a:p>
          <a:p>
            <a:pPr marL="168275" lvl="1" indent="0">
              <a:buNone/>
            </a:pPr>
            <a:endParaRPr lang="en-US" sz="900" dirty="0"/>
          </a:p>
          <a:p>
            <a:pPr marL="168275" indent="-168275"/>
            <a:r>
              <a:rPr lang="en-US" sz="1600" dirty="0" smtClean="0"/>
              <a:t>Patient </a:t>
            </a:r>
            <a:r>
              <a:rPr lang="en-US" sz="1600" dirty="0"/>
              <a:t>Safety</a:t>
            </a:r>
          </a:p>
          <a:p>
            <a:pPr marL="400050" lvl="1" indent="-231775"/>
            <a:r>
              <a:rPr lang="en-US" sz="1400" dirty="0"/>
              <a:t>Cindy Cassity</a:t>
            </a:r>
          </a:p>
          <a:p>
            <a:pPr marL="400050" lvl="1" indent="-231775"/>
            <a:r>
              <a:rPr lang="en-US" sz="1400" dirty="0"/>
              <a:t>Richard </a:t>
            </a:r>
            <a:r>
              <a:rPr lang="en-US" sz="1400" dirty="0" smtClean="0"/>
              <a:t>Gilder</a:t>
            </a:r>
          </a:p>
          <a:p>
            <a:pPr marL="400050" lvl="1" indent="-231775"/>
            <a:r>
              <a:rPr lang="en-US" sz="1400" dirty="0" smtClean="0"/>
              <a:t>Adam Probst</a:t>
            </a:r>
          </a:p>
          <a:p>
            <a:pPr marL="400050" lvl="1" indent="-231775"/>
            <a:r>
              <a:rPr lang="en-US" sz="1400" dirty="0" smtClean="0"/>
              <a:t>Yan Xiao</a:t>
            </a:r>
          </a:p>
          <a:p>
            <a:pPr marL="168275" lvl="1" indent="0">
              <a:buNone/>
            </a:pPr>
            <a:endParaRPr lang="en-US" sz="700" dirty="0"/>
          </a:p>
          <a:p>
            <a:pPr marL="168275" indent="-168275"/>
            <a:r>
              <a:rPr lang="en-US" sz="1600" dirty="0"/>
              <a:t>Ancillary Departments </a:t>
            </a:r>
          </a:p>
          <a:p>
            <a:pPr marL="400050" lvl="1" indent="-169863"/>
            <a:r>
              <a:rPr lang="en-US" sz="1400" dirty="0" smtClean="0"/>
              <a:t>Pharmacy</a:t>
            </a:r>
            <a:r>
              <a:rPr lang="en-US" sz="1400" dirty="0"/>
              <a:t>: Kirk Starr &amp; Angela Straza</a:t>
            </a:r>
          </a:p>
          <a:p>
            <a:pPr marL="400050" lvl="1" indent="-169863"/>
            <a:r>
              <a:rPr lang="en-US" sz="1400" dirty="0"/>
              <a:t>IV Services: </a:t>
            </a:r>
            <a:r>
              <a:rPr lang="en-US" sz="1400" dirty="0" smtClean="0"/>
              <a:t>Melinda Belcher &amp; Kelly </a:t>
            </a:r>
            <a:r>
              <a:rPr lang="en-US" sz="1400" dirty="0" err="1"/>
              <a:t>Crayton</a:t>
            </a:r>
            <a:r>
              <a:rPr lang="en-US" sz="1400" dirty="0" smtClean="0"/>
              <a:t> </a:t>
            </a:r>
            <a:endParaRPr lang="en-US" sz="1400" dirty="0"/>
          </a:p>
          <a:p>
            <a:pPr marL="400050" lvl="1" indent="-169863"/>
            <a:r>
              <a:rPr lang="en-US" sz="1400" dirty="0"/>
              <a:t>Radiology: </a:t>
            </a:r>
            <a:r>
              <a:rPr lang="en-US" sz="1400" dirty="0" smtClean="0"/>
              <a:t>Curt </a:t>
            </a:r>
            <a:r>
              <a:rPr lang="en-US" sz="1400" dirty="0"/>
              <a:t>Bush &amp; Melinda </a:t>
            </a:r>
            <a:r>
              <a:rPr lang="en-US" sz="1400" dirty="0" err="1"/>
              <a:t>Hirshouer</a:t>
            </a:r>
            <a:endParaRPr lang="en-US" sz="1400" dirty="0"/>
          </a:p>
          <a:p>
            <a:pPr marL="230187" lvl="1" indent="0">
              <a:buNone/>
            </a:pPr>
            <a:endParaRPr lang="en-US" sz="700" dirty="0"/>
          </a:p>
          <a:p>
            <a:pPr marL="168275" indent="-168275"/>
            <a:r>
              <a:rPr lang="en-US" sz="1600" dirty="0"/>
              <a:t>Unit educators</a:t>
            </a:r>
          </a:p>
          <a:p>
            <a:pPr marL="400050" lvl="1" indent="-231775"/>
            <a:r>
              <a:rPr lang="en-US" sz="1400" dirty="0"/>
              <a:t>4T: Jessica </a:t>
            </a:r>
            <a:r>
              <a:rPr lang="en-US" sz="1400" dirty="0" err="1"/>
              <a:t>Strasen</a:t>
            </a:r>
            <a:endParaRPr lang="en-US" sz="1400" dirty="0"/>
          </a:p>
          <a:p>
            <a:pPr marL="400050" lvl="1" indent="-231775"/>
            <a:r>
              <a:rPr lang="en-US" sz="1400" dirty="0"/>
              <a:t>12R: Loan </a:t>
            </a:r>
            <a:r>
              <a:rPr lang="en-US" sz="1400" dirty="0" smtClean="0"/>
              <a:t>Do</a:t>
            </a:r>
          </a:p>
          <a:p>
            <a:pPr marL="168275" lvl="1" indent="0">
              <a:buNone/>
            </a:pPr>
            <a:endParaRPr lang="en-US" sz="700" dirty="0"/>
          </a:p>
          <a:p>
            <a:pPr marL="168275" indent="-168275"/>
            <a:r>
              <a:rPr lang="en-US" sz="1600" dirty="0" smtClean="0"/>
              <a:t>Informatics</a:t>
            </a:r>
          </a:p>
          <a:p>
            <a:pPr marL="512763" lvl="1" indent="-282575"/>
            <a:r>
              <a:rPr lang="en-US" sz="1400" dirty="0" smtClean="0"/>
              <a:t>Cindy Wohlgemuth</a:t>
            </a:r>
          </a:p>
          <a:p>
            <a:pPr marL="0" indent="0">
              <a:buFont typeface="Arial" pitchFamily="34" charset="0"/>
              <a:buNone/>
            </a:pPr>
            <a:endParaRPr lang="en-US" sz="700" dirty="0" smtClean="0"/>
          </a:p>
          <a:p>
            <a:pPr marL="168275" indent="-168275"/>
            <a:r>
              <a:rPr lang="en-US" sz="1600" dirty="0" smtClean="0"/>
              <a:t>BIS</a:t>
            </a:r>
          </a:p>
          <a:p>
            <a:pPr marL="514350" lvl="1" indent="-284163"/>
            <a:r>
              <a:rPr lang="en-US" sz="1400" dirty="0" smtClean="0"/>
              <a:t>Chris Matta</a:t>
            </a:r>
          </a:p>
          <a:p>
            <a:pPr marL="0" indent="0">
              <a:buNone/>
            </a:pPr>
            <a:endParaRPr lang="en-US" sz="700" dirty="0"/>
          </a:p>
          <a:p>
            <a:pPr marL="230187" lvl="1" indent="0">
              <a:buNone/>
            </a:pPr>
            <a:endParaRPr lang="en-US" sz="1400" dirty="0"/>
          </a:p>
        </p:txBody>
      </p:sp>
      <p:sp>
        <p:nvSpPr>
          <p:cNvPr id="5" name="TextBox 4"/>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2014			</a:t>
            </a:r>
            <a:fld id="{6042979D-310B-48A0-B716-5BEFD9948FBF}" type="slidenum">
              <a:rPr lang="en-US" sz="1400" b="1" smtClean="0">
                <a:solidFill>
                  <a:schemeClr val="bg2"/>
                </a:solidFill>
              </a:rPr>
              <a:pPr algn="ctr"/>
              <a:t>19</a:t>
            </a:fld>
            <a:endParaRPr lang="en-US" sz="1400" b="1" dirty="0">
              <a:solidFill>
                <a:schemeClr val="bg2"/>
              </a:solidFill>
            </a:endParaRPr>
          </a:p>
        </p:txBody>
      </p:sp>
    </p:spTree>
    <p:extLst>
      <p:ext uri="{BB962C8B-B14F-4D97-AF65-F5344CB8AC3E}">
        <p14:creationId xmlns:p14="http://schemas.microsoft.com/office/powerpoint/2010/main" val="249829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Objectives</a:t>
            </a:r>
            <a:endParaRPr lang="en-US" sz="3600" dirty="0"/>
          </a:p>
        </p:txBody>
      </p:sp>
      <p:sp>
        <p:nvSpPr>
          <p:cNvPr id="3" name="Content Placeholder 2"/>
          <p:cNvSpPr>
            <a:spLocks noGrp="1"/>
          </p:cNvSpPr>
          <p:nvPr>
            <p:ph idx="1"/>
          </p:nvPr>
        </p:nvSpPr>
        <p:spPr>
          <a:xfrm>
            <a:off x="152400" y="914400"/>
            <a:ext cx="8763000" cy="6096000"/>
          </a:xfrm>
        </p:spPr>
        <p:txBody>
          <a:bodyPr>
            <a:normAutofit/>
          </a:bodyPr>
          <a:lstStyle/>
          <a:p>
            <a:pPr marL="457200" lvl="1" indent="-342900">
              <a:buFont typeface="Arial" pitchFamily="34" charset="0"/>
              <a:buChar char="•"/>
            </a:pPr>
            <a:r>
              <a:rPr lang="en-US" sz="2000" dirty="0"/>
              <a:t>	Describe the role of human factors engineers in healthcare </a:t>
            </a:r>
            <a:r>
              <a:rPr lang="en-US" sz="2000" dirty="0" smtClean="0"/>
              <a:t>technology</a:t>
            </a:r>
          </a:p>
          <a:p>
            <a:pPr marL="114300" lvl="1" indent="0">
              <a:buNone/>
            </a:pPr>
            <a:endParaRPr lang="en-US" sz="2000" dirty="0"/>
          </a:p>
          <a:p>
            <a:pPr marL="457200" lvl="1" indent="-342900">
              <a:buFont typeface="Arial" pitchFamily="34" charset="0"/>
              <a:buChar char="•"/>
            </a:pPr>
            <a:r>
              <a:rPr lang="en-US" sz="2000" dirty="0"/>
              <a:t>	 Discuss the partnership of informatics and human factors engineering in </a:t>
            </a:r>
            <a:r>
              <a:rPr lang="en-US" sz="2000" dirty="0" smtClean="0"/>
              <a:t>    </a:t>
            </a:r>
          </a:p>
          <a:p>
            <a:pPr marL="114300" lvl="1" indent="0">
              <a:buNone/>
            </a:pPr>
            <a:r>
              <a:rPr lang="en-US" sz="2000" dirty="0"/>
              <a:t> </a:t>
            </a:r>
            <a:r>
              <a:rPr lang="en-US" sz="2000" dirty="0" smtClean="0"/>
              <a:t>              improving </a:t>
            </a:r>
            <a:r>
              <a:rPr lang="en-US" sz="2000" dirty="0"/>
              <a:t>the use of technology to improve patient </a:t>
            </a:r>
            <a:r>
              <a:rPr lang="en-US" sz="2000" dirty="0" smtClean="0"/>
              <a:t>outcomes</a:t>
            </a:r>
          </a:p>
          <a:p>
            <a:pPr marL="114300" lvl="1" indent="0">
              <a:buNone/>
            </a:pPr>
            <a:endParaRPr lang="en-US" sz="2000" dirty="0"/>
          </a:p>
          <a:p>
            <a:pPr marL="457200" lvl="1" indent="-342900">
              <a:buFont typeface="Arial" pitchFamily="34" charset="0"/>
              <a:buChar char="•"/>
            </a:pPr>
            <a:r>
              <a:rPr lang="en-US" sz="2000" dirty="0"/>
              <a:t>	 Describe methods utilized to quantify baseline workflow metric and </a:t>
            </a:r>
            <a:r>
              <a:rPr lang="en-US" sz="2000" dirty="0" smtClean="0"/>
              <a:t>   </a:t>
            </a:r>
          </a:p>
          <a:p>
            <a:pPr marL="114300" lvl="1" indent="0">
              <a:buNone/>
            </a:pPr>
            <a:r>
              <a:rPr lang="en-US" sz="2000" dirty="0"/>
              <a:t> </a:t>
            </a:r>
            <a:r>
              <a:rPr lang="en-US" sz="2000" dirty="0" smtClean="0"/>
              <a:t>              interventions </a:t>
            </a:r>
            <a:r>
              <a:rPr lang="en-US" sz="2000" dirty="0"/>
              <a:t>to improve </a:t>
            </a:r>
            <a:r>
              <a:rPr lang="en-US" sz="2000" dirty="0" smtClean="0"/>
              <a:t>workflow</a:t>
            </a:r>
          </a:p>
          <a:p>
            <a:pPr marL="114300" lvl="1" indent="0">
              <a:buNone/>
            </a:pPr>
            <a:endParaRPr lang="en-US" sz="2000" dirty="0"/>
          </a:p>
          <a:p>
            <a:pPr marL="457200" lvl="1" indent="-342900">
              <a:buFont typeface="Arial" pitchFamily="34" charset="0"/>
              <a:buChar char="•"/>
            </a:pPr>
            <a:r>
              <a:rPr lang="en-US" sz="2000" dirty="0"/>
              <a:t>	Describe the skill set &amp; roles utilized to accomplish the workflow</a:t>
            </a:r>
          </a:p>
          <a:p>
            <a:pPr marL="457200" lvl="1" indent="-342900">
              <a:buFont typeface="Arial" pitchFamily="34" charset="0"/>
              <a:buChar char="•"/>
            </a:pPr>
            <a:endParaRPr lang="en-US" sz="2000" dirty="0"/>
          </a:p>
        </p:txBody>
      </p:sp>
      <p:sp>
        <p:nvSpPr>
          <p:cNvPr id="4" name="TextBox 3"/>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2</a:t>
            </a:fld>
            <a:endParaRPr lang="en-US" sz="1400" b="1" dirty="0">
              <a:solidFill>
                <a:schemeClr val="bg2"/>
              </a:solidFill>
            </a:endParaRPr>
          </a:p>
        </p:txBody>
      </p:sp>
    </p:spTree>
    <p:extLst>
      <p:ext uri="{BB962C8B-B14F-4D97-AF65-F5344CB8AC3E}">
        <p14:creationId xmlns:p14="http://schemas.microsoft.com/office/powerpoint/2010/main" val="162131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Problems we are trying to solve </a:t>
            </a:r>
            <a:endParaRPr lang="en-US" dirty="0">
              <a:solidFill>
                <a:srgbClr val="FF0000"/>
              </a:solidFill>
            </a:endParaRPr>
          </a:p>
        </p:txBody>
      </p:sp>
      <p:sp>
        <p:nvSpPr>
          <p:cNvPr id="3" name="Content Placeholder 2"/>
          <p:cNvSpPr>
            <a:spLocks noGrp="1"/>
          </p:cNvSpPr>
          <p:nvPr>
            <p:ph idx="1"/>
          </p:nvPr>
        </p:nvSpPr>
        <p:spPr>
          <a:xfrm>
            <a:off x="0" y="685800"/>
            <a:ext cx="8229600" cy="5334000"/>
          </a:xfrm>
        </p:spPr>
        <p:txBody>
          <a:bodyPr>
            <a:normAutofit/>
          </a:bodyPr>
          <a:lstStyle/>
          <a:p>
            <a:pPr marL="344487" lvl="2" indent="-342900"/>
            <a:r>
              <a:rPr lang="en-US" sz="2600" dirty="0" smtClean="0"/>
              <a:t>Nursing has multiple workflows that require different devices; the desire is consolidation to one device</a:t>
            </a:r>
            <a:r>
              <a:rPr lang="en-US" sz="2100" dirty="0" smtClean="0"/>
              <a:t>.</a:t>
            </a:r>
          </a:p>
          <a:p>
            <a:pPr marL="801687" lvl="3" indent="-342900"/>
            <a:r>
              <a:rPr lang="en-US" sz="2100" dirty="0" smtClean="0"/>
              <a:t>Barcode medication administration</a:t>
            </a:r>
          </a:p>
          <a:p>
            <a:pPr marL="801687" lvl="3" indent="-342900"/>
            <a:r>
              <a:rPr lang="en-US" sz="2100" dirty="0" smtClean="0"/>
              <a:t>Breast milk scanning</a:t>
            </a:r>
          </a:p>
          <a:p>
            <a:pPr marL="801687" lvl="3" indent="-342900"/>
            <a:r>
              <a:rPr lang="en-US" sz="2100" dirty="0" smtClean="0"/>
              <a:t>Specimen labeling</a:t>
            </a:r>
          </a:p>
          <a:p>
            <a:pPr marL="801687" lvl="3" indent="-342900"/>
            <a:r>
              <a:rPr lang="en-US" sz="2100" dirty="0" smtClean="0"/>
              <a:t>Blood Administration scanning</a:t>
            </a:r>
          </a:p>
          <a:p>
            <a:pPr marL="801687" lvl="3" indent="-342900"/>
            <a:r>
              <a:rPr lang="en-US" sz="2100" dirty="0" smtClean="0"/>
              <a:t>Communications-texting, phone calls, reminders and alerts </a:t>
            </a:r>
          </a:p>
          <a:p>
            <a:pPr marL="231775" lvl="2" indent="-230188"/>
            <a:r>
              <a:rPr lang="en-US" sz="2600" dirty="0" smtClean="0"/>
              <a:t>Unintended consequences have been experienced at BUMC since the replacement of the legacy BCMA to Allscripts.  </a:t>
            </a:r>
          </a:p>
          <a:p>
            <a:pPr marL="688975" lvl="3" indent="-230188"/>
            <a:r>
              <a:rPr lang="en-US" sz="2100" dirty="0" smtClean="0"/>
              <a:t>Purposeful planning and implementation science strategies utilized </a:t>
            </a:r>
          </a:p>
          <a:p>
            <a:pPr marL="688975" lvl="3" indent="-230188"/>
            <a:r>
              <a:rPr lang="en-US" sz="2100" dirty="0" smtClean="0"/>
              <a:t>Workflow </a:t>
            </a:r>
            <a:r>
              <a:rPr lang="en-US" sz="2100" dirty="0"/>
              <a:t>study </a:t>
            </a:r>
            <a:r>
              <a:rPr lang="en-US" sz="2100" dirty="0" smtClean="0"/>
              <a:t>estimates </a:t>
            </a:r>
            <a:r>
              <a:rPr lang="en-US" sz="2100" b="1" u="sng" dirty="0"/>
              <a:t>26 minutes </a:t>
            </a:r>
            <a:r>
              <a:rPr lang="en-US" sz="2100" b="1" u="sng" dirty="0" smtClean="0"/>
              <a:t>has been added </a:t>
            </a:r>
            <a:r>
              <a:rPr lang="en-US" sz="2100" dirty="0" smtClean="0"/>
              <a:t>to each </a:t>
            </a:r>
            <a:r>
              <a:rPr lang="en-US" sz="2100" dirty="0"/>
              <a:t>shift per </a:t>
            </a:r>
            <a:r>
              <a:rPr lang="en-US" sz="2100" dirty="0" smtClean="0"/>
              <a:t>nurse. </a:t>
            </a:r>
          </a:p>
          <a:p>
            <a:pPr marL="688975" lvl="3" indent="-230188"/>
            <a:r>
              <a:rPr lang="en-US" sz="2100" dirty="0" smtClean="0"/>
              <a:t>KBMA video</a:t>
            </a:r>
          </a:p>
          <a:p>
            <a:pPr marL="1587" indent="0">
              <a:buNone/>
            </a:pP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2212189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Discovery</a:t>
            </a:r>
            <a:endParaRPr lang="en-US" dirty="0"/>
          </a:p>
        </p:txBody>
      </p:sp>
      <p:sp>
        <p:nvSpPr>
          <p:cNvPr id="3" name="Content Placeholder 2"/>
          <p:cNvSpPr>
            <a:spLocks noGrp="1"/>
          </p:cNvSpPr>
          <p:nvPr>
            <p:ph idx="1"/>
          </p:nvPr>
        </p:nvSpPr>
        <p:spPr>
          <a:xfrm>
            <a:off x="3962400" y="1347069"/>
            <a:ext cx="4267200" cy="4525963"/>
          </a:xfrm>
        </p:spPr>
        <p:txBody>
          <a:bodyPr>
            <a:normAutofit/>
          </a:bodyPr>
          <a:lstStyle/>
          <a:p>
            <a:r>
              <a:rPr lang="en-US" sz="2400" dirty="0" smtClean="0"/>
              <a:t>To consolidate the number of devices used by nursing to one</a:t>
            </a:r>
          </a:p>
          <a:p>
            <a:pPr marL="1587" indent="0">
              <a:buNone/>
            </a:pPr>
            <a:endParaRPr lang="en-US" sz="2400" dirty="0" smtClean="0"/>
          </a:p>
          <a:p>
            <a:r>
              <a:rPr lang="en-US" sz="2400" dirty="0" smtClean="0"/>
              <a:t>To provide nursing with a tool to increase efficiencies in workflow</a:t>
            </a:r>
          </a:p>
          <a:p>
            <a:pPr marL="1587" indent="0">
              <a:buNone/>
            </a:pPr>
            <a:endParaRPr lang="en-US" sz="2400" dirty="0" smtClean="0"/>
          </a:p>
          <a:p>
            <a:r>
              <a:rPr lang="en-US" sz="2400" dirty="0" smtClean="0"/>
              <a:t>Meet </a:t>
            </a:r>
            <a:r>
              <a:rPr lang="en-US" sz="2400" dirty="0"/>
              <a:t>Meaningful Stage 2 </a:t>
            </a:r>
            <a:r>
              <a:rPr lang="en-US" sz="2400" dirty="0" smtClean="0"/>
              <a:t>Standards (10/1/14)-use of technology to support med administration</a:t>
            </a:r>
            <a:endParaRPr lang="en-US" sz="2400" dirty="0"/>
          </a:p>
        </p:txBody>
      </p:sp>
      <p:sp>
        <p:nvSpPr>
          <p:cNvPr id="4" name="Slide Number Placeholder 3"/>
          <p:cNvSpPr>
            <a:spLocks noGrp="1"/>
          </p:cNvSpPr>
          <p:nvPr>
            <p:ph type="sldNum" sz="quarter" idx="12"/>
          </p:nvPr>
        </p:nvSpPr>
        <p:spPr/>
        <p:txBody>
          <a:bodyPr/>
          <a:lstStyle/>
          <a:p>
            <a:fld id="{99FB7D82-1B90-44C0-ADB8-3A9D5731A9A8}" type="slidenum">
              <a:rPr lang="en-US" smtClean="0">
                <a:solidFill>
                  <a:prstClr val="white"/>
                </a:solidFill>
              </a:rPr>
              <a:pPr/>
              <a:t>21</a:t>
            </a:fld>
            <a:endParaRPr lang="en-US" dirty="0">
              <a:solidFill>
                <a:prstClr val="white"/>
              </a:solidFill>
            </a:endParaRPr>
          </a:p>
        </p:txBody>
      </p:sp>
      <p:pic>
        <p:nvPicPr>
          <p:cNvPr id="6" name="Picture 2" descr="C:\Users\e78587\Desktop\NurseMobilityVe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199"/>
            <a:ext cx="3483393" cy="475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748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normAutofit/>
          </a:bodyPr>
          <a:lstStyle/>
          <a:p>
            <a:r>
              <a:rPr lang="en-US" dirty="0" smtClean="0"/>
              <a:t>Solution Comparison</a:t>
            </a:r>
            <a:r>
              <a:rPr lang="en-US" sz="1600" dirty="0" smtClean="0">
                <a:solidFill>
                  <a:schemeClr val="tx1"/>
                </a:solidFill>
              </a:rPr>
              <a:t> see Appendix***</a:t>
            </a:r>
            <a:endParaRPr lang="en-US" dirty="0">
              <a:solidFill>
                <a:srgbClr val="FF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9045461"/>
              </p:ext>
            </p:extLst>
          </p:nvPr>
        </p:nvGraphicFramePr>
        <p:xfrm>
          <a:off x="152400" y="914400"/>
          <a:ext cx="8839200" cy="5745480"/>
        </p:xfrm>
        <a:graphic>
          <a:graphicData uri="http://schemas.openxmlformats.org/drawingml/2006/table">
            <a:tbl>
              <a:tblPr firstRow="1" bandRow="1">
                <a:tableStyleId>{5C22544A-7EE6-4342-B048-85BDC9FD1C3A}</a:tableStyleId>
              </a:tblPr>
              <a:tblGrid>
                <a:gridCol w="1473200"/>
                <a:gridCol w="1473200"/>
                <a:gridCol w="1473200"/>
                <a:gridCol w="1473200"/>
                <a:gridCol w="1473200"/>
                <a:gridCol w="1473200"/>
              </a:tblGrid>
              <a:tr h="356577">
                <a:tc>
                  <a:txBody>
                    <a:bodyPr/>
                    <a:lstStyle/>
                    <a:p>
                      <a:endParaRPr lang="en-US" dirty="0"/>
                    </a:p>
                  </a:txBody>
                  <a:tcPr/>
                </a:tc>
                <a:tc>
                  <a:txBody>
                    <a:bodyPr/>
                    <a:lstStyle/>
                    <a:p>
                      <a:pPr algn="ctr"/>
                      <a:r>
                        <a:rPr lang="en-US" dirty="0" smtClean="0"/>
                        <a:t>PSS</a:t>
                      </a:r>
                      <a:r>
                        <a:rPr lang="en-US" baseline="0" dirty="0" smtClean="0"/>
                        <a:t> </a:t>
                      </a:r>
                      <a:endParaRPr lang="en-US" dirty="0"/>
                    </a:p>
                  </a:txBody>
                  <a:tcPr/>
                </a:tc>
                <a:tc>
                  <a:txBody>
                    <a:bodyPr/>
                    <a:lstStyle/>
                    <a:p>
                      <a:pPr algn="ctr"/>
                      <a:r>
                        <a:rPr lang="en-US" dirty="0" smtClean="0"/>
                        <a:t>Allscripts</a:t>
                      </a:r>
                      <a:endParaRPr lang="en-US" dirty="0"/>
                    </a:p>
                  </a:txBody>
                  <a:tcPr/>
                </a:tc>
                <a:tc>
                  <a:txBody>
                    <a:bodyPr/>
                    <a:lstStyle/>
                    <a:p>
                      <a:pPr algn="ctr"/>
                      <a:r>
                        <a:rPr lang="en-US" dirty="0" smtClean="0"/>
                        <a:t>Motorola</a:t>
                      </a:r>
                      <a:endParaRPr lang="en-US" dirty="0"/>
                    </a:p>
                  </a:txBody>
                  <a:tcPr/>
                </a:tc>
                <a:tc>
                  <a:txBody>
                    <a:bodyPr/>
                    <a:lstStyle/>
                    <a:p>
                      <a:pPr algn="ctr"/>
                      <a:r>
                        <a:rPr lang="en-US" dirty="0" smtClean="0"/>
                        <a:t>Epic</a:t>
                      </a:r>
                      <a:endParaRPr lang="en-US" dirty="0"/>
                    </a:p>
                  </a:txBody>
                  <a:tcPr/>
                </a:tc>
                <a:tc>
                  <a:txBody>
                    <a:bodyPr/>
                    <a:lstStyle/>
                    <a:p>
                      <a:pPr algn="ctr"/>
                      <a:r>
                        <a:rPr lang="en-US" dirty="0" err="1" smtClean="0"/>
                        <a:t>Spectralink</a:t>
                      </a:r>
                      <a:r>
                        <a:rPr lang="en-US" dirty="0" smtClean="0"/>
                        <a:t> </a:t>
                      </a:r>
                      <a:endParaRPr lang="en-US" dirty="0"/>
                    </a:p>
                  </a:txBody>
                  <a:tcPr/>
                </a:tc>
              </a:tr>
              <a:tr h="703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Medication Administration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Zapf Dingbats"/>
                          <a:sym typeface="Zapf Dingbats"/>
                        </a:rPr>
                        <a:t>P1</a:t>
                      </a:r>
                      <a:r>
                        <a:rPr lang="en-US" sz="1200" baseline="0" dirty="0" smtClean="0">
                          <a:latin typeface="Zapf Dingbats"/>
                          <a:sym typeface="Zapf Dingbats"/>
                        </a:rPr>
                        <a:t> of 3 available 4/1/14</a:t>
                      </a:r>
                      <a:endParaRPr lang="en-US" sz="1200" dirty="0" smtClean="0"/>
                    </a:p>
                  </a:txBody>
                  <a:tcPr anchor="b"/>
                </a:tc>
                <a:tc>
                  <a:txBody>
                    <a:bodyPr/>
                    <a:lstStyle/>
                    <a:p>
                      <a:pPr algn="ctr"/>
                      <a:r>
                        <a:rPr lang="en-US" b="1" dirty="0" smtClean="0"/>
                        <a:t>X</a:t>
                      </a:r>
                    </a:p>
                    <a:p>
                      <a:pPr algn="ctr"/>
                      <a:r>
                        <a:rPr lang="en-US" sz="1200" b="0" dirty="0" smtClean="0"/>
                        <a:t>Future</a:t>
                      </a:r>
                      <a:r>
                        <a:rPr lang="en-US" sz="1200" b="0" baseline="0" dirty="0" smtClean="0"/>
                        <a:t> </a:t>
                      </a:r>
                      <a:endParaRPr lang="en-US" sz="1200" b="0" dirty="0"/>
                    </a:p>
                  </a:txBody>
                  <a:tcPr anchor="b"/>
                </a:tc>
                <a:tc>
                  <a:txBody>
                    <a:bodyPr/>
                    <a:lstStyle/>
                    <a:p>
                      <a:pPr marL="0" indent="0" algn="ctr">
                        <a:buFont typeface="Wingdings" pitchFamily="2" charset="2"/>
                        <a:buNone/>
                      </a:pPr>
                      <a:r>
                        <a:rPr lang="en-US" sz="1800" b="0" dirty="0" smtClean="0"/>
                        <a:t>✔</a:t>
                      </a:r>
                    </a:p>
                    <a:p>
                      <a:pPr marL="0" indent="0" algn="ctr">
                        <a:buFont typeface="Wingdings" pitchFamily="2" charset="2"/>
                        <a:buNone/>
                      </a:pPr>
                      <a:r>
                        <a:rPr lang="en-US" sz="1200" b="0" dirty="0" smtClean="0"/>
                        <a:t>Epic Customer</a:t>
                      </a:r>
                      <a:r>
                        <a:rPr lang="en-US" sz="1200" b="0" baseline="0" dirty="0" smtClean="0"/>
                        <a:t> Only</a:t>
                      </a:r>
                      <a:endParaRPr lang="en-US" sz="1200" b="0" dirty="0"/>
                    </a:p>
                  </a:txBody>
                  <a:tcPr anchor="b"/>
                </a:tc>
                <a:tc>
                  <a:txBody>
                    <a:bodyPr/>
                    <a:lstStyle/>
                    <a:p>
                      <a:pPr algn="ctr"/>
                      <a:r>
                        <a:rPr lang="en-US" b="1" dirty="0" smtClean="0"/>
                        <a:t>X</a:t>
                      </a:r>
                    </a:p>
                    <a:p>
                      <a:pPr algn="ctr"/>
                      <a:r>
                        <a:rPr lang="en-US" sz="1200" b="0" dirty="0" smtClean="0"/>
                        <a:t>Scanner</a:t>
                      </a:r>
                      <a:r>
                        <a:rPr lang="en-US" sz="1200" b="0" baseline="0" dirty="0" smtClean="0"/>
                        <a:t> only</a:t>
                      </a:r>
                      <a:endParaRPr lang="en-US" sz="1200" b="0" dirty="0" smtClean="0"/>
                    </a:p>
                  </a:txBody>
                  <a:tcPr anchor="b"/>
                </a:tc>
              </a:tr>
              <a:tr h="1264920">
                <a:tc>
                  <a:txBody>
                    <a:bodyPr/>
                    <a:lstStyle/>
                    <a:p>
                      <a:r>
                        <a:rPr lang="en-US" sz="1400" b="1" dirty="0" smtClean="0"/>
                        <a:t>PPID</a:t>
                      </a:r>
                      <a:r>
                        <a:rPr lang="en-US" sz="1400" b="1" baseline="0" dirty="0" smtClean="0"/>
                        <a:t> </a:t>
                      </a:r>
                    </a:p>
                    <a:p>
                      <a:pPr marL="171450" indent="-171450">
                        <a:buFont typeface="Arial" pitchFamily="34" charset="0"/>
                        <a:buChar char="•"/>
                      </a:pPr>
                      <a:r>
                        <a:rPr lang="en-US" sz="1200" b="0" baseline="0" dirty="0" smtClean="0"/>
                        <a:t>Blood Admin</a:t>
                      </a:r>
                    </a:p>
                    <a:p>
                      <a:pPr marL="171450" indent="-171450">
                        <a:buFont typeface="Arial" pitchFamily="34" charset="0"/>
                        <a:buChar char="•"/>
                      </a:pPr>
                      <a:r>
                        <a:rPr lang="en-US" sz="1200" b="0" baseline="0" dirty="0" smtClean="0"/>
                        <a:t>Specimen Collection</a:t>
                      </a:r>
                    </a:p>
                    <a:p>
                      <a:pPr marL="171450" indent="-171450">
                        <a:buFont typeface="Arial" pitchFamily="34" charset="0"/>
                        <a:buChar char="•"/>
                      </a:pPr>
                      <a:r>
                        <a:rPr lang="en-US" sz="1200" b="0" baseline="0" dirty="0" smtClean="0"/>
                        <a:t>Breast Milk Scanning</a:t>
                      </a:r>
                      <a:endParaRPr lang="en-US" sz="12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dirty="0" smtClean="0">
                        <a:latin typeface="Zapf Dingbats"/>
                        <a:ea typeface="Zapf Dingbats"/>
                        <a:cs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dirty="0" smtClean="0">
                          <a:latin typeface="Zapf Dingbats"/>
                          <a:ea typeface="Zapf Dingbats"/>
                          <a:cs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dirty="0" smtClean="0">
                          <a:latin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en-US" dirty="0" smtClean="0">
                          <a:latin typeface="Zapf Dingbats"/>
                          <a:sym typeface="Zapf Dingbats"/>
                        </a:rPr>
                        <a:t>✔</a:t>
                      </a:r>
                    </a:p>
                  </a:txBody>
                  <a:tcPr anchor="b"/>
                </a:tc>
                <a:tc>
                  <a:txBody>
                    <a:bodyPr/>
                    <a:lstStyle/>
                    <a:p>
                      <a:pPr algn="ctr"/>
                      <a:r>
                        <a:rPr lang="en-US" b="1" dirty="0" smtClean="0"/>
                        <a:t>X</a:t>
                      </a:r>
                    </a:p>
                    <a:p>
                      <a:pPr algn="ctr"/>
                      <a:endParaRPr lang="en-US" b="1" dirty="0"/>
                    </a:p>
                  </a:txBody>
                  <a:tcPr anchor="b"/>
                </a:tc>
                <a:tc>
                  <a:txBody>
                    <a:bodyPr/>
                    <a:lstStyle/>
                    <a:p>
                      <a:pPr algn="ctr"/>
                      <a:r>
                        <a:rPr lang="en-US" b="1" dirty="0" smtClean="0"/>
                        <a:t>X</a:t>
                      </a:r>
                    </a:p>
                    <a:p>
                      <a:pPr algn="ctr"/>
                      <a:endParaRPr lang="en-US" b="1" dirty="0"/>
                    </a:p>
                  </a:txBody>
                  <a:tcPr anchor="b"/>
                </a:tc>
                <a:tc>
                  <a:txBody>
                    <a:bodyPr/>
                    <a:lstStyle/>
                    <a:p>
                      <a:pPr algn="ctr"/>
                      <a:r>
                        <a:rPr lang="en-US" b="0" dirty="0" smtClean="0"/>
                        <a:t>✔</a:t>
                      </a:r>
                    </a:p>
                    <a:p>
                      <a:pPr algn="ctr"/>
                      <a:r>
                        <a:rPr lang="en-US" b="0" dirty="0" smtClean="0"/>
                        <a:t>✔</a:t>
                      </a:r>
                    </a:p>
                    <a:p>
                      <a:pPr algn="ctr"/>
                      <a:endParaRPr lang="en-US" b="0" dirty="0" smtClean="0"/>
                    </a:p>
                    <a:p>
                      <a:pPr algn="ctr"/>
                      <a:endParaRPr lang="en-US" sz="1200" b="0" dirty="0"/>
                    </a:p>
                  </a:txBody>
                  <a:tcPr anchor="b"/>
                </a:tc>
                <a:tc>
                  <a:txBody>
                    <a:bodyPr/>
                    <a:lstStyle/>
                    <a:p>
                      <a:pPr algn="ctr"/>
                      <a:r>
                        <a:rPr lang="en-US" b="1" dirty="0" smtClean="0"/>
                        <a:t>X</a:t>
                      </a:r>
                    </a:p>
                    <a:p>
                      <a:pPr algn="ctr"/>
                      <a:endParaRPr lang="en-US" b="1" dirty="0"/>
                    </a:p>
                  </a:txBody>
                  <a:tcPr anchor="b"/>
                </a:tc>
              </a:tr>
              <a:tr h="2286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Secured Communications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kern="1200" dirty="0" smtClean="0">
                          <a:solidFill>
                            <a:schemeClr val="dk1"/>
                          </a:solidFill>
                          <a:latin typeface="+mn-lt"/>
                          <a:ea typeface="+mn-ea"/>
                          <a:cs typeface="+mn-cs"/>
                        </a:rPr>
                        <a:t>Text</a:t>
                      </a:r>
                      <a:r>
                        <a:rPr lang="en-US" sz="1400" b="1" kern="1200" baseline="0" dirty="0" smtClean="0">
                          <a:solidFill>
                            <a:schemeClr val="dk1"/>
                          </a:solidFill>
                          <a:latin typeface="+mn-lt"/>
                          <a:ea typeface="+mn-ea"/>
                          <a:cs typeface="+mn-cs"/>
                        </a:rPr>
                        <a:t> </a:t>
                      </a:r>
                      <a:r>
                        <a:rPr lang="en-US" sz="1400" b="1" kern="1200" baseline="0" dirty="0" err="1" smtClean="0">
                          <a:solidFill>
                            <a:schemeClr val="dk1"/>
                          </a:solidFill>
                          <a:latin typeface="+mn-lt"/>
                          <a:ea typeface="+mn-ea"/>
                          <a:cs typeface="+mn-cs"/>
                        </a:rPr>
                        <a:t>Msg</a:t>
                      </a:r>
                      <a:endParaRPr lang="en-US" sz="1400" b="1" kern="1200" baseline="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kern="1200" baseline="0" dirty="0" smtClean="0">
                          <a:solidFill>
                            <a:schemeClr val="dk1"/>
                          </a:solidFill>
                          <a:latin typeface="+mn-lt"/>
                          <a:ea typeface="+mn-ea"/>
                          <a:cs typeface="+mn-cs"/>
                        </a:rPr>
                        <a:t>Voice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kern="1200" baseline="0" dirty="0" smtClean="0">
                          <a:solidFill>
                            <a:schemeClr val="dk1"/>
                          </a:solidFill>
                          <a:latin typeface="+mn-lt"/>
                          <a:ea typeface="+mn-ea"/>
                          <a:cs typeface="+mn-cs"/>
                        </a:rPr>
                        <a:t>Integration with Nurse Call</a:t>
                      </a:r>
                      <a:endParaRPr lang="en-US" sz="14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0" kern="1200" baseline="0" dirty="0" smtClean="0">
                          <a:solidFill>
                            <a:schemeClr val="dk1"/>
                          </a:solidFill>
                          <a:latin typeface="+mn-lt"/>
                          <a:ea typeface="+mn-ea"/>
                          <a:cs typeface="+mn-cs"/>
                        </a:rPr>
                        <a:t>    *Recommended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200" b="0" kern="1200" baseline="0" dirty="0" smtClean="0">
                          <a:solidFill>
                            <a:schemeClr val="dk1"/>
                          </a:solidFill>
                          <a:latin typeface="+mn-lt"/>
                          <a:ea typeface="+mn-ea"/>
                          <a:cs typeface="+mn-cs"/>
                        </a:rPr>
                        <a:t>        by Telecom</a:t>
                      </a:r>
                      <a:endParaRPr lang="en-US" sz="1200" b="0" kern="1200" baseline="0" dirty="0">
                        <a:solidFill>
                          <a:schemeClr val="dk1"/>
                        </a:solidFill>
                        <a:latin typeface="+mn-lt"/>
                        <a:ea typeface="+mn-ea"/>
                        <a:cs typeface="+mn-cs"/>
                      </a:endParaRPr>
                    </a:p>
                  </a:txBody>
                  <a:tcPr/>
                </a:tc>
                <a:tc>
                  <a:txBody>
                    <a:bodyPr/>
                    <a:lstStyle/>
                    <a:p>
                      <a:pPr marL="0" indent="0" algn="ctr">
                        <a:buFont typeface="Wingdings" pitchFamily="2" charset="2"/>
                        <a:buNone/>
                      </a:pPr>
                      <a:r>
                        <a:rPr lang="en-US" dirty="0" smtClean="0"/>
                        <a:t>✔</a:t>
                      </a:r>
                    </a:p>
                    <a:p>
                      <a:pPr marL="0" indent="0" algn="ctr">
                        <a:buFont typeface="Wingdings" pitchFamily="2" charset="2"/>
                        <a:buNone/>
                      </a:pPr>
                      <a:r>
                        <a:rPr lang="en-US" dirty="0" smtClean="0"/>
                        <a:t>✔</a:t>
                      </a:r>
                    </a:p>
                    <a:p>
                      <a:pPr marL="0" indent="0" algn="ctr">
                        <a:buFont typeface="Wingdings" pitchFamily="2" charset="2"/>
                        <a:buNone/>
                      </a:pPr>
                      <a:r>
                        <a:rPr lang="en-US" b="1" dirty="0" smtClean="0"/>
                        <a:t>X</a:t>
                      </a:r>
                    </a:p>
                    <a:p>
                      <a:pPr marL="0" indent="0" algn="ctr">
                        <a:buFont typeface="Wingdings" pitchFamily="2" charset="2"/>
                        <a:buNone/>
                      </a:pPr>
                      <a:endParaRPr lang="en-US" b="1" dirty="0" smtClean="0"/>
                    </a:p>
                    <a:p>
                      <a:pPr marL="0" indent="0" algn="ctr">
                        <a:buFont typeface="Wingdings" pitchFamily="2" charset="2"/>
                        <a:buNone/>
                      </a:pPr>
                      <a:endParaRPr lang="en-US" b="1" dirty="0" smtClean="0"/>
                    </a:p>
                    <a:p>
                      <a:pPr marL="0" indent="0" algn="ctr">
                        <a:buFont typeface="Wingdings" pitchFamily="2" charset="2"/>
                        <a:buNone/>
                      </a:pPr>
                      <a:endParaRPr lang="en-US" dirty="0" smtClean="0"/>
                    </a:p>
                    <a:p>
                      <a:pPr marL="0" indent="0" algn="ctr">
                        <a:buFont typeface="Wingdings" pitchFamily="2" charset="2"/>
                        <a:buNone/>
                      </a:pPr>
                      <a:r>
                        <a:rPr lang="en-US" sz="1200" dirty="0" smtClean="0"/>
                        <a:t>middleware part</a:t>
                      </a:r>
                      <a:r>
                        <a:rPr lang="en-US" sz="1200" baseline="0" dirty="0" smtClean="0"/>
                        <a:t> of application</a:t>
                      </a:r>
                      <a:endParaRPr lang="en-US" sz="1200" dirty="0"/>
                    </a:p>
                  </a:txBody>
                  <a:tcPr anchor="b"/>
                </a:tc>
                <a:tc>
                  <a:txBody>
                    <a:bodyPr/>
                    <a:lstStyle/>
                    <a:p>
                      <a:pPr algn="ctr"/>
                      <a:endParaRPr lang="en-US" dirty="0" smtClean="0"/>
                    </a:p>
                    <a:p>
                      <a:pPr algn="ctr"/>
                      <a:r>
                        <a:rPr lang="en-US" dirty="0" smtClean="0"/>
                        <a:t>✔</a:t>
                      </a:r>
                    </a:p>
                    <a:p>
                      <a:pPr algn="ctr"/>
                      <a:r>
                        <a:rPr lang="en-US" dirty="0" smtClean="0"/>
                        <a:t>✔</a:t>
                      </a:r>
                    </a:p>
                    <a:p>
                      <a:pPr algn="ctr"/>
                      <a:r>
                        <a:rPr lang="en-US" b="1" dirty="0" smtClean="0"/>
                        <a:t>X</a:t>
                      </a:r>
                    </a:p>
                    <a:p>
                      <a:pPr algn="ctr"/>
                      <a:endParaRPr lang="en-US" b="1" dirty="0" smtClean="0"/>
                    </a:p>
                    <a:p>
                      <a:pPr algn="ctr"/>
                      <a:endParaRPr lang="en-US" dirty="0" smtClean="0"/>
                    </a:p>
                    <a:p>
                      <a:pPr algn="ctr"/>
                      <a:r>
                        <a:rPr lang="en-US" sz="1200" dirty="0" smtClean="0"/>
                        <a:t>middleware not part of application</a:t>
                      </a:r>
                    </a:p>
                    <a:p>
                      <a:pPr algn="ctr"/>
                      <a:endParaRPr lang="en-US"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ea typeface="Zapf Dingbats"/>
                        <a:cs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Zapf Dingbats"/>
                          <a:ea typeface="Zapf Dingbats"/>
                          <a:cs typeface="Zapf Dingbats"/>
                          <a:sym typeface="Zapf Dingbats"/>
                        </a:rPr>
                        <a:t>X</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X</a:t>
                      </a:r>
                    </a:p>
                    <a:p>
                      <a:pPr algn="ctr"/>
                      <a:r>
                        <a:rPr lang="en-US" sz="1400" b="1" dirty="0" smtClean="0"/>
                        <a:t>Future</a:t>
                      </a:r>
                      <a:endParaRPr lang="en-US" sz="1400" b="1" dirty="0"/>
                    </a:p>
                  </a:txBody>
                  <a:tcPr anchor="b"/>
                </a:tc>
                <a:tc>
                  <a:txBody>
                    <a:bodyPr/>
                    <a:lstStyle/>
                    <a:p>
                      <a:pPr algn="ctr"/>
                      <a:r>
                        <a:rPr lang="en-US" sz="1800" b="1" dirty="0" smtClean="0"/>
                        <a:t>X</a:t>
                      </a:r>
                    </a:p>
                    <a:p>
                      <a:pPr algn="ctr"/>
                      <a:endParaRPr lang="en-US" sz="1200" b="1" dirty="0" smtClean="0"/>
                    </a:p>
                    <a:p>
                      <a:pPr algn="ctr"/>
                      <a:r>
                        <a:rPr lang="en-US" sz="1200" b="1" dirty="0" smtClean="0"/>
                        <a:t>Future</a:t>
                      </a:r>
                      <a:endParaRPr lang="en-US" sz="1200" b="1"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ea typeface="Zapf Dingbats"/>
                        <a:cs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Zapf Dingbats"/>
                          <a:ea typeface="Zapf Dingbats"/>
                          <a:cs typeface="Zapf Dingbats"/>
                          <a:sym typeface="Zapf Dingbats"/>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sym typeface="Zapf Dingbat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Zapf Dingbats"/>
                        <a:sym typeface="Zapf Dingbats"/>
                      </a:endParaRPr>
                    </a:p>
                  </a:txBody>
                  <a:tcPr anchor="b"/>
                </a:tc>
              </a:tr>
              <a:tr h="908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dk1"/>
                          </a:solidFill>
                          <a:latin typeface="+mn-lt"/>
                          <a:ea typeface="+mn-ea"/>
                          <a:cs typeface="+mn-cs"/>
                        </a:rPr>
                        <a:t>Other</a:t>
                      </a:r>
                      <a:r>
                        <a:rPr lang="en-US" sz="1400" b="1" kern="1200" baseline="0" dirty="0" smtClean="0">
                          <a:solidFill>
                            <a:schemeClr val="dk1"/>
                          </a:solidFill>
                          <a:latin typeface="+mn-lt"/>
                          <a:ea typeface="+mn-ea"/>
                          <a:cs typeface="+mn-cs"/>
                        </a:rPr>
                        <a:t> Clinical Documentation</a:t>
                      </a:r>
                      <a:endParaRPr lang="en-US" sz="1400" b="1" kern="1200" dirty="0" smtClean="0">
                        <a:solidFill>
                          <a:schemeClr val="dk1"/>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kern="1200" dirty="0" smtClean="0">
                          <a:solidFill>
                            <a:schemeClr val="dk1"/>
                          </a:solidFill>
                          <a:latin typeface="+mn-lt"/>
                          <a:ea typeface="+mn-ea"/>
                          <a:cs typeface="+mn-cs"/>
                        </a:rPr>
                        <a:t>Task List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kern="1200" dirty="0" smtClean="0">
                          <a:solidFill>
                            <a:schemeClr val="dk1"/>
                          </a:solidFill>
                          <a:latin typeface="+mn-lt"/>
                          <a:ea typeface="+mn-ea"/>
                          <a:cs typeface="+mn-cs"/>
                        </a:rPr>
                        <a:t>(reminders)</a:t>
                      </a:r>
                    </a:p>
                  </a:txBody>
                  <a:tcPr/>
                </a:tc>
                <a:tc>
                  <a:txBody>
                    <a:bodyPr/>
                    <a:lstStyle/>
                    <a:p>
                      <a:pPr marL="0" indent="0" algn="ctr">
                        <a:buFont typeface="Wingdings" pitchFamily="2" charset="2"/>
                        <a:buNone/>
                      </a:pPr>
                      <a:endParaRPr lang="en-US" dirty="0" smtClean="0"/>
                    </a:p>
                    <a:p>
                      <a:pPr marL="0" indent="0" algn="ctr">
                        <a:buFont typeface="Wingdings" pitchFamily="2" charset="2"/>
                        <a:buNone/>
                      </a:pPr>
                      <a:r>
                        <a:rPr lang="en-US" dirty="0" smtClean="0"/>
                        <a:t>✔</a:t>
                      </a:r>
                      <a:endParaRPr lang="en-US" dirty="0"/>
                    </a:p>
                  </a:txBody>
                  <a:tcPr/>
                </a:tc>
                <a:tc>
                  <a:txBody>
                    <a:bodyPr/>
                    <a:lstStyle/>
                    <a:p>
                      <a:pPr algn="ctr"/>
                      <a:endParaRPr lang="en-US" dirty="0" smtClean="0"/>
                    </a:p>
                    <a:p>
                      <a:pPr algn="ctr"/>
                      <a:r>
                        <a:rPr lang="en-US" sz="1800" b="1" dirty="0" smtClean="0"/>
                        <a:t>X</a:t>
                      </a:r>
                    </a:p>
                    <a:p>
                      <a:pPr algn="ctr"/>
                      <a:r>
                        <a:rPr lang="en-US" sz="1400" b="1" dirty="0" smtClean="0"/>
                        <a:t>Future</a:t>
                      </a:r>
                      <a:endParaRPr lang="en-US" sz="1400" b="1" dirty="0"/>
                    </a:p>
                  </a:txBody>
                  <a:tcPr/>
                </a:tc>
                <a:tc>
                  <a:txBody>
                    <a:bodyPr/>
                    <a:lstStyle/>
                    <a:p>
                      <a:pPr algn="ctr"/>
                      <a:endParaRPr lang="en-US" b="1" dirty="0" smtClean="0"/>
                    </a:p>
                    <a:p>
                      <a:pPr algn="ctr"/>
                      <a:r>
                        <a:rPr lang="en-US" b="1" dirty="0" smtClean="0"/>
                        <a:t>X</a:t>
                      </a:r>
                    </a:p>
                  </a:txBody>
                  <a:tcPr/>
                </a:tc>
                <a:tc>
                  <a:txBody>
                    <a:bodyPr/>
                    <a:lstStyle/>
                    <a:p>
                      <a:pPr algn="ctr"/>
                      <a:endParaRPr lang="en-US" b="1" dirty="0" smtClean="0"/>
                    </a:p>
                    <a:p>
                      <a:pPr algn="ctr"/>
                      <a:r>
                        <a:rPr lang="en-US" b="1" dirty="0" smtClean="0"/>
                        <a:t>X</a:t>
                      </a:r>
                    </a:p>
                    <a:p>
                      <a:pPr algn="ctr"/>
                      <a:r>
                        <a:rPr lang="en-US" sz="1200" b="1" dirty="0" smtClean="0"/>
                        <a:t>Future</a:t>
                      </a:r>
                    </a:p>
                  </a:txBody>
                  <a:tcPr/>
                </a:tc>
                <a:tc>
                  <a:txBody>
                    <a:bodyPr/>
                    <a:lstStyle/>
                    <a:p>
                      <a:pPr algn="ctr"/>
                      <a:endParaRPr lang="en-US" dirty="0" smtClean="0"/>
                    </a:p>
                    <a:p>
                      <a:pPr algn="ctr"/>
                      <a:r>
                        <a:rPr lang="en-US" b="1" dirty="0" smtClean="0"/>
                        <a:t>X</a:t>
                      </a:r>
                      <a:endParaRPr lang="en-US" b="1" dirty="0"/>
                    </a:p>
                  </a:txBody>
                  <a:tcPr/>
                </a:tc>
              </a:tr>
            </a:tbl>
          </a:graphicData>
        </a:graphic>
      </p:graphicFrame>
      <p:sp>
        <p:nvSpPr>
          <p:cNvPr id="4" name="Slide Number Placeholder 3"/>
          <p:cNvSpPr>
            <a:spLocks noGrp="1"/>
          </p:cNvSpPr>
          <p:nvPr>
            <p:ph type="sldNum" sz="quarter" idx="12"/>
          </p:nvPr>
        </p:nvSpPr>
        <p:spPr>
          <a:xfrm>
            <a:off x="3352800" y="6324600"/>
            <a:ext cx="2133600" cy="365125"/>
          </a:xfrm>
        </p:spPr>
        <p:txBody>
          <a:bodyPr/>
          <a:lstStyle/>
          <a:p>
            <a:fld id="{99FB7D82-1B90-44C0-ADB8-3A9D5731A9A8}" type="slidenum">
              <a:rPr lang="en-US" smtClean="0"/>
              <a:pPr/>
              <a:t>22</a:t>
            </a:fld>
            <a:endParaRPr lang="en-US" dirty="0"/>
          </a:p>
        </p:txBody>
      </p:sp>
    </p:spTree>
    <p:extLst>
      <p:ext uri="{BB962C8B-B14F-4D97-AF65-F5344CB8AC3E}">
        <p14:creationId xmlns:p14="http://schemas.microsoft.com/office/powerpoint/2010/main" val="20217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Recommendations</a:t>
            </a:r>
            <a:endParaRPr lang="en-US" dirty="0"/>
          </a:p>
        </p:txBody>
      </p:sp>
      <p:sp>
        <p:nvSpPr>
          <p:cNvPr id="3" name="Content Placeholder 2"/>
          <p:cNvSpPr>
            <a:spLocks noGrp="1"/>
          </p:cNvSpPr>
          <p:nvPr>
            <p:ph idx="1"/>
          </p:nvPr>
        </p:nvSpPr>
        <p:spPr>
          <a:xfrm>
            <a:off x="533400" y="914400"/>
            <a:ext cx="8229600" cy="4648200"/>
          </a:xfrm>
        </p:spPr>
        <p:txBody>
          <a:bodyPr>
            <a:normAutofit fontScale="70000" lnSpcReduction="20000"/>
          </a:bodyPr>
          <a:lstStyle/>
          <a:p>
            <a:r>
              <a:rPr lang="en-US" sz="3400" dirty="0" smtClean="0"/>
              <a:t>BCMA </a:t>
            </a:r>
            <a:r>
              <a:rPr lang="en-US" sz="3400" dirty="0"/>
              <a:t>deployments using Code (scanner-only) at remaining </a:t>
            </a:r>
            <a:r>
              <a:rPr lang="en-US" sz="3400" dirty="0" smtClean="0"/>
              <a:t>hospitals and re-evaluate market progression at each Wave.  </a:t>
            </a:r>
          </a:p>
          <a:p>
            <a:pPr lvl="1"/>
            <a:r>
              <a:rPr lang="en-US" dirty="0"/>
              <a:t>The purchase of devices-laptops, carts and other handheld devices  are     </a:t>
            </a:r>
          </a:p>
          <a:p>
            <a:pPr marL="457200" lvl="1" indent="0">
              <a:buNone/>
            </a:pPr>
            <a:r>
              <a:rPr lang="en-US" dirty="0" smtClean="0"/>
              <a:t>     not </a:t>
            </a:r>
            <a:r>
              <a:rPr lang="en-US" dirty="0"/>
              <a:t>currently budgeted </a:t>
            </a:r>
            <a:r>
              <a:rPr lang="en-US" dirty="0" smtClean="0"/>
              <a:t> in some sites (utilize </a:t>
            </a:r>
            <a:r>
              <a:rPr lang="en-US" dirty="0"/>
              <a:t>MU dollars to support).</a:t>
            </a:r>
          </a:p>
          <a:p>
            <a:pPr lvl="1"/>
            <a:endParaRPr lang="en-US" dirty="0" smtClean="0"/>
          </a:p>
          <a:p>
            <a:r>
              <a:rPr lang="en-US" sz="3400" dirty="0"/>
              <a:t>Approval of Nursing Mobility Project (IS, Telecom, Infrastructure, Informatics Resources needed).  Additional exploration needed to  understand potential pilots</a:t>
            </a:r>
            <a:r>
              <a:rPr lang="en-US" sz="3400" dirty="0" smtClean="0"/>
              <a:t>.</a:t>
            </a:r>
          </a:p>
          <a:p>
            <a:pPr lvl="1"/>
            <a:r>
              <a:rPr lang="en-US" dirty="0" smtClean="0"/>
              <a:t>Consider using Motorola or </a:t>
            </a:r>
            <a:r>
              <a:rPr lang="en-US" dirty="0" err="1" smtClean="0"/>
              <a:t>SpectraLink</a:t>
            </a:r>
            <a:r>
              <a:rPr lang="en-US" dirty="0" smtClean="0"/>
              <a:t> device as part of Wave 2 &amp; 3</a:t>
            </a:r>
            <a:endParaRPr lang="en-US" dirty="0"/>
          </a:p>
          <a:p>
            <a:pPr lvl="1"/>
            <a:r>
              <a:rPr lang="en-US" dirty="0" smtClean="0"/>
              <a:t>Consider piloting </a:t>
            </a:r>
            <a:r>
              <a:rPr lang="en-US" dirty="0" err="1" smtClean="0"/>
              <a:t>Allscripts</a:t>
            </a:r>
            <a:r>
              <a:rPr lang="en-US" dirty="0" smtClean="0"/>
              <a:t> mobility solution in Wave 3.  </a:t>
            </a:r>
            <a:endParaRPr lang="en-US" dirty="0"/>
          </a:p>
          <a:p>
            <a:pPr lvl="1"/>
            <a:r>
              <a:rPr lang="en-US" dirty="0" smtClean="0"/>
              <a:t>In a separate project, pilot </a:t>
            </a:r>
            <a:r>
              <a:rPr lang="en-US" dirty="0"/>
              <a:t>Patient Safe Solutions at </a:t>
            </a:r>
            <a:r>
              <a:rPr lang="en-US" dirty="0" smtClean="0"/>
              <a:t>BUMC.</a:t>
            </a:r>
          </a:p>
          <a:p>
            <a:pPr lvl="1"/>
            <a:r>
              <a:rPr lang="en-US" sz="2900" dirty="0" smtClean="0"/>
              <a:t>Capital dollars need to be spent on investment of infrastructure (mobile 	carts, re-</a:t>
            </a:r>
            <a:r>
              <a:rPr lang="en-US" sz="2900" dirty="0" err="1" smtClean="0"/>
              <a:t>config</a:t>
            </a:r>
            <a:r>
              <a:rPr lang="en-US" sz="2900" dirty="0" smtClean="0"/>
              <a:t> of environment). </a:t>
            </a:r>
            <a:endParaRPr lang="en-US" sz="2900" dirty="0"/>
          </a:p>
          <a:p>
            <a:pPr lvl="1"/>
            <a:r>
              <a:rPr lang="en-US" dirty="0" smtClean="0"/>
              <a:t> Purchase </a:t>
            </a:r>
            <a:r>
              <a:rPr lang="en-US" dirty="0"/>
              <a:t>Motorola or </a:t>
            </a:r>
            <a:r>
              <a:rPr lang="en-US" dirty="0" err="1"/>
              <a:t>SpectraLink</a:t>
            </a:r>
            <a:r>
              <a:rPr lang="en-US" dirty="0"/>
              <a:t> device, use them as a communication device and scanner in pilot phase. </a:t>
            </a:r>
            <a:endParaRPr lang="en-US" dirty="0" smtClean="0"/>
          </a:p>
          <a:p>
            <a:pPr marL="1587" indent="0">
              <a:buNone/>
            </a:pPr>
            <a:endParaRPr lang="en-US" sz="2700" dirty="0"/>
          </a:p>
          <a:p>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pPr/>
              <a:t>23</a:t>
            </a:fld>
            <a:endParaRPr lang="en-US" dirty="0"/>
          </a:p>
        </p:txBody>
      </p:sp>
    </p:spTree>
    <p:extLst>
      <p:ext uri="{BB962C8B-B14F-4D97-AF65-F5344CB8AC3E}">
        <p14:creationId xmlns:p14="http://schemas.microsoft.com/office/powerpoint/2010/main" val="118735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Timeline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6283638"/>
              </p:ext>
            </p:extLst>
          </p:nvPr>
        </p:nvGraphicFramePr>
        <p:xfrm>
          <a:off x="381000" y="1600200"/>
          <a:ext cx="4114800" cy="3428997"/>
        </p:xfrm>
        <a:graphic>
          <a:graphicData uri="http://schemas.openxmlformats.org/drawingml/2006/table">
            <a:tbl>
              <a:tblPr/>
              <a:tblGrid>
                <a:gridCol w="726141"/>
                <a:gridCol w="1613647"/>
                <a:gridCol w="1775012"/>
              </a:tblGrid>
              <a:tr h="263769">
                <a:tc>
                  <a:txBody>
                    <a:bodyPr/>
                    <a:lstStyle/>
                    <a:p>
                      <a:pPr algn="ctr" rtl="0" fontAlgn="b"/>
                      <a:r>
                        <a:rPr lang="en-US" sz="1400" b="1" i="0" u="none" strike="noStrike" dirty="0">
                          <a:solidFill>
                            <a:srgbClr val="FFFFFF"/>
                          </a:solidFill>
                          <a:effectLst/>
                          <a:latin typeface="Calibri"/>
                        </a:rPr>
                        <a:t>Group </a:t>
                      </a: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504D"/>
                    </a:solidFill>
                  </a:tcPr>
                </a:tc>
                <a:tc>
                  <a:txBody>
                    <a:bodyPr/>
                    <a:lstStyle/>
                    <a:p>
                      <a:pPr algn="ctr" rtl="0" fontAlgn="b"/>
                      <a:r>
                        <a:rPr lang="en-US" sz="1400" b="1" i="0" u="none" strike="noStrike" dirty="0">
                          <a:solidFill>
                            <a:srgbClr val="FFFFFF"/>
                          </a:solidFill>
                          <a:effectLst/>
                          <a:latin typeface="Calibri"/>
                        </a:rPr>
                        <a:t>Facility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504D"/>
                    </a:solidFill>
                  </a:tcPr>
                </a:tc>
                <a:tc>
                  <a:txBody>
                    <a:bodyPr/>
                    <a:lstStyle/>
                    <a:p>
                      <a:pPr algn="ctr" rtl="0" fontAlgn="b"/>
                      <a:r>
                        <a:rPr lang="en-US" sz="1400" b="1" i="0" u="none" strike="noStrike">
                          <a:solidFill>
                            <a:srgbClr val="FFFFFF"/>
                          </a:solidFill>
                          <a:effectLst/>
                          <a:latin typeface="Calibri"/>
                        </a:rPr>
                        <a:t>Proposed Date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C0504D"/>
                    </a:solidFill>
                  </a:tcPr>
                </a:tc>
              </a:tr>
              <a:tr h="263769">
                <a:tc>
                  <a:txBody>
                    <a:bodyPr/>
                    <a:lstStyle/>
                    <a:p>
                      <a:pPr algn="ctr" rtl="0" fontAlgn="b"/>
                      <a:r>
                        <a:rPr lang="en-US" sz="1400" b="0" i="0" u="none" strike="noStrike" dirty="0">
                          <a:solidFill>
                            <a:srgbClr val="000000"/>
                          </a:solidFill>
                          <a:effectLst/>
                          <a:latin typeface="Calibri"/>
                        </a:rPr>
                        <a:t>1</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Calibri"/>
                        </a:rPr>
                        <a:t>McKinney</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Calibri"/>
                        </a:rPr>
                        <a:t>May</a:t>
                      </a:r>
                      <a:r>
                        <a:rPr lang="en-US" sz="1400" b="0" i="0" u="none" strike="noStrike" baseline="0" dirty="0" smtClean="0">
                          <a:solidFill>
                            <a:srgbClr val="000000"/>
                          </a:solidFill>
                          <a:effectLst/>
                          <a:latin typeface="Calibri"/>
                        </a:rPr>
                        <a:t> 24</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r>
              <a:tr h="263769">
                <a:tc>
                  <a:txBody>
                    <a:bodyPr/>
                    <a:lstStyle/>
                    <a:p>
                      <a:pPr algn="ctr" rtl="0" fontAlgn="b"/>
                      <a:r>
                        <a:rPr lang="en-US" sz="1400" b="0" i="0" u="none" strike="noStrike" dirty="0">
                          <a:solidFill>
                            <a:srgbClr val="000000"/>
                          </a:solidFill>
                          <a:effectLst/>
                          <a:latin typeface="Calibri"/>
                        </a:rPr>
                        <a:t>1</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Calibri"/>
                        </a:rPr>
                        <a:t>Carrollton</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mn-lt"/>
                        </a:rPr>
                        <a:t>May</a:t>
                      </a:r>
                      <a:r>
                        <a:rPr lang="en-US" sz="1400" b="0" i="0" u="none" strike="noStrike" baseline="0" dirty="0" smtClean="0">
                          <a:solidFill>
                            <a:srgbClr val="000000"/>
                          </a:solidFill>
                          <a:effectLst/>
                          <a:latin typeface="+mn-lt"/>
                        </a:rPr>
                        <a:t> 24</a:t>
                      </a:r>
                      <a:endParaRPr lang="en-US" sz="1400" b="0" i="0" u="none" strike="noStrike" dirty="0">
                        <a:solidFill>
                          <a:srgbClr val="000000"/>
                        </a:solidFill>
                        <a:effectLst/>
                        <a:latin typeface="+mn-l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r>
              <a:tr h="263769">
                <a:tc>
                  <a:txBody>
                    <a:bodyPr/>
                    <a:lstStyle/>
                    <a:p>
                      <a:pPr algn="ctr" rtl="0"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Irving</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mn-lt"/>
                        </a:rPr>
                        <a:t>May</a:t>
                      </a:r>
                      <a:r>
                        <a:rPr lang="en-US" sz="1400" b="0" i="0" u="none" strike="noStrike" baseline="0" dirty="0" smtClean="0">
                          <a:solidFill>
                            <a:srgbClr val="000000"/>
                          </a:solidFill>
                          <a:effectLst/>
                          <a:latin typeface="+mn-lt"/>
                        </a:rPr>
                        <a:t> 24</a:t>
                      </a:r>
                      <a:endParaRPr lang="en-US" sz="1400" b="0" i="0" u="none" strike="noStrike" dirty="0">
                        <a:solidFill>
                          <a:srgbClr val="000000"/>
                        </a:solidFill>
                        <a:effectLst/>
                        <a:latin typeface="+mn-l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r>
              <a:tr h="263769">
                <a:tc>
                  <a:txBody>
                    <a:bodyPr/>
                    <a:lstStyle/>
                    <a:p>
                      <a:pPr algn="ctr" rtl="0" fontAlgn="b"/>
                      <a:r>
                        <a:rPr lang="en-US" sz="1400" b="0" i="0" u="none" strike="noStrike" dirty="0" smtClean="0">
                          <a:solidFill>
                            <a:srgbClr val="000000"/>
                          </a:solidFill>
                          <a:effectLst/>
                          <a:latin typeface="Calibri"/>
                        </a:rPr>
                        <a:t>2</a:t>
                      </a:r>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Denton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smtClean="0">
                          <a:solidFill>
                            <a:srgbClr val="000000"/>
                          </a:solidFill>
                          <a:effectLst/>
                          <a:latin typeface="Calibri"/>
                        </a:rPr>
                        <a:t>June</a:t>
                      </a:r>
                      <a:r>
                        <a:rPr lang="en-US" sz="1400" b="0" i="0" u="none" strike="noStrike" baseline="0" dirty="0" smtClean="0">
                          <a:solidFill>
                            <a:srgbClr val="000000"/>
                          </a:solidFill>
                          <a:effectLst/>
                          <a:latin typeface="Calibri"/>
                        </a:rPr>
                        <a:t> 28</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r>
              <a:tr h="263769">
                <a:tc>
                  <a:txBody>
                    <a:bodyPr/>
                    <a:lstStyle/>
                    <a:p>
                      <a:pPr algn="ctr" rtl="0" fontAlgn="b"/>
                      <a:r>
                        <a:rPr lang="en-US" sz="1400" b="0" i="0" u="none" strike="noStrike" dirty="0" smtClean="0">
                          <a:solidFill>
                            <a:srgbClr val="000000"/>
                          </a:solidFill>
                          <a:effectLst/>
                          <a:latin typeface="Calibri"/>
                        </a:rPr>
                        <a:t>2</a:t>
                      </a:r>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smtClean="0">
                          <a:solidFill>
                            <a:srgbClr val="000000"/>
                          </a:solidFill>
                          <a:effectLst/>
                          <a:latin typeface="Calibri"/>
                        </a:rPr>
                        <a:t>Waxahachie</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smtClean="0">
                          <a:solidFill>
                            <a:srgbClr val="000000"/>
                          </a:solidFill>
                          <a:effectLst/>
                          <a:latin typeface="+mn-lt"/>
                        </a:rPr>
                        <a:t>June</a:t>
                      </a:r>
                      <a:r>
                        <a:rPr lang="en-US" sz="1400" b="0" i="0" u="none" strike="noStrike" baseline="0" dirty="0" smtClean="0">
                          <a:solidFill>
                            <a:srgbClr val="000000"/>
                          </a:solidFill>
                          <a:effectLst/>
                          <a:latin typeface="+mn-lt"/>
                        </a:rPr>
                        <a:t> 28</a:t>
                      </a:r>
                      <a:endParaRPr lang="en-US" sz="1400" b="0" i="0" u="none" strike="noStrike" dirty="0">
                        <a:solidFill>
                          <a:srgbClr val="000000"/>
                        </a:solidFill>
                        <a:effectLst/>
                        <a:latin typeface="+mn-l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r>
              <a:tr h="263769">
                <a:tc>
                  <a:txBody>
                    <a:bodyPr/>
                    <a:lstStyle/>
                    <a:p>
                      <a:pPr algn="ctr" rtl="0" fontAlgn="b"/>
                      <a:r>
                        <a:rPr lang="en-US" sz="1400" b="0" i="0" u="none" strike="noStrike" dirty="0" smtClean="0">
                          <a:solidFill>
                            <a:srgbClr val="000000"/>
                          </a:solidFill>
                          <a:effectLst/>
                          <a:latin typeface="Calibri"/>
                        </a:rPr>
                        <a:t>2</a:t>
                      </a:r>
                      <a:endParaRPr lang="en-US" sz="1400" b="0" i="0" u="none" strike="noStrike" dirty="0">
                        <a:solidFill>
                          <a:srgbClr val="000000"/>
                        </a:solidFill>
                        <a:effectLst/>
                        <a:latin typeface="Calibri"/>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err="1" smtClean="0">
                          <a:solidFill>
                            <a:srgbClr val="000000"/>
                          </a:solidFill>
                          <a:effectLst/>
                          <a:latin typeface="Calibri"/>
                        </a:rPr>
                        <a:t>AllSaints</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June</a:t>
                      </a:r>
                      <a:r>
                        <a:rPr lang="en-US" sz="1400" b="0" i="0" u="none" strike="noStrike" baseline="0" dirty="0" smtClean="0">
                          <a:solidFill>
                            <a:srgbClr val="000000"/>
                          </a:solidFill>
                          <a:effectLst/>
                          <a:latin typeface="+mn-lt"/>
                        </a:rPr>
                        <a:t> 28</a:t>
                      </a:r>
                      <a:endParaRPr lang="en-US" sz="1400" b="0" i="0" u="none" strike="noStrike" dirty="0" smtClean="0">
                        <a:solidFill>
                          <a:srgbClr val="000000"/>
                        </a:solidFill>
                        <a:effectLst/>
                        <a:latin typeface="+mn-l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r>
              <a:tr h="263769">
                <a:tc>
                  <a:txBody>
                    <a:bodyPr/>
                    <a:lstStyle/>
                    <a:p>
                      <a:pPr algn="ctr" rtl="0" fontAlgn="b"/>
                      <a:r>
                        <a:rPr lang="en-US" sz="1400" b="0" i="0" u="none" strike="noStrike">
                          <a:solidFill>
                            <a:srgbClr val="000000"/>
                          </a:solidFill>
                          <a:effectLst/>
                          <a:latin typeface="Calibri"/>
                        </a:rPr>
                        <a:t>3</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Calibri"/>
                        </a:rPr>
                        <a:t>Baylor</a:t>
                      </a:r>
                      <a:r>
                        <a:rPr lang="en-US" sz="1400" b="0" i="0" u="none" strike="noStrike" baseline="0" dirty="0" smtClean="0">
                          <a:solidFill>
                            <a:srgbClr val="000000"/>
                          </a:solidFill>
                          <a:effectLst/>
                          <a:latin typeface="Calibri"/>
                        </a:rPr>
                        <a:t> Plano</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Calibri"/>
                        </a:rPr>
                        <a:t>August 9 </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r>
              <a:tr h="263769">
                <a:tc>
                  <a:txBody>
                    <a:bodyPr/>
                    <a:lstStyle/>
                    <a:p>
                      <a:pPr algn="ctr" rtl="0" fontAlgn="b"/>
                      <a:r>
                        <a:rPr lang="en-US" sz="1400" b="0" i="0" u="none" strike="noStrike">
                          <a:solidFill>
                            <a:srgbClr val="000000"/>
                          </a:solidFill>
                          <a:effectLst/>
                          <a:latin typeface="Calibri"/>
                        </a:rPr>
                        <a:t>3</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Calibri"/>
                        </a:rPr>
                        <a:t>Plano</a:t>
                      </a:r>
                      <a:r>
                        <a:rPr lang="en-US" sz="1400" b="0" i="0" u="none" strike="noStrike" baseline="0" dirty="0" smtClean="0">
                          <a:solidFill>
                            <a:srgbClr val="000000"/>
                          </a:solidFill>
                          <a:effectLst/>
                          <a:latin typeface="Calibri"/>
                        </a:rPr>
                        <a:t> Heart</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mn-lt"/>
                        </a:rPr>
                        <a:t>August 9 </a:t>
                      </a:r>
                      <a:endParaRPr lang="en-US" sz="1400" b="0" i="0" u="none" strike="noStrike" dirty="0">
                        <a:solidFill>
                          <a:srgbClr val="000000"/>
                        </a:solidFill>
                        <a:effectLst/>
                        <a:latin typeface="+mn-l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r>
              <a:tr h="263769">
                <a:tc>
                  <a:txBody>
                    <a:bodyPr/>
                    <a:lstStyle/>
                    <a:p>
                      <a:pPr algn="ctr" rtl="0" fontAlgn="b"/>
                      <a:r>
                        <a:rPr lang="en-US" sz="1400" b="0" i="0" u="none" strike="noStrike">
                          <a:solidFill>
                            <a:srgbClr val="000000"/>
                          </a:solidFill>
                          <a:effectLst/>
                          <a:latin typeface="Calibri"/>
                        </a:rPr>
                        <a:t>3</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Calibri"/>
                        </a:rPr>
                        <a:t>Grapevine</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c>
                  <a:txBody>
                    <a:bodyPr/>
                    <a:lstStyle/>
                    <a:p>
                      <a:pPr algn="ctr" rtl="0" fontAlgn="b"/>
                      <a:r>
                        <a:rPr lang="en-US" sz="1400" b="0" i="0" u="none" strike="noStrike" dirty="0" smtClean="0">
                          <a:solidFill>
                            <a:srgbClr val="000000"/>
                          </a:solidFill>
                          <a:effectLst/>
                          <a:latin typeface="+mn-lt"/>
                        </a:rPr>
                        <a:t>August 9 </a:t>
                      </a:r>
                      <a:endParaRPr lang="en-US" sz="1400" b="0" i="0" u="none" strike="noStrike" dirty="0">
                        <a:solidFill>
                          <a:srgbClr val="000000"/>
                        </a:solidFill>
                        <a:effectLst/>
                        <a:latin typeface="+mn-l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6E6E6"/>
                    </a:solidFill>
                  </a:tcPr>
                </a:tc>
              </a:tr>
              <a:tr h="263769">
                <a:tc>
                  <a:txBody>
                    <a:bodyPr/>
                    <a:lstStyle/>
                    <a:p>
                      <a:pPr algn="ctr" rtl="0" fontAlgn="b"/>
                      <a:r>
                        <a:rPr lang="en-US" sz="1400" b="0" i="0" u="none" strike="noStrike">
                          <a:solidFill>
                            <a:srgbClr val="000000"/>
                          </a:solidFill>
                          <a:effectLst/>
                          <a:latin typeface="Calibri"/>
                        </a:rPr>
                        <a:t>4</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smtClean="0">
                          <a:solidFill>
                            <a:srgbClr val="000000"/>
                          </a:solidFill>
                          <a:effectLst/>
                          <a:latin typeface="Calibri"/>
                        </a:rPr>
                        <a:t>BHVH</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smtClean="0">
                          <a:solidFill>
                            <a:srgbClr val="000000"/>
                          </a:solidFill>
                          <a:effectLst/>
                          <a:latin typeface="Calibri"/>
                        </a:rPr>
                        <a:t>September</a:t>
                      </a:r>
                      <a:r>
                        <a:rPr lang="en-US" sz="1400" b="0" i="0" u="none" strike="noStrike" baseline="0" dirty="0" smtClean="0">
                          <a:solidFill>
                            <a:srgbClr val="000000"/>
                          </a:solidFill>
                          <a:effectLst/>
                          <a:latin typeface="Calibri"/>
                        </a:rPr>
                        <a:t> 20</a:t>
                      </a:r>
                      <a:endParaRPr lang="en-US" sz="1400" b="0" i="0" u="none" strike="noStrike" dirty="0" smtClean="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r>
              <a:tr h="263769">
                <a:tc>
                  <a:txBody>
                    <a:bodyPr/>
                    <a:lstStyle/>
                    <a:p>
                      <a:pPr algn="ctr" rtl="0" fontAlgn="b"/>
                      <a:r>
                        <a:rPr lang="en-US" sz="1400" b="0" i="0" u="none" strike="noStrike">
                          <a:solidFill>
                            <a:srgbClr val="000000"/>
                          </a:solidFill>
                          <a:effectLst/>
                          <a:latin typeface="Calibri"/>
                        </a:rPr>
                        <a:t>4</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smtClean="0">
                          <a:solidFill>
                            <a:srgbClr val="000000"/>
                          </a:solidFill>
                          <a:effectLst/>
                          <a:latin typeface="Calibri"/>
                        </a:rPr>
                        <a:t>BSH</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smtClean="0">
                          <a:solidFill>
                            <a:srgbClr val="000000"/>
                          </a:solidFill>
                          <a:effectLst/>
                          <a:latin typeface="+mn-lt"/>
                        </a:rPr>
                        <a:t>September</a:t>
                      </a:r>
                      <a:r>
                        <a:rPr lang="en-US" sz="1400" b="0" i="0" u="none" strike="noStrike" baseline="0" dirty="0" smtClean="0">
                          <a:solidFill>
                            <a:srgbClr val="000000"/>
                          </a:solidFill>
                          <a:effectLst/>
                          <a:latin typeface="+mn-lt"/>
                        </a:rPr>
                        <a:t> 20</a:t>
                      </a:r>
                      <a:endParaRPr lang="en-US" sz="1400" b="0" i="0" u="none" strike="noStrike" dirty="0" smtClean="0">
                        <a:solidFill>
                          <a:srgbClr val="000000"/>
                        </a:solidFill>
                        <a:effectLst/>
                        <a:latin typeface="+mn-l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r>
              <a:tr h="263769">
                <a:tc>
                  <a:txBody>
                    <a:bodyPr/>
                    <a:lstStyle/>
                    <a:p>
                      <a:pPr algn="ctr" rtl="0" fontAlgn="b"/>
                      <a:r>
                        <a:rPr lang="en-US" sz="1400" b="0" i="0" u="none" strike="noStrike">
                          <a:solidFill>
                            <a:srgbClr val="000000"/>
                          </a:solidFill>
                          <a:effectLst/>
                          <a:latin typeface="Calibri"/>
                        </a:rPr>
                        <a:t>4</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algn="ctr" rtl="0" fontAlgn="b"/>
                      <a:r>
                        <a:rPr lang="en-US" sz="1400" b="0" i="0" u="none" strike="noStrike" dirty="0" smtClean="0">
                          <a:solidFill>
                            <a:srgbClr val="000000"/>
                          </a:solidFill>
                          <a:effectLst/>
                          <a:latin typeface="Calibri"/>
                        </a:rPr>
                        <a:t>OCH</a:t>
                      </a:r>
                      <a:endParaRPr lang="en-US"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September</a:t>
                      </a:r>
                      <a:r>
                        <a:rPr lang="en-US" sz="1400" b="0" i="0" u="none" strike="noStrike" baseline="0" dirty="0" smtClean="0">
                          <a:solidFill>
                            <a:srgbClr val="000000"/>
                          </a:solidFill>
                          <a:effectLst/>
                          <a:latin typeface="+mn-lt"/>
                        </a:rPr>
                        <a:t> 20</a:t>
                      </a:r>
                      <a:endParaRPr lang="en-US" sz="1400" b="0" i="0" u="none" strike="noStrike" dirty="0" smtClean="0">
                        <a:solidFill>
                          <a:srgbClr val="000000"/>
                        </a:solidFill>
                        <a:effectLst/>
                        <a:latin typeface="+mn-lt"/>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3B3B3"/>
                    </a:solidFill>
                  </a:tcPr>
                </a:tc>
              </a:tr>
            </a:tbl>
          </a:graphicData>
        </a:graphic>
      </p:graphicFrame>
      <p:sp>
        <p:nvSpPr>
          <p:cNvPr id="4" name="Slide Number Placeholder 3"/>
          <p:cNvSpPr>
            <a:spLocks noGrp="1"/>
          </p:cNvSpPr>
          <p:nvPr>
            <p:ph type="sldNum" sz="quarter" idx="12"/>
          </p:nvPr>
        </p:nvSpPr>
        <p:spPr/>
        <p:txBody>
          <a:bodyPr/>
          <a:lstStyle/>
          <a:p>
            <a:fld id="{99FB7D82-1B90-44C0-ADB8-3A9D5731A9A8}" type="slidenum">
              <a:rPr lang="en-US" smtClean="0"/>
              <a:pPr/>
              <a:t>24</a:t>
            </a:fld>
            <a:endParaRPr lang="en-US" dirty="0"/>
          </a:p>
        </p:txBody>
      </p:sp>
      <p:sp>
        <p:nvSpPr>
          <p:cNvPr id="7" name="TextBox 6"/>
          <p:cNvSpPr txBox="1"/>
          <p:nvPr/>
        </p:nvSpPr>
        <p:spPr>
          <a:xfrm>
            <a:off x="4724400" y="1600200"/>
            <a:ext cx="4038600" cy="3970318"/>
          </a:xfrm>
          <a:prstGeom prst="rect">
            <a:avLst/>
          </a:prstGeom>
          <a:noFill/>
        </p:spPr>
        <p:txBody>
          <a:bodyPr wrap="square" rtlCol="0">
            <a:spAutoFit/>
          </a:bodyPr>
          <a:lstStyle/>
          <a:p>
            <a:r>
              <a:rPr lang="en-US" sz="1400" b="1" u="sng" dirty="0" smtClean="0"/>
              <a:t>Considerations</a:t>
            </a:r>
            <a:r>
              <a:rPr lang="en-US" sz="1400" dirty="0" smtClean="0"/>
              <a:t>: </a:t>
            </a:r>
          </a:p>
          <a:p>
            <a:pPr marL="285750" indent="-285750">
              <a:buFont typeface="Arial" pitchFamily="34" charset="0"/>
              <a:buChar char="•"/>
            </a:pPr>
            <a:r>
              <a:rPr lang="en-US" sz="1400" dirty="0" smtClean="0"/>
              <a:t>Using </a:t>
            </a:r>
            <a:r>
              <a:rPr lang="en-US" sz="1400" dirty="0"/>
              <a:t>current vendor or </a:t>
            </a:r>
            <a:r>
              <a:rPr lang="en-US" sz="1400" dirty="0" smtClean="0"/>
              <a:t>dumb </a:t>
            </a:r>
            <a:r>
              <a:rPr lang="en-US" sz="1400" dirty="0"/>
              <a:t>scanner </a:t>
            </a:r>
            <a:endParaRPr lang="en-US" sz="1400" dirty="0" smtClean="0"/>
          </a:p>
          <a:p>
            <a:pPr marL="285750" indent="-285750">
              <a:buFont typeface="Arial" pitchFamily="34" charset="0"/>
              <a:buChar char="•"/>
            </a:pPr>
            <a:r>
              <a:rPr lang="en-US" sz="1400" dirty="0"/>
              <a:t>Kickoff </a:t>
            </a:r>
            <a:r>
              <a:rPr lang="en-US" sz="1400" dirty="0" smtClean="0"/>
              <a:t>meeting </a:t>
            </a:r>
            <a:r>
              <a:rPr lang="en-US" sz="1400" dirty="0"/>
              <a:t>for first wave occurs </a:t>
            </a:r>
            <a:r>
              <a:rPr lang="en-US" sz="1400" dirty="0" smtClean="0"/>
              <a:t>on 2/10</a:t>
            </a:r>
          </a:p>
          <a:p>
            <a:pPr marL="285750" indent="-285750">
              <a:buFont typeface="Arial" pitchFamily="34" charset="0"/>
              <a:buChar char="•"/>
            </a:pPr>
            <a:r>
              <a:rPr lang="en-US" sz="1400" dirty="0" smtClean="0"/>
              <a:t>Final deployment will depend on the following elements: </a:t>
            </a:r>
          </a:p>
          <a:p>
            <a:pPr marL="742950" lvl="1" indent="-285750">
              <a:buFont typeface="Arial" pitchFamily="34" charset="0"/>
              <a:buChar char="•"/>
            </a:pPr>
            <a:r>
              <a:rPr lang="en-US" sz="1400" dirty="0" smtClean="0"/>
              <a:t>Technical Assessment</a:t>
            </a:r>
          </a:p>
          <a:p>
            <a:pPr marL="742950" lvl="1" indent="-285750">
              <a:buFont typeface="Arial" pitchFamily="34" charset="0"/>
              <a:buChar char="•"/>
            </a:pPr>
            <a:r>
              <a:rPr lang="en-US" sz="1400" dirty="0" smtClean="0"/>
              <a:t>Nursing Assessment </a:t>
            </a:r>
          </a:p>
          <a:p>
            <a:pPr marL="742950" lvl="1" indent="-285750">
              <a:buFont typeface="Arial" pitchFamily="34" charset="0"/>
              <a:buChar char="•"/>
            </a:pPr>
            <a:r>
              <a:rPr lang="en-US" sz="1400" dirty="0" smtClean="0"/>
              <a:t>Pharmacy Assessment</a:t>
            </a:r>
          </a:p>
          <a:p>
            <a:pPr marL="742950" lvl="1" indent="-285750">
              <a:buFont typeface="Arial" pitchFamily="34" charset="0"/>
              <a:buChar char="•"/>
            </a:pPr>
            <a:r>
              <a:rPr lang="en-US" sz="1400" dirty="0" smtClean="0"/>
              <a:t>Facility Deliverables </a:t>
            </a:r>
          </a:p>
          <a:p>
            <a:pPr marL="742950" lvl="1" indent="-285750">
              <a:buFont typeface="Arial" pitchFamily="34" charset="0"/>
              <a:buChar char="•"/>
            </a:pPr>
            <a:r>
              <a:rPr lang="en-US" sz="1400" dirty="0" smtClean="0"/>
              <a:t>Geographical Locations </a:t>
            </a:r>
          </a:p>
          <a:p>
            <a:pPr marL="742950" lvl="1" indent="-285750">
              <a:buFont typeface="Arial" pitchFamily="34" charset="0"/>
              <a:buChar char="•"/>
            </a:pPr>
            <a:r>
              <a:rPr lang="en-US" sz="1400" dirty="0" smtClean="0"/>
              <a:t>Approval of Nursing Mobility Project (Capacity Issues) </a:t>
            </a:r>
          </a:p>
          <a:p>
            <a:pPr marL="742950" lvl="1" indent="-285750">
              <a:buFont typeface="Arial" pitchFamily="34" charset="0"/>
              <a:buChar char="•"/>
            </a:pPr>
            <a:endParaRPr lang="en-US" sz="1400" dirty="0"/>
          </a:p>
          <a:p>
            <a:r>
              <a:rPr lang="en-US" sz="1400" b="1" u="sng" dirty="0" smtClean="0"/>
              <a:t>Notes</a:t>
            </a:r>
            <a:r>
              <a:rPr lang="en-US" sz="1400" dirty="0" smtClean="0"/>
              <a:t>: </a:t>
            </a:r>
          </a:p>
          <a:p>
            <a:pPr marL="285750" indent="-285750">
              <a:buFont typeface="Arial" pitchFamily="34" charset="0"/>
              <a:buChar char="•"/>
            </a:pPr>
            <a:r>
              <a:rPr lang="en-US" sz="1400" dirty="0" smtClean="0"/>
              <a:t>Reducing the Critical Path (Hardware Purchase) for Wave 1 only effects Wave 1. All subsequent implementation are dependent on the conclusion of the Planning Phase, not Execution . </a:t>
            </a:r>
            <a:endParaRPr lang="en-US" sz="1400" dirty="0"/>
          </a:p>
        </p:txBody>
      </p:sp>
    </p:spTree>
    <p:extLst>
      <p:ext uri="{BB962C8B-B14F-4D97-AF65-F5344CB8AC3E}">
        <p14:creationId xmlns:p14="http://schemas.microsoft.com/office/powerpoint/2010/main" val="22797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Partnering for Success</a:t>
            </a:r>
            <a:endParaRPr lang="en-US" dirty="0"/>
          </a:p>
        </p:txBody>
      </p:sp>
      <p:sp>
        <p:nvSpPr>
          <p:cNvPr id="4" name="Slide Number Placeholder 3"/>
          <p:cNvSpPr>
            <a:spLocks noGrp="1"/>
          </p:cNvSpPr>
          <p:nvPr>
            <p:ph type="sldNum" sz="quarter" idx="12"/>
          </p:nvPr>
        </p:nvSpPr>
        <p:spPr/>
        <p:txBody>
          <a:bodyPr/>
          <a:lstStyle/>
          <a:p>
            <a:fld id="{99FB7D82-1B90-44C0-ADB8-3A9D5731A9A8}"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2008537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FB7D82-1B90-44C0-ADB8-3A9D5731A9A8}" type="slidenum">
              <a:rPr lang="en-US" smtClean="0">
                <a:solidFill>
                  <a:prstClr val="white"/>
                </a:solidFill>
              </a:rPr>
              <a:pPr/>
              <a:t>26</a:t>
            </a:fld>
            <a:endParaRPr lang="en-US" dirty="0">
              <a:solidFill>
                <a:prstClr val="white"/>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04800"/>
            <a:ext cx="5638800"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77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0448" y="6607377"/>
            <a:ext cx="3733800" cy="276999"/>
          </a:xfrm>
          <a:prstGeom prst="rect">
            <a:avLst/>
          </a:prstGeom>
          <a:noFill/>
        </p:spPr>
        <p:txBody>
          <a:bodyPr wrap="square" rtlCol="0">
            <a:spAutoFit/>
          </a:bodyPr>
          <a:lstStyle/>
          <a:p>
            <a:pPr algn="ctr"/>
            <a:r>
              <a:rPr lang="en-US" sz="1200" dirty="0" smtClean="0">
                <a:solidFill>
                  <a:schemeClr val="bg1"/>
                </a:solidFill>
              </a:rPr>
              <a:t>Human Factors @ BHCS © 2013</a:t>
            </a:r>
            <a:endParaRPr lang="en-US" sz="1200" dirty="0">
              <a:solidFill>
                <a:schemeClr val="bg1"/>
              </a:solidFill>
            </a:endParaRPr>
          </a:p>
        </p:txBody>
      </p:sp>
      <p:pic>
        <p:nvPicPr>
          <p:cNvPr id="2051" name="Picture 3"/>
          <p:cNvPicPr>
            <a:picLocks noChangeAspect="1" noChangeArrowheads="1"/>
          </p:cNvPicPr>
          <p:nvPr/>
        </p:nvPicPr>
        <p:blipFill>
          <a:blip r:embed="rId2" cstate="print"/>
          <a:srcRect/>
          <a:stretch>
            <a:fillRect/>
          </a:stretch>
        </p:blipFill>
        <p:spPr bwMode="auto">
          <a:xfrm>
            <a:off x="209550" y="838200"/>
            <a:ext cx="8686800" cy="5762518"/>
          </a:xfrm>
          <a:prstGeom prst="rect">
            <a:avLst/>
          </a:prstGeom>
          <a:noFill/>
          <a:ln w="9525">
            <a:noFill/>
            <a:miter lim="800000"/>
            <a:headEnd/>
            <a:tailEnd/>
          </a:ln>
        </p:spPr>
      </p:pic>
      <p:sp>
        <p:nvSpPr>
          <p:cNvPr id="7" name="Title 1"/>
          <p:cNvSpPr txBox="1">
            <a:spLocks/>
          </p:cNvSpPr>
          <p:nvPr/>
        </p:nvSpPr>
        <p:spPr>
          <a:xfrm>
            <a:off x="5176" y="-304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Appendix </a:t>
            </a:r>
            <a:r>
              <a:rPr lang="en-US" sz="2800" dirty="0" smtClean="0"/>
              <a:t>A: Med/Surg Med </a:t>
            </a:r>
            <a:r>
              <a:rPr lang="en-US" sz="2800" dirty="0"/>
              <a:t>Admin Workflow &amp; Interruptions</a:t>
            </a:r>
          </a:p>
        </p:txBody>
      </p:sp>
      <p:sp>
        <p:nvSpPr>
          <p:cNvPr id="8" name="TextBox 7"/>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2014			</a:t>
            </a:r>
            <a:fld id="{6042979D-310B-48A0-B716-5BEFD9948FBF}" type="slidenum">
              <a:rPr lang="en-US" sz="1400" b="1" smtClean="0">
                <a:solidFill>
                  <a:schemeClr val="bg2"/>
                </a:solidFill>
              </a:rPr>
              <a:pPr algn="ctr"/>
              <a:t>27</a:t>
            </a:fld>
            <a:endParaRPr lang="en-US" sz="1400" b="1" dirty="0">
              <a:solidFill>
                <a:schemeClr val="bg2"/>
              </a:solidFill>
            </a:endParaRPr>
          </a:p>
        </p:txBody>
      </p:sp>
    </p:spTree>
    <p:extLst>
      <p:ext uri="{BB962C8B-B14F-4D97-AF65-F5344CB8AC3E}">
        <p14:creationId xmlns:p14="http://schemas.microsoft.com/office/powerpoint/2010/main" val="9832403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1143000"/>
          </a:xfrm>
        </p:spPr>
        <p:txBody>
          <a:bodyPr>
            <a:noAutofit/>
          </a:bodyPr>
          <a:lstStyle/>
          <a:p>
            <a:r>
              <a:rPr lang="en-US" sz="2800" dirty="0">
                <a:solidFill>
                  <a:schemeClr val="tx1"/>
                </a:solidFill>
                <a:latin typeface="+mj-lt"/>
              </a:rPr>
              <a:t>Appendix </a:t>
            </a:r>
            <a:r>
              <a:rPr lang="en-US" sz="2800" dirty="0" smtClean="0">
                <a:solidFill>
                  <a:schemeClr val="tx1"/>
                </a:solidFill>
                <a:latin typeface="+mj-lt"/>
              </a:rPr>
              <a:t>B: ICU Med </a:t>
            </a:r>
            <a:r>
              <a:rPr lang="en-US" sz="2800" dirty="0">
                <a:solidFill>
                  <a:schemeClr val="tx1"/>
                </a:solidFill>
                <a:latin typeface="+mj-lt"/>
              </a:rPr>
              <a:t>Admin Workflow &amp; Interruptions</a:t>
            </a:r>
          </a:p>
        </p:txBody>
      </p:sp>
      <p:sp>
        <p:nvSpPr>
          <p:cNvPr id="5" name="TextBox 4"/>
          <p:cNvSpPr txBox="1"/>
          <p:nvPr/>
        </p:nvSpPr>
        <p:spPr>
          <a:xfrm>
            <a:off x="2690448" y="6607377"/>
            <a:ext cx="3733800" cy="276999"/>
          </a:xfrm>
          <a:prstGeom prst="rect">
            <a:avLst/>
          </a:prstGeom>
          <a:noFill/>
        </p:spPr>
        <p:txBody>
          <a:bodyPr wrap="square" rtlCol="0">
            <a:spAutoFit/>
          </a:bodyPr>
          <a:lstStyle/>
          <a:p>
            <a:pPr algn="ctr"/>
            <a:r>
              <a:rPr lang="en-US" sz="1200" dirty="0" smtClean="0">
                <a:solidFill>
                  <a:schemeClr val="bg1"/>
                </a:solidFill>
              </a:rPr>
              <a:t>Human Factors @ BHCS © 2013</a:t>
            </a:r>
            <a:endParaRPr lang="en-US" sz="1200"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28600" y="762000"/>
            <a:ext cx="8610600" cy="5837644"/>
          </a:xfrm>
          <a:prstGeom prst="rect">
            <a:avLst/>
          </a:prstGeom>
          <a:noFill/>
          <a:ln w="9525">
            <a:noFill/>
            <a:miter lim="800000"/>
            <a:headEnd/>
            <a:tailEnd/>
          </a:ln>
        </p:spPr>
      </p:pic>
      <p:sp>
        <p:nvSpPr>
          <p:cNvPr id="6" name="TextBox 5"/>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2014			</a:t>
            </a:r>
            <a:fld id="{6042979D-310B-48A0-B716-5BEFD9948FBF}" type="slidenum">
              <a:rPr lang="en-US" sz="1400" b="1" smtClean="0">
                <a:solidFill>
                  <a:schemeClr val="bg2"/>
                </a:solidFill>
              </a:rPr>
              <a:pPr algn="ctr"/>
              <a:t>28</a:t>
            </a:fld>
            <a:endParaRPr lang="en-US" sz="1400" b="1" dirty="0">
              <a:solidFill>
                <a:schemeClr val="bg2"/>
              </a:solidFill>
            </a:endParaRPr>
          </a:p>
        </p:txBody>
      </p:sp>
    </p:spTree>
    <p:extLst>
      <p:ext uri="{BB962C8B-B14F-4D97-AF65-F5344CB8AC3E}">
        <p14:creationId xmlns:p14="http://schemas.microsoft.com/office/powerpoint/2010/main" val="19787201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3200" dirty="0" smtClean="0"/>
              <a:t>Appendix C: </a:t>
            </a:r>
            <a:br>
              <a:rPr lang="en-US" sz="3200" dirty="0" smtClean="0"/>
            </a:br>
            <a:r>
              <a:rPr lang="en-US" sz="3200" dirty="0" smtClean="0"/>
              <a:t>Human Factors Learning Points</a:t>
            </a:r>
            <a:endParaRPr lang="en-US" sz="3200" dirty="0"/>
          </a:p>
        </p:txBody>
      </p:sp>
      <p:sp>
        <p:nvSpPr>
          <p:cNvPr id="3" name="Content Placeholder 2"/>
          <p:cNvSpPr>
            <a:spLocks noGrp="1"/>
          </p:cNvSpPr>
          <p:nvPr>
            <p:ph idx="1"/>
          </p:nvPr>
        </p:nvSpPr>
        <p:spPr>
          <a:xfrm>
            <a:off x="76200" y="1600200"/>
            <a:ext cx="8763000" cy="4800600"/>
          </a:xfrm>
        </p:spPr>
        <p:txBody>
          <a:bodyPr>
            <a:noAutofit/>
          </a:bodyPr>
          <a:lstStyle/>
          <a:p>
            <a:r>
              <a:rPr lang="en-US" sz="2000" dirty="0" smtClean="0"/>
              <a:t>Importance of observing</a:t>
            </a:r>
          </a:p>
          <a:p>
            <a:pPr lvl="1"/>
            <a:r>
              <a:rPr lang="en-US" sz="1600" dirty="0" smtClean="0"/>
              <a:t>Observe, not assume barriers to RN workflow efficiency</a:t>
            </a:r>
          </a:p>
          <a:p>
            <a:pPr lvl="1"/>
            <a:r>
              <a:rPr lang="en-US" sz="1600" dirty="0" smtClean="0"/>
              <a:t>Objectively measure current RN workload</a:t>
            </a:r>
          </a:p>
          <a:p>
            <a:pPr lvl="1"/>
            <a:r>
              <a:rPr lang="en-US" sz="1600" dirty="0" smtClean="0"/>
              <a:t>Evaluate interventions and impact to RN workload</a:t>
            </a:r>
          </a:p>
          <a:p>
            <a:endParaRPr lang="en-US" sz="2000" dirty="0" smtClean="0"/>
          </a:p>
          <a:p>
            <a:r>
              <a:rPr lang="en-US" sz="2000" dirty="0" smtClean="0"/>
              <a:t>Interruption and memory burden to address work arounds</a:t>
            </a:r>
          </a:p>
          <a:p>
            <a:pPr lvl="1"/>
            <a:r>
              <a:rPr lang="en-US" sz="1600" dirty="0" smtClean="0"/>
              <a:t>RNs make use of paper processes to address memory burden</a:t>
            </a:r>
          </a:p>
          <a:p>
            <a:pPr lvl="1"/>
            <a:r>
              <a:rPr lang="en-US" sz="1600" dirty="0" smtClean="0"/>
              <a:t>Utilization of paper as an artifact from</a:t>
            </a:r>
          </a:p>
          <a:p>
            <a:pPr lvl="2"/>
            <a:r>
              <a:rPr lang="en-US" sz="1400" dirty="0" smtClean="0"/>
              <a:t>Cumbersome processes</a:t>
            </a:r>
          </a:p>
          <a:p>
            <a:pPr lvl="2"/>
            <a:r>
              <a:rPr lang="en-US" sz="1400" dirty="0" smtClean="0"/>
              <a:t>Sub-optimal tools (e.g. EHR)</a:t>
            </a:r>
          </a:p>
          <a:p>
            <a:pPr lvl="2"/>
            <a:r>
              <a:rPr lang="en-US" sz="1400" dirty="0" smtClean="0"/>
              <a:t>Interruptions / distractions while completing work</a:t>
            </a:r>
            <a:r>
              <a:rPr lang="en-US" sz="1050" dirty="0" smtClean="0"/>
              <a:t/>
            </a:r>
            <a:br>
              <a:rPr lang="en-US" sz="1050" dirty="0" smtClean="0"/>
            </a:br>
            <a:endParaRPr lang="en-US" sz="1050" dirty="0" smtClean="0"/>
          </a:p>
        </p:txBody>
      </p:sp>
      <p:sp>
        <p:nvSpPr>
          <p:cNvPr id="4" name="TextBox 3"/>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rgbClr val="EEECE1"/>
                </a:solidFill>
              </a:rPr>
              <a:t>		Human Factors @ Baylor Health Care System © 2013			</a:t>
            </a:r>
            <a:fld id="{6042979D-310B-48A0-B716-5BEFD9948FBF}" type="slidenum">
              <a:rPr lang="en-US" sz="1400" b="1" smtClean="0">
                <a:solidFill>
                  <a:srgbClr val="EEECE1"/>
                </a:solidFill>
              </a:rPr>
              <a:pPr algn="ctr"/>
              <a:t>29</a:t>
            </a:fld>
            <a:endParaRPr lang="en-US" sz="1400" b="1" dirty="0">
              <a:solidFill>
                <a:srgbClr val="EEECE1"/>
              </a:solidFill>
            </a:endParaRPr>
          </a:p>
        </p:txBody>
      </p:sp>
      <p:sp>
        <p:nvSpPr>
          <p:cNvPr id="5" name="TextBox 4"/>
          <p:cNvSpPr txBox="1"/>
          <p:nvPr/>
        </p:nvSpPr>
        <p:spPr>
          <a:xfrm>
            <a:off x="7239000" y="0"/>
            <a:ext cx="1905000" cy="307777"/>
          </a:xfrm>
          <a:prstGeom prst="rect">
            <a:avLst/>
          </a:prstGeom>
          <a:noFill/>
        </p:spPr>
        <p:txBody>
          <a:bodyPr wrap="square" rtlCol="0">
            <a:spAutoFit/>
          </a:bodyPr>
          <a:lstStyle/>
          <a:p>
            <a:r>
              <a:rPr lang="en-US" sz="1400" dirty="0" smtClean="0">
                <a:solidFill>
                  <a:prstClr val="black"/>
                </a:solidFill>
              </a:rPr>
              <a:t>DRAFT for Discussion</a:t>
            </a:r>
            <a:endParaRPr lang="en-US" sz="1400" dirty="0">
              <a:solidFill>
                <a:prstClr val="black"/>
              </a:solidFill>
            </a:endParaRPr>
          </a:p>
        </p:txBody>
      </p:sp>
    </p:spTree>
    <p:extLst>
      <p:ext uri="{BB962C8B-B14F-4D97-AF65-F5344CB8AC3E}">
        <p14:creationId xmlns:p14="http://schemas.microsoft.com/office/powerpoint/2010/main" val="109431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Background</a:t>
            </a:r>
            <a:endParaRPr lang="en-US" sz="3600" dirty="0"/>
          </a:p>
        </p:txBody>
      </p:sp>
      <p:sp>
        <p:nvSpPr>
          <p:cNvPr id="3" name="Content Placeholder 2"/>
          <p:cNvSpPr>
            <a:spLocks noGrp="1"/>
          </p:cNvSpPr>
          <p:nvPr>
            <p:ph idx="1"/>
          </p:nvPr>
        </p:nvSpPr>
        <p:spPr>
          <a:xfrm>
            <a:off x="152400" y="914400"/>
            <a:ext cx="8763000" cy="6096000"/>
          </a:xfrm>
        </p:spPr>
        <p:txBody>
          <a:bodyPr>
            <a:normAutofit/>
          </a:bodyPr>
          <a:lstStyle/>
          <a:p>
            <a:pPr marL="457200" lvl="1" indent="-342900">
              <a:buFont typeface="Arial" pitchFamily="34" charset="0"/>
              <a:buChar char="•"/>
            </a:pPr>
            <a:r>
              <a:rPr lang="en-US" sz="2000" dirty="0" smtClean="0"/>
              <a:t>2012 National </a:t>
            </a:r>
            <a:r>
              <a:rPr lang="en-US" sz="2000" dirty="0"/>
              <a:t>Database of Nursing Quality Indicators (NDNQI</a:t>
            </a:r>
            <a:r>
              <a:rPr lang="en-US" sz="2000" baseline="30000" dirty="0"/>
              <a:t>©</a:t>
            </a:r>
            <a:r>
              <a:rPr lang="en-US" sz="2000" dirty="0"/>
              <a:t>) </a:t>
            </a:r>
            <a:r>
              <a:rPr lang="en-US" sz="2000" dirty="0" smtClean="0"/>
              <a:t>demonstrated a </a:t>
            </a:r>
            <a:r>
              <a:rPr lang="en-US" sz="2000" dirty="0"/>
              <a:t>significant </a:t>
            </a:r>
            <a:r>
              <a:rPr lang="en-US" sz="2000" dirty="0" smtClean="0"/>
              <a:t>decline in nurse satisfaction, </a:t>
            </a:r>
            <a:r>
              <a:rPr lang="en-US" sz="2000" dirty="0"/>
              <a:t>despite steady nurse to patient ratios </a:t>
            </a:r>
            <a:r>
              <a:rPr lang="en-US" sz="2000" dirty="0" smtClean="0"/>
              <a:t>of 5:1 </a:t>
            </a:r>
            <a:r>
              <a:rPr lang="en-US" sz="2000" dirty="0"/>
              <a:t>for </a:t>
            </a:r>
            <a:r>
              <a:rPr lang="en-US" sz="2000" dirty="0" smtClean="0"/>
              <a:t>med/surg units </a:t>
            </a:r>
            <a:r>
              <a:rPr lang="en-US" sz="2000" dirty="0"/>
              <a:t>and 2:1 for </a:t>
            </a:r>
            <a:r>
              <a:rPr lang="en-US" sz="2000" dirty="0" smtClean="0"/>
              <a:t>ICU</a:t>
            </a:r>
            <a:r>
              <a:rPr lang="en-US" sz="2000" dirty="0"/>
              <a:t>s</a:t>
            </a:r>
            <a:r>
              <a:rPr lang="en-US" sz="2000" dirty="0" smtClean="0"/>
              <a:t> </a:t>
            </a:r>
          </a:p>
          <a:p>
            <a:pPr marL="114300" lvl="1" indent="0">
              <a:buNone/>
            </a:pPr>
            <a:endParaRPr lang="en-US" sz="800" dirty="0" smtClean="0"/>
          </a:p>
          <a:p>
            <a:pPr marL="457200" lvl="2" indent="-342900"/>
            <a:r>
              <a:rPr lang="en-US" sz="2000" dirty="0"/>
              <a:t>In particular, nurses’ ratings fell significantly on:</a:t>
            </a:r>
          </a:p>
          <a:p>
            <a:pPr marL="685800" lvl="3"/>
            <a:r>
              <a:rPr lang="en-US" sz="1800" dirty="0" smtClean="0"/>
              <a:t>Job </a:t>
            </a:r>
            <a:r>
              <a:rPr lang="en-US" sz="1800" dirty="0"/>
              <a:t>enjoyment</a:t>
            </a:r>
          </a:p>
          <a:p>
            <a:pPr marL="685800" lvl="3"/>
            <a:r>
              <a:rPr lang="en-US" sz="1800" dirty="0"/>
              <a:t>Staffing</a:t>
            </a:r>
          </a:p>
          <a:p>
            <a:pPr marL="685800" lvl="3"/>
            <a:r>
              <a:rPr lang="en-US" sz="1800" dirty="0"/>
              <a:t>Perceptions of the </a:t>
            </a:r>
            <a:r>
              <a:rPr lang="en-US" sz="1800" dirty="0" smtClean="0"/>
              <a:t>environment</a:t>
            </a:r>
          </a:p>
          <a:p>
            <a:pPr marL="457200" lvl="3" indent="0">
              <a:buNone/>
            </a:pPr>
            <a:endParaRPr lang="en-US" sz="800" dirty="0" smtClean="0"/>
          </a:p>
          <a:p>
            <a:pPr marL="457200" lvl="1" indent="-342900">
              <a:buFont typeface="Arial" pitchFamily="34" charset="0"/>
              <a:buChar char="•"/>
            </a:pPr>
            <a:r>
              <a:rPr lang="en-US" sz="2000" dirty="0" smtClean="0"/>
              <a:t>Indicated </a:t>
            </a:r>
            <a:r>
              <a:rPr lang="en-US" sz="2000" dirty="0"/>
              <a:t>that nurses felt more burdened than in previous years. </a:t>
            </a:r>
          </a:p>
          <a:p>
            <a:pPr marL="114300" lvl="1" indent="0">
              <a:buNone/>
            </a:pPr>
            <a:endParaRPr lang="en-US" sz="800" dirty="0"/>
          </a:p>
          <a:p>
            <a:pPr marL="457200" lvl="1" indent="-342900">
              <a:buFont typeface="Arial" pitchFamily="34" charset="0"/>
              <a:buChar char="•"/>
            </a:pPr>
            <a:r>
              <a:rPr lang="en-US" sz="2000" dirty="0" smtClean="0"/>
              <a:t>Human </a:t>
            </a:r>
            <a:r>
              <a:rPr lang="en-US" sz="2000" dirty="0"/>
              <a:t>factors </a:t>
            </a:r>
            <a:r>
              <a:rPr lang="en-US" sz="2000" dirty="0" smtClean="0"/>
              <a:t>was asked to assemble and lead </a:t>
            </a:r>
            <a:r>
              <a:rPr lang="en-US" sz="2000" dirty="0"/>
              <a:t>a multidisciplinary </a:t>
            </a:r>
            <a:r>
              <a:rPr lang="en-US" sz="2000" dirty="0" smtClean="0"/>
              <a:t>team, utilizing a systems engineering framework, to identify solutions</a:t>
            </a:r>
          </a:p>
          <a:p>
            <a:pPr marL="114300" lvl="1" indent="0">
              <a:buNone/>
            </a:pPr>
            <a:endParaRPr lang="en-US" sz="800" dirty="0"/>
          </a:p>
          <a:p>
            <a:pPr marL="457200" lvl="1" indent="-342900">
              <a:buFont typeface="Arial" pitchFamily="34" charset="0"/>
              <a:buChar char="•"/>
            </a:pPr>
            <a:r>
              <a:rPr lang="en-US" sz="2000" dirty="0" smtClean="0"/>
              <a:t>Two pilot units at Baylor </a:t>
            </a:r>
            <a:r>
              <a:rPr lang="en-US" sz="2000" dirty="0"/>
              <a:t>University Medical Center (BUMC</a:t>
            </a:r>
            <a:r>
              <a:rPr lang="en-US" sz="2000" dirty="0" smtClean="0"/>
              <a:t>) were selected </a:t>
            </a:r>
          </a:p>
          <a:p>
            <a:pPr marL="114300" lvl="1" indent="0">
              <a:buNone/>
            </a:pPr>
            <a:endParaRPr lang="en-US" sz="800" dirty="0"/>
          </a:p>
          <a:p>
            <a:pPr marL="457200" lvl="1" indent="-342900">
              <a:buFont typeface="Arial" pitchFamily="34" charset="0"/>
              <a:buChar char="•"/>
            </a:pPr>
            <a:r>
              <a:rPr lang="en-US" sz="2000" dirty="0" smtClean="0"/>
              <a:t>Goal </a:t>
            </a:r>
            <a:r>
              <a:rPr lang="en-US" sz="2000" dirty="0"/>
              <a:t>was to win back time and reduce nurses’ workload </a:t>
            </a:r>
            <a:r>
              <a:rPr lang="en-US" sz="2000" dirty="0" smtClean="0"/>
              <a:t>in order to </a:t>
            </a:r>
            <a:r>
              <a:rPr lang="en-US" sz="2000" dirty="0"/>
              <a:t>allow </a:t>
            </a:r>
            <a:r>
              <a:rPr lang="en-US" sz="2000" dirty="0" smtClean="0"/>
              <a:t>more time for direct </a:t>
            </a:r>
            <a:r>
              <a:rPr lang="en-US" sz="2000" dirty="0"/>
              <a:t>patient care </a:t>
            </a:r>
            <a:r>
              <a:rPr lang="en-US" sz="2000" dirty="0" smtClean="0"/>
              <a:t>activities with minimal threats to patient safety</a:t>
            </a:r>
            <a:endParaRPr lang="en-US" sz="2000" dirty="0"/>
          </a:p>
        </p:txBody>
      </p:sp>
      <p:sp>
        <p:nvSpPr>
          <p:cNvPr id="4" name="TextBox 3"/>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3</a:t>
            </a:fld>
            <a:endParaRPr lang="en-US" sz="1400" b="1" dirty="0">
              <a:solidFill>
                <a:schemeClr val="bg2"/>
              </a:solidFill>
            </a:endParaRPr>
          </a:p>
        </p:txBody>
      </p:sp>
    </p:spTree>
    <p:extLst>
      <p:ext uri="{BB962C8B-B14F-4D97-AF65-F5344CB8AC3E}">
        <p14:creationId xmlns:p14="http://schemas.microsoft.com/office/powerpoint/2010/main" val="37939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192"/>
            <a:ext cx="8229600" cy="1143000"/>
          </a:xfrm>
        </p:spPr>
        <p:txBody>
          <a:bodyPr>
            <a:noAutofit/>
          </a:bodyPr>
          <a:lstStyle/>
          <a:p>
            <a:r>
              <a:rPr lang="en-US" sz="2800" dirty="0" smtClean="0"/>
              <a:t>Appendix D: </a:t>
            </a:r>
            <a:br>
              <a:rPr lang="en-US" sz="2800" dirty="0" smtClean="0"/>
            </a:br>
            <a:r>
              <a:rPr lang="en-US" sz="2800" dirty="0" smtClean="0"/>
              <a:t>Exampled Inefficient Work System</a:t>
            </a:r>
            <a:endParaRPr lang="en-US" sz="2800" dirty="0"/>
          </a:p>
        </p:txBody>
      </p:sp>
      <p:pic>
        <p:nvPicPr>
          <p:cNvPr id="4" name="Content Placeholder 4" descr="4 Truett RN writing scheduled meds on paper.JPG"/>
          <p:cNvPicPr>
            <a:picLocks noChangeAspect="1"/>
          </p:cNvPicPr>
          <p:nvPr/>
        </p:nvPicPr>
        <p:blipFill>
          <a:blip r:embed="rId2" cstate="screen"/>
          <a:stretch>
            <a:fillRect/>
          </a:stretch>
        </p:blipFill>
        <p:spPr>
          <a:xfrm>
            <a:off x="152400" y="1143000"/>
            <a:ext cx="2377016" cy="1782762"/>
          </a:xfrm>
          <a:prstGeom prst="rect">
            <a:avLst/>
          </a:prstGeom>
        </p:spPr>
      </p:pic>
      <p:pic>
        <p:nvPicPr>
          <p:cNvPr id="5" name="Content Placeholder 7" descr="12 Roberts RNs report in hallway server.JPG"/>
          <p:cNvPicPr>
            <a:picLocks noChangeAspect="1"/>
          </p:cNvPicPr>
          <p:nvPr/>
        </p:nvPicPr>
        <p:blipFill>
          <a:blip r:embed="rId3" cstate="screen"/>
          <a:stretch>
            <a:fillRect/>
          </a:stretch>
        </p:blipFill>
        <p:spPr>
          <a:xfrm>
            <a:off x="3048000" y="1143000"/>
            <a:ext cx="2377016" cy="1782762"/>
          </a:xfrm>
          <a:prstGeom prst="rect">
            <a:avLst/>
          </a:prstGeom>
        </p:spPr>
      </p:pic>
      <p:sp>
        <p:nvSpPr>
          <p:cNvPr id="6" name="TextBox 5"/>
          <p:cNvSpPr txBox="1"/>
          <p:nvPr/>
        </p:nvSpPr>
        <p:spPr>
          <a:xfrm>
            <a:off x="76200" y="2878016"/>
            <a:ext cx="2590800" cy="461665"/>
          </a:xfrm>
          <a:prstGeom prst="rect">
            <a:avLst/>
          </a:prstGeom>
          <a:noFill/>
        </p:spPr>
        <p:txBody>
          <a:bodyPr wrap="square" rtlCol="0">
            <a:spAutoFit/>
          </a:bodyPr>
          <a:lstStyle/>
          <a:p>
            <a:r>
              <a:rPr lang="en-US" sz="1200" dirty="0" smtClean="0"/>
              <a:t>RNs hand write med admin schedules from EHR (4T)</a:t>
            </a:r>
            <a:endParaRPr lang="en-US" sz="1200" dirty="0"/>
          </a:p>
        </p:txBody>
      </p:sp>
      <p:sp>
        <p:nvSpPr>
          <p:cNvPr id="7" name="TextBox 6"/>
          <p:cNvSpPr txBox="1"/>
          <p:nvPr/>
        </p:nvSpPr>
        <p:spPr>
          <a:xfrm>
            <a:off x="2971800" y="2878016"/>
            <a:ext cx="2590800" cy="646331"/>
          </a:xfrm>
          <a:prstGeom prst="rect">
            <a:avLst/>
          </a:prstGeom>
          <a:noFill/>
        </p:spPr>
        <p:txBody>
          <a:bodyPr wrap="square" rtlCol="0">
            <a:spAutoFit/>
          </a:bodyPr>
          <a:lstStyle/>
          <a:p>
            <a:r>
              <a:rPr lang="en-US" sz="1200" dirty="0" smtClean="0"/>
              <a:t>RNs perform report on hallway RN servers due to lack of space in room (12R)</a:t>
            </a:r>
            <a:endParaRPr lang="en-US" sz="1200" dirty="0"/>
          </a:p>
        </p:txBody>
      </p:sp>
      <p:pic>
        <p:nvPicPr>
          <p:cNvPr id="12" name="Content Placeholder 5" descr="12 Roberts caddy.JPG"/>
          <p:cNvPicPr>
            <a:picLocks noChangeAspect="1"/>
          </p:cNvPicPr>
          <p:nvPr/>
        </p:nvPicPr>
        <p:blipFill>
          <a:blip r:embed="rId4" cstate="screen"/>
          <a:stretch>
            <a:fillRect/>
          </a:stretch>
        </p:blipFill>
        <p:spPr>
          <a:xfrm>
            <a:off x="6477000" y="609600"/>
            <a:ext cx="1794272" cy="2392362"/>
          </a:xfrm>
          <a:prstGeom prst="rect">
            <a:avLst/>
          </a:prstGeom>
        </p:spPr>
      </p:pic>
      <p:sp>
        <p:nvSpPr>
          <p:cNvPr id="13" name="TextBox 12"/>
          <p:cNvSpPr txBox="1"/>
          <p:nvPr/>
        </p:nvSpPr>
        <p:spPr>
          <a:xfrm>
            <a:off x="6096000" y="2945424"/>
            <a:ext cx="2590800" cy="461665"/>
          </a:xfrm>
          <a:prstGeom prst="rect">
            <a:avLst/>
          </a:prstGeom>
          <a:noFill/>
        </p:spPr>
        <p:txBody>
          <a:bodyPr wrap="square" rtlCol="0">
            <a:spAutoFit/>
          </a:bodyPr>
          <a:lstStyle/>
          <a:p>
            <a:r>
              <a:rPr lang="en-US" sz="1200" dirty="0" smtClean="0"/>
              <a:t>RNs create their own ‘Caddy’ to keep needed supplies at hand (12R)</a:t>
            </a:r>
            <a:endParaRPr lang="en-US" sz="1200" dirty="0"/>
          </a:p>
        </p:txBody>
      </p:sp>
      <p:pic>
        <p:nvPicPr>
          <p:cNvPr id="14" name="Content Placeholder 4" descr="4 Truett broken Omnicell bins.JPG"/>
          <p:cNvPicPr>
            <a:picLocks noChangeAspect="1"/>
          </p:cNvPicPr>
          <p:nvPr/>
        </p:nvPicPr>
        <p:blipFill>
          <a:blip r:embed="rId5" cstate="screen"/>
          <a:stretch>
            <a:fillRect/>
          </a:stretch>
        </p:blipFill>
        <p:spPr>
          <a:xfrm>
            <a:off x="4953000" y="3856038"/>
            <a:ext cx="2377016" cy="1782762"/>
          </a:xfrm>
          <a:prstGeom prst="rect">
            <a:avLst/>
          </a:prstGeom>
        </p:spPr>
      </p:pic>
      <p:pic>
        <p:nvPicPr>
          <p:cNvPr id="15" name="Content Placeholder 5" descr="4 Truett non labeled Omnicell bin.JPG"/>
          <p:cNvPicPr>
            <a:picLocks noChangeAspect="1"/>
          </p:cNvPicPr>
          <p:nvPr/>
        </p:nvPicPr>
        <p:blipFill>
          <a:blip r:embed="rId6" cstate="screen"/>
          <a:stretch>
            <a:fillRect/>
          </a:stretch>
        </p:blipFill>
        <p:spPr>
          <a:xfrm>
            <a:off x="6705600" y="4103080"/>
            <a:ext cx="2377016" cy="1782762"/>
          </a:xfrm>
          <a:prstGeom prst="rect">
            <a:avLst/>
          </a:prstGeom>
        </p:spPr>
      </p:pic>
      <p:sp>
        <p:nvSpPr>
          <p:cNvPr id="16" name="TextBox 15"/>
          <p:cNvSpPr txBox="1"/>
          <p:nvPr/>
        </p:nvSpPr>
        <p:spPr>
          <a:xfrm>
            <a:off x="5715000" y="5943600"/>
            <a:ext cx="2590800" cy="646331"/>
          </a:xfrm>
          <a:prstGeom prst="rect">
            <a:avLst/>
          </a:prstGeom>
          <a:noFill/>
        </p:spPr>
        <p:txBody>
          <a:bodyPr wrap="square" rtlCol="0">
            <a:spAutoFit/>
          </a:bodyPr>
          <a:lstStyle/>
          <a:p>
            <a:pPr algn="ctr"/>
            <a:r>
              <a:rPr lang="en-US" sz="1200" dirty="0" smtClean="0"/>
              <a:t>Omnicell issues: broken bins and missing labels are not fixed due to RN’s lack of free time (4T)</a:t>
            </a:r>
            <a:endParaRPr lang="en-US" sz="1200" dirty="0"/>
          </a:p>
        </p:txBody>
      </p:sp>
      <p:sp>
        <p:nvSpPr>
          <p:cNvPr id="17" name="Donut 16"/>
          <p:cNvSpPr/>
          <p:nvPr/>
        </p:nvSpPr>
        <p:spPr>
          <a:xfrm>
            <a:off x="5562600" y="4541838"/>
            <a:ext cx="533400" cy="228600"/>
          </a:xfrm>
          <a:prstGeom prst="donu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200" rtlCol="0" anchor="ctr"/>
          <a:lstStyle/>
          <a:p>
            <a:pPr algn="ctr"/>
            <a:endParaRPr lang="en-US">
              <a:solidFill>
                <a:schemeClr val="tx1"/>
              </a:solidFill>
            </a:endParaRPr>
          </a:p>
        </p:txBody>
      </p:sp>
      <p:sp>
        <p:nvSpPr>
          <p:cNvPr id="18" name="Donut 17"/>
          <p:cNvSpPr/>
          <p:nvPr/>
        </p:nvSpPr>
        <p:spPr>
          <a:xfrm>
            <a:off x="7543800" y="4572000"/>
            <a:ext cx="533400" cy="228600"/>
          </a:xfrm>
          <a:prstGeom prst="donu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200" rtlCol="0" anchor="ctr"/>
          <a:lstStyle/>
          <a:p>
            <a:pPr algn="ctr"/>
            <a:endParaRPr lang="en-US">
              <a:solidFill>
                <a:schemeClr val="tx1"/>
              </a:solidFill>
            </a:endParaRPr>
          </a:p>
        </p:txBody>
      </p:sp>
      <p:sp>
        <p:nvSpPr>
          <p:cNvPr id="21" name="TextBox 20"/>
          <p:cNvSpPr txBox="1"/>
          <p:nvPr/>
        </p:nvSpPr>
        <p:spPr>
          <a:xfrm>
            <a:off x="2690448" y="6607377"/>
            <a:ext cx="3733800" cy="276999"/>
          </a:xfrm>
          <a:prstGeom prst="rect">
            <a:avLst/>
          </a:prstGeom>
          <a:noFill/>
        </p:spPr>
        <p:txBody>
          <a:bodyPr wrap="square" rtlCol="0">
            <a:spAutoFit/>
          </a:bodyPr>
          <a:lstStyle/>
          <a:p>
            <a:pPr algn="ctr"/>
            <a:r>
              <a:rPr lang="en-US" sz="1200" dirty="0" smtClean="0">
                <a:solidFill>
                  <a:schemeClr val="bg1"/>
                </a:solidFill>
              </a:rPr>
              <a:t>Human Factors @ BHCS © 2013</a:t>
            </a:r>
            <a:endParaRPr lang="en-US" sz="1200" dirty="0">
              <a:solidFill>
                <a:schemeClr val="bg1"/>
              </a:solidFill>
            </a:endParaRPr>
          </a:p>
        </p:txBody>
      </p:sp>
      <p:pic>
        <p:nvPicPr>
          <p:cNvPr id="24" name="Content Placeholder 4" descr="12 Roberts hallway computer mounts too high.JPG"/>
          <p:cNvPicPr>
            <a:picLocks noChangeAspect="1"/>
          </p:cNvPicPr>
          <p:nvPr/>
        </p:nvPicPr>
        <p:blipFill>
          <a:blip r:embed="rId7" cstate="print"/>
          <a:stretch>
            <a:fillRect/>
          </a:stretch>
        </p:blipFill>
        <p:spPr>
          <a:xfrm>
            <a:off x="762000" y="3657600"/>
            <a:ext cx="2971800" cy="2228850"/>
          </a:xfrm>
          <a:prstGeom prst="rect">
            <a:avLst/>
          </a:prstGeom>
        </p:spPr>
      </p:pic>
      <p:sp>
        <p:nvSpPr>
          <p:cNvPr id="25" name="TextBox 24"/>
          <p:cNvSpPr txBox="1"/>
          <p:nvPr/>
        </p:nvSpPr>
        <p:spPr>
          <a:xfrm>
            <a:off x="838200" y="5867400"/>
            <a:ext cx="2819400" cy="461665"/>
          </a:xfrm>
          <a:prstGeom prst="rect">
            <a:avLst/>
          </a:prstGeom>
          <a:noFill/>
        </p:spPr>
        <p:txBody>
          <a:bodyPr wrap="square" rtlCol="0">
            <a:spAutoFit/>
          </a:bodyPr>
          <a:lstStyle/>
          <a:p>
            <a:r>
              <a:rPr lang="en-US" sz="1200" dirty="0" smtClean="0"/>
              <a:t>RNs avoid hallway mounted workstations due to ergonomics issues (12R)</a:t>
            </a:r>
            <a:endParaRPr lang="en-US" sz="1200" dirty="0"/>
          </a:p>
        </p:txBody>
      </p:sp>
      <p:sp>
        <p:nvSpPr>
          <p:cNvPr id="26" name="TextBox 25"/>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Health Care System © 2013			</a:t>
            </a:r>
            <a:fld id="{6042979D-310B-48A0-B716-5BEFD9948FBF}" type="slidenum">
              <a:rPr lang="en-US" sz="1400" b="1" smtClean="0">
                <a:solidFill>
                  <a:schemeClr val="bg2"/>
                </a:solidFill>
              </a:rPr>
              <a:pPr algn="ctr"/>
              <a:t>30</a:t>
            </a:fld>
            <a:endParaRPr lang="en-US" sz="1400" b="1" dirty="0">
              <a:solidFill>
                <a:schemeClr val="bg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Autofit/>
          </a:bodyPr>
          <a:lstStyle/>
          <a:p>
            <a:r>
              <a:rPr lang="en-US" sz="3200" dirty="0" smtClean="0"/>
              <a:t>Appendix E: Interventions Literature Summary</a:t>
            </a:r>
            <a:endParaRPr lang="en-US" sz="3200" dirty="0"/>
          </a:p>
        </p:txBody>
      </p:sp>
      <p:sp>
        <p:nvSpPr>
          <p:cNvPr id="3" name="Content Placeholder 2"/>
          <p:cNvSpPr>
            <a:spLocks noGrp="1"/>
          </p:cNvSpPr>
          <p:nvPr>
            <p:ph idx="1"/>
          </p:nvPr>
        </p:nvSpPr>
        <p:spPr>
          <a:xfrm>
            <a:off x="304800" y="762000"/>
            <a:ext cx="8534400" cy="6248400"/>
          </a:xfrm>
        </p:spPr>
        <p:txBody>
          <a:bodyPr>
            <a:normAutofit fontScale="62500" lnSpcReduction="20000"/>
          </a:bodyPr>
          <a:lstStyle/>
          <a:p>
            <a:pPr marL="0" marR="0">
              <a:lnSpc>
                <a:spcPct val="115000"/>
              </a:lnSpc>
              <a:spcBef>
                <a:spcPts val="0"/>
              </a:spcBef>
              <a:spcAft>
                <a:spcPts val="0"/>
              </a:spcAft>
              <a:buNone/>
            </a:pPr>
            <a:r>
              <a:rPr lang="en-US" sz="3800" b="1" u="sng" dirty="0" smtClean="0">
                <a:ea typeface="Calibri"/>
                <a:cs typeface="Times New Roman"/>
              </a:rPr>
              <a:t>Implementation of an ‘Interruption-Free Zone’</a:t>
            </a:r>
          </a:p>
          <a:p>
            <a:pPr marL="114300" indent="-114300">
              <a:lnSpc>
                <a:spcPct val="115000"/>
              </a:lnSpc>
              <a:spcBef>
                <a:spcPts val="0"/>
              </a:spcBef>
            </a:pPr>
            <a:r>
              <a:rPr lang="en-US" dirty="0" smtClean="0">
                <a:ea typeface="Calibri"/>
                <a:cs typeface="Times New Roman"/>
              </a:rPr>
              <a:t>Identify a time period where RNs cannot be interrupted unless emergent</a:t>
            </a:r>
            <a:r>
              <a:rPr lang="en-US" baseline="30000" dirty="0" smtClean="0">
                <a:ea typeface="Calibri"/>
                <a:cs typeface="Times New Roman"/>
              </a:rPr>
              <a:t>1,4</a:t>
            </a:r>
          </a:p>
          <a:p>
            <a:pPr marL="514350" lvl="1" indent="-114300">
              <a:lnSpc>
                <a:spcPct val="115000"/>
              </a:lnSpc>
              <a:spcBef>
                <a:spcPts val="0"/>
              </a:spcBef>
            </a:pPr>
            <a:r>
              <a:rPr lang="en-US" dirty="0" smtClean="0">
                <a:ea typeface="Calibri"/>
                <a:cs typeface="Times New Roman"/>
              </a:rPr>
              <a:t> Charge RN to cover calls via routing of phones</a:t>
            </a:r>
            <a:r>
              <a:rPr lang="en-US" baseline="30000" dirty="0" smtClean="0">
                <a:ea typeface="Calibri"/>
                <a:cs typeface="Times New Roman"/>
              </a:rPr>
              <a:t>1</a:t>
            </a:r>
            <a:endParaRPr lang="en-US" dirty="0" smtClean="0">
              <a:ea typeface="Calibri"/>
              <a:cs typeface="Times New Roman"/>
            </a:endParaRPr>
          </a:p>
          <a:p>
            <a:pPr marL="514350" lvl="1" indent="-114300">
              <a:lnSpc>
                <a:spcPct val="115000"/>
              </a:lnSpc>
              <a:spcBef>
                <a:spcPts val="0"/>
              </a:spcBef>
            </a:pPr>
            <a:r>
              <a:rPr lang="en-US" dirty="0" smtClean="0">
                <a:ea typeface="Calibri"/>
                <a:cs typeface="Times New Roman"/>
              </a:rPr>
              <a:t> Identify a set time where pt families can call for updates</a:t>
            </a:r>
            <a:r>
              <a:rPr lang="en-US" baseline="30000" dirty="0" smtClean="0">
                <a:ea typeface="Calibri"/>
                <a:cs typeface="Times New Roman"/>
              </a:rPr>
              <a:t>4</a:t>
            </a:r>
            <a:endParaRPr lang="en-US" dirty="0" smtClean="0">
              <a:ea typeface="Calibri"/>
              <a:cs typeface="Times New Roman"/>
            </a:endParaRPr>
          </a:p>
          <a:p>
            <a:pPr marL="514350" lvl="1" indent="-114300">
              <a:lnSpc>
                <a:spcPct val="115000"/>
              </a:lnSpc>
              <a:spcBef>
                <a:spcPts val="0"/>
              </a:spcBef>
            </a:pPr>
            <a:r>
              <a:rPr lang="en-US" dirty="0" smtClean="0">
                <a:ea typeface="Calibri"/>
                <a:cs typeface="Times New Roman"/>
              </a:rPr>
              <a:t> Night shift RNs to call designated pt family member to update overnight status</a:t>
            </a:r>
          </a:p>
          <a:p>
            <a:pPr marL="514350" lvl="1" indent="-114300">
              <a:lnSpc>
                <a:spcPct val="115000"/>
              </a:lnSpc>
              <a:spcBef>
                <a:spcPts val="0"/>
              </a:spcBef>
            </a:pPr>
            <a:r>
              <a:rPr lang="en-US" dirty="0" smtClean="0">
                <a:ea typeface="Calibri"/>
                <a:cs typeface="Times New Roman"/>
              </a:rPr>
              <a:t> Unit secretary to address pt &amp; visitor requests (e.g. call lights)</a:t>
            </a:r>
            <a:r>
              <a:rPr lang="en-US" baseline="30000" dirty="0" smtClean="0">
                <a:ea typeface="Calibri"/>
                <a:cs typeface="Times New Roman"/>
              </a:rPr>
              <a:t>1,4</a:t>
            </a:r>
            <a:endParaRPr lang="en-US" dirty="0" smtClean="0">
              <a:ea typeface="Calibri"/>
              <a:cs typeface="Times New Roman"/>
            </a:endParaRPr>
          </a:p>
          <a:p>
            <a:pPr marL="114300" indent="-114300">
              <a:lnSpc>
                <a:spcPct val="115000"/>
              </a:lnSpc>
              <a:spcBef>
                <a:spcPts val="0"/>
              </a:spcBef>
              <a:buNone/>
            </a:pPr>
            <a:endParaRPr lang="en-US" dirty="0" smtClean="0">
              <a:ea typeface="Calibri"/>
              <a:cs typeface="Times New Roman"/>
            </a:endParaRPr>
          </a:p>
          <a:p>
            <a:pPr marL="114300" indent="-114300">
              <a:lnSpc>
                <a:spcPct val="115000"/>
              </a:lnSpc>
              <a:spcBef>
                <a:spcPts val="0"/>
              </a:spcBef>
            </a:pPr>
            <a:r>
              <a:rPr lang="en-US" dirty="0" smtClean="0">
                <a:ea typeface="Calibri"/>
                <a:cs typeface="Times New Roman"/>
              </a:rPr>
              <a:t>Interdisciplinary team to design and implement initiatives</a:t>
            </a:r>
            <a:r>
              <a:rPr lang="en-US" baseline="30000" dirty="0" smtClean="0">
                <a:ea typeface="Calibri"/>
                <a:cs typeface="Times New Roman"/>
              </a:rPr>
              <a:t>4,5</a:t>
            </a:r>
          </a:p>
          <a:p>
            <a:pPr marL="514350" lvl="1" indent="-114300">
              <a:lnSpc>
                <a:spcPct val="115000"/>
              </a:lnSpc>
              <a:spcBef>
                <a:spcPts val="0"/>
              </a:spcBef>
            </a:pPr>
            <a:r>
              <a:rPr lang="en-US" dirty="0" smtClean="0">
                <a:solidFill>
                  <a:schemeClr val="dk1"/>
                </a:solidFill>
                <a:ea typeface="Calibri"/>
                <a:cs typeface="Times New Roman"/>
              </a:rPr>
              <a:t> Increase safety of med administration</a:t>
            </a:r>
          </a:p>
          <a:p>
            <a:pPr marL="514350" lvl="1" indent="-114300">
              <a:lnSpc>
                <a:spcPct val="115000"/>
              </a:lnSpc>
              <a:spcBef>
                <a:spcPts val="0"/>
              </a:spcBef>
            </a:pPr>
            <a:r>
              <a:rPr lang="en-US" dirty="0" smtClean="0">
                <a:solidFill>
                  <a:schemeClr val="dk1"/>
                </a:solidFill>
                <a:ea typeface="Calibri"/>
                <a:cs typeface="Times New Roman"/>
              </a:rPr>
              <a:t> Allow for first round of documentation to be completed (e.g. first shift assessment)</a:t>
            </a:r>
          </a:p>
          <a:p>
            <a:pPr marL="114300" indent="-114300">
              <a:lnSpc>
                <a:spcPct val="115000"/>
              </a:lnSpc>
              <a:spcBef>
                <a:spcPts val="0"/>
              </a:spcBef>
              <a:buNone/>
            </a:pPr>
            <a:endParaRPr lang="en-US" dirty="0" smtClean="0">
              <a:ea typeface="Calibri"/>
              <a:cs typeface="Times New Roman"/>
            </a:endParaRPr>
          </a:p>
          <a:p>
            <a:pPr marL="114300" indent="-114300">
              <a:lnSpc>
                <a:spcPct val="115000"/>
              </a:lnSpc>
              <a:spcBef>
                <a:spcPts val="0"/>
              </a:spcBef>
            </a:pPr>
            <a:r>
              <a:rPr lang="en-US" dirty="0" smtClean="0">
                <a:ea typeface="Calibri"/>
                <a:cs typeface="Times New Roman"/>
              </a:rPr>
              <a:t>Education of interruptions and medication errors, the motivation for the intervention, and the time period / protocols to:</a:t>
            </a:r>
          </a:p>
          <a:p>
            <a:pPr marL="514350" lvl="1" indent="-114300">
              <a:lnSpc>
                <a:spcPct val="115000"/>
              </a:lnSpc>
              <a:spcBef>
                <a:spcPts val="0"/>
              </a:spcBef>
            </a:pPr>
            <a:r>
              <a:rPr lang="en-US" dirty="0" smtClean="0">
                <a:ea typeface="Calibri"/>
                <a:cs typeface="Times New Roman"/>
              </a:rPr>
              <a:t> Frontline staff (e.g. RNs, MD, RT)</a:t>
            </a:r>
            <a:r>
              <a:rPr lang="en-US" baseline="30000" dirty="0" smtClean="0">
                <a:ea typeface="Calibri"/>
                <a:cs typeface="Times New Roman"/>
              </a:rPr>
              <a:t>1,2,3,4</a:t>
            </a:r>
            <a:endParaRPr lang="en-US" dirty="0" smtClean="0">
              <a:ea typeface="Calibri"/>
              <a:cs typeface="Times New Roman"/>
            </a:endParaRPr>
          </a:p>
          <a:p>
            <a:pPr marL="514350" lvl="1" indent="-114300">
              <a:lnSpc>
                <a:spcPct val="115000"/>
              </a:lnSpc>
              <a:spcBef>
                <a:spcPts val="0"/>
              </a:spcBef>
            </a:pPr>
            <a:r>
              <a:rPr lang="en-US" dirty="0" smtClean="0">
                <a:ea typeface="Calibri"/>
                <a:cs typeface="Times New Roman"/>
              </a:rPr>
              <a:t> Ancillary staff  (e.g. lab, radiology)</a:t>
            </a:r>
            <a:r>
              <a:rPr lang="en-US" baseline="30000" dirty="0" smtClean="0">
                <a:ea typeface="Calibri"/>
                <a:cs typeface="Times New Roman"/>
              </a:rPr>
              <a:t>4</a:t>
            </a:r>
            <a:endParaRPr lang="en-US" dirty="0" smtClean="0">
              <a:ea typeface="Calibri"/>
              <a:cs typeface="Times New Roman"/>
            </a:endParaRPr>
          </a:p>
          <a:p>
            <a:pPr marL="514350" lvl="1" indent="-114300">
              <a:lnSpc>
                <a:spcPct val="115000"/>
              </a:lnSpc>
              <a:spcBef>
                <a:spcPts val="0"/>
              </a:spcBef>
            </a:pPr>
            <a:r>
              <a:rPr lang="en-US" dirty="0" smtClean="0">
                <a:ea typeface="Calibri"/>
                <a:cs typeface="Times New Roman"/>
              </a:rPr>
              <a:t> pts and visitors (e.g. family, friends)</a:t>
            </a:r>
            <a:r>
              <a:rPr lang="en-US" baseline="30000" dirty="0" smtClean="0">
                <a:ea typeface="Calibri"/>
                <a:cs typeface="Times New Roman"/>
              </a:rPr>
              <a:t>4</a:t>
            </a:r>
          </a:p>
          <a:p>
            <a:pPr marL="514350" lvl="1" indent="-114300">
              <a:lnSpc>
                <a:spcPct val="115000"/>
              </a:lnSpc>
              <a:spcBef>
                <a:spcPts val="0"/>
              </a:spcBef>
              <a:buNone/>
            </a:pPr>
            <a:endParaRPr lang="en-US" dirty="0" smtClean="0">
              <a:ea typeface="Calibri"/>
              <a:cs typeface="Times New Roman"/>
            </a:endParaRPr>
          </a:p>
          <a:p>
            <a:pPr marL="114300" indent="-114300">
              <a:lnSpc>
                <a:spcPct val="115000"/>
              </a:lnSpc>
              <a:spcBef>
                <a:spcPts val="0"/>
              </a:spcBef>
            </a:pPr>
            <a:r>
              <a:rPr lang="en-US" dirty="0" smtClean="0">
                <a:ea typeface="Calibri"/>
                <a:cs typeface="Times New Roman"/>
              </a:rPr>
              <a:t>Utilize signage to inform pts and visitors of intervention</a:t>
            </a:r>
            <a:r>
              <a:rPr lang="en-US" baseline="30000" dirty="0" smtClean="0">
                <a:ea typeface="Calibri"/>
                <a:cs typeface="Times New Roman"/>
              </a:rPr>
              <a:t>1,5</a:t>
            </a:r>
          </a:p>
          <a:p>
            <a:pPr marL="114300" indent="-114300">
              <a:lnSpc>
                <a:spcPct val="115000"/>
              </a:lnSpc>
              <a:spcBef>
                <a:spcPts val="0"/>
              </a:spcBef>
              <a:buNone/>
            </a:pPr>
            <a:endParaRPr lang="en-US" dirty="0" smtClean="0">
              <a:ea typeface="Calibri"/>
              <a:cs typeface="Times New Roman"/>
            </a:endParaRPr>
          </a:p>
          <a:p>
            <a:pPr marL="114300" indent="-114300">
              <a:lnSpc>
                <a:spcPct val="115000"/>
              </a:lnSpc>
              <a:spcBef>
                <a:spcPts val="0"/>
              </a:spcBef>
            </a:pPr>
            <a:r>
              <a:rPr lang="en-US" dirty="0" smtClean="0">
                <a:ea typeface="Calibri"/>
                <a:cs typeface="Times New Roman"/>
              </a:rPr>
              <a:t>Guidelines for reducing unit and pt room noise levels</a:t>
            </a:r>
            <a:r>
              <a:rPr lang="en-US" baseline="30000" dirty="0" smtClean="0">
                <a:ea typeface="Calibri"/>
                <a:cs typeface="Times New Roman"/>
              </a:rPr>
              <a:t>4,5</a:t>
            </a:r>
            <a:endParaRPr lang="en-US" dirty="0" smtClean="0">
              <a:ea typeface="Calibri"/>
              <a:cs typeface="Times New Roman"/>
            </a:endParaRPr>
          </a:p>
        </p:txBody>
      </p:sp>
      <p:sp>
        <p:nvSpPr>
          <p:cNvPr id="5" name="TextBox 4"/>
          <p:cNvSpPr txBox="1"/>
          <p:nvPr/>
        </p:nvSpPr>
        <p:spPr>
          <a:xfrm>
            <a:off x="2690448" y="6607377"/>
            <a:ext cx="3733800" cy="276999"/>
          </a:xfrm>
          <a:prstGeom prst="rect">
            <a:avLst/>
          </a:prstGeom>
          <a:noFill/>
        </p:spPr>
        <p:txBody>
          <a:bodyPr wrap="square" rtlCol="0">
            <a:spAutoFit/>
          </a:bodyPr>
          <a:lstStyle/>
          <a:p>
            <a:pPr algn="ctr"/>
            <a:r>
              <a:rPr lang="en-US" sz="1200" dirty="0" smtClean="0">
                <a:solidFill>
                  <a:schemeClr val="bg1"/>
                </a:solidFill>
              </a:rPr>
              <a:t>Human Factors @ BHCS © 2013</a:t>
            </a:r>
            <a:endParaRPr lang="en-US" sz="1200" dirty="0">
              <a:solidFill>
                <a:schemeClr val="bg1"/>
              </a:solidFill>
            </a:endParaRPr>
          </a:p>
        </p:txBody>
      </p:sp>
      <p:sp>
        <p:nvSpPr>
          <p:cNvPr id="6" name="TextBox 5"/>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Health Care System © 2013			</a:t>
            </a:r>
            <a:fld id="{6042979D-310B-48A0-B716-5BEFD9948FBF}" type="slidenum">
              <a:rPr lang="en-US" sz="1400" b="1" smtClean="0">
                <a:solidFill>
                  <a:schemeClr val="bg2"/>
                </a:solidFill>
              </a:rPr>
              <a:pPr algn="ctr"/>
              <a:t>31</a:t>
            </a:fld>
            <a:endParaRPr lang="en-US" sz="1400" b="1" dirty="0">
              <a:solidFill>
                <a:schemeClr val="bg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143000"/>
          </a:xfrm>
        </p:spPr>
        <p:txBody>
          <a:bodyPr>
            <a:noAutofit/>
          </a:bodyPr>
          <a:lstStyle/>
          <a:p>
            <a:r>
              <a:rPr lang="en-US" sz="3200" dirty="0" smtClean="0"/>
              <a:t>Appendix F: Interventions Literature Summary</a:t>
            </a:r>
            <a:endParaRPr lang="en-US" sz="3200" dirty="0"/>
          </a:p>
        </p:txBody>
      </p:sp>
      <p:sp>
        <p:nvSpPr>
          <p:cNvPr id="3" name="Content Placeholder 2"/>
          <p:cNvSpPr>
            <a:spLocks noGrp="1"/>
          </p:cNvSpPr>
          <p:nvPr>
            <p:ph idx="1"/>
          </p:nvPr>
        </p:nvSpPr>
        <p:spPr>
          <a:xfrm>
            <a:off x="152400" y="609600"/>
            <a:ext cx="8534400" cy="5943600"/>
          </a:xfrm>
        </p:spPr>
        <p:txBody>
          <a:bodyPr>
            <a:normAutofit/>
          </a:bodyPr>
          <a:lstStyle/>
          <a:p>
            <a:pPr>
              <a:buNone/>
            </a:pPr>
            <a:r>
              <a:rPr lang="en-US" sz="2400" b="1" u="sng" dirty="0" smtClean="0"/>
              <a:t>Supply Interventions</a:t>
            </a:r>
            <a:endParaRPr lang="en-US" dirty="0" smtClean="0"/>
          </a:p>
          <a:p>
            <a:pPr marL="114300" indent="-114300">
              <a:lnSpc>
                <a:spcPct val="115000"/>
              </a:lnSpc>
              <a:spcBef>
                <a:spcPts val="0"/>
              </a:spcBef>
            </a:pPr>
            <a:r>
              <a:rPr lang="en-US" sz="2000" dirty="0" smtClean="0">
                <a:ea typeface="Calibri"/>
                <a:cs typeface="Times New Roman"/>
              </a:rPr>
              <a:t>Medications:</a:t>
            </a:r>
          </a:p>
          <a:p>
            <a:pPr marL="514350" lvl="1" indent="-114300">
              <a:lnSpc>
                <a:spcPct val="115000"/>
              </a:lnSpc>
              <a:spcBef>
                <a:spcPts val="0"/>
              </a:spcBef>
            </a:pPr>
            <a:r>
              <a:rPr lang="en-US" sz="2000" dirty="0" smtClean="0">
                <a:ea typeface="Calibri"/>
                <a:cs typeface="Times New Roman"/>
              </a:rPr>
              <a:t> </a:t>
            </a:r>
            <a:r>
              <a:rPr lang="en-US" sz="1800" dirty="0" smtClean="0">
                <a:ea typeface="Calibri"/>
                <a:cs typeface="Times New Roman"/>
              </a:rPr>
              <a:t>Techs round prior to scheduled morning admin time to place all meds in a single location (4T RN server and 12R med room bins)</a:t>
            </a:r>
            <a:r>
              <a:rPr lang="en-US" sz="1500" baseline="30000" dirty="0" smtClean="0">
                <a:ea typeface="Calibri"/>
                <a:cs typeface="Times New Roman"/>
              </a:rPr>
              <a:t>1</a:t>
            </a:r>
          </a:p>
          <a:p>
            <a:pPr marL="514350" lvl="1" indent="-114300">
              <a:lnSpc>
                <a:spcPct val="115000"/>
              </a:lnSpc>
              <a:spcBef>
                <a:spcPts val="0"/>
              </a:spcBef>
            </a:pPr>
            <a:r>
              <a:rPr lang="en-US" sz="2100" dirty="0" smtClean="0">
                <a:ea typeface="Calibri"/>
                <a:cs typeface="Times New Roman"/>
              </a:rPr>
              <a:t> </a:t>
            </a:r>
            <a:r>
              <a:rPr lang="en-US" sz="1800" dirty="0" smtClean="0">
                <a:ea typeface="Calibri"/>
                <a:cs typeface="Times New Roman"/>
              </a:rPr>
              <a:t>Ensure the medications requested most frequently from each unit are stocked regularly</a:t>
            </a:r>
            <a:r>
              <a:rPr lang="en-US" sz="1900" baseline="30000" dirty="0" smtClean="0">
                <a:ea typeface="Calibri"/>
                <a:cs typeface="Times New Roman"/>
              </a:rPr>
              <a:t>1</a:t>
            </a:r>
            <a:endParaRPr lang="en-US" sz="1900" dirty="0" smtClean="0">
              <a:ea typeface="Calibri"/>
              <a:cs typeface="Times New Roman"/>
            </a:endParaRPr>
          </a:p>
          <a:p>
            <a:pPr marL="514350" lvl="1" indent="-114300">
              <a:lnSpc>
                <a:spcPct val="115000"/>
              </a:lnSpc>
              <a:spcBef>
                <a:spcPts val="0"/>
              </a:spcBef>
            </a:pPr>
            <a:r>
              <a:rPr lang="en-US" sz="2100" dirty="0" smtClean="0">
                <a:ea typeface="Calibri"/>
                <a:cs typeface="Times New Roman"/>
              </a:rPr>
              <a:t> </a:t>
            </a:r>
            <a:r>
              <a:rPr lang="en-US" sz="1800" dirty="0" smtClean="0">
                <a:ea typeface="Calibri"/>
                <a:cs typeface="Times New Roman"/>
              </a:rPr>
              <a:t>Standardize Omnicell stocking</a:t>
            </a:r>
            <a:r>
              <a:rPr lang="en-US" sz="1500" baseline="30000" dirty="0" smtClean="0">
                <a:ea typeface="Calibri"/>
                <a:cs typeface="Times New Roman"/>
              </a:rPr>
              <a:t>5</a:t>
            </a:r>
            <a:endParaRPr lang="en-US" sz="2400" dirty="0" smtClean="0">
              <a:ea typeface="Calibri"/>
              <a:cs typeface="Times New Roman"/>
            </a:endParaRPr>
          </a:p>
          <a:p>
            <a:pPr marL="114300" indent="-114300">
              <a:lnSpc>
                <a:spcPct val="115000"/>
              </a:lnSpc>
              <a:spcBef>
                <a:spcPts val="0"/>
              </a:spcBef>
            </a:pPr>
            <a:r>
              <a:rPr lang="en-US" sz="2000" dirty="0" smtClean="0">
                <a:ea typeface="Calibri"/>
                <a:cs typeface="Times New Roman"/>
              </a:rPr>
              <a:t>Supply Stocking strategies:</a:t>
            </a:r>
          </a:p>
          <a:p>
            <a:pPr marL="514350" lvl="1" indent="-114300">
              <a:lnSpc>
                <a:spcPct val="115000"/>
              </a:lnSpc>
              <a:spcBef>
                <a:spcPts val="0"/>
              </a:spcBef>
            </a:pPr>
            <a:r>
              <a:rPr lang="en-US" sz="1800" dirty="0" smtClean="0">
                <a:ea typeface="Calibri"/>
                <a:cs typeface="Times New Roman"/>
              </a:rPr>
              <a:t> 4 Truett night shift techs to fully stock RN servers in a standardized process with</a:t>
            </a:r>
            <a:r>
              <a:rPr lang="en-US" sz="2000" dirty="0" smtClean="0">
                <a:ea typeface="Calibri"/>
                <a:cs typeface="Times New Roman"/>
              </a:rPr>
              <a:t>:</a:t>
            </a:r>
          </a:p>
          <a:p>
            <a:pPr marL="914400" lvl="2" indent="-114300">
              <a:lnSpc>
                <a:spcPct val="115000"/>
              </a:lnSpc>
              <a:spcBef>
                <a:spcPts val="0"/>
              </a:spcBef>
            </a:pPr>
            <a:r>
              <a:rPr lang="en-US" sz="1600" dirty="0" smtClean="0">
                <a:ea typeface="Calibri"/>
                <a:cs typeface="Times New Roman"/>
              </a:rPr>
              <a:t>Medication administration supplies (e.g. pill crusher, paper cups, syringes, etc)</a:t>
            </a:r>
            <a:r>
              <a:rPr lang="en-US" sz="1500" baseline="30000" dirty="0" smtClean="0">
                <a:ea typeface="Calibri"/>
                <a:cs typeface="Times New Roman"/>
              </a:rPr>
              <a:t>1</a:t>
            </a:r>
            <a:endParaRPr lang="en-US" sz="1500" dirty="0" smtClean="0">
              <a:ea typeface="Calibri"/>
              <a:cs typeface="Times New Roman"/>
            </a:endParaRPr>
          </a:p>
          <a:p>
            <a:pPr marL="914400" lvl="2" indent="-114300">
              <a:lnSpc>
                <a:spcPct val="115000"/>
              </a:lnSpc>
              <a:spcBef>
                <a:spcPts val="0"/>
              </a:spcBef>
            </a:pPr>
            <a:r>
              <a:rPr lang="en-US" sz="1600" dirty="0" smtClean="0">
                <a:ea typeface="Calibri"/>
                <a:cs typeface="Times New Roman"/>
              </a:rPr>
              <a:t>Routine supplies (gloves, linens, tubing, alcohol swabs, gauze, etc)</a:t>
            </a:r>
            <a:r>
              <a:rPr lang="en-US" sz="1500" baseline="30000" dirty="0" smtClean="0">
                <a:ea typeface="Calibri"/>
                <a:cs typeface="Times New Roman"/>
              </a:rPr>
              <a:t>1</a:t>
            </a:r>
          </a:p>
          <a:p>
            <a:pPr marL="514350" lvl="1" indent="-114300">
              <a:lnSpc>
                <a:spcPct val="115000"/>
              </a:lnSpc>
              <a:spcBef>
                <a:spcPts val="0"/>
              </a:spcBef>
            </a:pPr>
            <a:r>
              <a:rPr lang="en-US" sz="1800" dirty="0" smtClean="0">
                <a:ea typeface="Calibri"/>
                <a:cs typeface="Times New Roman"/>
              </a:rPr>
              <a:t>12 Roberts night shift techs to fully stock RN caddys in a standardized process</a:t>
            </a:r>
            <a:r>
              <a:rPr lang="en-US" sz="1500" baseline="30000" dirty="0" smtClean="0">
                <a:ea typeface="Calibri"/>
                <a:cs typeface="Times New Roman"/>
              </a:rPr>
              <a:t>1</a:t>
            </a:r>
          </a:p>
          <a:p>
            <a:pPr marL="514350" lvl="1" indent="-114300">
              <a:lnSpc>
                <a:spcPct val="115000"/>
              </a:lnSpc>
              <a:spcBef>
                <a:spcPts val="0"/>
              </a:spcBef>
              <a:buNone/>
            </a:pPr>
            <a:endParaRPr lang="en-US" sz="1500" dirty="0" smtClean="0">
              <a:ea typeface="Calibri"/>
              <a:cs typeface="Times New Roman"/>
            </a:endParaRPr>
          </a:p>
          <a:p>
            <a:pPr marL="171450" indent="-171450">
              <a:buNone/>
            </a:pPr>
            <a:r>
              <a:rPr lang="en-US" sz="2400" b="1" u="sng" dirty="0" smtClean="0"/>
              <a:t>KBMA &amp; Infrastructure Interventions</a:t>
            </a:r>
          </a:p>
          <a:p>
            <a:pPr marL="171450" indent="-171450"/>
            <a:r>
              <a:rPr lang="en-US" sz="2400" dirty="0" smtClean="0">
                <a:ea typeface="Calibri"/>
                <a:cs typeface="Times New Roman"/>
              </a:rPr>
              <a:t> </a:t>
            </a:r>
            <a:r>
              <a:rPr lang="en-US" sz="2000" dirty="0" smtClean="0">
                <a:ea typeface="Calibri"/>
                <a:cs typeface="Times New Roman"/>
              </a:rPr>
              <a:t>Select one room on 4 Truett and relocate the wall-mounted workstation next to the RN server to improve interactions with computer</a:t>
            </a:r>
            <a:r>
              <a:rPr lang="en-US" sz="2000" baseline="30000" dirty="0" smtClean="0">
                <a:ea typeface="Calibri"/>
                <a:cs typeface="Times New Roman"/>
              </a:rPr>
              <a:t>3</a:t>
            </a:r>
          </a:p>
          <a:p>
            <a:pPr marL="171450" indent="-171450">
              <a:buNone/>
            </a:pPr>
            <a:endParaRPr lang="en-US" sz="2000" dirty="0" smtClean="0">
              <a:ea typeface="Calibri"/>
              <a:cs typeface="Times New Roman"/>
            </a:endParaRPr>
          </a:p>
          <a:p>
            <a:pPr marL="171450" indent="-171450">
              <a:buNone/>
            </a:pPr>
            <a:endParaRPr lang="en-US" sz="2400" b="1" u="sng" dirty="0" smtClean="0"/>
          </a:p>
        </p:txBody>
      </p:sp>
      <p:sp>
        <p:nvSpPr>
          <p:cNvPr id="5" name="TextBox 4"/>
          <p:cNvSpPr txBox="1"/>
          <p:nvPr/>
        </p:nvSpPr>
        <p:spPr>
          <a:xfrm>
            <a:off x="2690448" y="6607377"/>
            <a:ext cx="3733800" cy="276999"/>
          </a:xfrm>
          <a:prstGeom prst="rect">
            <a:avLst/>
          </a:prstGeom>
          <a:noFill/>
        </p:spPr>
        <p:txBody>
          <a:bodyPr wrap="square" rtlCol="0">
            <a:spAutoFit/>
          </a:bodyPr>
          <a:lstStyle/>
          <a:p>
            <a:pPr algn="ctr"/>
            <a:r>
              <a:rPr lang="en-US" sz="1200" dirty="0" smtClean="0">
                <a:solidFill>
                  <a:schemeClr val="bg1"/>
                </a:solidFill>
              </a:rPr>
              <a:t>Human Factors @ BHCS © 2013</a:t>
            </a:r>
            <a:endParaRPr lang="en-US" sz="1200" dirty="0">
              <a:solidFill>
                <a:schemeClr val="bg1"/>
              </a:solidFill>
            </a:endParaRPr>
          </a:p>
        </p:txBody>
      </p:sp>
      <p:sp>
        <p:nvSpPr>
          <p:cNvPr id="6" name="TextBox 5"/>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Health Care System © 2013			</a:t>
            </a:r>
            <a:fld id="{6042979D-310B-48A0-B716-5BEFD9948FBF}" type="slidenum">
              <a:rPr lang="en-US" sz="1400" b="1" smtClean="0">
                <a:solidFill>
                  <a:schemeClr val="bg2"/>
                </a:solidFill>
              </a:rPr>
              <a:pPr algn="ctr"/>
              <a:t>32</a:t>
            </a:fld>
            <a:endParaRPr lang="en-US" sz="1400" b="1" dirty="0">
              <a:solidFill>
                <a:schemeClr val="bg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4000" dirty="0" smtClean="0"/>
              <a:t>References</a:t>
            </a:r>
            <a:endParaRPr lang="en-US" sz="4000" dirty="0"/>
          </a:p>
        </p:txBody>
      </p:sp>
      <p:sp>
        <p:nvSpPr>
          <p:cNvPr id="3" name="Content Placeholder 2"/>
          <p:cNvSpPr>
            <a:spLocks noGrp="1"/>
          </p:cNvSpPr>
          <p:nvPr>
            <p:ph idx="1"/>
          </p:nvPr>
        </p:nvSpPr>
        <p:spPr>
          <a:xfrm>
            <a:off x="457200" y="838200"/>
            <a:ext cx="8229600" cy="5715000"/>
          </a:xfrm>
        </p:spPr>
        <p:txBody>
          <a:bodyPr>
            <a:normAutofit fontScale="62500" lnSpcReduction="20000"/>
          </a:bodyPr>
          <a:lstStyle/>
          <a:p>
            <a:pPr marL="228600" lvl="0" indent="-228600">
              <a:buAutoNum type="arabicPeriod"/>
              <a:tabLst>
                <a:tab pos="342900" algn="l"/>
              </a:tabLst>
            </a:pPr>
            <a:r>
              <a:rPr lang="en-US" dirty="0" err="1" smtClean="0"/>
              <a:t>Relihan</a:t>
            </a:r>
            <a:r>
              <a:rPr lang="en-US" dirty="0" smtClean="0"/>
              <a:t>, E., O’Brien, V., O’Hara, S., &amp; </a:t>
            </a:r>
            <a:r>
              <a:rPr lang="en-US" dirty="0" err="1" smtClean="0"/>
              <a:t>Silke</a:t>
            </a:r>
            <a:r>
              <a:rPr lang="en-US" dirty="0" smtClean="0"/>
              <a:t>, B. (2010). The impact of a set of  interventions to reduce interruptions and distractions to nurses during medication administration. </a:t>
            </a:r>
            <a:r>
              <a:rPr lang="en-US" i="1" dirty="0" smtClean="0"/>
              <a:t>Quality and Safety in Healthcare</a:t>
            </a:r>
            <a:r>
              <a:rPr lang="en-US" dirty="0" smtClean="0"/>
              <a:t>, </a:t>
            </a:r>
            <a:r>
              <a:rPr lang="en-US" i="1" dirty="0" smtClean="0"/>
              <a:t>19</a:t>
            </a:r>
            <a:r>
              <a:rPr lang="en-US" dirty="0" smtClean="0"/>
              <a:t>, e52.</a:t>
            </a:r>
          </a:p>
          <a:p>
            <a:pPr marL="514350" lvl="0" indent="-514350">
              <a:buNone/>
            </a:pPr>
            <a:endParaRPr lang="en-US" dirty="0" smtClean="0"/>
          </a:p>
          <a:p>
            <a:pPr lvl="0">
              <a:buNone/>
            </a:pPr>
            <a:r>
              <a:rPr lang="en-US" dirty="0" smtClean="0"/>
              <a:t>2. </a:t>
            </a:r>
            <a:r>
              <a:rPr lang="en-US" dirty="0" err="1" smtClean="0"/>
              <a:t>Bennet</a:t>
            </a:r>
            <a:r>
              <a:rPr lang="en-US" dirty="0" smtClean="0"/>
              <a:t>, J. (2010). Effects of interruptions to nurses during medication administration. </a:t>
            </a:r>
            <a:r>
              <a:rPr lang="en-US" i="1" dirty="0" smtClean="0"/>
              <a:t>Nursing Management</a:t>
            </a:r>
            <a:r>
              <a:rPr lang="en-US" dirty="0" smtClean="0"/>
              <a:t>, </a:t>
            </a:r>
            <a:r>
              <a:rPr lang="en-US" i="1" dirty="0" smtClean="0"/>
              <a:t>16</a:t>
            </a:r>
            <a:r>
              <a:rPr lang="en-US" dirty="0" smtClean="0"/>
              <a:t>(</a:t>
            </a:r>
            <a:r>
              <a:rPr lang="en-US" i="1" dirty="0" smtClean="0"/>
              <a:t>9</a:t>
            </a:r>
            <a:r>
              <a:rPr lang="en-US" dirty="0" smtClean="0"/>
              <a:t>), 22-23.</a:t>
            </a:r>
          </a:p>
          <a:p>
            <a:pPr lvl="0">
              <a:buNone/>
            </a:pPr>
            <a:endParaRPr lang="en-US" dirty="0" smtClean="0"/>
          </a:p>
          <a:p>
            <a:pPr lvl="0">
              <a:buNone/>
            </a:pPr>
            <a:r>
              <a:rPr lang="en-US" dirty="0" smtClean="0"/>
              <a:t>3. Koppel, R., </a:t>
            </a:r>
            <a:r>
              <a:rPr lang="en-US" dirty="0" err="1" smtClean="0"/>
              <a:t>Wetterneck</a:t>
            </a:r>
            <a:r>
              <a:rPr lang="en-US" dirty="0" smtClean="0"/>
              <a:t>, T., </a:t>
            </a:r>
            <a:r>
              <a:rPr lang="en-US" dirty="0" err="1" smtClean="0"/>
              <a:t>Telles</a:t>
            </a:r>
            <a:r>
              <a:rPr lang="en-US" dirty="0" smtClean="0"/>
              <a:t>, J.L., &amp; Karsh, B. (2008). Workarounds to barcode medication administration systems: their occurrences, causes, and threats to patient safety. </a:t>
            </a:r>
            <a:r>
              <a:rPr lang="en-US" i="1" dirty="0" smtClean="0"/>
              <a:t>Journal of the American Medical Informatics Association</a:t>
            </a:r>
            <a:r>
              <a:rPr lang="en-US" dirty="0" smtClean="0"/>
              <a:t>, </a:t>
            </a:r>
            <a:r>
              <a:rPr lang="en-US" i="1" dirty="0" smtClean="0"/>
              <a:t>15</a:t>
            </a:r>
            <a:r>
              <a:rPr lang="en-US" dirty="0" smtClean="0"/>
              <a:t>(</a:t>
            </a:r>
            <a:r>
              <a:rPr lang="en-US" i="1" dirty="0" smtClean="0"/>
              <a:t>4</a:t>
            </a:r>
            <a:r>
              <a:rPr lang="en-US" dirty="0" smtClean="0"/>
              <a:t>), 408-423.</a:t>
            </a:r>
          </a:p>
          <a:p>
            <a:pPr lvl="0">
              <a:buNone/>
            </a:pPr>
            <a:endParaRPr lang="en-US" dirty="0" smtClean="0"/>
          </a:p>
          <a:p>
            <a:pPr lvl="0">
              <a:buNone/>
            </a:pPr>
            <a:r>
              <a:rPr lang="en-US" dirty="0" smtClean="0"/>
              <a:t>4. Hall, L.M., Ferguson-Pare, M., Peter, E., et al., (2010). Going blank: factors contributing to interruptions to nurses’ work and related outcomes. </a:t>
            </a:r>
            <a:r>
              <a:rPr lang="en-US" i="1" dirty="0" smtClean="0"/>
              <a:t>Journal of Nursing Management</a:t>
            </a:r>
            <a:r>
              <a:rPr lang="en-US" dirty="0" smtClean="0"/>
              <a:t>, </a:t>
            </a:r>
            <a:r>
              <a:rPr lang="en-US" i="1" dirty="0" smtClean="0"/>
              <a:t>18</a:t>
            </a:r>
            <a:r>
              <a:rPr lang="en-US" dirty="0" smtClean="0"/>
              <a:t>, 1040-1047.</a:t>
            </a:r>
          </a:p>
          <a:p>
            <a:pPr lvl="0">
              <a:buNone/>
            </a:pPr>
            <a:endParaRPr lang="en-US" dirty="0" smtClean="0"/>
          </a:p>
          <a:p>
            <a:pPr lvl="0">
              <a:buNone/>
            </a:pPr>
            <a:r>
              <a:rPr lang="en-US" dirty="0" smtClean="0"/>
              <a:t>5. </a:t>
            </a:r>
            <a:r>
              <a:rPr lang="en-US" dirty="0" err="1" smtClean="0"/>
              <a:t>Pape</a:t>
            </a:r>
            <a:r>
              <a:rPr lang="en-US" dirty="0" smtClean="0"/>
              <a:t>, T. M., Guerra, D.M., </a:t>
            </a:r>
            <a:r>
              <a:rPr lang="en-US" dirty="0" err="1" smtClean="0"/>
              <a:t>Muzquiz</a:t>
            </a:r>
            <a:r>
              <a:rPr lang="en-US" dirty="0" smtClean="0"/>
              <a:t>, M., et al., (2005). Innovative approaches to reducing nurses’ distractions during medication administration. </a:t>
            </a:r>
            <a:r>
              <a:rPr lang="en-US" i="1" dirty="0" smtClean="0"/>
              <a:t>The Journal of Continuing Education in Nursing</a:t>
            </a:r>
            <a:r>
              <a:rPr lang="en-US" dirty="0" smtClean="0"/>
              <a:t>, </a:t>
            </a:r>
            <a:r>
              <a:rPr lang="en-US" i="1" dirty="0" smtClean="0"/>
              <a:t>36</a:t>
            </a:r>
            <a:r>
              <a:rPr lang="en-US" dirty="0" smtClean="0"/>
              <a:t>(</a:t>
            </a:r>
            <a:r>
              <a:rPr lang="en-US" i="1" dirty="0" smtClean="0"/>
              <a:t>3</a:t>
            </a:r>
            <a:r>
              <a:rPr lang="en-US" dirty="0" smtClean="0"/>
              <a:t>), 108-116.</a:t>
            </a:r>
            <a:endParaRPr lang="en-US" dirty="0"/>
          </a:p>
        </p:txBody>
      </p:sp>
      <p:sp>
        <p:nvSpPr>
          <p:cNvPr id="4" name="TextBox 3"/>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Health Care System © 2013			</a:t>
            </a:r>
            <a:fld id="{6042979D-310B-48A0-B716-5BEFD9948FBF}" type="slidenum">
              <a:rPr lang="en-US" sz="1400" b="1" smtClean="0">
                <a:solidFill>
                  <a:schemeClr val="bg2"/>
                </a:solidFill>
              </a:rPr>
              <a:pPr algn="ctr"/>
              <a:t>33</a:t>
            </a:fld>
            <a:endParaRPr lang="en-US" sz="1400" b="1" dirty="0">
              <a:solidFill>
                <a:schemeClr val="bg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Project Overview</a:t>
            </a:r>
            <a:endParaRPr lang="en-US" sz="3600" dirty="0"/>
          </a:p>
        </p:txBody>
      </p:sp>
      <p:sp>
        <p:nvSpPr>
          <p:cNvPr id="3" name="Content Placeholder 2"/>
          <p:cNvSpPr>
            <a:spLocks noGrp="1"/>
          </p:cNvSpPr>
          <p:nvPr>
            <p:ph idx="1"/>
          </p:nvPr>
        </p:nvSpPr>
        <p:spPr>
          <a:xfrm>
            <a:off x="228600" y="838200"/>
            <a:ext cx="8534400" cy="5759678"/>
          </a:xfrm>
        </p:spPr>
        <p:txBody>
          <a:bodyPr>
            <a:normAutofit/>
          </a:bodyPr>
          <a:lstStyle/>
          <a:p>
            <a:pPr>
              <a:defRPr/>
            </a:pPr>
            <a:r>
              <a:rPr lang="en-US" sz="2400" dirty="0" smtClean="0"/>
              <a:t>1 Med/Surg </a:t>
            </a:r>
            <a:r>
              <a:rPr lang="en-US" sz="2400" dirty="0"/>
              <a:t>unit </a:t>
            </a:r>
            <a:r>
              <a:rPr lang="en-US" sz="2400" dirty="0" smtClean="0"/>
              <a:t>&amp; 1 ICU </a:t>
            </a:r>
            <a:r>
              <a:rPr lang="en-US" sz="2400" dirty="0"/>
              <a:t>were selected as pilot sites to:</a:t>
            </a:r>
          </a:p>
          <a:p>
            <a:pPr marL="514350" lvl="1">
              <a:defRPr/>
            </a:pPr>
            <a:r>
              <a:rPr lang="en-US" sz="2200" dirty="0"/>
              <a:t>Map nurse medication administration workflow</a:t>
            </a:r>
          </a:p>
          <a:p>
            <a:pPr marL="514350" lvl="1">
              <a:defRPr/>
            </a:pPr>
            <a:r>
              <a:rPr lang="en-US" sz="2200" dirty="0"/>
              <a:t>Quantify baseline nurse workflow </a:t>
            </a:r>
            <a:r>
              <a:rPr lang="en-US" sz="2200" dirty="0" smtClean="0"/>
              <a:t>&amp; workload via </a:t>
            </a:r>
            <a:r>
              <a:rPr lang="en-US" sz="2200" b="1" dirty="0" smtClean="0"/>
              <a:t>observation</a:t>
            </a:r>
            <a:endParaRPr lang="en-US" sz="2200" b="1" dirty="0"/>
          </a:p>
          <a:p>
            <a:pPr marL="514350" lvl="1">
              <a:defRPr/>
            </a:pPr>
            <a:r>
              <a:rPr lang="en-US" sz="2200" dirty="0"/>
              <a:t>Identify barriers to nursing efficiency </a:t>
            </a:r>
            <a:r>
              <a:rPr lang="en-US" sz="2200" dirty="0" smtClean="0"/>
              <a:t>&amp; contributors </a:t>
            </a:r>
            <a:r>
              <a:rPr lang="en-US" sz="2200" dirty="0"/>
              <a:t>to workload </a:t>
            </a:r>
            <a:r>
              <a:rPr lang="en-US" sz="2200" dirty="0" smtClean="0"/>
              <a:t>via a </a:t>
            </a:r>
            <a:r>
              <a:rPr lang="en-US" sz="2200" dirty="0"/>
              <a:t>human factors and systems engineering framework</a:t>
            </a:r>
          </a:p>
          <a:p>
            <a:pPr marL="514350" lvl="1">
              <a:defRPr/>
            </a:pPr>
            <a:r>
              <a:rPr lang="en-US" sz="2200" dirty="0"/>
              <a:t>Implement targeted interventions following PDCA rapid cycle </a:t>
            </a:r>
            <a:r>
              <a:rPr lang="en-US" sz="2200" dirty="0" smtClean="0"/>
              <a:t>improvement methodology</a:t>
            </a:r>
            <a:endParaRPr lang="en-US" sz="2200" dirty="0"/>
          </a:p>
          <a:p>
            <a:pPr marL="514350" lvl="1">
              <a:defRPr/>
            </a:pPr>
            <a:r>
              <a:rPr lang="en-US" sz="2200" dirty="0"/>
              <a:t>Assess efficiency gains </a:t>
            </a:r>
            <a:r>
              <a:rPr lang="en-US" sz="2200" dirty="0" smtClean="0"/>
              <a:t>&amp; workload </a:t>
            </a:r>
            <a:r>
              <a:rPr lang="en-US" sz="2200" dirty="0"/>
              <a:t>reductions </a:t>
            </a:r>
            <a:r>
              <a:rPr lang="en-US" sz="2200" dirty="0" smtClean="0"/>
              <a:t>via </a:t>
            </a:r>
            <a:r>
              <a:rPr lang="en-US" sz="2200" b="1" dirty="0" smtClean="0"/>
              <a:t>observation</a:t>
            </a:r>
            <a:endParaRPr lang="en-US" sz="2200" b="1" dirty="0"/>
          </a:p>
          <a:p>
            <a:pPr marL="228600" lvl="1" indent="0">
              <a:buNone/>
              <a:defRPr/>
            </a:pPr>
            <a:endParaRPr lang="en-US" sz="900" dirty="0"/>
          </a:p>
          <a:p>
            <a:pPr marL="228600" lvl="1" indent="0">
              <a:buNone/>
              <a:defRPr/>
            </a:pPr>
            <a:endParaRPr lang="en-US" sz="900" dirty="0"/>
          </a:p>
          <a:p>
            <a:pPr>
              <a:defRPr/>
            </a:pPr>
            <a:r>
              <a:rPr lang="en-US" sz="2400" dirty="0"/>
              <a:t>Interventions focused on:</a:t>
            </a:r>
          </a:p>
          <a:p>
            <a:pPr marL="520700" lvl="1" indent="-228600">
              <a:defRPr/>
            </a:pPr>
            <a:r>
              <a:rPr lang="en-US" sz="2200" dirty="0"/>
              <a:t>Optimizing medication preparation workflow</a:t>
            </a:r>
          </a:p>
          <a:p>
            <a:pPr marL="520700" lvl="1" indent="-228600">
              <a:defRPr/>
            </a:pPr>
            <a:r>
              <a:rPr lang="en-US" sz="2200" dirty="0"/>
              <a:t>Improving supply management </a:t>
            </a:r>
            <a:r>
              <a:rPr lang="en-US" sz="2200" dirty="0" smtClean="0"/>
              <a:t>&amp; work </a:t>
            </a:r>
            <a:r>
              <a:rPr lang="en-US" sz="2200" dirty="0"/>
              <a:t>efficiencies</a:t>
            </a:r>
          </a:p>
          <a:p>
            <a:pPr marL="520700" lvl="1" indent="-228600">
              <a:defRPr/>
            </a:pPr>
            <a:r>
              <a:rPr lang="en-US" sz="2200" dirty="0"/>
              <a:t>Reducing interruptions and distractions for nurses</a:t>
            </a:r>
          </a:p>
        </p:txBody>
      </p:sp>
      <p:sp>
        <p:nvSpPr>
          <p:cNvPr id="5" name="TextBox 4"/>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4</a:t>
            </a:fld>
            <a:endParaRPr lang="en-US" sz="1400" b="1" dirty="0">
              <a:solidFill>
                <a:schemeClr val="bg2"/>
              </a:solidFill>
            </a:endParaRPr>
          </a:p>
        </p:txBody>
      </p:sp>
    </p:spTree>
    <p:extLst>
      <p:ext uri="{BB962C8B-B14F-4D97-AF65-F5344CB8AC3E}">
        <p14:creationId xmlns:p14="http://schemas.microsoft.com/office/powerpoint/2010/main" val="331813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Methodology</a:t>
            </a:r>
            <a:endParaRPr lang="en-US" sz="4000" dirty="0"/>
          </a:p>
        </p:txBody>
      </p:sp>
      <p:sp>
        <p:nvSpPr>
          <p:cNvPr id="4" name="Content Placeholder 2"/>
          <p:cNvSpPr>
            <a:spLocks noGrp="1"/>
          </p:cNvSpPr>
          <p:nvPr>
            <p:ph idx="1"/>
          </p:nvPr>
        </p:nvSpPr>
        <p:spPr>
          <a:xfrm>
            <a:off x="457200" y="990600"/>
            <a:ext cx="8229600" cy="5410200"/>
          </a:xfrm>
        </p:spPr>
        <p:txBody>
          <a:bodyPr>
            <a:normAutofit lnSpcReduction="10000"/>
          </a:bodyPr>
          <a:lstStyle/>
          <a:p>
            <a:pPr marL="230188" indent="-230188"/>
            <a:r>
              <a:rPr lang="en-US" sz="2400" dirty="0" smtClean="0"/>
              <a:t>Methods </a:t>
            </a:r>
            <a:r>
              <a:rPr lang="en-US" sz="2400" dirty="0"/>
              <a:t>u</a:t>
            </a:r>
            <a:r>
              <a:rPr lang="en-US" sz="2400" dirty="0" smtClean="0"/>
              <a:t>tilized &amp; taught to team members</a:t>
            </a:r>
          </a:p>
          <a:p>
            <a:pPr marL="514350" lvl="1" indent="-284163"/>
            <a:r>
              <a:rPr lang="en-US" sz="2000" dirty="0" smtClean="0"/>
              <a:t>Contextual Inquiry</a:t>
            </a:r>
          </a:p>
          <a:p>
            <a:pPr marL="514350" lvl="1" indent="-284163"/>
            <a:r>
              <a:rPr lang="en-US" sz="2000" dirty="0" smtClean="0"/>
              <a:t>Ethnographic Observation</a:t>
            </a:r>
          </a:p>
          <a:p>
            <a:pPr marL="742950" lvl="2"/>
            <a:r>
              <a:rPr lang="en-US" sz="1600" dirty="0" smtClean="0"/>
              <a:t>Weekday &amp; Weekend</a:t>
            </a:r>
          </a:p>
          <a:p>
            <a:pPr marL="742950" lvl="2"/>
            <a:r>
              <a:rPr lang="en-US" sz="1600" dirty="0" smtClean="0"/>
              <a:t>0630 – 0930 &amp; 1830 - 2130</a:t>
            </a:r>
          </a:p>
          <a:p>
            <a:pPr marL="514350" lvl="1" indent="-284163"/>
            <a:r>
              <a:rPr lang="en-US" sz="2000" dirty="0" smtClean="0"/>
              <a:t>Semi-Structured Interviews </a:t>
            </a:r>
          </a:p>
          <a:p>
            <a:pPr marL="514350" lvl="1" indent="-284163"/>
            <a:r>
              <a:rPr lang="en-US" sz="2000" dirty="0" smtClean="0"/>
              <a:t>Surveys</a:t>
            </a:r>
          </a:p>
          <a:p>
            <a:pPr marL="0" indent="0">
              <a:buNone/>
            </a:pPr>
            <a:endParaRPr lang="en-US" sz="2400" dirty="0"/>
          </a:p>
          <a:p>
            <a:pPr marL="230188" indent="-230188"/>
            <a:r>
              <a:rPr lang="en-US" sz="2400" dirty="0" smtClean="0"/>
              <a:t>Baseline </a:t>
            </a:r>
          </a:p>
          <a:p>
            <a:pPr marL="514350" lvl="1" indent="-284163"/>
            <a:r>
              <a:rPr lang="en-US" sz="2000" dirty="0" smtClean="0"/>
              <a:t>12 observations (36hrs total)</a:t>
            </a:r>
          </a:p>
          <a:p>
            <a:pPr marL="746125" lvl="2" indent="-231775"/>
            <a:r>
              <a:rPr lang="en-US" sz="1600" dirty="0" smtClean="0"/>
              <a:t>Med/Surg: </a:t>
            </a:r>
            <a:r>
              <a:rPr lang="en-US" sz="1600" dirty="0"/>
              <a:t>6 observations </a:t>
            </a:r>
            <a:r>
              <a:rPr lang="en-US" sz="1600" dirty="0" smtClean="0"/>
              <a:t>(</a:t>
            </a:r>
            <a:r>
              <a:rPr lang="en-US" sz="1600" dirty="0"/>
              <a:t>3 @ 0630 &amp; 3 @ </a:t>
            </a:r>
            <a:r>
              <a:rPr lang="en-US" sz="1600" dirty="0" smtClean="0"/>
              <a:t>1830)</a:t>
            </a:r>
          </a:p>
          <a:p>
            <a:pPr marL="746125" lvl="2" indent="-231775"/>
            <a:r>
              <a:rPr lang="en-US" sz="1600" dirty="0" smtClean="0"/>
              <a:t>ICU:  </a:t>
            </a:r>
            <a:r>
              <a:rPr lang="en-US" sz="1600" dirty="0"/>
              <a:t>6 observations </a:t>
            </a:r>
            <a:r>
              <a:rPr lang="en-US" sz="1600" dirty="0" smtClean="0"/>
              <a:t>(</a:t>
            </a:r>
            <a:r>
              <a:rPr lang="en-US" sz="1600" dirty="0"/>
              <a:t>all @ 0630</a:t>
            </a:r>
            <a:r>
              <a:rPr lang="en-US" sz="1600" dirty="0" smtClean="0"/>
              <a:t>)</a:t>
            </a:r>
          </a:p>
          <a:p>
            <a:pPr marL="914400" lvl="2" indent="0">
              <a:buNone/>
            </a:pPr>
            <a:endParaRPr lang="en-US" sz="700" dirty="0"/>
          </a:p>
          <a:p>
            <a:pPr marL="230188" indent="-230188"/>
            <a:r>
              <a:rPr lang="en-US" sz="2400" dirty="0" smtClean="0"/>
              <a:t>Improvement Assessment </a:t>
            </a:r>
          </a:p>
          <a:p>
            <a:pPr marL="514350" lvl="1" indent="-230188"/>
            <a:r>
              <a:rPr lang="en-US" sz="2000" dirty="0" smtClean="0"/>
              <a:t>10 observations (30hrs total)</a:t>
            </a:r>
          </a:p>
          <a:p>
            <a:pPr marL="744538" lvl="2" indent="-230188"/>
            <a:r>
              <a:rPr lang="en-US" sz="1600" dirty="0" smtClean="0"/>
              <a:t>Med/Surg: 4 </a:t>
            </a:r>
            <a:r>
              <a:rPr lang="en-US" sz="1600" dirty="0"/>
              <a:t>observations completed </a:t>
            </a:r>
            <a:r>
              <a:rPr lang="en-US" sz="1600" dirty="0" smtClean="0"/>
              <a:t>(2 </a:t>
            </a:r>
            <a:r>
              <a:rPr lang="en-US" sz="1600" dirty="0"/>
              <a:t>@ 0630 &amp; </a:t>
            </a:r>
            <a:r>
              <a:rPr lang="en-US" sz="1600" dirty="0" smtClean="0"/>
              <a:t>2 </a:t>
            </a:r>
            <a:r>
              <a:rPr lang="en-US" sz="1600" dirty="0"/>
              <a:t>@ </a:t>
            </a:r>
            <a:r>
              <a:rPr lang="en-US" sz="1600" dirty="0" smtClean="0"/>
              <a:t>1830)</a:t>
            </a:r>
          </a:p>
          <a:p>
            <a:pPr marL="744538" lvl="2" indent="-230188"/>
            <a:r>
              <a:rPr lang="en-US" sz="1600" dirty="0" smtClean="0"/>
              <a:t>ICU:  </a:t>
            </a:r>
            <a:r>
              <a:rPr lang="en-US" sz="1600" dirty="0"/>
              <a:t>6 observations completed </a:t>
            </a:r>
            <a:r>
              <a:rPr lang="en-US" sz="1600" dirty="0" smtClean="0"/>
              <a:t>(4 @ 0630 &amp; 2 @1830)</a:t>
            </a:r>
            <a:endParaRPr lang="en-US" sz="1600" dirty="0"/>
          </a:p>
          <a:p>
            <a:pPr marL="914400" lvl="2" indent="0">
              <a:buNone/>
            </a:pPr>
            <a:endParaRPr lang="en-US" sz="1600" dirty="0"/>
          </a:p>
          <a:p>
            <a:endParaRPr lang="en-US" dirty="0"/>
          </a:p>
        </p:txBody>
      </p:sp>
      <p:sp>
        <p:nvSpPr>
          <p:cNvPr id="5" name="TextBox 4"/>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5</a:t>
            </a:fld>
            <a:endParaRPr lang="en-US" sz="1400" b="1" dirty="0">
              <a:solidFill>
                <a:schemeClr val="bg2"/>
              </a:solidFill>
            </a:endParaRPr>
          </a:p>
        </p:txBody>
      </p:sp>
    </p:spTree>
    <p:extLst>
      <p:ext uri="{BB962C8B-B14F-4D97-AF65-F5344CB8AC3E}">
        <p14:creationId xmlns:p14="http://schemas.microsoft.com/office/powerpoint/2010/main" val="1980284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61913" y="762000"/>
            <a:ext cx="9094787" cy="51863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200" dirty="0" smtClean="0"/>
              <a:t>A standardized data collection form was created &amp; utilized to identify primary contributors to nursing inefficiency &amp; workload to prioritize interventions</a:t>
            </a:r>
          </a:p>
          <a:p>
            <a:pPr marL="568325" lvl="1" indent="-338138">
              <a:defRPr/>
            </a:pPr>
            <a:r>
              <a:rPr lang="en-US" sz="2000" dirty="0" smtClean="0"/>
              <a:t>Identified tasks were timed via direct observation (bottom left)</a:t>
            </a:r>
          </a:p>
          <a:p>
            <a:pPr marL="568325" lvl="1" indent="-338138">
              <a:defRPr/>
            </a:pPr>
            <a:r>
              <a:rPr lang="en-US" sz="2000" dirty="0" smtClean="0"/>
              <a:t>Semi-structured interview questions guided interaction with frontline staff (bottom right)</a:t>
            </a:r>
          </a:p>
          <a:p>
            <a:pPr marL="0" indent="0">
              <a:buFont typeface="Wingdings" pitchFamily="2" charset="2"/>
              <a:buNone/>
              <a:defRPr/>
            </a:pPr>
            <a:endParaRPr lang="en-US" sz="200" dirty="0" smtClean="0"/>
          </a:p>
          <a:p>
            <a:pPr>
              <a:defRPr/>
            </a:pPr>
            <a:r>
              <a:rPr lang="en-US" sz="2200" dirty="0" smtClean="0"/>
              <a:t>Tasks that occurred the most frequently, occupied the most time each shift and were identified as pain points via semi-structured interviews were targeted for improvement.</a:t>
            </a:r>
            <a:endParaRPr lang="en-US" sz="2200" dirty="0"/>
          </a:p>
        </p:txBody>
      </p:sp>
      <p:sp>
        <p:nvSpPr>
          <p:cNvPr id="4" name="TextBox 3"/>
          <p:cNvSpPr txBox="1">
            <a:spLocks noChangeArrowheads="1"/>
          </p:cNvSpPr>
          <p:nvPr/>
        </p:nvSpPr>
        <p:spPr bwMode="auto">
          <a:xfrm>
            <a:off x="19050" y="6048375"/>
            <a:ext cx="24288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900">
                <a:latin typeface="Arial" pitchFamily="34" charset="0"/>
                <a:cs typeface="Arial" pitchFamily="34" charset="0"/>
              </a:rPr>
              <a:t>Standardized time sheet (printed front/back)</a:t>
            </a:r>
          </a:p>
        </p:txBody>
      </p:sp>
      <p:sp>
        <p:nvSpPr>
          <p:cNvPr id="5" name="TextBox 13"/>
          <p:cNvSpPr txBox="1">
            <a:spLocks noChangeArrowheads="1"/>
          </p:cNvSpPr>
          <p:nvPr/>
        </p:nvSpPr>
        <p:spPr bwMode="auto">
          <a:xfrm>
            <a:off x="4813300" y="6254750"/>
            <a:ext cx="20113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900">
                <a:latin typeface="Arial" pitchFamily="34" charset="0"/>
                <a:cs typeface="Arial" pitchFamily="34" charset="0"/>
              </a:rPr>
              <a:t>Semi-structured interview questions</a:t>
            </a:r>
          </a:p>
        </p:txBody>
      </p:sp>
      <p:pic>
        <p:nvPicPr>
          <p:cNvPr id="6" name="Picture 14" descr="C:\Users\e76429\AppData\Local\Temp\SNAGHTML17c2bb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4143375"/>
            <a:ext cx="4127500" cy="194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6" descr="C:\Users\e76429\AppData\Local\Temp\SNAGHTML17d189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675" y="4438650"/>
            <a:ext cx="4095750" cy="1852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6</a:t>
            </a:fld>
            <a:endParaRPr lang="en-US" sz="1400" b="1" dirty="0">
              <a:solidFill>
                <a:schemeClr val="bg2"/>
              </a:solidFill>
            </a:endParaRPr>
          </a:p>
        </p:txBody>
      </p:sp>
    </p:spTree>
    <p:extLst>
      <p:ext uri="{BB962C8B-B14F-4D97-AF65-F5344CB8AC3E}">
        <p14:creationId xmlns:p14="http://schemas.microsoft.com/office/powerpoint/2010/main" val="26881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smtClean="0"/>
              <a:t>Measures</a:t>
            </a:r>
            <a:endParaRPr lang="en-US" sz="4000" dirty="0"/>
          </a:p>
        </p:txBody>
      </p:sp>
      <p:sp>
        <p:nvSpPr>
          <p:cNvPr id="3" name="Content Placeholder 3"/>
          <p:cNvSpPr txBox="1">
            <a:spLocks/>
          </p:cNvSpPr>
          <p:nvPr/>
        </p:nvSpPr>
        <p:spPr bwMode="auto">
          <a:xfrm>
            <a:off x="-17463" y="990600"/>
            <a:ext cx="9178926" cy="548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smtClean="0"/>
              <a:t>Process Measures</a:t>
            </a:r>
          </a:p>
          <a:p>
            <a:pPr marL="461963" lvl="1" indent="-231775">
              <a:defRPr/>
            </a:pPr>
            <a:r>
              <a:rPr lang="en-US" sz="1800" dirty="0" smtClean="0"/>
              <a:t>Tasks identified via observation &amp; interviews as bottlenecks to efficiency for:</a:t>
            </a:r>
          </a:p>
          <a:p>
            <a:pPr marL="630238" lvl="2" indent="-168275">
              <a:defRPr/>
            </a:pPr>
            <a:r>
              <a:rPr lang="en-US" sz="1400" dirty="0" smtClean="0"/>
              <a:t>Medication preparation / administration</a:t>
            </a:r>
          </a:p>
          <a:p>
            <a:pPr marL="630238" lvl="2" indent="-168275">
              <a:defRPr/>
            </a:pPr>
            <a:r>
              <a:rPr lang="en-US" sz="1400" dirty="0" smtClean="0"/>
              <a:t>Supply Management</a:t>
            </a:r>
          </a:p>
          <a:p>
            <a:pPr marL="630238" lvl="2" indent="-168275">
              <a:defRPr/>
            </a:pPr>
            <a:r>
              <a:rPr lang="en-US" sz="1400" dirty="0" smtClean="0"/>
              <a:t>Interruptions / distractions</a:t>
            </a:r>
          </a:p>
          <a:p>
            <a:pPr marL="461963" lvl="1" indent="-231775">
              <a:defRPr/>
            </a:pPr>
            <a:r>
              <a:rPr lang="en-US" sz="1800" dirty="0" smtClean="0"/>
              <a:t>Time that nurses spend to complete tasks collected via direct observation</a:t>
            </a:r>
          </a:p>
          <a:p>
            <a:pPr marL="457200" lvl="1" indent="0">
              <a:buFont typeface="Arial" pitchFamily="34" charset="0"/>
              <a:buNone/>
              <a:defRPr/>
            </a:pPr>
            <a:endParaRPr lang="en-US" sz="1000" dirty="0" smtClean="0"/>
          </a:p>
          <a:p>
            <a:pPr>
              <a:defRPr/>
            </a:pPr>
            <a:r>
              <a:rPr lang="en-US" sz="2000" dirty="0" smtClean="0"/>
              <a:t>Outcome Measures</a:t>
            </a:r>
          </a:p>
          <a:p>
            <a:pPr marL="461963" lvl="1" indent="-231775">
              <a:defRPr/>
            </a:pPr>
            <a:r>
              <a:rPr lang="en-US" sz="1800" dirty="0" smtClean="0"/>
              <a:t>Calculated number of times per shift nurses complete the timed tasks</a:t>
            </a:r>
          </a:p>
          <a:p>
            <a:pPr marL="461963" lvl="1" indent="-231775">
              <a:defRPr/>
            </a:pPr>
            <a:r>
              <a:rPr lang="en-US" sz="1800" dirty="0" smtClean="0"/>
              <a:t>Calculated mean time spent on each task per nurse per shift</a:t>
            </a:r>
          </a:p>
          <a:p>
            <a:pPr marL="461963" lvl="1" indent="-231775">
              <a:defRPr/>
            </a:pPr>
            <a:r>
              <a:rPr lang="en-US" sz="1800" dirty="0" smtClean="0"/>
              <a:t>Difference in time spent on tasks before </a:t>
            </a:r>
            <a:r>
              <a:rPr lang="en-US" sz="1800" dirty="0"/>
              <a:t>–</a:t>
            </a:r>
            <a:r>
              <a:rPr lang="en-US" sz="1800" dirty="0" smtClean="0"/>
              <a:t> after interventions to assess improvement</a:t>
            </a:r>
          </a:p>
          <a:p>
            <a:pPr marL="457200" lvl="1" indent="0">
              <a:buFont typeface="Arial" pitchFamily="34" charset="0"/>
              <a:buNone/>
              <a:defRPr/>
            </a:pPr>
            <a:endParaRPr lang="en-US" sz="1000" dirty="0" smtClean="0"/>
          </a:p>
          <a:p>
            <a:pPr>
              <a:defRPr/>
            </a:pPr>
            <a:r>
              <a:rPr lang="en-US" sz="2000" dirty="0" smtClean="0"/>
              <a:t>Balancing Measures</a:t>
            </a:r>
          </a:p>
          <a:p>
            <a:pPr marL="461963" lvl="1" indent="-231775">
              <a:defRPr/>
            </a:pPr>
            <a:r>
              <a:rPr lang="en-US" sz="1800" dirty="0" smtClean="0"/>
              <a:t>Comparison of nurses’ subjective ratings on the occurrences of interruptions before – after interventions (survey)</a:t>
            </a:r>
          </a:p>
          <a:p>
            <a:pPr marL="457200" lvl="1" indent="0">
              <a:buFont typeface="Arial" pitchFamily="34" charset="0"/>
              <a:buNone/>
              <a:defRPr/>
            </a:pPr>
            <a:endParaRPr lang="en-US" dirty="0" smtClean="0"/>
          </a:p>
        </p:txBody>
      </p:sp>
      <p:sp>
        <p:nvSpPr>
          <p:cNvPr id="4" name="TextBox 3"/>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7</a:t>
            </a:fld>
            <a:endParaRPr lang="en-US" sz="1400" b="1" dirty="0">
              <a:solidFill>
                <a:schemeClr val="bg2"/>
              </a:solidFill>
            </a:endParaRPr>
          </a:p>
        </p:txBody>
      </p:sp>
    </p:spTree>
    <p:extLst>
      <p:ext uri="{BB962C8B-B14F-4D97-AF65-F5344CB8AC3E}">
        <p14:creationId xmlns:p14="http://schemas.microsoft.com/office/powerpoint/2010/main" val="426272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Identified Issues</a:t>
            </a:r>
            <a:endParaRPr lang="en-US" dirty="0"/>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382000" cy="530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8</a:t>
            </a:fld>
            <a:endParaRPr lang="en-US" sz="1400" b="1" dirty="0">
              <a:solidFill>
                <a:schemeClr val="bg2"/>
              </a:solidFill>
            </a:endParaRPr>
          </a:p>
        </p:txBody>
      </p:sp>
      <p:sp>
        <p:nvSpPr>
          <p:cNvPr id="5" name="Oval 4"/>
          <p:cNvSpPr/>
          <p:nvPr/>
        </p:nvSpPr>
        <p:spPr>
          <a:xfrm>
            <a:off x="3971925" y="1304925"/>
            <a:ext cx="24384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Oval 5"/>
          <p:cNvSpPr/>
          <p:nvPr/>
        </p:nvSpPr>
        <p:spPr>
          <a:xfrm>
            <a:off x="4124324" y="1628775"/>
            <a:ext cx="3114675"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Oval 6"/>
          <p:cNvSpPr/>
          <p:nvPr/>
        </p:nvSpPr>
        <p:spPr>
          <a:xfrm>
            <a:off x="4343400" y="1971675"/>
            <a:ext cx="24384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Oval 7"/>
          <p:cNvSpPr/>
          <p:nvPr/>
        </p:nvSpPr>
        <p:spPr>
          <a:xfrm>
            <a:off x="2200275" y="4800600"/>
            <a:ext cx="2514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Oval 8"/>
          <p:cNvSpPr/>
          <p:nvPr/>
        </p:nvSpPr>
        <p:spPr>
          <a:xfrm>
            <a:off x="5791200" y="4191000"/>
            <a:ext cx="2438400"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117633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425" y="2838450"/>
            <a:ext cx="4378325" cy="3582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216025"/>
            <a:ext cx="4378325" cy="368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10"/>
          <p:cNvSpPr txBox="1">
            <a:spLocks noChangeArrowheads="1"/>
          </p:cNvSpPr>
          <p:nvPr/>
        </p:nvSpPr>
        <p:spPr bwMode="auto">
          <a:xfrm>
            <a:off x="4591050" y="6384925"/>
            <a:ext cx="2838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100" dirty="0">
                <a:latin typeface="Calibri" pitchFamily="34" charset="0"/>
                <a:cs typeface="Calibri" pitchFamily="34" charset="0"/>
              </a:rPr>
              <a:t>ICU </a:t>
            </a:r>
          </a:p>
        </p:txBody>
      </p:sp>
      <p:sp>
        <p:nvSpPr>
          <p:cNvPr id="7" name="TextBox 6"/>
          <p:cNvSpPr txBox="1"/>
          <p:nvPr/>
        </p:nvSpPr>
        <p:spPr>
          <a:xfrm>
            <a:off x="0" y="6642556"/>
            <a:ext cx="9144000" cy="215444"/>
          </a:xfrm>
          <a:prstGeom prst="rect">
            <a:avLst/>
          </a:prstGeom>
          <a:solidFill>
            <a:srgbClr val="0070C0"/>
          </a:solidFill>
        </p:spPr>
        <p:txBody>
          <a:bodyPr wrap="square" lIns="0" tIns="0" rIns="0" bIns="0" rtlCol="0">
            <a:spAutoFit/>
          </a:bodyPr>
          <a:lstStyle/>
          <a:p>
            <a:pPr algn="ctr"/>
            <a:r>
              <a:rPr lang="en-US" sz="1400" b="1" dirty="0" smtClean="0">
                <a:solidFill>
                  <a:schemeClr val="bg2"/>
                </a:solidFill>
              </a:rPr>
              <a:t>		Human Factors @</a:t>
            </a:r>
            <a:r>
              <a:rPr lang="en-US" sz="1400" b="1" baseline="0" dirty="0" smtClean="0">
                <a:solidFill>
                  <a:schemeClr val="bg2"/>
                </a:solidFill>
              </a:rPr>
              <a:t> </a:t>
            </a:r>
            <a:r>
              <a:rPr lang="en-US" sz="1400" b="1" dirty="0" smtClean="0">
                <a:solidFill>
                  <a:schemeClr val="bg2"/>
                </a:solidFill>
              </a:rPr>
              <a:t>Baylor Scott&amp;White Health © 2014			</a:t>
            </a:r>
            <a:fld id="{6042979D-310B-48A0-B716-5BEFD9948FBF}" type="slidenum">
              <a:rPr lang="en-US" sz="1400" b="1" smtClean="0">
                <a:solidFill>
                  <a:schemeClr val="bg2"/>
                </a:solidFill>
              </a:rPr>
              <a:pPr algn="ctr"/>
              <a:t>9</a:t>
            </a:fld>
            <a:endParaRPr lang="en-US" sz="1400" b="1" dirty="0">
              <a:solidFill>
                <a:schemeClr val="bg2"/>
              </a:solidFill>
            </a:endParaRPr>
          </a:p>
        </p:txBody>
      </p:sp>
      <p:sp>
        <p:nvSpPr>
          <p:cNvPr id="8" name="Title 1"/>
          <p:cNvSpPr>
            <a:spLocks noGrp="1"/>
          </p:cNvSpPr>
          <p:nvPr>
            <p:ph type="title"/>
          </p:nvPr>
        </p:nvSpPr>
        <p:spPr>
          <a:xfrm>
            <a:off x="0" y="-228600"/>
            <a:ext cx="9144000" cy="1143000"/>
          </a:xfrm>
        </p:spPr>
        <p:txBody>
          <a:bodyPr>
            <a:noAutofit/>
          </a:bodyPr>
          <a:lstStyle/>
          <a:p>
            <a:r>
              <a:rPr lang="en-US" sz="3600" dirty="0" smtClean="0"/>
              <a:t>Medication Administration Workflow Mapping</a:t>
            </a:r>
            <a:endParaRPr lang="en-US" sz="3600" dirty="0"/>
          </a:p>
        </p:txBody>
      </p:sp>
      <p:sp>
        <p:nvSpPr>
          <p:cNvPr id="9" name="TextBox 10"/>
          <p:cNvSpPr txBox="1">
            <a:spLocks noChangeArrowheads="1"/>
          </p:cNvSpPr>
          <p:nvPr/>
        </p:nvSpPr>
        <p:spPr bwMode="auto">
          <a:xfrm>
            <a:off x="28575" y="4845050"/>
            <a:ext cx="2838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en-US" sz="1100" dirty="0" smtClean="0">
                <a:latin typeface="Calibri" pitchFamily="34" charset="0"/>
                <a:cs typeface="Calibri" pitchFamily="34" charset="0"/>
              </a:rPr>
              <a:t>Med/Surg</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1830278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2834</TotalTime>
  <Words>3401</Words>
  <Application>Microsoft Office PowerPoint</Application>
  <PresentationFormat>On-screen Show (4:3)</PresentationFormat>
  <Paragraphs>621</Paragraphs>
  <Slides>33</Slides>
  <Notes>6</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Office Theme</vt:lpstr>
      <vt:lpstr>BSWH</vt:lpstr>
      <vt:lpstr>1_BSWH</vt:lpstr>
      <vt:lpstr>PowerPoint Presentation</vt:lpstr>
      <vt:lpstr>Objectives</vt:lpstr>
      <vt:lpstr>Background</vt:lpstr>
      <vt:lpstr>Project Overview</vt:lpstr>
      <vt:lpstr>Methodology</vt:lpstr>
      <vt:lpstr>PowerPoint Presentation</vt:lpstr>
      <vt:lpstr>Measures</vt:lpstr>
      <vt:lpstr>Identified Issues</vt:lpstr>
      <vt:lpstr>Medication Administration Workflow Mapping</vt:lpstr>
      <vt:lpstr>Med/Surg Efficiency Barriers</vt:lpstr>
      <vt:lpstr>ICU Efficiency Barriers</vt:lpstr>
      <vt:lpstr>PowerPoint Presentation</vt:lpstr>
      <vt:lpstr>PowerPoint Presentation</vt:lpstr>
      <vt:lpstr>Nurses’ Subjective Ratings of Interruptions</vt:lpstr>
      <vt:lpstr>Summary of Pilot Accomplishments</vt:lpstr>
      <vt:lpstr>PowerPoint Presentation</vt:lpstr>
      <vt:lpstr>Spread</vt:lpstr>
      <vt:lpstr>Human Factors Enterprise Vision of Nursing Efficiency: Four Areas of Focus</vt:lpstr>
      <vt:lpstr>Project Team</vt:lpstr>
      <vt:lpstr>Problems we are trying to solve </vt:lpstr>
      <vt:lpstr>Objectives for Discovery</vt:lpstr>
      <vt:lpstr>Solution Comparison see Appendix***</vt:lpstr>
      <vt:lpstr>Recommendations</vt:lpstr>
      <vt:lpstr>Proposed Timeline</vt:lpstr>
      <vt:lpstr>Appendix: Partnering for Success</vt:lpstr>
      <vt:lpstr>PowerPoint Presentation</vt:lpstr>
      <vt:lpstr>PowerPoint Presentation</vt:lpstr>
      <vt:lpstr>Appendix B: ICU Med Admin Workflow &amp; Interruptions</vt:lpstr>
      <vt:lpstr>Appendix C:  Human Factors Learning Points</vt:lpstr>
      <vt:lpstr>Appendix D:  Exampled Inefficient Work System</vt:lpstr>
      <vt:lpstr>Appendix E: Interventions Literature Summary</vt:lpstr>
      <vt:lpstr>Appendix F: Interventions Literature Summary</vt:lpstr>
      <vt:lpstr>References</vt:lpstr>
    </vt:vector>
  </TitlesOfParts>
  <Company>Baylor Health Care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e76429</dc:creator>
  <cp:lastModifiedBy>Mitchell, Mary Beth</cp:lastModifiedBy>
  <cp:revision>374</cp:revision>
  <dcterms:created xsi:type="dcterms:W3CDTF">2013-07-15T15:28:36Z</dcterms:created>
  <dcterms:modified xsi:type="dcterms:W3CDTF">2014-10-19T02:13:01Z</dcterms:modified>
</cp:coreProperties>
</file>