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2"/>
  </p:notesMasterIdLst>
  <p:sldIdLst>
    <p:sldId id="256" r:id="rId2"/>
    <p:sldId id="258" r:id="rId3"/>
    <p:sldId id="263" r:id="rId4"/>
    <p:sldId id="264" r:id="rId5"/>
    <p:sldId id="288" r:id="rId6"/>
    <p:sldId id="280" r:id="rId7"/>
    <p:sldId id="259" r:id="rId8"/>
    <p:sldId id="289" r:id="rId9"/>
    <p:sldId id="281" r:id="rId10"/>
    <p:sldId id="297" r:id="rId11"/>
    <p:sldId id="303" r:id="rId12"/>
    <p:sldId id="269" r:id="rId13"/>
    <p:sldId id="260" r:id="rId14"/>
    <p:sldId id="301" r:id="rId15"/>
    <p:sldId id="286" r:id="rId16"/>
    <p:sldId id="282" r:id="rId17"/>
    <p:sldId id="316" r:id="rId18"/>
    <p:sldId id="302" r:id="rId19"/>
    <p:sldId id="304" r:id="rId20"/>
    <p:sldId id="262" r:id="rId21"/>
    <p:sldId id="305" r:id="rId22"/>
    <p:sldId id="311" r:id="rId23"/>
    <p:sldId id="306" r:id="rId24"/>
    <p:sldId id="313" r:id="rId25"/>
    <p:sldId id="307" r:id="rId26"/>
    <p:sldId id="308" r:id="rId27"/>
    <p:sldId id="312" r:id="rId28"/>
    <p:sldId id="314" r:id="rId29"/>
    <p:sldId id="315" r:id="rId30"/>
    <p:sldId id="309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89938" autoAdjust="0"/>
  </p:normalViewPr>
  <p:slideViewPr>
    <p:cSldViewPr snapToGrid="0">
      <p:cViewPr varScale="1">
        <p:scale>
          <a:sx n="78" d="100"/>
          <a:sy n="78" d="100"/>
        </p:scale>
        <p:origin x="7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Sepsis POA: Suspected Infection Documentation in ED Related to Patient Mortality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Suspected infection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Hospital A</c:v>
                </c:pt>
                <c:pt idx="1">
                  <c:v>Hospital B</c:v>
                </c:pt>
                <c:pt idx="2">
                  <c:v>Hospital C</c:v>
                </c:pt>
                <c:pt idx="3">
                  <c:v>Hospital D</c:v>
                </c:pt>
                <c:pt idx="4">
                  <c:v>Hospital E</c:v>
                </c:pt>
                <c:pt idx="5">
                  <c:v>Hospital F</c:v>
                </c:pt>
                <c:pt idx="6">
                  <c:v>Hospital G</c:v>
                </c:pt>
                <c:pt idx="7">
                  <c:v>Hospital H</c:v>
                </c:pt>
                <c:pt idx="8">
                  <c:v>Hospital I</c:v>
                </c:pt>
                <c:pt idx="9">
                  <c:v>Hospital J</c:v>
                </c:pt>
                <c:pt idx="10">
                  <c:v>Hospital K</c:v>
                </c:pt>
                <c:pt idx="11">
                  <c:v>Hospital L</c:v>
                </c:pt>
                <c:pt idx="12">
                  <c:v>Hospital M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4.5999999999999999E-2</c:v>
                </c:pt>
                <c:pt idx="1">
                  <c:v>0.109</c:v>
                </c:pt>
                <c:pt idx="2">
                  <c:v>7.0000000000000007E-2</c:v>
                </c:pt>
                <c:pt idx="3">
                  <c:v>4.2000000000000003E-2</c:v>
                </c:pt>
                <c:pt idx="4">
                  <c:v>1.0999999999999999E-2</c:v>
                </c:pt>
                <c:pt idx="5">
                  <c:v>6.9000000000000006E-2</c:v>
                </c:pt>
                <c:pt idx="6">
                  <c:v>8.8999999999999996E-2</c:v>
                </c:pt>
                <c:pt idx="7">
                  <c:v>0.13500000000000001</c:v>
                </c:pt>
                <c:pt idx="8">
                  <c:v>8.3000000000000004E-2</c:v>
                </c:pt>
                <c:pt idx="9">
                  <c:v>0</c:v>
                </c:pt>
                <c:pt idx="10">
                  <c:v>9.8000000000000004E-2</c:v>
                </c:pt>
                <c:pt idx="11">
                  <c:v>0.127</c:v>
                </c:pt>
                <c:pt idx="12">
                  <c:v>4.9000000000000002E-2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Did not suspect infection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Hospital A</c:v>
                </c:pt>
                <c:pt idx="1">
                  <c:v>Hospital B</c:v>
                </c:pt>
                <c:pt idx="2">
                  <c:v>Hospital C</c:v>
                </c:pt>
                <c:pt idx="3">
                  <c:v>Hospital D</c:v>
                </c:pt>
                <c:pt idx="4">
                  <c:v>Hospital E</c:v>
                </c:pt>
                <c:pt idx="5">
                  <c:v>Hospital F</c:v>
                </c:pt>
                <c:pt idx="6">
                  <c:v>Hospital G</c:v>
                </c:pt>
                <c:pt idx="7">
                  <c:v>Hospital H</c:v>
                </c:pt>
                <c:pt idx="8">
                  <c:v>Hospital I</c:v>
                </c:pt>
                <c:pt idx="9">
                  <c:v>Hospital J</c:v>
                </c:pt>
                <c:pt idx="10">
                  <c:v>Hospital K</c:v>
                </c:pt>
                <c:pt idx="11">
                  <c:v>Hospital L</c:v>
                </c:pt>
                <c:pt idx="12">
                  <c:v>Hospital M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3.2000000000000001E-2</c:v>
                </c:pt>
                <c:pt idx="1">
                  <c:v>0.111</c:v>
                </c:pt>
                <c:pt idx="2">
                  <c:v>0.12</c:v>
                </c:pt>
                <c:pt idx="3">
                  <c:v>2.9000000000000001E-2</c:v>
                </c:pt>
                <c:pt idx="4">
                  <c:v>1.0999999999999999E-2</c:v>
                </c:pt>
                <c:pt idx="5">
                  <c:v>8.3000000000000004E-2</c:v>
                </c:pt>
                <c:pt idx="6">
                  <c:v>0.12</c:v>
                </c:pt>
                <c:pt idx="7">
                  <c:v>0.19</c:v>
                </c:pt>
                <c:pt idx="8">
                  <c:v>0.13600000000000001</c:v>
                </c:pt>
                <c:pt idx="9">
                  <c:v>3.3000000000000002E-2</c:v>
                </c:pt>
                <c:pt idx="10">
                  <c:v>8.2000000000000003E-2</c:v>
                </c:pt>
                <c:pt idx="11">
                  <c:v>2.5999999999999999E-2</c:v>
                </c:pt>
                <c:pt idx="12">
                  <c:v>4.4999999999999998E-2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865352"/>
        <c:axId val="378109240"/>
      </c:barChart>
      <c:catAx>
        <c:axId val="21186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109240"/>
        <c:crosses val="autoZero"/>
        <c:auto val="1"/>
        <c:lblAlgn val="ctr"/>
        <c:lblOffset val="100"/>
        <c:noMultiLvlLbl val="0"/>
      </c:catAx>
      <c:valAx>
        <c:axId val="37810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Mortality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6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Identification</a:t>
            </a:r>
            <a:r>
              <a:rPr lang="en-US" baseline="0" dirty="0" smtClean="0"/>
              <a:t> of Infection for Patients Who Had an Infection POA (ED Diagnosis or Coded Diagnosis</a:t>
            </a:r>
          </a:p>
          <a:p>
            <a:pPr>
              <a:defRPr/>
            </a:pPr>
            <a:r>
              <a:rPr lang="en-US" baseline="0" dirty="0" smtClean="0"/>
              <a:t>9/13/2017 – 9/19/2017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- Suspect Infection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38.9%</a:t>
                    </a:r>
                    <a:endParaRPr lang="en-US" sz="18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98.9%</a:t>
                    </a:r>
                    <a:endParaRPr lang="en-US" sz="18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RN Answering Suspected Infection Question</c:v>
                </c:pt>
                <c:pt idx="1">
                  <c:v>THINK SEPSIS - Infection Risk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760</c:v>
                </c:pt>
                <c:pt idx="1">
                  <c:v>1931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- Does not Suspect Infection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RN Answering Suspected Infection Question</c:v>
                </c:pt>
                <c:pt idx="1">
                  <c:v>THINK SEPSIS - Infection Risk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1192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78110416"/>
        <c:axId val="479821144"/>
      </c:barChart>
      <c:catAx>
        <c:axId val="3781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21144"/>
        <c:crosses val="autoZero"/>
        <c:auto val="1"/>
        <c:lblAlgn val="ctr"/>
        <c:lblOffset val="100"/>
        <c:noMultiLvlLbl val="0"/>
      </c:catAx>
      <c:valAx>
        <c:axId val="47982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 Identification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110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 Patients Who Had an Sepsis POA (ED Diagnosis or Coded Diagnosis)</a:t>
            </a:r>
          </a:p>
          <a:p>
            <a:pPr>
              <a:defRPr/>
            </a:pPr>
            <a:r>
              <a:rPr lang="en-US" baseline="0" dirty="0" smtClean="0"/>
              <a:t>9/13/2017 – 10/15/2017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- Suspect Infection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98.2%</a:t>
                    </a:r>
                    <a:endParaRPr lang="en-US" sz="18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THINK SEPSIS Flagged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- Does not Suspect Infection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THINK SEPSIS Flagged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81144896"/>
        <c:axId val="481145288"/>
      </c:barChart>
      <c:catAx>
        <c:axId val="4811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45288"/>
        <c:crosses val="autoZero"/>
        <c:auto val="1"/>
        <c:lblAlgn val="ctr"/>
        <c:lblOffset val="100"/>
        <c:noMultiLvlLbl val="0"/>
      </c:catAx>
      <c:valAx>
        <c:axId val="481145288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 Identification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44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Sheet1!$A$2:$A$35</c:f>
              <c:numCache>
                <c:formatCode>m/d/yyyy</c:formatCode>
                <c:ptCount val="34"/>
                <c:pt idx="0">
                  <c:v>42990</c:v>
                </c:pt>
                <c:pt idx="1">
                  <c:v>42991</c:v>
                </c:pt>
                <c:pt idx="2">
                  <c:v>42992</c:v>
                </c:pt>
                <c:pt idx="3">
                  <c:v>42993</c:v>
                </c:pt>
                <c:pt idx="4">
                  <c:v>42994</c:v>
                </c:pt>
                <c:pt idx="5">
                  <c:v>42995</c:v>
                </c:pt>
                <c:pt idx="6">
                  <c:v>42996</c:v>
                </c:pt>
                <c:pt idx="7">
                  <c:v>42997</c:v>
                </c:pt>
                <c:pt idx="8">
                  <c:v>42998</c:v>
                </c:pt>
                <c:pt idx="9">
                  <c:v>42999</c:v>
                </c:pt>
                <c:pt idx="10">
                  <c:v>43000</c:v>
                </c:pt>
                <c:pt idx="11">
                  <c:v>43001</c:v>
                </c:pt>
                <c:pt idx="12">
                  <c:v>43002</c:v>
                </c:pt>
                <c:pt idx="13">
                  <c:v>43003</c:v>
                </c:pt>
                <c:pt idx="14">
                  <c:v>43004</c:v>
                </c:pt>
                <c:pt idx="15">
                  <c:v>43005</c:v>
                </c:pt>
                <c:pt idx="16">
                  <c:v>43006</c:v>
                </c:pt>
                <c:pt idx="17">
                  <c:v>43007</c:v>
                </c:pt>
                <c:pt idx="18">
                  <c:v>43008</c:v>
                </c:pt>
                <c:pt idx="19">
                  <c:v>43009</c:v>
                </c:pt>
                <c:pt idx="20">
                  <c:v>43010</c:v>
                </c:pt>
                <c:pt idx="21">
                  <c:v>43011</c:v>
                </c:pt>
                <c:pt idx="22">
                  <c:v>43012</c:v>
                </c:pt>
                <c:pt idx="23">
                  <c:v>43013</c:v>
                </c:pt>
                <c:pt idx="24">
                  <c:v>43014</c:v>
                </c:pt>
                <c:pt idx="25">
                  <c:v>43015</c:v>
                </c:pt>
                <c:pt idx="26">
                  <c:v>43016</c:v>
                </c:pt>
                <c:pt idx="27">
                  <c:v>43017</c:v>
                </c:pt>
                <c:pt idx="28">
                  <c:v>43018</c:v>
                </c:pt>
                <c:pt idx="29">
                  <c:v>43019</c:v>
                </c:pt>
                <c:pt idx="30">
                  <c:v>43020</c:v>
                </c:pt>
                <c:pt idx="31">
                  <c:v>43021</c:v>
                </c:pt>
                <c:pt idx="32">
                  <c:v>43022</c:v>
                </c:pt>
                <c:pt idx="33">
                  <c:v>43023</c:v>
                </c:pt>
              </c:numCache>
            </c:numRef>
          </c:cat>
          <c:val>
            <c:numRef>
              <c:f>Sheet1!$B$2:$B$35</c:f>
              <c:numCache>
                <c:formatCode>0.0%</c:formatCode>
                <c:ptCount val="34"/>
                <c:pt idx="0">
                  <c:v>0.20499999999999999</c:v>
                </c:pt>
                <c:pt idx="1">
                  <c:v>0.192</c:v>
                </c:pt>
                <c:pt idx="2">
                  <c:v>0.19900000000000001</c:v>
                </c:pt>
                <c:pt idx="3">
                  <c:v>0.19900000000000001</c:v>
                </c:pt>
                <c:pt idx="4">
                  <c:v>0.20699999999999999</c:v>
                </c:pt>
                <c:pt idx="5">
                  <c:v>0.191</c:v>
                </c:pt>
                <c:pt idx="6">
                  <c:v>0.20699999999999999</c:v>
                </c:pt>
                <c:pt idx="7">
                  <c:v>0.20200000000000001</c:v>
                </c:pt>
                <c:pt idx="8">
                  <c:v>0.19800000000000001</c:v>
                </c:pt>
                <c:pt idx="9">
                  <c:v>0.20200000000000001</c:v>
                </c:pt>
                <c:pt idx="10">
                  <c:v>0.16700000000000001</c:v>
                </c:pt>
                <c:pt idx="11">
                  <c:v>0.182</c:v>
                </c:pt>
                <c:pt idx="12">
                  <c:v>0.193</c:v>
                </c:pt>
                <c:pt idx="13">
                  <c:v>0.16800000000000001</c:v>
                </c:pt>
                <c:pt idx="14">
                  <c:v>0.17</c:v>
                </c:pt>
                <c:pt idx="15">
                  <c:v>0.17100000000000001</c:v>
                </c:pt>
                <c:pt idx="16">
                  <c:v>0.16900000000000001</c:v>
                </c:pt>
                <c:pt idx="17">
                  <c:v>0.182</c:v>
                </c:pt>
                <c:pt idx="18">
                  <c:v>0.19800000000000001</c:v>
                </c:pt>
                <c:pt idx="19">
                  <c:v>0.182</c:v>
                </c:pt>
                <c:pt idx="20">
                  <c:v>0.17499999999999999</c:v>
                </c:pt>
                <c:pt idx="21">
                  <c:v>0.17899999999999999</c:v>
                </c:pt>
                <c:pt idx="22">
                  <c:v>0.17199999999999999</c:v>
                </c:pt>
                <c:pt idx="23">
                  <c:v>0.14399999999999999</c:v>
                </c:pt>
                <c:pt idx="24">
                  <c:v>0.16</c:v>
                </c:pt>
                <c:pt idx="25">
                  <c:v>0.14399999999999999</c:v>
                </c:pt>
                <c:pt idx="26">
                  <c:v>0.15</c:v>
                </c:pt>
                <c:pt idx="27">
                  <c:v>0.15</c:v>
                </c:pt>
                <c:pt idx="28">
                  <c:v>0.14799999999999999</c:v>
                </c:pt>
                <c:pt idx="29">
                  <c:v>0.14399999999999999</c:v>
                </c:pt>
                <c:pt idx="30">
                  <c:v>0.14799999999999999</c:v>
                </c:pt>
                <c:pt idx="31">
                  <c:v>0.161</c:v>
                </c:pt>
                <c:pt idx="32">
                  <c:v>0.16800000000000001</c:v>
                </c:pt>
                <c:pt idx="33">
                  <c:v>0.14399999999999999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20360"/>
        <c:axId val="481147248"/>
      </c:lineChart>
      <c:dateAx>
        <c:axId val="4798203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47248"/>
        <c:crosses val="autoZero"/>
        <c:auto val="1"/>
        <c:lblOffset val="100"/>
        <c:baseTimeUnit val="days"/>
      </c:dateAx>
      <c:valAx>
        <c:axId val="481147248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Percentage</a:t>
                </a:r>
                <a:r>
                  <a:rPr lang="en-US" baseline="0" dirty="0" smtClean="0"/>
                  <a:t> of ED patients who triggered THINK SEPSIS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2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Sepsis</a:t>
            </a:r>
            <a:r>
              <a:rPr lang="en-US" baseline="0" dirty="0" smtClean="0"/>
              <a:t> POA patients – Arrival Time to First BPA Alert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 Go-Live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&gt;240 minutes</c:v>
                </c:pt>
                <c:pt idx="1">
                  <c:v>121-240 minutes</c:v>
                </c:pt>
                <c:pt idx="2">
                  <c:v>91-120 minutes</c:v>
                </c:pt>
                <c:pt idx="3">
                  <c:v>61-90 minutes</c:v>
                </c:pt>
                <c:pt idx="4">
                  <c:v>31-60 minutes</c:v>
                </c:pt>
                <c:pt idx="5">
                  <c:v>&lt;=30 minutes</c:v>
                </c:pt>
                <c:pt idx="6">
                  <c:v>No Alert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2.4E-2</c:v>
                </c:pt>
                <c:pt idx="1">
                  <c:v>8.5000000000000006E-2</c:v>
                </c:pt>
                <c:pt idx="2">
                  <c:v>4.9000000000000002E-2</c:v>
                </c:pt>
                <c:pt idx="3">
                  <c:v>7.2999999999999995E-2</c:v>
                </c:pt>
                <c:pt idx="4">
                  <c:v>6.0999999999999999E-2</c:v>
                </c:pt>
                <c:pt idx="5">
                  <c:v>0.70099999999999996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Pre-Go-Live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&gt;240 minutes</c:v>
                </c:pt>
                <c:pt idx="1">
                  <c:v>121-240 minutes</c:v>
                </c:pt>
                <c:pt idx="2">
                  <c:v>91-120 minutes</c:v>
                </c:pt>
                <c:pt idx="3">
                  <c:v>61-90 minutes</c:v>
                </c:pt>
                <c:pt idx="4">
                  <c:v>31-60 minutes</c:v>
                </c:pt>
                <c:pt idx="5">
                  <c:v>&lt;=30 minutes</c:v>
                </c:pt>
                <c:pt idx="6">
                  <c:v>No Alert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3.0000000000000001E-3</c:v>
                </c:pt>
                <c:pt idx="1">
                  <c:v>5.0000000000000001E-3</c:v>
                </c:pt>
                <c:pt idx="2">
                  <c:v>4.0000000000000001E-3</c:v>
                </c:pt>
                <c:pt idx="3">
                  <c:v>7.0000000000000001E-3</c:v>
                </c:pt>
                <c:pt idx="4">
                  <c:v>2.3E-2</c:v>
                </c:pt>
                <c:pt idx="5">
                  <c:v>0.29299999999999998</c:v>
                </c:pt>
                <c:pt idx="6">
                  <c:v>0.66500000000000004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148032"/>
        <c:axId val="377438056"/>
      </c:barChart>
      <c:catAx>
        <c:axId val="48114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38056"/>
        <c:crosses val="autoZero"/>
        <c:auto val="1"/>
        <c:lblAlgn val="ctr"/>
        <c:lblOffset val="100"/>
        <c:noMultiLvlLbl val="0"/>
      </c:catAx>
      <c:valAx>
        <c:axId val="377438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4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Sepsis</a:t>
            </a:r>
            <a:r>
              <a:rPr lang="en-US" baseline="0" dirty="0" smtClean="0"/>
              <a:t> POA patients – Arrival Time to First BPA Alert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 Go-Live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&gt;240 minutes</c:v>
                </c:pt>
                <c:pt idx="1">
                  <c:v>121-240 minutes</c:v>
                </c:pt>
                <c:pt idx="2">
                  <c:v>91-120 minutes</c:v>
                </c:pt>
                <c:pt idx="3">
                  <c:v>61-90 minutes</c:v>
                </c:pt>
                <c:pt idx="4">
                  <c:v>31-60 minutes</c:v>
                </c:pt>
                <c:pt idx="5">
                  <c:v>&lt;=30 minutes</c:v>
                </c:pt>
                <c:pt idx="6">
                  <c:v>No Intervention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3.5999999999999997E-2</c:v>
                </c:pt>
                <c:pt idx="1">
                  <c:v>9.9000000000000005E-2</c:v>
                </c:pt>
                <c:pt idx="2">
                  <c:v>3.5999999999999997E-2</c:v>
                </c:pt>
                <c:pt idx="3">
                  <c:v>6.7000000000000004E-2</c:v>
                </c:pt>
                <c:pt idx="4">
                  <c:v>0.19700000000000001</c:v>
                </c:pt>
                <c:pt idx="5">
                  <c:v>0.56499999999999995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Pre-Go-Live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&gt;240 minutes</c:v>
                </c:pt>
                <c:pt idx="1">
                  <c:v>121-240 minutes</c:v>
                </c:pt>
                <c:pt idx="2">
                  <c:v>91-120 minutes</c:v>
                </c:pt>
                <c:pt idx="3">
                  <c:v>61-90 minutes</c:v>
                </c:pt>
                <c:pt idx="4">
                  <c:v>31-60 minutes</c:v>
                </c:pt>
                <c:pt idx="5">
                  <c:v>&lt;=30 minutes</c:v>
                </c:pt>
                <c:pt idx="6">
                  <c:v>No Intervention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5.6000000000000001E-2</c:v>
                </c:pt>
                <c:pt idx="1">
                  <c:v>8.4000000000000005E-2</c:v>
                </c:pt>
                <c:pt idx="2">
                  <c:v>4.1000000000000002E-2</c:v>
                </c:pt>
                <c:pt idx="3">
                  <c:v>6.8000000000000005E-2</c:v>
                </c:pt>
                <c:pt idx="4">
                  <c:v>0.17</c:v>
                </c:pt>
                <c:pt idx="5">
                  <c:v>0.57999999999999996</c:v>
                </c:pt>
                <c:pt idx="6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439232"/>
        <c:axId val="377439624"/>
      </c:barChart>
      <c:catAx>
        <c:axId val="37743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39624"/>
        <c:crosses val="autoZero"/>
        <c:auto val="1"/>
        <c:lblAlgn val="ctr"/>
        <c:lblOffset val="100"/>
        <c:noMultiLvlLbl val="0"/>
      </c:catAx>
      <c:valAx>
        <c:axId val="377439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39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A2931-B001-4ADC-8D36-A19B372A0845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97672C-514B-442E-8AB3-65F590482977}">
      <dgm:prSet phldrT="[Text]" custT="1"/>
      <dgm:spPr/>
      <dgm:t>
        <a:bodyPr/>
        <a:lstStyle/>
        <a:p>
          <a:r>
            <a:rPr lang="en-US" sz="1800" dirty="0" smtClean="0"/>
            <a:t>Recent Treatment for Infection</a:t>
          </a:r>
          <a:endParaRPr lang="en-US" sz="1800" dirty="0"/>
        </a:p>
      </dgm:t>
    </dgm:pt>
    <dgm:pt modelId="{37535EBF-05AB-412D-B6C2-5730EB4E6A02}" type="parTrans" cxnId="{9A163139-A920-41F1-97BC-EA082F51C13A}">
      <dgm:prSet/>
      <dgm:spPr/>
      <dgm:t>
        <a:bodyPr/>
        <a:lstStyle/>
        <a:p>
          <a:endParaRPr lang="en-US"/>
        </a:p>
      </dgm:t>
    </dgm:pt>
    <dgm:pt modelId="{2673D1A8-7D53-4B41-9D35-CAAD1174454D}" type="sibTrans" cxnId="{9A163139-A920-41F1-97BC-EA082F51C13A}">
      <dgm:prSet/>
      <dgm:spPr/>
      <dgm:t>
        <a:bodyPr/>
        <a:lstStyle/>
        <a:p>
          <a:endParaRPr lang="en-US"/>
        </a:p>
      </dgm:t>
    </dgm:pt>
    <dgm:pt modelId="{9E126021-C52F-49E5-9630-708D43987D17}">
      <dgm:prSet phldrT="[Text]" custT="1"/>
      <dgm:spPr/>
      <dgm:t>
        <a:bodyPr/>
        <a:lstStyle/>
        <a:p>
          <a:r>
            <a:rPr lang="en-US" sz="1400" dirty="0" smtClean="0"/>
            <a:t>Antibiotics</a:t>
          </a:r>
          <a:endParaRPr lang="en-US" sz="1400" dirty="0"/>
        </a:p>
      </dgm:t>
    </dgm:pt>
    <dgm:pt modelId="{C3A784C0-7F1C-4A41-88B4-FD412D06A15B}" type="parTrans" cxnId="{6CF8D307-23F1-4CD6-A060-8A85704B1AFB}">
      <dgm:prSet/>
      <dgm:spPr/>
      <dgm:t>
        <a:bodyPr/>
        <a:lstStyle/>
        <a:p>
          <a:endParaRPr lang="en-US"/>
        </a:p>
      </dgm:t>
    </dgm:pt>
    <dgm:pt modelId="{24D4278E-2A02-4AE8-9046-862605CD0536}" type="sibTrans" cxnId="{6CF8D307-23F1-4CD6-A060-8A85704B1AFB}">
      <dgm:prSet/>
      <dgm:spPr/>
      <dgm:t>
        <a:bodyPr/>
        <a:lstStyle/>
        <a:p>
          <a:endParaRPr lang="en-US"/>
        </a:p>
      </dgm:t>
    </dgm:pt>
    <dgm:pt modelId="{C1A2D414-EBAA-4416-AD72-C51FEEF17EBE}">
      <dgm:prSet phldrT="[Text]" custT="1"/>
      <dgm:spPr/>
      <dgm:t>
        <a:bodyPr/>
        <a:lstStyle/>
        <a:p>
          <a:r>
            <a:rPr lang="en-US" sz="1800" dirty="0" smtClean="0"/>
            <a:t>Recent Procedures</a:t>
          </a:r>
          <a:endParaRPr lang="en-US" sz="1800" dirty="0"/>
        </a:p>
      </dgm:t>
    </dgm:pt>
    <dgm:pt modelId="{AA858044-84C9-423C-AB99-B092AD9F5B38}" type="parTrans" cxnId="{C7BFB2FF-6CD2-4D8C-87F8-AD550531DE0D}">
      <dgm:prSet/>
      <dgm:spPr/>
      <dgm:t>
        <a:bodyPr/>
        <a:lstStyle/>
        <a:p>
          <a:endParaRPr lang="en-US"/>
        </a:p>
      </dgm:t>
    </dgm:pt>
    <dgm:pt modelId="{E9D38E84-E04F-4DC1-B6D4-2EB2A5B58C0A}" type="sibTrans" cxnId="{C7BFB2FF-6CD2-4D8C-87F8-AD550531DE0D}">
      <dgm:prSet/>
      <dgm:spPr/>
      <dgm:t>
        <a:bodyPr/>
        <a:lstStyle/>
        <a:p>
          <a:endParaRPr lang="en-US"/>
        </a:p>
      </dgm:t>
    </dgm:pt>
    <dgm:pt modelId="{959975F3-A6A0-4200-B1DA-D107634ABB47}">
      <dgm:prSet phldrT="[Text]" custT="1"/>
      <dgm:spPr/>
      <dgm:t>
        <a:bodyPr/>
        <a:lstStyle/>
        <a:p>
          <a:r>
            <a:rPr lang="en-US" sz="1400" dirty="0" smtClean="0"/>
            <a:t>Surgery</a:t>
          </a:r>
          <a:endParaRPr lang="en-US" sz="1400" dirty="0"/>
        </a:p>
      </dgm:t>
    </dgm:pt>
    <dgm:pt modelId="{6CAB1F71-B313-4003-AAAA-526BA995A14A}" type="parTrans" cxnId="{9E37904D-030E-47E0-A803-9D5AB30D5D02}">
      <dgm:prSet/>
      <dgm:spPr/>
      <dgm:t>
        <a:bodyPr/>
        <a:lstStyle/>
        <a:p>
          <a:endParaRPr lang="en-US"/>
        </a:p>
      </dgm:t>
    </dgm:pt>
    <dgm:pt modelId="{BE34E12E-DB2B-429F-B550-7F4EBD78CA46}" type="sibTrans" cxnId="{9E37904D-030E-47E0-A803-9D5AB30D5D02}">
      <dgm:prSet/>
      <dgm:spPr/>
      <dgm:t>
        <a:bodyPr/>
        <a:lstStyle/>
        <a:p>
          <a:endParaRPr lang="en-US"/>
        </a:p>
      </dgm:t>
    </dgm:pt>
    <dgm:pt modelId="{88E798D7-DA50-40CF-BF5F-048F5C488930}">
      <dgm:prSet phldrT="[Text]" custT="1"/>
      <dgm:spPr/>
      <dgm:t>
        <a:bodyPr/>
        <a:lstStyle/>
        <a:p>
          <a:r>
            <a:rPr lang="en-US" sz="1400" dirty="0" smtClean="0"/>
            <a:t>Dialysis treatment</a:t>
          </a:r>
          <a:endParaRPr lang="en-US" sz="1400" dirty="0"/>
        </a:p>
      </dgm:t>
    </dgm:pt>
    <dgm:pt modelId="{9DC682EF-0C50-4555-B71A-8E23A9F1A9E5}" type="parTrans" cxnId="{A9A09DB0-FB08-42F8-BB80-5E79A8307F03}">
      <dgm:prSet/>
      <dgm:spPr/>
      <dgm:t>
        <a:bodyPr/>
        <a:lstStyle/>
        <a:p>
          <a:endParaRPr lang="en-US"/>
        </a:p>
      </dgm:t>
    </dgm:pt>
    <dgm:pt modelId="{916BE63D-6E05-4DCC-AE68-7AB4A252B21D}" type="sibTrans" cxnId="{A9A09DB0-FB08-42F8-BB80-5E79A8307F03}">
      <dgm:prSet/>
      <dgm:spPr/>
      <dgm:t>
        <a:bodyPr/>
        <a:lstStyle/>
        <a:p>
          <a:endParaRPr lang="en-US"/>
        </a:p>
      </dgm:t>
    </dgm:pt>
    <dgm:pt modelId="{D5487C37-5A61-436F-925F-47AF1E567839}">
      <dgm:prSet phldrT="[Text]" custT="1"/>
      <dgm:spPr/>
      <dgm:t>
        <a:bodyPr/>
        <a:lstStyle/>
        <a:p>
          <a:r>
            <a:rPr lang="en-US" sz="1400" dirty="0" smtClean="0"/>
            <a:t>Cultures</a:t>
          </a:r>
          <a:endParaRPr lang="en-US" sz="1400" dirty="0"/>
        </a:p>
      </dgm:t>
    </dgm:pt>
    <dgm:pt modelId="{50324B21-4826-4CB3-9793-0F74E7865E41}" type="parTrans" cxnId="{A1E2B950-8F62-47A6-AA46-325D5713E93C}">
      <dgm:prSet/>
      <dgm:spPr/>
      <dgm:t>
        <a:bodyPr/>
        <a:lstStyle/>
        <a:p>
          <a:endParaRPr lang="en-US"/>
        </a:p>
      </dgm:t>
    </dgm:pt>
    <dgm:pt modelId="{B41CE517-ED35-4BF5-BC95-8AE4215C7932}" type="sibTrans" cxnId="{A1E2B950-8F62-47A6-AA46-325D5713E93C}">
      <dgm:prSet/>
      <dgm:spPr/>
      <dgm:t>
        <a:bodyPr/>
        <a:lstStyle/>
        <a:p>
          <a:endParaRPr lang="en-US"/>
        </a:p>
      </dgm:t>
    </dgm:pt>
    <dgm:pt modelId="{AF04C542-9C23-4158-A727-0A0D161A4F79}">
      <dgm:prSet phldrT="[Text]" custT="1"/>
      <dgm:spPr/>
      <dgm:t>
        <a:bodyPr/>
        <a:lstStyle/>
        <a:p>
          <a:r>
            <a:rPr lang="en-US" sz="1400" dirty="0" smtClean="0"/>
            <a:t>Isolation</a:t>
          </a:r>
          <a:endParaRPr lang="en-US" sz="1400" dirty="0"/>
        </a:p>
      </dgm:t>
    </dgm:pt>
    <dgm:pt modelId="{83158F83-F1CA-421D-AD90-816F7B87158D}" type="parTrans" cxnId="{41FF1369-8A64-484F-9CF6-C82B6E2753B4}">
      <dgm:prSet/>
      <dgm:spPr/>
      <dgm:t>
        <a:bodyPr/>
        <a:lstStyle/>
        <a:p>
          <a:endParaRPr lang="en-US"/>
        </a:p>
      </dgm:t>
    </dgm:pt>
    <dgm:pt modelId="{BBBB09CD-2EF2-49B1-AF3D-7703E6E9DA8A}" type="sibTrans" cxnId="{41FF1369-8A64-484F-9CF6-C82B6E2753B4}">
      <dgm:prSet/>
      <dgm:spPr/>
      <dgm:t>
        <a:bodyPr/>
        <a:lstStyle/>
        <a:p>
          <a:endParaRPr lang="en-US"/>
        </a:p>
      </dgm:t>
    </dgm:pt>
    <dgm:pt modelId="{2D3F3630-25CC-43DD-989B-7A212C7270A7}">
      <dgm:prSet phldrT="[Text]" custT="1"/>
      <dgm:spPr/>
      <dgm:t>
        <a:bodyPr/>
        <a:lstStyle/>
        <a:p>
          <a:r>
            <a:rPr lang="en-US" sz="1400" dirty="0" smtClean="0"/>
            <a:t>Diagnosis</a:t>
          </a:r>
          <a:endParaRPr lang="en-US" sz="1400" dirty="0"/>
        </a:p>
      </dgm:t>
    </dgm:pt>
    <dgm:pt modelId="{F524DE1D-5F6C-4FAE-A21E-E4D5E017317A}" type="parTrans" cxnId="{50B037F9-B83B-49C1-8CFC-6315F47CACB9}">
      <dgm:prSet/>
      <dgm:spPr/>
      <dgm:t>
        <a:bodyPr/>
        <a:lstStyle/>
        <a:p>
          <a:endParaRPr lang="en-US"/>
        </a:p>
      </dgm:t>
    </dgm:pt>
    <dgm:pt modelId="{BEFF2C53-90EB-40A4-AEC7-33A76FA07DFF}" type="sibTrans" cxnId="{50B037F9-B83B-49C1-8CFC-6315F47CACB9}">
      <dgm:prSet/>
      <dgm:spPr/>
      <dgm:t>
        <a:bodyPr/>
        <a:lstStyle/>
        <a:p>
          <a:endParaRPr lang="en-US"/>
        </a:p>
      </dgm:t>
    </dgm:pt>
    <dgm:pt modelId="{5EB2DF16-572B-4B8B-81C6-11EB2D16B192}">
      <dgm:prSet phldrT="[Text]" custT="1"/>
      <dgm:spPr/>
      <dgm:t>
        <a:bodyPr/>
        <a:lstStyle/>
        <a:p>
          <a:r>
            <a:rPr lang="en-US" sz="1800" dirty="0" smtClean="0"/>
            <a:t>Chronic Health Conditions</a:t>
          </a:r>
          <a:endParaRPr lang="en-US" sz="1800" dirty="0"/>
        </a:p>
      </dgm:t>
    </dgm:pt>
    <dgm:pt modelId="{E0E0CD5A-F60D-4E6B-A8CE-25FB9CF02C40}" type="parTrans" cxnId="{754ED59D-6153-4314-BBC7-407D4B48A77A}">
      <dgm:prSet/>
      <dgm:spPr/>
      <dgm:t>
        <a:bodyPr/>
        <a:lstStyle/>
        <a:p>
          <a:endParaRPr lang="en-US"/>
        </a:p>
      </dgm:t>
    </dgm:pt>
    <dgm:pt modelId="{555CEBF2-BB64-4B66-ADC6-59EA6FD8FC59}" type="sibTrans" cxnId="{754ED59D-6153-4314-BBC7-407D4B48A77A}">
      <dgm:prSet/>
      <dgm:spPr/>
      <dgm:t>
        <a:bodyPr/>
        <a:lstStyle/>
        <a:p>
          <a:endParaRPr lang="en-US"/>
        </a:p>
      </dgm:t>
    </dgm:pt>
    <dgm:pt modelId="{B71AD0B5-8FA9-490F-A8F5-A0B58A70AAD9}">
      <dgm:prSet phldrT="[Text]" custT="1"/>
      <dgm:spPr/>
      <dgm:t>
        <a:bodyPr/>
        <a:lstStyle/>
        <a:p>
          <a:r>
            <a:rPr lang="en-US" sz="1400" dirty="0" smtClean="0"/>
            <a:t>Airways</a:t>
          </a:r>
          <a:endParaRPr lang="en-US" sz="1400" dirty="0"/>
        </a:p>
      </dgm:t>
    </dgm:pt>
    <dgm:pt modelId="{8B45A482-1D33-4620-A5AE-923E282D6E65}" type="parTrans" cxnId="{36B0AE47-3F7C-4650-9DE9-930005DD0297}">
      <dgm:prSet/>
      <dgm:spPr/>
      <dgm:t>
        <a:bodyPr/>
        <a:lstStyle/>
        <a:p>
          <a:endParaRPr lang="en-US"/>
        </a:p>
      </dgm:t>
    </dgm:pt>
    <dgm:pt modelId="{E4713F65-B59A-4448-BD03-DEBE45551E01}" type="sibTrans" cxnId="{36B0AE47-3F7C-4650-9DE9-930005DD0297}">
      <dgm:prSet/>
      <dgm:spPr/>
      <dgm:t>
        <a:bodyPr/>
        <a:lstStyle/>
        <a:p>
          <a:endParaRPr lang="en-US"/>
        </a:p>
      </dgm:t>
    </dgm:pt>
    <dgm:pt modelId="{409A6ADC-6822-4E63-82C0-34D0FD4FF1D4}">
      <dgm:prSet phldrT="[Text]" custT="1"/>
      <dgm:spPr/>
      <dgm:t>
        <a:bodyPr/>
        <a:lstStyle/>
        <a:p>
          <a:r>
            <a:rPr lang="en-US" sz="1400" dirty="0" smtClean="0"/>
            <a:t>Wounds/ Incisions</a:t>
          </a:r>
          <a:endParaRPr lang="en-US" sz="1400" dirty="0"/>
        </a:p>
      </dgm:t>
    </dgm:pt>
    <dgm:pt modelId="{00E977B7-C34D-4D7E-B2A8-08CC3C91E883}" type="parTrans" cxnId="{723992C5-0110-4EAC-B578-2584322943BC}">
      <dgm:prSet/>
      <dgm:spPr/>
      <dgm:t>
        <a:bodyPr/>
        <a:lstStyle/>
        <a:p>
          <a:endParaRPr lang="en-US"/>
        </a:p>
      </dgm:t>
    </dgm:pt>
    <dgm:pt modelId="{335D9263-7403-4AFB-9581-A05C6FFA07C4}" type="sibTrans" cxnId="{723992C5-0110-4EAC-B578-2584322943BC}">
      <dgm:prSet/>
      <dgm:spPr/>
      <dgm:t>
        <a:bodyPr/>
        <a:lstStyle/>
        <a:p>
          <a:endParaRPr lang="en-US"/>
        </a:p>
      </dgm:t>
    </dgm:pt>
    <dgm:pt modelId="{C4FFB11E-4DFB-4069-8ACF-7FA98A8ED4F7}">
      <dgm:prSet phldrT="[Text]" custT="1"/>
      <dgm:spPr/>
      <dgm:t>
        <a:bodyPr/>
        <a:lstStyle/>
        <a:p>
          <a:r>
            <a:rPr lang="en-US" sz="1400" dirty="0" smtClean="0"/>
            <a:t>Invasive lines</a:t>
          </a:r>
          <a:endParaRPr lang="en-US" sz="1400" dirty="0"/>
        </a:p>
      </dgm:t>
    </dgm:pt>
    <dgm:pt modelId="{05509D11-A8AF-46CB-A485-5C6158F681E0}" type="parTrans" cxnId="{88018910-5505-46A3-8561-29A82DA32506}">
      <dgm:prSet/>
      <dgm:spPr/>
      <dgm:t>
        <a:bodyPr/>
        <a:lstStyle/>
        <a:p>
          <a:endParaRPr lang="en-US"/>
        </a:p>
      </dgm:t>
    </dgm:pt>
    <dgm:pt modelId="{F421B875-26C4-4EEC-8FC6-5C053641F9B5}" type="sibTrans" cxnId="{88018910-5505-46A3-8561-29A82DA32506}">
      <dgm:prSet/>
      <dgm:spPr/>
      <dgm:t>
        <a:bodyPr/>
        <a:lstStyle/>
        <a:p>
          <a:endParaRPr lang="en-US"/>
        </a:p>
      </dgm:t>
    </dgm:pt>
    <dgm:pt modelId="{8401BAFC-C6FC-4238-9B96-EBD450DD82FB}">
      <dgm:prSet phldrT="[Text]" custT="1"/>
      <dgm:spPr/>
      <dgm:t>
        <a:bodyPr/>
        <a:lstStyle/>
        <a:p>
          <a:r>
            <a:rPr lang="en-US" sz="1400" dirty="0" smtClean="0"/>
            <a:t>Implanted device/ports</a:t>
          </a:r>
          <a:endParaRPr lang="en-US" sz="1400" dirty="0"/>
        </a:p>
      </dgm:t>
    </dgm:pt>
    <dgm:pt modelId="{58FE9BD1-256B-4378-9E0F-9927155C48C4}" type="parTrans" cxnId="{A3E230A4-B4EC-4695-8337-6B2942B9EA2A}">
      <dgm:prSet/>
      <dgm:spPr/>
      <dgm:t>
        <a:bodyPr/>
        <a:lstStyle/>
        <a:p>
          <a:endParaRPr lang="en-US"/>
        </a:p>
      </dgm:t>
    </dgm:pt>
    <dgm:pt modelId="{77BCCBBF-44E1-4A3C-9F7E-B312CE416C9D}" type="sibTrans" cxnId="{A3E230A4-B4EC-4695-8337-6B2942B9EA2A}">
      <dgm:prSet/>
      <dgm:spPr/>
      <dgm:t>
        <a:bodyPr/>
        <a:lstStyle/>
        <a:p>
          <a:endParaRPr lang="en-US"/>
        </a:p>
      </dgm:t>
    </dgm:pt>
    <dgm:pt modelId="{35E3BCF7-E755-4109-BECE-156BC25AC511}">
      <dgm:prSet phldrT="[Text]" custT="1"/>
      <dgm:spPr/>
      <dgm:t>
        <a:bodyPr/>
        <a:lstStyle/>
        <a:p>
          <a:r>
            <a:rPr lang="en-US" sz="1400" dirty="0" smtClean="0"/>
            <a:t>Immuno-compromise</a:t>
          </a:r>
          <a:endParaRPr lang="en-US" sz="1400" dirty="0"/>
        </a:p>
      </dgm:t>
    </dgm:pt>
    <dgm:pt modelId="{AD5E2C95-E940-4F4C-ACEA-F9821A93B1E2}" type="parTrans" cxnId="{741D90A0-DC9C-4840-9811-99B336F29CE1}">
      <dgm:prSet/>
      <dgm:spPr/>
      <dgm:t>
        <a:bodyPr/>
        <a:lstStyle/>
        <a:p>
          <a:endParaRPr lang="en-US"/>
        </a:p>
      </dgm:t>
    </dgm:pt>
    <dgm:pt modelId="{85610879-896E-4D3B-8058-B01B669CAE69}" type="sibTrans" cxnId="{741D90A0-DC9C-4840-9811-99B336F29CE1}">
      <dgm:prSet/>
      <dgm:spPr/>
      <dgm:t>
        <a:bodyPr/>
        <a:lstStyle/>
        <a:p>
          <a:endParaRPr lang="en-US"/>
        </a:p>
      </dgm:t>
    </dgm:pt>
    <dgm:pt modelId="{F942983E-1F6A-4C6F-83DB-899CAA6A80C5}">
      <dgm:prSet phldrT="[Text]" custT="1"/>
      <dgm:spPr/>
      <dgm:t>
        <a:bodyPr/>
        <a:lstStyle/>
        <a:p>
          <a:r>
            <a:rPr lang="en-US" sz="1800" dirty="0" smtClean="0"/>
            <a:t>Extended Contact with Healthcare Institution</a:t>
          </a:r>
          <a:endParaRPr lang="en-US" sz="1800" dirty="0"/>
        </a:p>
      </dgm:t>
    </dgm:pt>
    <dgm:pt modelId="{F56F7BBB-204C-44F0-9EA9-C99BBCB9940C}" type="parTrans" cxnId="{4B30FAD0-D0B2-4BC1-B841-9E4522D3BF2F}">
      <dgm:prSet/>
      <dgm:spPr/>
      <dgm:t>
        <a:bodyPr/>
        <a:lstStyle/>
        <a:p>
          <a:endParaRPr lang="en-US"/>
        </a:p>
      </dgm:t>
    </dgm:pt>
    <dgm:pt modelId="{99D9D713-8793-433A-983A-2858ACEB0D40}" type="sibTrans" cxnId="{4B30FAD0-D0B2-4BC1-B841-9E4522D3BF2F}">
      <dgm:prSet/>
      <dgm:spPr/>
      <dgm:t>
        <a:bodyPr/>
        <a:lstStyle/>
        <a:p>
          <a:endParaRPr lang="en-US"/>
        </a:p>
      </dgm:t>
    </dgm:pt>
    <dgm:pt modelId="{6947B320-4CF0-45F4-9CA2-0C69AC222072}">
      <dgm:prSet phldrT="[Text]" custT="1"/>
      <dgm:spPr/>
      <dgm:t>
        <a:bodyPr/>
        <a:lstStyle/>
        <a:p>
          <a:r>
            <a:rPr lang="en-US" sz="1400" dirty="0" smtClean="0"/>
            <a:t>Recent Admission</a:t>
          </a:r>
          <a:endParaRPr lang="en-US" sz="1400" dirty="0"/>
        </a:p>
      </dgm:t>
    </dgm:pt>
    <dgm:pt modelId="{34A4DB75-691E-402E-ABF3-26FC375BC319}" type="parTrans" cxnId="{0559D970-51F0-4523-9A8B-48DB1BABFDEF}">
      <dgm:prSet/>
      <dgm:spPr/>
      <dgm:t>
        <a:bodyPr/>
        <a:lstStyle/>
        <a:p>
          <a:endParaRPr lang="en-US"/>
        </a:p>
      </dgm:t>
    </dgm:pt>
    <dgm:pt modelId="{8CFC8279-082C-4CEC-9777-7EE05CFC24C9}" type="sibTrans" cxnId="{0559D970-51F0-4523-9A8B-48DB1BABFDEF}">
      <dgm:prSet/>
      <dgm:spPr/>
      <dgm:t>
        <a:bodyPr/>
        <a:lstStyle/>
        <a:p>
          <a:endParaRPr lang="en-US"/>
        </a:p>
      </dgm:t>
    </dgm:pt>
    <dgm:pt modelId="{4ED252DC-395A-4732-A98A-FAE712D17DDB}">
      <dgm:prSet phldrT="[Text]" custT="1"/>
      <dgm:spPr/>
      <dgm:t>
        <a:bodyPr/>
        <a:lstStyle/>
        <a:p>
          <a:r>
            <a:rPr lang="en-US" sz="1400" dirty="0" smtClean="0"/>
            <a:t>Lives in a nursing home or institution</a:t>
          </a:r>
          <a:endParaRPr lang="en-US" sz="1400" dirty="0"/>
        </a:p>
      </dgm:t>
    </dgm:pt>
    <dgm:pt modelId="{DCC35C34-17B8-4B1C-B16B-40BF44132B18}" type="parTrans" cxnId="{A1EFB66C-784F-438A-87E1-458F07D9D3F0}">
      <dgm:prSet/>
      <dgm:spPr/>
      <dgm:t>
        <a:bodyPr/>
        <a:lstStyle/>
        <a:p>
          <a:endParaRPr lang="en-US"/>
        </a:p>
      </dgm:t>
    </dgm:pt>
    <dgm:pt modelId="{DBAA40A1-8F0A-4AC9-86E2-13F13F8201AD}" type="sibTrans" cxnId="{A1EFB66C-784F-438A-87E1-458F07D9D3F0}">
      <dgm:prSet/>
      <dgm:spPr/>
      <dgm:t>
        <a:bodyPr/>
        <a:lstStyle/>
        <a:p>
          <a:endParaRPr lang="en-US"/>
        </a:p>
      </dgm:t>
    </dgm:pt>
    <dgm:pt modelId="{E8107493-1005-45FD-81E2-7BD8C96E1EE4}">
      <dgm:prSet phldrT="[Text]" custT="1"/>
      <dgm:spPr/>
      <dgm:t>
        <a:bodyPr/>
        <a:lstStyle/>
        <a:p>
          <a:r>
            <a:rPr lang="en-US" sz="1200" dirty="0" smtClean="0"/>
            <a:t>Cancer</a:t>
          </a:r>
          <a:endParaRPr lang="en-US" sz="1200" dirty="0"/>
        </a:p>
      </dgm:t>
    </dgm:pt>
    <dgm:pt modelId="{D496A68F-B63B-4D58-ABBA-8658EBB5B0DB}" type="parTrans" cxnId="{3F723FC1-3286-4B98-A2F4-B3BE36FAA86F}">
      <dgm:prSet/>
      <dgm:spPr/>
      <dgm:t>
        <a:bodyPr/>
        <a:lstStyle/>
        <a:p>
          <a:endParaRPr lang="en-US"/>
        </a:p>
      </dgm:t>
    </dgm:pt>
    <dgm:pt modelId="{F23E1A3B-1927-4445-BD5E-56B13AA68BB8}" type="sibTrans" cxnId="{3F723FC1-3286-4B98-A2F4-B3BE36FAA86F}">
      <dgm:prSet/>
      <dgm:spPr/>
      <dgm:t>
        <a:bodyPr/>
        <a:lstStyle/>
        <a:p>
          <a:endParaRPr lang="en-US"/>
        </a:p>
      </dgm:t>
    </dgm:pt>
    <dgm:pt modelId="{C38289BA-E3AE-4F27-B086-5197764AC9F3}">
      <dgm:prSet phldrT="[Text]" custT="1"/>
      <dgm:spPr/>
      <dgm:t>
        <a:bodyPr/>
        <a:lstStyle/>
        <a:p>
          <a:r>
            <a:rPr lang="en-US" sz="1200" dirty="0" smtClean="0"/>
            <a:t>HIV/AIDS</a:t>
          </a:r>
          <a:endParaRPr lang="en-US" sz="1200" dirty="0"/>
        </a:p>
      </dgm:t>
    </dgm:pt>
    <dgm:pt modelId="{E2E93958-93CE-44DB-A4E7-4B287D72F7B7}" type="parTrans" cxnId="{8ECBEE01-ED12-411B-95EC-8C837E6B50C2}">
      <dgm:prSet/>
      <dgm:spPr/>
      <dgm:t>
        <a:bodyPr/>
        <a:lstStyle/>
        <a:p>
          <a:endParaRPr lang="en-US"/>
        </a:p>
      </dgm:t>
    </dgm:pt>
    <dgm:pt modelId="{087268D2-BA5D-49FE-B972-EF263376646E}" type="sibTrans" cxnId="{8ECBEE01-ED12-411B-95EC-8C837E6B50C2}">
      <dgm:prSet/>
      <dgm:spPr/>
      <dgm:t>
        <a:bodyPr/>
        <a:lstStyle/>
        <a:p>
          <a:endParaRPr lang="en-US"/>
        </a:p>
      </dgm:t>
    </dgm:pt>
    <dgm:pt modelId="{E20DC889-CE0E-4076-B5B0-43FF98D18DBB}">
      <dgm:prSet phldrT="[Text]" custT="1"/>
      <dgm:spPr/>
      <dgm:t>
        <a:bodyPr/>
        <a:lstStyle/>
        <a:p>
          <a:r>
            <a:rPr lang="en-US" sz="1200" dirty="0" err="1" smtClean="0"/>
            <a:t>Asplenia</a:t>
          </a:r>
          <a:endParaRPr lang="en-US" sz="1200" dirty="0"/>
        </a:p>
      </dgm:t>
    </dgm:pt>
    <dgm:pt modelId="{C2264815-FBF4-4CF1-84CF-107F365D73C1}" type="parTrans" cxnId="{134F4BEB-0CB3-4377-9D1E-8BA5D76A637B}">
      <dgm:prSet/>
      <dgm:spPr/>
      <dgm:t>
        <a:bodyPr/>
        <a:lstStyle/>
        <a:p>
          <a:endParaRPr lang="en-US"/>
        </a:p>
      </dgm:t>
    </dgm:pt>
    <dgm:pt modelId="{A416730F-4CB3-49C3-9AB0-52928B7C25B8}" type="sibTrans" cxnId="{134F4BEB-0CB3-4377-9D1E-8BA5D76A637B}">
      <dgm:prSet/>
      <dgm:spPr/>
      <dgm:t>
        <a:bodyPr/>
        <a:lstStyle/>
        <a:p>
          <a:endParaRPr lang="en-US"/>
        </a:p>
      </dgm:t>
    </dgm:pt>
    <dgm:pt modelId="{20A96294-C968-4E4A-B469-1064E6157DBD}">
      <dgm:prSet phldrT="[Text]" custT="1"/>
      <dgm:spPr/>
      <dgm:t>
        <a:bodyPr/>
        <a:lstStyle/>
        <a:p>
          <a:r>
            <a:rPr lang="en-US" sz="1800" dirty="0" smtClean="0"/>
            <a:t>Registration</a:t>
          </a:r>
          <a:endParaRPr lang="en-US" sz="1800" dirty="0"/>
        </a:p>
      </dgm:t>
    </dgm:pt>
    <dgm:pt modelId="{F58CB80B-8BE3-455C-B574-92ECDE035215}" type="parTrans" cxnId="{8809F213-F424-4D9F-A17C-EEB017F9F2B2}">
      <dgm:prSet/>
      <dgm:spPr/>
      <dgm:t>
        <a:bodyPr/>
        <a:lstStyle/>
        <a:p>
          <a:endParaRPr lang="en-US"/>
        </a:p>
      </dgm:t>
    </dgm:pt>
    <dgm:pt modelId="{45E74F82-C803-442C-8460-BFA4B88C6890}" type="sibTrans" cxnId="{8809F213-F424-4D9F-A17C-EEB017F9F2B2}">
      <dgm:prSet/>
      <dgm:spPr/>
      <dgm:t>
        <a:bodyPr/>
        <a:lstStyle/>
        <a:p>
          <a:endParaRPr lang="en-US"/>
        </a:p>
      </dgm:t>
    </dgm:pt>
    <dgm:pt modelId="{2152BD76-A7AE-46E0-A522-D394AAF9C0CE}">
      <dgm:prSet phldrT="[Text]" custT="1"/>
      <dgm:spPr/>
      <dgm:t>
        <a:bodyPr/>
        <a:lstStyle/>
        <a:p>
          <a:r>
            <a:rPr lang="en-US" sz="1400" dirty="0" smtClean="0"/>
            <a:t>Arrival Complaint</a:t>
          </a:r>
          <a:endParaRPr lang="en-US" sz="1400" dirty="0"/>
        </a:p>
      </dgm:t>
    </dgm:pt>
    <dgm:pt modelId="{AE77AE00-53B0-4C59-B3E7-0B0D609D54C6}" type="parTrans" cxnId="{D5D1AF85-404A-4093-BBAB-1F7196E3D98B}">
      <dgm:prSet/>
      <dgm:spPr/>
      <dgm:t>
        <a:bodyPr/>
        <a:lstStyle/>
        <a:p>
          <a:endParaRPr lang="en-US"/>
        </a:p>
      </dgm:t>
    </dgm:pt>
    <dgm:pt modelId="{5E072E8F-DF1F-4C79-84B6-AA9242B5E6D5}" type="sibTrans" cxnId="{D5D1AF85-404A-4093-BBAB-1F7196E3D98B}">
      <dgm:prSet/>
      <dgm:spPr/>
      <dgm:t>
        <a:bodyPr/>
        <a:lstStyle/>
        <a:p>
          <a:endParaRPr lang="en-US"/>
        </a:p>
      </dgm:t>
    </dgm:pt>
    <dgm:pt modelId="{B1608384-7C0A-4584-A781-6CED47EF1FDD}">
      <dgm:prSet phldrT="[Text]"/>
      <dgm:spPr/>
      <dgm:t>
        <a:bodyPr/>
        <a:lstStyle/>
        <a:p>
          <a:r>
            <a:rPr lang="en-US" dirty="0" smtClean="0"/>
            <a:t>Triage</a:t>
          </a:r>
          <a:endParaRPr lang="en-US" dirty="0"/>
        </a:p>
      </dgm:t>
    </dgm:pt>
    <dgm:pt modelId="{A96DF183-F329-47DC-A5F4-38E1F88CA4A7}" type="parTrans" cxnId="{F27CAA97-F1DE-49CC-82DC-672963BEDDCA}">
      <dgm:prSet/>
      <dgm:spPr/>
      <dgm:t>
        <a:bodyPr/>
        <a:lstStyle/>
        <a:p>
          <a:endParaRPr lang="en-US"/>
        </a:p>
      </dgm:t>
    </dgm:pt>
    <dgm:pt modelId="{61A1C0BF-CC2C-4857-9E49-800C23255D58}" type="sibTrans" cxnId="{F27CAA97-F1DE-49CC-82DC-672963BEDDCA}">
      <dgm:prSet/>
      <dgm:spPr/>
      <dgm:t>
        <a:bodyPr/>
        <a:lstStyle/>
        <a:p>
          <a:endParaRPr lang="en-US"/>
        </a:p>
      </dgm:t>
    </dgm:pt>
    <dgm:pt modelId="{545E4C9C-30A9-45F6-AD22-51EA362DD02F}">
      <dgm:prSet phldrT="[Text]"/>
      <dgm:spPr/>
      <dgm:t>
        <a:bodyPr/>
        <a:lstStyle/>
        <a:p>
          <a:r>
            <a:rPr lang="en-US" dirty="0" smtClean="0"/>
            <a:t>Chief Complaint</a:t>
          </a:r>
          <a:endParaRPr lang="en-US" dirty="0"/>
        </a:p>
      </dgm:t>
    </dgm:pt>
    <dgm:pt modelId="{4CCF1E4D-3E22-4825-9E14-F4FE6620E876}" type="parTrans" cxnId="{0BB9553F-BF79-4ABE-A3EA-1F905BFDFA4A}">
      <dgm:prSet/>
      <dgm:spPr/>
      <dgm:t>
        <a:bodyPr/>
        <a:lstStyle/>
        <a:p>
          <a:endParaRPr lang="en-US"/>
        </a:p>
      </dgm:t>
    </dgm:pt>
    <dgm:pt modelId="{940ECC60-ECAC-46FA-A94E-6A20B8D3E23C}" type="sibTrans" cxnId="{0BB9553F-BF79-4ABE-A3EA-1F905BFDFA4A}">
      <dgm:prSet/>
      <dgm:spPr/>
      <dgm:t>
        <a:bodyPr/>
        <a:lstStyle/>
        <a:p>
          <a:endParaRPr lang="en-US"/>
        </a:p>
      </dgm:t>
    </dgm:pt>
    <dgm:pt modelId="{B6B9B120-FB57-465D-BD65-54FD2D92E98D}">
      <dgm:prSet phldrT="[Text]"/>
      <dgm:spPr/>
      <dgm:t>
        <a:bodyPr/>
        <a:lstStyle/>
        <a:p>
          <a:r>
            <a:rPr lang="en-US" dirty="0" smtClean="0"/>
            <a:t>Vital Signs</a:t>
          </a:r>
          <a:endParaRPr lang="en-US" dirty="0"/>
        </a:p>
      </dgm:t>
    </dgm:pt>
    <dgm:pt modelId="{D6616686-970F-44C2-97AC-9337DB3F6EEB}" type="parTrans" cxnId="{80B6BED2-91CB-47BD-B69C-33FFDBA6429A}">
      <dgm:prSet/>
      <dgm:spPr/>
      <dgm:t>
        <a:bodyPr/>
        <a:lstStyle/>
        <a:p>
          <a:endParaRPr lang="en-US"/>
        </a:p>
      </dgm:t>
    </dgm:pt>
    <dgm:pt modelId="{0B5887FA-4551-4FF8-AB6F-138C2863E46C}" type="sibTrans" cxnId="{80B6BED2-91CB-47BD-B69C-33FFDBA6429A}">
      <dgm:prSet/>
      <dgm:spPr/>
      <dgm:t>
        <a:bodyPr/>
        <a:lstStyle/>
        <a:p>
          <a:endParaRPr lang="en-US"/>
        </a:p>
      </dgm:t>
    </dgm:pt>
    <dgm:pt modelId="{38D25494-F2AC-4BB4-A2F3-0A75583E5D56}">
      <dgm:prSet phldrT="[Text]"/>
      <dgm:spPr/>
      <dgm:t>
        <a:bodyPr/>
        <a:lstStyle/>
        <a:p>
          <a:r>
            <a:rPr lang="en-US" dirty="0" smtClean="0"/>
            <a:t>Home Meds</a:t>
          </a:r>
          <a:endParaRPr lang="en-US" dirty="0"/>
        </a:p>
      </dgm:t>
    </dgm:pt>
    <dgm:pt modelId="{50380499-1E46-475E-AA83-781F358B4607}" type="parTrans" cxnId="{85DA7DFF-721D-4ADB-9A36-6D76B761147F}">
      <dgm:prSet/>
      <dgm:spPr/>
      <dgm:t>
        <a:bodyPr/>
        <a:lstStyle/>
        <a:p>
          <a:endParaRPr lang="en-US"/>
        </a:p>
      </dgm:t>
    </dgm:pt>
    <dgm:pt modelId="{86A93D5D-21D6-4A7C-B8E8-DD7871F5600A}" type="sibTrans" cxnId="{85DA7DFF-721D-4ADB-9A36-6D76B761147F}">
      <dgm:prSet/>
      <dgm:spPr/>
      <dgm:t>
        <a:bodyPr/>
        <a:lstStyle/>
        <a:p>
          <a:endParaRPr lang="en-US"/>
        </a:p>
      </dgm:t>
    </dgm:pt>
    <dgm:pt modelId="{61D8AF15-EFF9-4571-907F-3E5C43FA2EEA}">
      <dgm:prSet phldrT="[Text]"/>
      <dgm:spPr/>
      <dgm:t>
        <a:bodyPr/>
        <a:lstStyle/>
        <a:p>
          <a:r>
            <a:rPr lang="en-US" dirty="0" smtClean="0"/>
            <a:t>Patient History</a:t>
          </a:r>
          <a:endParaRPr lang="en-US" dirty="0"/>
        </a:p>
      </dgm:t>
    </dgm:pt>
    <dgm:pt modelId="{CC026755-EEEA-4F81-8F05-B13EC77D0E88}" type="parTrans" cxnId="{07DAE213-0771-4FD3-A37F-3592B1DD9571}">
      <dgm:prSet/>
      <dgm:spPr/>
      <dgm:t>
        <a:bodyPr/>
        <a:lstStyle/>
        <a:p>
          <a:endParaRPr lang="en-US"/>
        </a:p>
      </dgm:t>
    </dgm:pt>
    <dgm:pt modelId="{3A3AD51F-C4B5-4048-9B27-4FF93F97B6F3}" type="sibTrans" cxnId="{07DAE213-0771-4FD3-A37F-3592B1DD9571}">
      <dgm:prSet/>
      <dgm:spPr/>
      <dgm:t>
        <a:bodyPr/>
        <a:lstStyle/>
        <a:p>
          <a:endParaRPr lang="en-US"/>
        </a:p>
      </dgm:t>
    </dgm:pt>
    <dgm:pt modelId="{906E5E88-933C-43CA-B3AA-FA071EEAA39E}">
      <dgm:prSet phldrT="[Text]"/>
      <dgm:spPr/>
      <dgm:t>
        <a:bodyPr/>
        <a:lstStyle/>
        <a:p>
          <a:r>
            <a:rPr lang="en-US" dirty="0" smtClean="0"/>
            <a:t>Living Arrangements</a:t>
          </a:r>
          <a:endParaRPr lang="en-US" dirty="0"/>
        </a:p>
      </dgm:t>
    </dgm:pt>
    <dgm:pt modelId="{EC3348C9-29D3-431F-BB5F-00FE911F035E}" type="parTrans" cxnId="{453781DF-AC58-4A81-9674-BB16A9CB1F93}">
      <dgm:prSet/>
      <dgm:spPr/>
      <dgm:t>
        <a:bodyPr/>
        <a:lstStyle/>
        <a:p>
          <a:endParaRPr lang="en-US"/>
        </a:p>
      </dgm:t>
    </dgm:pt>
    <dgm:pt modelId="{980600EB-1441-4539-AF2A-0BCF389C4674}" type="sibTrans" cxnId="{453781DF-AC58-4A81-9674-BB16A9CB1F93}">
      <dgm:prSet/>
      <dgm:spPr/>
      <dgm:t>
        <a:bodyPr/>
        <a:lstStyle/>
        <a:p>
          <a:endParaRPr lang="en-US"/>
        </a:p>
      </dgm:t>
    </dgm:pt>
    <dgm:pt modelId="{EAE21574-32D2-47D9-BCD4-622075818007}">
      <dgm:prSet phldrT="[Text]"/>
      <dgm:spPr/>
      <dgm:t>
        <a:bodyPr/>
        <a:lstStyle/>
        <a:p>
          <a:r>
            <a:rPr lang="en-US" dirty="0" smtClean="0"/>
            <a:t>Roomed</a:t>
          </a:r>
          <a:endParaRPr lang="en-US" dirty="0"/>
        </a:p>
      </dgm:t>
    </dgm:pt>
    <dgm:pt modelId="{7234552F-6DD9-4F3A-ACBC-44BE58FB2B8A}" type="parTrans" cxnId="{0F526E02-096E-476E-B038-4B5AEF4DE473}">
      <dgm:prSet/>
      <dgm:spPr/>
      <dgm:t>
        <a:bodyPr/>
        <a:lstStyle/>
        <a:p>
          <a:endParaRPr lang="en-US"/>
        </a:p>
      </dgm:t>
    </dgm:pt>
    <dgm:pt modelId="{984DEA49-B245-4F80-9C92-69E59117F2A7}" type="sibTrans" cxnId="{0F526E02-096E-476E-B038-4B5AEF4DE473}">
      <dgm:prSet/>
      <dgm:spPr/>
      <dgm:t>
        <a:bodyPr/>
        <a:lstStyle/>
        <a:p>
          <a:endParaRPr lang="en-US"/>
        </a:p>
      </dgm:t>
    </dgm:pt>
    <dgm:pt modelId="{A3DE69D7-7DB6-489F-B5A5-A51E114401C0}">
      <dgm:prSet phldrT="[Text]"/>
      <dgm:spPr/>
      <dgm:t>
        <a:bodyPr/>
        <a:lstStyle/>
        <a:p>
          <a:r>
            <a:rPr lang="en-US" dirty="0" smtClean="0"/>
            <a:t>Nursing Assessment</a:t>
          </a:r>
          <a:endParaRPr lang="en-US" dirty="0"/>
        </a:p>
      </dgm:t>
    </dgm:pt>
    <dgm:pt modelId="{E12740D6-897F-4F36-B5F6-500345FFBDA3}" type="parTrans" cxnId="{8F9BF5A7-71DB-4F9A-91E1-E08EC3C3E267}">
      <dgm:prSet/>
      <dgm:spPr/>
      <dgm:t>
        <a:bodyPr/>
        <a:lstStyle/>
        <a:p>
          <a:endParaRPr lang="en-US"/>
        </a:p>
      </dgm:t>
    </dgm:pt>
    <dgm:pt modelId="{E5B090F5-6650-40C1-AE46-085A741F96D5}" type="sibTrans" cxnId="{8F9BF5A7-71DB-4F9A-91E1-E08EC3C3E267}">
      <dgm:prSet/>
      <dgm:spPr/>
      <dgm:t>
        <a:bodyPr/>
        <a:lstStyle/>
        <a:p>
          <a:endParaRPr lang="en-US"/>
        </a:p>
      </dgm:t>
    </dgm:pt>
    <dgm:pt modelId="{010A8A89-3709-4D84-9328-0DDD29360046}">
      <dgm:prSet phldrT="[Text]"/>
      <dgm:spPr/>
      <dgm:t>
        <a:bodyPr/>
        <a:lstStyle/>
        <a:p>
          <a:r>
            <a:rPr lang="en-US" dirty="0" smtClean="0"/>
            <a:t>Treatment</a:t>
          </a:r>
          <a:endParaRPr lang="en-US" dirty="0"/>
        </a:p>
      </dgm:t>
    </dgm:pt>
    <dgm:pt modelId="{9BDF5B38-1692-4718-AC64-8358B0898DD3}" type="parTrans" cxnId="{2C3366C5-511A-4B1B-A24A-7BAB508888EC}">
      <dgm:prSet/>
      <dgm:spPr/>
      <dgm:t>
        <a:bodyPr/>
        <a:lstStyle/>
        <a:p>
          <a:endParaRPr lang="en-US"/>
        </a:p>
      </dgm:t>
    </dgm:pt>
    <dgm:pt modelId="{568AC9D3-6F7E-44E3-B1BD-DE21ECC5A2E0}" type="sibTrans" cxnId="{2C3366C5-511A-4B1B-A24A-7BAB508888EC}">
      <dgm:prSet/>
      <dgm:spPr/>
      <dgm:t>
        <a:bodyPr/>
        <a:lstStyle/>
        <a:p>
          <a:endParaRPr lang="en-US"/>
        </a:p>
      </dgm:t>
    </dgm:pt>
    <dgm:pt modelId="{A335D0FB-BAA5-484F-87D8-034EE46814B9}">
      <dgm:prSet phldrT="[Text]"/>
      <dgm:spPr/>
      <dgm:t>
        <a:bodyPr/>
        <a:lstStyle/>
        <a:p>
          <a:r>
            <a:rPr lang="en-US" dirty="0" smtClean="0"/>
            <a:t>Orders-Infection- related</a:t>
          </a:r>
          <a:endParaRPr lang="en-US" dirty="0"/>
        </a:p>
      </dgm:t>
    </dgm:pt>
    <dgm:pt modelId="{BE2B7A1C-3CAF-4780-A460-3EE341227D26}" type="parTrans" cxnId="{9288BA5E-565B-4CB7-807E-55BE1E37BFCA}">
      <dgm:prSet/>
      <dgm:spPr/>
      <dgm:t>
        <a:bodyPr/>
        <a:lstStyle/>
        <a:p>
          <a:endParaRPr lang="en-US"/>
        </a:p>
      </dgm:t>
    </dgm:pt>
    <dgm:pt modelId="{F28DADC8-4A74-4E1D-BA01-66D71FDAC355}" type="sibTrans" cxnId="{9288BA5E-565B-4CB7-807E-55BE1E37BFCA}">
      <dgm:prSet/>
      <dgm:spPr/>
      <dgm:t>
        <a:bodyPr/>
        <a:lstStyle/>
        <a:p>
          <a:endParaRPr lang="en-US"/>
        </a:p>
      </dgm:t>
    </dgm:pt>
    <dgm:pt modelId="{EC56173A-B1A0-4E8E-9820-238281BAD6C9}">
      <dgm:prSet phldrT="[Text]"/>
      <dgm:spPr/>
      <dgm:t>
        <a:bodyPr/>
        <a:lstStyle/>
        <a:p>
          <a:r>
            <a:rPr lang="en-US" dirty="0" smtClean="0"/>
            <a:t>Lab results</a:t>
          </a:r>
          <a:endParaRPr lang="en-US" dirty="0"/>
        </a:p>
      </dgm:t>
    </dgm:pt>
    <dgm:pt modelId="{435E610E-5E56-40D4-A1DD-9DA203FCA4FD}" type="parTrans" cxnId="{0121099B-D1E7-46E5-BCC1-9E895FCE2EAF}">
      <dgm:prSet/>
      <dgm:spPr/>
      <dgm:t>
        <a:bodyPr/>
        <a:lstStyle/>
        <a:p>
          <a:endParaRPr lang="en-US"/>
        </a:p>
      </dgm:t>
    </dgm:pt>
    <dgm:pt modelId="{012995CE-674A-4740-B39C-0CFD41658C28}" type="sibTrans" cxnId="{0121099B-D1E7-46E5-BCC1-9E895FCE2EAF}">
      <dgm:prSet/>
      <dgm:spPr/>
      <dgm:t>
        <a:bodyPr/>
        <a:lstStyle/>
        <a:p>
          <a:endParaRPr lang="en-US"/>
        </a:p>
      </dgm:t>
    </dgm:pt>
    <dgm:pt modelId="{FD1DFB13-FAAB-4FC6-AFD8-9AC2E2B814B6}" type="pres">
      <dgm:prSet presAssocID="{943A2931-B001-4ADC-8D36-A19B372A08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3469E-A41D-4311-9CBA-FBFDD960EC87}" type="pres">
      <dgm:prSet presAssocID="{8C97672C-514B-442E-8AB3-65F59048297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0987C-159C-41B0-8882-8268D577C5B6}" type="pres">
      <dgm:prSet presAssocID="{2673D1A8-7D53-4B41-9D35-CAAD1174454D}" presName="sibTrans" presStyleCnt="0"/>
      <dgm:spPr/>
      <dgm:t>
        <a:bodyPr/>
        <a:lstStyle/>
        <a:p>
          <a:endParaRPr lang="en-US"/>
        </a:p>
      </dgm:t>
    </dgm:pt>
    <dgm:pt modelId="{81B8FC59-D453-4634-BEA7-AB6A8850B744}" type="pres">
      <dgm:prSet presAssocID="{C1A2D414-EBAA-4416-AD72-C51FEEF17EB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82D0C-74B4-49C7-9FFA-43B33F4935B8}" type="pres">
      <dgm:prSet presAssocID="{E9D38E84-E04F-4DC1-B6D4-2EB2A5B58C0A}" presName="sibTrans" presStyleCnt="0"/>
      <dgm:spPr/>
      <dgm:t>
        <a:bodyPr/>
        <a:lstStyle/>
        <a:p>
          <a:endParaRPr lang="en-US"/>
        </a:p>
      </dgm:t>
    </dgm:pt>
    <dgm:pt modelId="{C3EB111D-77FD-44BF-ACEC-834C61C9130A}" type="pres">
      <dgm:prSet presAssocID="{5EB2DF16-572B-4B8B-81C6-11EB2D16B19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3D7EA-0FDD-4DD3-B429-85ECD94A871E}" type="pres">
      <dgm:prSet presAssocID="{555CEBF2-BB64-4B66-ADC6-59EA6FD8FC59}" presName="sibTrans" presStyleCnt="0"/>
      <dgm:spPr/>
      <dgm:t>
        <a:bodyPr/>
        <a:lstStyle/>
        <a:p>
          <a:endParaRPr lang="en-US"/>
        </a:p>
      </dgm:t>
    </dgm:pt>
    <dgm:pt modelId="{84B52EE1-70FF-455D-B511-1FB3FBB8D9B8}" type="pres">
      <dgm:prSet presAssocID="{F942983E-1F6A-4C6F-83DB-899CAA6A80C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E7AEA-3ADC-4F1E-9F33-71A1262C4FF1}" type="pres">
      <dgm:prSet presAssocID="{99D9D713-8793-433A-983A-2858ACEB0D40}" presName="sibTrans" presStyleCnt="0"/>
      <dgm:spPr/>
      <dgm:t>
        <a:bodyPr/>
        <a:lstStyle/>
        <a:p>
          <a:endParaRPr lang="en-US"/>
        </a:p>
      </dgm:t>
    </dgm:pt>
    <dgm:pt modelId="{E3F0B76B-4362-4E73-8228-42362F18F2C4}" type="pres">
      <dgm:prSet presAssocID="{20A96294-C968-4E4A-B469-1064E6157DB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5951C-5666-4E1F-8073-E4B213D11FF1}" type="pres">
      <dgm:prSet presAssocID="{45E74F82-C803-442C-8460-BFA4B88C6890}" presName="sibTrans" presStyleCnt="0"/>
      <dgm:spPr/>
      <dgm:t>
        <a:bodyPr/>
        <a:lstStyle/>
        <a:p>
          <a:endParaRPr lang="en-US"/>
        </a:p>
      </dgm:t>
    </dgm:pt>
    <dgm:pt modelId="{5376FF46-39FD-4226-8BED-722245677139}" type="pres">
      <dgm:prSet presAssocID="{B1608384-7C0A-4584-A781-6CED47EF1FD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E8906-743B-44C7-A984-5909A0A5BA05}" type="pres">
      <dgm:prSet presAssocID="{61A1C0BF-CC2C-4857-9E49-800C23255D58}" presName="sibTrans" presStyleCnt="0"/>
      <dgm:spPr/>
      <dgm:t>
        <a:bodyPr/>
        <a:lstStyle/>
        <a:p>
          <a:endParaRPr lang="en-US"/>
        </a:p>
      </dgm:t>
    </dgm:pt>
    <dgm:pt modelId="{4957512C-F71C-4B32-81A5-D32A8EE5483F}" type="pres">
      <dgm:prSet presAssocID="{EAE21574-32D2-47D9-BCD4-62207581800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744A8-E67B-4648-8ABF-FD9CBE7AD516}" type="pres">
      <dgm:prSet presAssocID="{984DEA49-B245-4F80-9C92-69E59117F2A7}" presName="sibTrans" presStyleCnt="0"/>
      <dgm:spPr/>
      <dgm:t>
        <a:bodyPr/>
        <a:lstStyle/>
        <a:p>
          <a:endParaRPr lang="en-US"/>
        </a:p>
      </dgm:t>
    </dgm:pt>
    <dgm:pt modelId="{20880636-7396-48E7-B2B4-B66CF716BD3A}" type="pres">
      <dgm:prSet presAssocID="{010A8A89-3709-4D84-9328-0DDD2936004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8BA5E-565B-4CB7-807E-55BE1E37BFCA}" srcId="{010A8A89-3709-4D84-9328-0DDD29360046}" destId="{A335D0FB-BAA5-484F-87D8-034EE46814B9}" srcOrd="0" destOrd="0" parTransId="{BE2B7A1C-3CAF-4780-A460-3EE341227D26}" sibTransId="{F28DADC8-4A74-4E1D-BA01-66D71FDAC355}"/>
    <dgm:cxn modelId="{FE233D45-7A62-41F7-BA94-C192F5DFE4A2}" type="presOf" srcId="{545E4C9C-30A9-45F6-AD22-51EA362DD02F}" destId="{5376FF46-39FD-4226-8BED-722245677139}" srcOrd="0" destOrd="1" presId="urn:microsoft.com/office/officeart/2005/8/layout/hList6"/>
    <dgm:cxn modelId="{030D956C-60A8-49BE-BF07-CFA0A000AE3A}" type="presOf" srcId="{959975F3-A6A0-4200-B1DA-D107634ABB47}" destId="{81B8FC59-D453-4634-BEA7-AB6A8850B744}" srcOrd="0" destOrd="1" presId="urn:microsoft.com/office/officeart/2005/8/layout/hList6"/>
    <dgm:cxn modelId="{893204C7-AA96-432A-9FE5-9D353E59C2E3}" type="presOf" srcId="{E8107493-1005-45FD-81E2-7BD8C96E1EE4}" destId="{C3EB111D-77FD-44BF-ACEC-834C61C9130A}" srcOrd="0" destOrd="2" presId="urn:microsoft.com/office/officeart/2005/8/layout/hList6"/>
    <dgm:cxn modelId="{85DA7DFF-721D-4ADB-9A36-6D76B761147F}" srcId="{B1608384-7C0A-4584-A781-6CED47EF1FDD}" destId="{38D25494-F2AC-4BB4-A2F3-0A75583E5D56}" srcOrd="2" destOrd="0" parTransId="{50380499-1E46-475E-AA83-781F358B4607}" sibTransId="{86A93D5D-21D6-4A7C-B8E8-DD7871F5600A}"/>
    <dgm:cxn modelId="{754ED59D-6153-4314-BBC7-407D4B48A77A}" srcId="{943A2931-B001-4ADC-8D36-A19B372A0845}" destId="{5EB2DF16-572B-4B8B-81C6-11EB2D16B192}" srcOrd="2" destOrd="0" parTransId="{E0E0CD5A-F60D-4E6B-A8CE-25FB9CF02C40}" sibTransId="{555CEBF2-BB64-4B66-ADC6-59EA6FD8FC59}"/>
    <dgm:cxn modelId="{41FF1369-8A64-484F-9CF6-C82B6E2753B4}" srcId="{8C97672C-514B-442E-8AB3-65F590482977}" destId="{AF04C542-9C23-4158-A727-0A0D161A4F79}" srcOrd="3" destOrd="0" parTransId="{83158F83-F1CA-421D-AD90-816F7B87158D}" sibTransId="{BBBB09CD-2EF2-49B1-AF3D-7703E6E9DA8A}"/>
    <dgm:cxn modelId="{D5D1AF85-404A-4093-BBAB-1F7196E3D98B}" srcId="{20A96294-C968-4E4A-B469-1064E6157DBD}" destId="{2152BD76-A7AE-46E0-A522-D394AAF9C0CE}" srcOrd="0" destOrd="0" parTransId="{AE77AE00-53B0-4C59-B3E7-0B0D609D54C6}" sibTransId="{5E072E8F-DF1F-4C79-84B6-AA9242B5E6D5}"/>
    <dgm:cxn modelId="{A5278CFC-C52E-4E3F-836D-05BFABEC4534}" type="presOf" srcId="{5EB2DF16-572B-4B8B-81C6-11EB2D16B192}" destId="{C3EB111D-77FD-44BF-ACEC-834C61C9130A}" srcOrd="0" destOrd="0" presId="urn:microsoft.com/office/officeart/2005/8/layout/hList6"/>
    <dgm:cxn modelId="{EB4D6317-94C1-4EFE-B9AB-49E7AABE59A9}" type="presOf" srcId="{61D8AF15-EFF9-4571-907F-3E5C43FA2EEA}" destId="{5376FF46-39FD-4226-8BED-722245677139}" srcOrd="0" destOrd="4" presId="urn:microsoft.com/office/officeart/2005/8/layout/hList6"/>
    <dgm:cxn modelId="{4FCE1D7E-1DB8-4146-8C49-8023A039E4C0}" type="presOf" srcId="{20A96294-C968-4E4A-B469-1064E6157DBD}" destId="{E3F0B76B-4362-4E73-8228-42362F18F2C4}" srcOrd="0" destOrd="0" presId="urn:microsoft.com/office/officeart/2005/8/layout/hList6"/>
    <dgm:cxn modelId="{ABCD3FA2-0C38-403B-B433-51A3E8B50E47}" type="presOf" srcId="{A3DE69D7-7DB6-489F-B5A5-A51E114401C0}" destId="{4957512C-F71C-4B32-81A5-D32A8EE5483F}" srcOrd="0" destOrd="1" presId="urn:microsoft.com/office/officeart/2005/8/layout/hList6"/>
    <dgm:cxn modelId="{0F526E02-096E-476E-B038-4B5AEF4DE473}" srcId="{943A2931-B001-4ADC-8D36-A19B372A0845}" destId="{EAE21574-32D2-47D9-BCD4-622075818007}" srcOrd="6" destOrd="0" parTransId="{7234552F-6DD9-4F3A-ACBC-44BE58FB2B8A}" sibTransId="{984DEA49-B245-4F80-9C92-69E59117F2A7}"/>
    <dgm:cxn modelId="{A3E230A4-B4EC-4695-8337-6B2942B9EA2A}" srcId="{C1A2D414-EBAA-4416-AD72-C51FEEF17EBE}" destId="{8401BAFC-C6FC-4238-9B96-EBD450DD82FB}" srcOrd="5" destOrd="0" parTransId="{58FE9BD1-256B-4378-9E0F-9927155C48C4}" sibTransId="{77BCCBBF-44E1-4A3C-9F7E-B312CE416C9D}"/>
    <dgm:cxn modelId="{0B66D4CE-5FDE-4168-84C7-15DCAA704FFD}" type="presOf" srcId="{88E798D7-DA50-40CF-BF5F-048F5C488930}" destId="{81B8FC59-D453-4634-BEA7-AB6A8850B744}" srcOrd="0" destOrd="2" presId="urn:microsoft.com/office/officeart/2005/8/layout/hList6"/>
    <dgm:cxn modelId="{4B30FAD0-D0B2-4BC1-B841-9E4522D3BF2F}" srcId="{943A2931-B001-4ADC-8D36-A19B372A0845}" destId="{F942983E-1F6A-4C6F-83DB-899CAA6A80C5}" srcOrd="3" destOrd="0" parTransId="{F56F7BBB-204C-44F0-9EA9-C99BBCB9940C}" sibTransId="{99D9D713-8793-433A-983A-2858ACEB0D40}"/>
    <dgm:cxn modelId="{70DFF473-75E2-4344-856C-0C3C516294CF}" type="presOf" srcId="{8401BAFC-C6FC-4238-9B96-EBD450DD82FB}" destId="{81B8FC59-D453-4634-BEA7-AB6A8850B744}" srcOrd="0" destOrd="6" presId="urn:microsoft.com/office/officeart/2005/8/layout/hList6"/>
    <dgm:cxn modelId="{2DC50861-CFE9-448B-88B4-161908CE2C93}" type="presOf" srcId="{38D25494-F2AC-4BB4-A2F3-0A75583E5D56}" destId="{5376FF46-39FD-4226-8BED-722245677139}" srcOrd="0" destOrd="3" presId="urn:microsoft.com/office/officeart/2005/8/layout/hList6"/>
    <dgm:cxn modelId="{88018910-5505-46A3-8561-29A82DA32506}" srcId="{C1A2D414-EBAA-4416-AD72-C51FEEF17EBE}" destId="{C4FFB11E-4DFB-4069-8ACF-7FA98A8ED4F7}" srcOrd="4" destOrd="0" parTransId="{05509D11-A8AF-46CB-A485-5C6158F681E0}" sibTransId="{F421B875-26C4-4EEC-8FC6-5C053641F9B5}"/>
    <dgm:cxn modelId="{50B037F9-B83B-49C1-8CFC-6315F47CACB9}" srcId="{8C97672C-514B-442E-8AB3-65F590482977}" destId="{2D3F3630-25CC-43DD-989B-7A212C7270A7}" srcOrd="0" destOrd="0" parTransId="{F524DE1D-5F6C-4FAE-A21E-E4D5E017317A}" sibTransId="{BEFF2C53-90EB-40A4-AEC7-33A76FA07DFF}"/>
    <dgm:cxn modelId="{CF04DEE5-6ECF-4534-9DBA-348FCACE0829}" type="presOf" srcId="{EAE21574-32D2-47D9-BCD4-622075818007}" destId="{4957512C-F71C-4B32-81A5-D32A8EE5483F}" srcOrd="0" destOrd="0" presId="urn:microsoft.com/office/officeart/2005/8/layout/hList6"/>
    <dgm:cxn modelId="{0BB9553F-BF79-4ABE-A3EA-1F905BFDFA4A}" srcId="{B1608384-7C0A-4584-A781-6CED47EF1FDD}" destId="{545E4C9C-30A9-45F6-AD22-51EA362DD02F}" srcOrd="0" destOrd="0" parTransId="{4CCF1E4D-3E22-4825-9E14-F4FE6620E876}" sibTransId="{940ECC60-ECAC-46FA-A94E-6A20B8D3E23C}"/>
    <dgm:cxn modelId="{2F1A11BB-31FA-4824-BDBD-8C057CDA5154}" type="presOf" srcId="{A335D0FB-BAA5-484F-87D8-034EE46814B9}" destId="{20880636-7396-48E7-B2B4-B66CF716BD3A}" srcOrd="0" destOrd="1" presId="urn:microsoft.com/office/officeart/2005/8/layout/hList6"/>
    <dgm:cxn modelId="{E3F02C0F-56A0-4967-8E85-8F1A344F8A25}" type="presOf" srcId="{943A2931-B001-4ADC-8D36-A19B372A0845}" destId="{FD1DFB13-FAAB-4FC6-AFD8-9AC2E2B814B6}" srcOrd="0" destOrd="0" presId="urn:microsoft.com/office/officeart/2005/8/layout/hList6"/>
    <dgm:cxn modelId="{7799A379-74D4-45CB-8F6F-65479B9E0AE8}" type="presOf" srcId="{EC56173A-B1A0-4E8E-9820-238281BAD6C9}" destId="{20880636-7396-48E7-B2B4-B66CF716BD3A}" srcOrd="0" destOrd="2" presId="urn:microsoft.com/office/officeart/2005/8/layout/hList6"/>
    <dgm:cxn modelId="{ED86215D-5B94-42F1-9AD5-3E9178AE041A}" type="presOf" srcId="{35E3BCF7-E755-4109-BECE-156BC25AC511}" destId="{C3EB111D-77FD-44BF-ACEC-834C61C9130A}" srcOrd="0" destOrd="1" presId="urn:microsoft.com/office/officeart/2005/8/layout/hList6"/>
    <dgm:cxn modelId="{A1E2B950-8F62-47A6-AA46-325D5713E93C}" srcId="{8C97672C-514B-442E-8AB3-65F590482977}" destId="{D5487C37-5A61-436F-925F-47AF1E567839}" srcOrd="2" destOrd="0" parTransId="{50324B21-4826-4CB3-9793-0F74E7865E41}" sibTransId="{B41CE517-ED35-4BF5-BC95-8AE4215C7932}"/>
    <dgm:cxn modelId="{E919E53D-5315-464A-81CE-EA338E21FF19}" type="presOf" srcId="{010A8A89-3709-4D84-9328-0DDD29360046}" destId="{20880636-7396-48E7-B2B4-B66CF716BD3A}" srcOrd="0" destOrd="0" presId="urn:microsoft.com/office/officeart/2005/8/layout/hList6"/>
    <dgm:cxn modelId="{0121099B-D1E7-46E5-BCC1-9E895FCE2EAF}" srcId="{010A8A89-3709-4D84-9328-0DDD29360046}" destId="{EC56173A-B1A0-4E8E-9820-238281BAD6C9}" srcOrd="1" destOrd="0" parTransId="{435E610E-5E56-40D4-A1DD-9DA203FCA4FD}" sibTransId="{012995CE-674A-4740-B39C-0CFD41658C28}"/>
    <dgm:cxn modelId="{964D8FEC-9449-422E-9983-1810FB8D85FC}" type="presOf" srcId="{B6B9B120-FB57-465D-BD65-54FD2D92E98D}" destId="{5376FF46-39FD-4226-8BED-722245677139}" srcOrd="0" destOrd="2" presId="urn:microsoft.com/office/officeart/2005/8/layout/hList6"/>
    <dgm:cxn modelId="{F64FF54D-97AE-4883-B053-7F3EFC08E19C}" type="presOf" srcId="{8C97672C-514B-442E-8AB3-65F590482977}" destId="{C9E3469E-A41D-4311-9CBA-FBFDD960EC87}" srcOrd="0" destOrd="0" presId="urn:microsoft.com/office/officeart/2005/8/layout/hList6"/>
    <dgm:cxn modelId="{8809F213-F424-4D9F-A17C-EEB017F9F2B2}" srcId="{943A2931-B001-4ADC-8D36-A19B372A0845}" destId="{20A96294-C968-4E4A-B469-1064E6157DBD}" srcOrd="4" destOrd="0" parTransId="{F58CB80B-8BE3-455C-B574-92ECDE035215}" sibTransId="{45E74F82-C803-442C-8460-BFA4B88C6890}"/>
    <dgm:cxn modelId="{8ECBEE01-ED12-411B-95EC-8C837E6B50C2}" srcId="{35E3BCF7-E755-4109-BECE-156BC25AC511}" destId="{C38289BA-E3AE-4F27-B086-5197764AC9F3}" srcOrd="1" destOrd="0" parTransId="{E2E93958-93CE-44DB-A4E7-4B287D72F7B7}" sibTransId="{087268D2-BA5D-49FE-B972-EF263376646E}"/>
    <dgm:cxn modelId="{A9A09DB0-FB08-42F8-BB80-5E79A8307F03}" srcId="{C1A2D414-EBAA-4416-AD72-C51FEEF17EBE}" destId="{88E798D7-DA50-40CF-BF5F-048F5C488930}" srcOrd="1" destOrd="0" parTransId="{9DC682EF-0C50-4555-B71A-8E23A9F1A9E5}" sibTransId="{916BE63D-6E05-4DCC-AE68-7AB4A252B21D}"/>
    <dgm:cxn modelId="{148D265D-2BDA-4F35-8224-848A18E2D183}" type="presOf" srcId="{AF04C542-9C23-4158-A727-0A0D161A4F79}" destId="{C9E3469E-A41D-4311-9CBA-FBFDD960EC87}" srcOrd="0" destOrd="4" presId="urn:microsoft.com/office/officeart/2005/8/layout/hList6"/>
    <dgm:cxn modelId="{0559D970-51F0-4523-9A8B-48DB1BABFDEF}" srcId="{F942983E-1F6A-4C6F-83DB-899CAA6A80C5}" destId="{6947B320-4CF0-45F4-9CA2-0C69AC222072}" srcOrd="0" destOrd="0" parTransId="{34A4DB75-691E-402E-ABF3-26FC375BC319}" sibTransId="{8CFC8279-082C-4CEC-9777-7EE05CFC24C9}"/>
    <dgm:cxn modelId="{C85A318E-75BB-44A5-844B-03884F85382F}" type="presOf" srcId="{6947B320-4CF0-45F4-9CA2-0C69AC222072}" destId="{84B52EE1-70FF-455D-B511-1FB3FBB8D9B8}" srcOrd="0" destOrd="1" presId="urn:microsoft.com/office/officeart/2005/8/layout/hList6"/>
    <dgm:cxn modelId="{51F331CE-4585-4781-842F-C072D8B3989C}" type="presOf" srcId="{C38289BA-E3AE-4F27-B086-5197764AC9F3}" destId="{C3EB111D-77FD-44BF-ACEC-834C61C9130A}" srcOrd="0" destOrd="3" presId="urn:microsoft.com/office/officeart/2005/8/layout/hList6"/>
    <dgm:cxn modelId="{C858AF5D-8E00-4B28-8183-EFC756E3205B}" type="presOf" srcId="{B71AD0B5-8FA9-490F-A8F5-A0B58A70AAD9}" destId="{81B8FC59-D453-4634-BEA7-AB6A8850B744}" srcOrd="0" destOrd="3" presId="urn:microsoft.com/office/officeart/2005/8/layout/hList6"/>
    <dgm:cxn modelId="{80B6BED2-91CB-47BD-B69C-33FFDBA6429A}" srcId="{B1608384-7C0A-4584-A781-6CED47EF1FDD}" destId="{B6B9B120-FB57-465D-BD65-54FD2D92E98D}" srcOrd="1" destOrd="0" parTransId="{D6616686-970F-44C2-97AC-9337DB3F6EEB}" sibTransId="{0B5887FA-4551-4FF8-AB6F-138C2863E46C}"/>
    <dgm:cxn modelId="{E3D46113-C997-49E7-BCF8-040DA4907EAC}" type="presOf" srcId="{2152BD76-A7AE-46E0-A522-D394AAF9C0CE}" destId="{E3F0B76B-4362-4E73-8228-42362F18F2C4}" srcOrd="0" destOrd="1" presId="urn:microsoft.com/office/officeart/2005/8/layout/hList6"/>
    <dgm:cxn modelId="{B041C529-11E7-4405-B561-D80FED302A01}" type="presOf" srcId="{C1A2D414-EBAA-4416-AD72-C51FEEF17EBE}" destId="{81B8FC59-D453-4634-BEA7-AB6A8850B744}" srcOrd="0" destOrd="0" presId="urn:microsoft.com/office/officeart/2005/8/layout/hList6"/>
    <dgm:cxn modelId="{36B0AE47-3F7C-4650-9DE9-930005DD0297}" srcId="{C1A2D414-EBAA-4416-AD72-C51FEEF17EBE}" destId="{B71AD0B5-8FA9-490F-A8F5-A0B58A70AAD9}" srcOrd="2" destOrd="0" parTransId="{8B45A482-1D33-4620-A5AE-923E282D6E65}" sibTransId="{E4713F65-B59A-4448-BD03-DEBE45551E01}"/>
    <dgm:cxn modelId="{07DAE213-0771-4FD3-A37F-3592B1DD9571}" srcId="{B1608384-7C0A-4584-A781-6CED47EF1FDD}" destId="{61D8AF15-EFF9-4571-907F-3E5C43FA2EEA}" srcOrd="3" destOrd="0" parTransId="{CC026755-EEEA-4F81-8F05-B13EC77D0E88}" sibTransId="{3A3AD51F-C4B5-4048-9B27-4FF93F97B6F3}"/>
    <dgm:cxn modelId="{282DE824-915C-40FC-8493-0B9E91523BAD}" type="presOf" srcId="{906E5E88-933C-43CA-B3AA-FA071EEAA39E}" destId="{5376FF46-39FD-4226-8BED-722245677139}" srcOrd="0" destOrd="5" presId="urn:microsoft.com/office/officeart/2005/8/layout/hList6"/>
    <dgm:cxn modelId="{6B5B0968-81B2-4DB2-BAE5-8F26DDF61495}" type="presOf" srcId="{2D3F3630-25CC-43DD-989B-7A212C7270A7}" destId="{C9E3469E-A41D-4311-9CBA-FBFDD960EC87}" srcOrd="0" destOrd="1" presId="urn:microsoft.com/office/officeart/2005/8/layout/hList6"/>
    <dgm:cxn modelId="{723992C5-0110-4EAC-B578-2584322943BC}" srcId="{C1A2D414-EBAA-4416-AD72-C51FEEF17EBE}" destId="{409A6ADC-6822-4E63-82C0-34D0FD4FF1D4}" srcOrd="3" destOrd="0" parTransId="{00E977B7-C34D-4D7E-B2A8-08CC3C91E883}" sibTransId="{335D9263-7403-4AFB-9581-A05C6FFA07C4}"/>
    <dgm:cxn modelId="{DB9133EB-4703-47B1-8F54-4CFB728AA080}" type="presOf" srcId="{9E126021-C52F-49E5-9630-708D43987D17}" destId="{C9E3469E-A41D-4311-9CBA-FBFDD960EC87}" srcOrd="0" destOrd="2" presId="urn:microsoft.com/office/officeart/2005/8/layout/hList6"/>
    <dgm:cxn modelId="{2C3366C5-511A-4B1B-A24A-7BAB508888EC}" srcId="{943A2931-B001-4ADC-8D36-A19B372A0845}" destId="{010A8A89-3709-4D84-9328-0DDD29360046}" srcOrd="7" destOrd="0" parTransId="{9BDF5B38-1692-4718-AC64-8358B0898DD3}" sibTransId="{568AC9D3-6F7E-44E3-B1BD-DE21ECC5A2E0}"/>
    <dgm:cxn modelId="{9A163139-A920-41F1-97BC-EA082F51C13A}" srcId="{943A2931-B001-4ADC-8D36-A19B372A0845}" destId="{8C97672C-514B-442E-8AB3-65F590482977}" srcOrd="0" destOrd="0" parTransId="{37535EBF-05AB-412D-B6C2-5730EB4E6A02}" sibTransId="{2673D1A8-7D53-4B41-9D35-CAAD1174454D}"/>
    <dgm:cxn modelId="{AB5FDF53-F14D-43F0-AB36-82359FF6EFA4}" type="presOf" srcId="{B1608384-7C0A-4584-A781-6CED47EF1FDD}" destId="{5376FF46-39FD-4226-8BED-722245677139}" srcOrd="0" destOrd="0" presId="urn:microsoft.com/office/officeart/2005/8/layout/hList6"/>
    <dgm:cxn modelId="{A1EFB66C-784F-438A-87E1-458F07D9D3F0}" srcId="{F942983E-1F6A-4C6F-83DB-899CAA6A80C5}" destId="{4ED252DC-395A-4732-A98A-FAE712D17DDB}" srcOrd="1" destOrd="0" parTransId="{DCC35C34-17B8-4B1C-B16B-40BF44132B18}" sibTransId="{DBAA40A1-8F0A-4AC9-86E2-13F13F8201AD}"/>
    <dgm:cxn modelId="{741D90A0-DC9C-4840-9811-99B336F29CE1}" srcId="{5EB2DF16-572B-4B8B-81C6-11EB2D16B192}" destId="{35E3BCF7-E755-4109-BECE-156BC25AC511}" srcOrd="0" destOrd="0" parTransId="{AD5E2C95-E940-4F4C-ACEA-F9821A93B1E2}" sibTransId="{85610879-896E-4D3B-8058-B01B669CAE69}"/>
    <dgm:cxn modelId="{BCFD8A2A-024B-43D9-AF30-45187BE68D6D}" type="presOf" srcId="{409A6ADC-6822-4E63-82C0-34D0FD4FF1D4}" destId="{81B8FC59-D453-4634-BEA7-AB6A8850B744}" srcOrd="0" destOrd="4" presId="urn:microsoft.com/office/officeart/2005/8/layout/hList6"/>
    <dgm:cxn modelId="{453781DF-AC58-4A81-9674-BB16A9CB1F93}" srcId="{B1608384-7C0A-4584-A781-6CED47EF1FDD}" destId="{906E5E88-933C-43CA-B3AA-FA071EEAA39E}" srcOrd="4" destOrd="0" parTransId="{EC3348C9-29D3-431F-BB5F-00FE911F035E}" sibTransId="{980600EB-1441-4539-AF2A-0BCF389C4674}"/>
    <dgm:cxn modelId="{200F8940-2646-4C98-8B37-8B0CD01A92C2}" type="presOf" srcId="{D5487C37-5A61-436F-925F-47AF1E567839}" destId="{C9E3469E-A41D-4311-9CBA-FBFDD960EC87}" srcOrd="0" destOrd="3" presId="urn:microsoft.com/office/officeart/2005/8/layout/hList6"/>
    <dgm:cxn modelId="{6CF8D307-23F1-4CD6-A060-8A85704B1AFB}" srcId="{8C97672C-514B-442E-8AB3-65F590482977}" destId="{9E126021-C52F-49E5-9630-708D43987D17}" srcOrd="1" destOrd="0" parTransId="{C3A784C0-7F1C-4A41-88B4-FD412D06A15B}" sibTransId="{24D4278E-2A02-4AE8-9046-862605CD0536}"/>
    <dgm:cxn modelId="{3F723FC1-3286-4B98-A2F4-B3BE36FAA86F}" srcId="{35E3BCF7-E755-4109-BECE-156BC25AC511}" destId="{E8107493-1005-45FD-81E2-7BD8C96E1EE4}" srcOrd="0" destOrd="0" parTransId="{D496A68F-B63B-4D58-ABBA-8658EBB5B0DB}" sibTransId="{F23E1A3B-1927-4445-BD5E-56B13AA68BB8}"/>
    <dgm:cxn modelId="{134F4BEB-0CB3-4377-9D1E-8BA5D76A637B}" srcId="{35E3BCF7-E755-4109-BECE-156BC25AC511}" destId="{E20DC889-CE0E-4076-B5B0-43FF98D18DBB}" srcOrd="2" destOrd="0" parTransId="{C2264815-FBF4-4CF1-84CF-107F365D73C1}" sibTransId="{A416730F-4CB3-49C3-9AB0-52928B7C25B8}"/>
    <dgm:cxn modelId="{8F9BF5A7-71DB-4F9A-91E1-E08EC3C3E267}" srcId="{EAE21574-32D2-47D9-BCD4-622075818007}" destId="{A3DE69D7-7DB6-489F-B5A5-A51E114401C0}" srcOrd="0" destOrd="0" parTransId="{E12740D6-897F-4F36-B5F6-500345FFBDA3}" sibTransId="{E5B090F5-6650-40C1-AE46-085A741F96D5}"/>
    <dgm:cxn modelId="{71635AD1-B28A-4774-A8F9-7321806959BB}" type="presOf" srcId="{4ED252DC-395A-4732-A98A-FAE712D17DDB}" destId="{84B52EE1-70FF-455D-B511-1FB3FBB8D9B8}" srcOrd="0" destOrd="2" presId="urn:microsoft.com/office/officeart/2005/8/layout/hList6"/>
    <dgm:cxn modelId="{4CCE6131-7D82-49FB-9EF9-EB96CFB03AD7}" type="presOf" srcId="{C4FFB11E-4DFB-4069-8ACF-7FA98A8ED4F7}" destId="{81B8FC59-D453-4634-BEA7-AB6A8850B744}" srcOrd="0" destOrd="5" presId="urn:microsoft.com/office/officeart/2005/8/layout/hList6"/>
    <dgm:cxn modelId="{C7BFB2FF-6CD2-4D8C-87F8-AD550531DE0D}" srcId="{943A2931-B001-4ADC-8D36-A19B372A0845}" destId="{C1A2D414-EBAA-4416-AD72-C51FEEF17EBE}" srcOrd="1" destOrd="0" parTransId="{AA858044-84C9-423C-AB99-B092AD9F5B38}" sibTransId="{E9D38E84-E04F-4DC1-B6D4-2EB2A5B58C0A}"/>
    <dgm:cxn modelId="{8DE0DD8D-9882-4384-A580-57DA7386EE2D}" type="presOf" srcId="{F942983E-1F6A-4C6F-83DB-899CAA6A80C5}" destId="{84B52EE1-70FF-455D-B511-1FB3FBB8D9B8}" srcOrd="0" destOrd="0" presId="urn:microsoft.com/office/officeart/2005/8/layout/hList6"/>
    <dgm:cxn modelId="{F27CAA97-F1DE-49CC-82DC-672963BEDDCA}" srcId="{943A2931-B001-4ADC-8D36-A19B372A0845}" destId="{B1608384-7C0A-4584-A781-6CED47EF1FDD}" srcOrd="5" destOrd="0" parTransId="{A96DF183-F329-47DC-A5F4-38E1F88CA4A7}" sibTransId="{61A1C0BF-CC2C-4857-9E49-800C23255D58}"/>
    <dgm:cxn modelId="{9E37904D-030E-47E0-A803-9D5AB30D5D02}" srcId="{C1A2D414-EBAA-4416-AD72-C51FEEF17EBE}" destId="{959975F3-A6A0-4200-B1DA-D107634ABB47}" srcOrd="0" destOrd="0" parTransId="{6CAB1F71-B313-4003-AAAA-526BA995A14A}" sibTransId="{BE34E12E-DB2B-429F-B550-7F4EBD78CA46}"/>
    <dgm:cxn modelId="{5CE79A9A-470F-4B88-B60C-6C0EDA4D049C}" type="presOf" srcId="{E20DC889-CE0E-4076-B5B0-43FF98D18DBB}" destId="{C3EB111D-77FD-44BF-ACEC-834C61C9130A}" srcOrd="0" destOrd="4" presId="urn:microsoft.com/office/officeart/2005/8/layout/hList6"/>
    <dgm:cxn modelId="{AE589A89-DAE8-4EAB-9E1C-5F8388626C81}" type="presParOf" srcId="{FD1DFB13-FAAB-4FC6-AFD8-9AC2E2B814B6}" destId="{C9E3469E-A41D-4311-9CBA-FBFDD960EC87}" srcOrd="0" destOrd="0" presId="urn:microsoft.com/office/officeart/2005/8/layout/hList6"/>
    <dgm:cxn modelId="{0075121E-9F74-4D03-BE41-AAA9FDB5FC54}" type="presParOf" srcId="{FD1DFB13-FAAB-4FC6-AFD8-9AC2E2B814B6}" destId="{CFC0987C-159C-41B0-8882-8268D577C5B6}" srcOrd="1" destOrd="0" presId="urn:microsoft.com/office/officeart/2005/8/layout/hList6"/>
    <dgm:cxn modelId="{A45B3DD0-4889-4D83-A3E0-C72E50C4D093}" type="presParOf" srcId="{FD1DFB13-FAAB-4FC6-AFD8-9AC2E2B814B6}" destId="{81B8FC59-D453-4634-BEA7-AB6A8850B744}" srcOrd="2" destOrd="0" presId="urn:microsoft.com/office/officeart/2005/8/layout/hList6"/>
    <dgm:cxn modelId="{95046E0E-67F2-4C72-8B30-0B57038B24E5}" type="presParOf" srcId="{FD1DFB13-FAAB-4FC6-AFD8-9AC2E2B814B6}" destId="{93882D0C-74B4-49C7-9FFA-43B33F4935B8}" srcOrd="3" destOrd="0" presId="urn:microsoft.com/office/officeart/2005/8/layout/hList6"/>
    <dgm:cxn modelId="{1818D112-94DB-47D3-889C-92A1F0C69690}" type="presParOf" srcId="{FD1DFB13-FAAB-4FC6-AFD8-9AC2E2B814B6}" destId="{C3EB111D-77FD-44BF-ACEC-834C61C9130A}" srcOrd="4" destOrd="0" presId="urn:microsoft.com/office/officeart/2005/8/layout/hList6"/>
    <dgm:cxn modelId="{70F5E15D-E343-4F23-BB40-C2E36275CAD9}" type="presParOf" srcId="{FD1DFB13-FAAB-4FC6-AFD8-9AC2E2B814B6}" destId="{0B03D7EA-0FDD-4DD3-B429-85ECD94A871E}" srcOrd="5" destOrd="0" presId="urn:microsoft.com/office/officeart/2005/8/layout/hList6"/>
    <dgm:cxn modelId="{641B99B7-0986-411B-89F3-E0E4479CFEF3}" type="presParOf" srcId="{FD1DFB13-FAAB-4FC6-AFD8-9AC2E2B814B6}" destId="{84B52EE1-70FF-455D-B511-1FB3FBB8D9B8}" srcOrd="6" destOrd="0" presId="urn:microsoft.com/office/officeart/2005/8/layout/hList6"/>
    <dgm:cxn modelId="{EE10631E-8AAA-44DE-822C-3A49AB6C2543}" type="presParOf" srcId="{FD1DFB13-FAAB-4FC6-AFD8-9AC2E2B814B6}" destId="{87CE7AEA-3ADC-4F1E-9F33-71A1262C4FF1}" srcOrd="7" destOrd="0" presId="urn:microsoft.com/office/officeart/2005/8/layout/hList6"/>
    <dgm:cxn modelId="{A28DB865-19C9-4291-A0B1-F249594A0C61}" type="presParOf" srcId="{FD1DFB13-FAAB-4FC6-AFD8-9AC2E2B814B6}" destId="{E3F0B76B-4362-4E73-8228-42362F18F2C4}" srcOrd="8" destOrd="0" presId="urn:microsoft.com/office/officeart/2005/8/layout/hList6"/>
    <dgm:cxn modelId="{EBBDBACB-259E-4186-8D77-2A4FFA13C1D4}" type="presParOf" srcId="{FD1DFB13-FAAB-4FC6-AFD8-9AC2E2B814B6}" destId="{9625951C-5666-4E1F-8073-E4B213D11FF1}" srcOrd="9" destOrd="0" presId="urn:microsoft.com/office/officeart/2005/8/layout/hList6"/>
    <dgm:cxn modelId="{A9ADD53E-920E-4868-A416-E2CB45ECCCB7}" type="presParOf" srcId="{FD1DFB13-FAAB-4FC6-AFD8-9AC2E2B814B6}" destId="{5376FF46-39FD-4226-8BED-722245677139}" srcOrd="10" destOrd="0" presId="urn:microsoft.com/office/officeart/2005/8/layout/hList6"/>
    <dgm:cxn modelId="{8A53E06F-8B19-492A-AE7E-94386A0F264E}" type="presParOf" srcId="{FD1DFB13-FAAB-4FC6-AFD8-9AC2E2B814B6}" destId="{9CCE8906-743B-44C7-A984-5909A0A5BA05}" srcOrd="11" destOrd="0" presId="urn:microsoft.com/office/officeart/2005/8/layout/hList6"/>
    <dgm:cxn modelId="{38DC7BAF-3E65-4D0A-ACF7-D9F6A81F3059}" type="presParOf" srcId="{FD1DFB13-FAAB-4FC6-AFD8-9AC2E2B814B6}" destId="{4957512C-F71C-4B32-81A5-D32A8EE5483F}" srcOrd="12" destOrd="0" presId="urn:microsoft.com/office/officeart/2005/8/layout/hList6"/>
    <dgm:cxn modelId="{A7A7B3FD-EAA5-4668-A111-3654646BA7FC}" type="presParOf" srcId="{FD1DFB13-FAAB-4FC6-AFD8-9AC2E2B814B6}" destId="{DB6744A8-E67B-4648-8ABF-FD9CBE7AD516}" srcOrd="13" destOrd="0" presId="urn:microsoft.com/office/officeart/2005/8/layout/hList6"/>
    <dgm:cxn modelId="{B30761A6-065E-4313-9EF5-0DFDC94B2AD0}" type="presParOf" srcId="{FD1DFB13-FAAB-4FC6-AFD8-9AC2E2B814B6}" destId="{20880636-7396-48E7-B2B4-B66CF716BD3A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EDD45-E6CF-4877-9A7A-C0BF73CE0E87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2FDFFDE-8A92-4F29-A5C8-0912202AF5A8}">
      <dgm:prSet phldrT="[Text]"/>
      <dgm:spPr/>
      <dgm:t>
        <a:bodyPr/>
        <a:lstStyle/>
        <a:p>
          <a:r>
            <a:rPr lang="en-US" b="1" dirty="0" smtClean="0"/>
            <a:t>Risk or Evidence of Infection</a:t>
          </a:r>
          <a:endParaRPr lang="en-US" b="1" dirty="0"/>
        </a:p>
      </dgm:t>
    </dgm:pt>
    <dgm:pt modelId="{86D4EAE5-E301-498C-A799-996411028DE2}" type="parTrans" cxnId="{35CB76A7-A69C-49AA-B57A-7FF54648DF7A}">
      <dgm:prSet/>
      <dgm:spPr/>
      <dgm:t>
        <a:bodyPr/>
        <a:lstStyle/>
        <a:p>
          <a:endParaRPr lang="en-US"/>
        </a:p>
      </dgm:t>
    </dgm:pt>
    <dgm:pt modelId="{4A2542DC-E9B8-428A-995D-95CBBA4C64DA}" type="sibTrans" cxnId="{35CB76A7-A69C-49AA-B57A-7FF54648DF7A}">
      <dgm:prSet/>
      <dgm:spPr/>
      <dgm:t>
        <a:bodyPr/>
        <a:lstStyle/>
        <a:p>
          <a:endParaRPr lang="en-US"/>
        </a:p>
      </dgm:t>
    </dgm:pt>
    <dgm:pt modelId="{87F43E6A-20A9-4ACE-894A-4EB27FE2033A}">
      <dgm:prSet phldrT="[Text]"/>
      <dgm:spPr/>
      <dgm:t>
        <a:bodyPr/>
        <a:lstStyle/>
        <a:p>
          <a:r>
            <a:rPr lang="en-US" b="1" dirty="0" smtClean="0"/>
            <a:t>2 Body System Abnormalities</a:t>
          </a:r>
          <a:endParaRPr lang="en-US" b="1" dirty="0"/>
        </a:p>
      </dgm:t>
    </dgm:pt>
    <dgm:pt modelId="{21883B99-A397-4543-929E-063A0A9FD90E}" type="parTrans" cxnId="{055A747D-2ECC-40B7-A7EA-A0DD3569E206}">
      <dgm:prSet/>
      <dgm:spPr/>
      <dgm:t>
        <a:bodyPr/>
        <a:lstStyle/>
        <a:p>
          <a:endParaRPr lang="en-US"/>
        </a:p>
      </dgm:t>
    </dgm:pt>
    <dgm:pt modelId="{FB9E229B-656F-4211-A41B-165737EF3995}" type="sibTrans" cxnId="{055A747D-2ECC-40B7-A7EA-A0DD3569E206}">
      <dgm:prSet/>
      <dgm:spPr/>
      <dgm:t>
        <a:bodyPr/>
        <a:lstStyle/>
        <a:p>
          <a:endParaRPr lang="en-US"/>
        </a:p>
      </dgm:t>
    </dgm:pt>
    <dgm:pt modelId="{6B498288-7E33-478C-9977-9C90DD5AE60C}">
      <dgm:prSet phldrT="[Text]"/>
      <dgm:spPr/>
      <dgm:t>
        <a:bodyPr/>
        <a:lstStyle/>
        <a:p>
          <a:r>
            <a:rPr lang="en-US" dirty="0" smtClean="0"/>
            <a:t>THINK SEPSIS</a:t>
          </a:r>
          <a:endParaRPr lang="en-US" dirty="0"/>
        </a:p>
      </dgm:t>
    </dgm:pt>
    <dgm:pt modelId="{56D1924F-B17C-4F7E-A208-FF8FE66E1B8A}" type="parTrans" cxnId="{AAD3487A-0130-406D-B75F-3C3B84BEF007}">
      <dgm:prSet/>
      <dgm:spPr/>
      <dgm:t>
        <a:bodyPr/>
        <a:lstStyle/>
        <a:p>
          <a:endParaRPr lang="en-US"/>
        </a:p>
      </dgm:t>
    </dgm:pt>
    <dgm:pt modelId="{7F18F078-D3B9-4BD0-A3A8-EF35CBFE6CBA}" type="sibTrans" cxnId="{AAD3487A-0130-406D-B75F-3C3B84BEF007}">
      <dgm:prSet/>
      <dgm:spPr/>
      <dgm:t>
        <a:bodyPr/>
        <a:lstStyle/>
        <a:p>
          <a:endParaRPr lang="en-US"/>
        </a:p>
      </dgm:t>
    </dgm:pt>
    <dgm:pt modelId="{E40EA413-A1E7-4327-A0FD-BB35D7BB33BE}" type="pres">
      <dgm:prSet presAssocID="{2A2EDD45-E6CF-4877-9A7A-C0BF73CE0E87}" presName="Name0" presStyleCnt="0">
        <dgm:presLayoutVars>
          <dgm:dir/>
          <dgm:resizeHandles val="exact"/>
        </dgm:presLayoutVars>
      </dgm:prSet>
      <dgm:spPr/>
    </dgm:pt>
    <dgm:pt modelId="{7DF6F0F0-B17E-418C-81D9-6B0A6AFD0A22}" type="pres">
      <dgm:prSet presAssocID="{2A2EDD45-E6CF-4877-9A7A-C0BF73CE0E87}" presName="vNodes" presStyleCnt="0"/>
      <dgm:spPr/>
    </dgm:pt>
    <dgm:pt modelId="{AE1A9D15-3E35-4D5D-8284-0DED582A0814}" type="pres">
      <dgm:prSet presAssocID="{E2FDFFDE-8A92-4F29-A5C8-0912202AF5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1D1E5-0A70-466D-A0BA-05523EBCDB18}" type="pres">
      <dgm:prSet presAssocID="{4A2542DC-E9B8-428A-995D-95CBBA4C64DA}" presName="spacerT" presStyleCnt="0"/>
      <dgm:spPr/>
    </dgm:pt>
    <dgm:pt modelId="{DF984069-F8A6-4BFC-A50B-D216B9F39A62}" type="pres">
      <dgm:prSet presAssocID="{4A2542DC-E9B8-428A-995D-95CBBA4C64DA}" presName="sibTrans" presStyleLbl="sibTrans2D1" presStyleIdx="0" presStyleCnt="2"/>
      <dgm:spPr/>
    </dgm:pt>
    <dgm:pt modelId="{C80D72BE-8F84-4E9A-900B-B4E00A312EAB}" type="pres">
      <dgm:prSet presAssocID="{4A2542DC-E9B8-428A-995D-95CBBA4C64DA}" presName="spacerB" presStyleCnt="0"/>
      <dgm:spPr/>
    </dgm:pt>
    <dgm:pt modelId="{CB338078-305A-4BA9-A97B-5B39B92A9546}" type="pres">
      <dgm:prSet presAssocID="{87F43E6A-20A9-4ACE-894A-4EB27FE2033A}" presName="node" presStyleLbl="node1" presStyleIdx="1" presStyleCnt="3">
        <dgm:presLayoutVars>
          <dgm:bulletEnabled val="1"/>
        </dgm:presLayoutVars>
      </dgm:prSet>
      <dgm:spPr/>
    </dgm:pt>
    <dgm:pt modelId="{5D779D6E-91E2-417C-B9CD-07B21E2A06DD}" type="pres">
      <dgm:prSet presAssocID="{2A2EDD45-E6CF-4877-9A7A-C0BF73CE0E87}" presName="sibTransLast" presStyleLbl="sibTrans2D1" presStyleIdx="1" presStyleCnt="2"/>
      <dgm:spPr/>
    </dgm:pt>
    <dgm:pt modelId="{E7D6E100-98D0-4CC6-ABD0-02846E227A97}" type="pres">
      <dgm:prSet presAssocID="{2A2EDD45-E6CF-4877-9A7A-C0BF73CE0E87}" presName="connectorText" presStyleLbl="sibTrans2D1" presStyleIdx="1" presStyleCnt="2"/>
      <dgm:spPr/>
    </dgm:pt>
    <dgm:pt modelId="{8636B5A7-B2E1-415A-B046-6EB37CDC36EE}" type="pres">
      <dgm:prSet presAssocID="{2A2EDD45-E6CF-4877-9A7A-C0BF73CE0E87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A002975-9550-4658-836A-120B70280FEC}" type="presOf" srcId="{FB9E229B-656F-4211-A41B-165737EF3995}" destId="{5D779D6E-91E2-417C-B9CD-07B21E2A06DD}" srcOrd="0" destOrd="0" presId="urn:microsoft.com/office/officeart/2005/8/layout/equation2"/>
    <dgm:cxn modelId="{58C5126F-06E1-4BF6-836C-A766B1F8B27B}" type="presOf" srcId="{2A2EDD45-E6CF-4877-9A7A-C0BF73CE0E87}" destId="{E40EA413-A1E7-4327-A0FD-BB35D7BB33BE}" srcOrd="0" destOrd="0" presId="urn:microsoft.com/office/officeart/2005/8/layout/equation2"/>
    <dgm:cxn modelId="{00006C53-A1FB-40D1-8CBE-C495BE74D4BE}" type="presOf" srcId="{6B498288-7E33-478C-9977-9C90DD5AE60C}" destId="{8636B5A7-B2E1-415A-B046-6EB37CDC36EE}" srcOrd="0" destOrd="0" presId="urn:microsoft.com/office/officeart/2005/8/layout/equation2"/>
    <dgm:cxn modelId="{E42FB9F4-BAEF-41EB-825F-F12F65F8B6F1}" type="presOf" srcId="{FB9E229B-656F-4211-A41B-165737EF3995}" destId="{E7D6E100-98D0-4CC6-ABD0-02846E227A97}" srcOrd="1" destOrd="0" presId="urn:microsoft.com/office/officeart/2005/8/layout/equation2"/>
    <dgm:cxn modelId="{055A747D-2ECC-40B7-A7EA-A0DD3569E206}" srcId="{2A2EDD45-E6CF-4877-9A7A-C0BF73CE0E87}" destId="{87F43E6A-20A9-4ACE-894A-4EB27FE2033A}" srcOrd="1" destOrd="0" parTransId="{21883B99-A397-4543-929E-063A0A9FD90E}" sibTransId="{FB9E229B-656F-4211-A41B-165737EF3995}"/>
    <dgm:cxn modelId="{5FDF05A7-2D3A-4627-96AF-D92F7FDE467B}" type="presOf" srcId="{4A2542DC-E9B8-428A-995D-95CBBA4C64DA}" destId="{DF984069-F8A6-4BFC-A50B-D216B9F39A62}" srcOrd="0" destOrd="0" presId="urn:microsoft.com/office/officeart/2005/8/layout/equation2"/>
    <dgm:cxn modelId="{7832F6B4-7099-4549-92FF-38ADF347BCB8}" type="presOf" srcId="{E2FDFFDE-8A92-4F29-A5C8-0912202AF5A8}" destId="{AE1A9D15-3E35-4D5D-8284-0DED582A0814}" srcOrd="0" destOrd="0" presId="urn:microsoft.com/office/officeart/2005/8/layout/equation2"/>
    <dgm:cxn modelId="{4821916E-AD2E-4E55-8D84-B271497C3315}" type="presOf" srcId="{87F43E6A-20A9-4ACE-894A-4EB27FE2033A}" destId="{CB338078-305A-4BA9-A97B-5B39B92A9546}" srcOrd="0" destOrd="0" presId="urn:microsoft.com/office/officeart/2005/8/layout/equation2"/>
    <dgm:cxn modelId="{AAD3487A-0130-406D-B75F-3C3B84BEF007}" srcId="{2A2EDD45-E6CF-4877-9A7A-C0BF73CE0E87}" destId="{6B498288-7E33-478C-9977-9C90DD5AE60C}" srcOrd="2" destOrd="0" parTransId="{56D1924F-B17C-4F7E-A208-FF8FE66E1B8A}" sibTransId="{7F18F078-D3B9-4BD0-A3A8-EF35CBFE6CBA}"/>
    <dgm:cxn modelId="{35CB76A7-A69C-49AA-B57A-7FF54648DF7A}" srcId="{2A2EDD45-E6CF-4877-9A7A-C0BF73CE0E87}" destId="{E2FDFFDE-8A92-4F29-A5C8-0912202AF5A8}" srcOrd="0" destOrd="0" parTransId="{86D4EAE5-E301-498C-A799-996411028DE2}" sibTransId="{4A2542DC-E9B8-428A-995D-95CBBA4C64DA}"/>
    <dgm:cxn modelId="{0DE8C567-6E3E-4909-A4E5-2D61EE15E0BE}" type="presParOf" srcId="{E40EA413-A1E7-4327-A0FD-BB35D7BB33BE}" destId="{7DF6F0F0-B17E-418C-81D9-6B0A6AFD0A22}" srcOrd="0" destOrd="0" presId="urn:microsoft.com/office/officeart/2005/8/layout/equation2"/>
    <dgm:cxn modelId="{7213D3D4-68B7-41F1-B805-D9A28EEC87A3}" type="presParOf" srcId="{7DF6F0F0-B17E-418C-81D9-6B0A6AFD0A22}" destId="{AE1A9D15-3E35-4D5D-8284-0DED582A0814}" srcOrd="0" destOrd="0" presId="urn:microsoft.com/office/officeart/2005/8/layout/equation2"/>
    <dgm:cxn modelId="{198ECFF9-2F08-46C8-8DDA-BCAA4ADFB5EE}" type="presParOf" srcId="{7DF6F0F0-B17E-418C-81D9-6B0A6AFD0A22}" destId="{F811D1E5-0A70-466D-A0BA-05523EBCDB18}" srcOrd="1" destOrd="0" presId="urn:microsoft.com/office/officeart/2005/8/layout/equation2"/>
    <dgm:cxn modelId="{B47C41AE-4D68-410C-B1AB-5AEB2CBDBBF4}" type="presParOf" srcId="{7DF6F0F0-B17E-418C-81D9-6B0A6AFD0A22}" destId="{DF984069-F8A6-4BFC-A50B-D216B9F39A62}" srcOrd="2" destOrd="0" presId="urn:microsoft.com/office/officeart/2005/8/layout/equation2"/>
    <dgm:cxn modelId="{12BAB59B-0938-4D16-A24F-F89001A2C899}" type="presParOf" srcId="{7DF6F0F0-B17E-418C-81D9-6B0A6AFD0A22}" destId="{C80D72BE-8F84-4E9A-900B-B4E00A312EAB}" srcOrd="3" destOrd="0" presId="urn:microsoft.com/office/officeart/2005/8/layout/equation2"/>
    <dgm:cxn modelId="{90E8C1C5-367F-4A58-8E6D-2D0481D61C75}" type="presParOf" srcId="{7DF6F0F0-B17E-418C-81D9-6B0A6AFD0A22}" destId="{CB338078-305A-4BA9-A97B-5B39B92A9546}" srcOrd="4" destOrd="0" presId="urn:microsoft.com/office/officeart/2005/8/layout/equation2"/>
    <dgm:cxn modelId="{451E9BAD-DA49-45B7-A384-67FD77AE86F1}" type="presParOf" srcId="{E40EA413-A1E7-4327-A0FD-BB35D7BB33BE}" destId="{5D779D6E-91E2-417C-B9CD-07B21E2A06DD}" srcOrd="1" destOrd="0" presId="urn:microsoft.com/office/officeart/2005/8/layout/equation2"/>
    <dgm:cxn modelId="{2F96E2BC-0E9C-43E6-9EA0-FFCC40D3A9CB}" type="presParOf" srcId="{5D779D6E-91E2-417C-B9CD-07B21E2A06DD}" destId="{E7D6E100-98D0-4CC6-ABD0-02846E227A97}" srcOrd="0" destOrd="0" presId="urn:microsoft.com/office/officeart/2005/8/layout/equation2"/>
    <dgm:cxn modelId="{D402F0DC-0E49-42AD-9468-22D95441A732}" type="presParOf" srcId="{E40EA413-A1E7-4327-A0FD-BB35D7BB33BE}" destId="{8636B5A7-B2E1-415A-B046-6EB37CDC36E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3469E-A41D-4311-9CBA-FBFDD960EC87}">
      <dsp:nvSpPr>
        <dsp:cNvPr id="0" name=""/>
        <dsp:cNvSpPr/>
      </dsp:nvSpPr>
      <dsp:spPr>
        <a:xfrm rot="16200000">
          <a:off x="-1614171" y="1620000"/>
          <a:ext cx="4638985" cy="139898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Recent Treatment for Infection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Diagnosis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Antibiotics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Cultures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Isolation</a:t>
          </a:r>
          <a:endParaRPr lang="en-US" sz="1400" kern="1200" dirty="0"/>
        </a:p>
      </dsp:txBody>
      <dsp:txXfrm rot="5400000">
        <a:off x="5829" y="927797"/>
        <a:ext cx="1398984" cy="2783391"/>
      </dsp:txXfrm>
    </dsp:sp>
    <dsp:sp modelId="{81B8FC59-D453-4634-BEA7-AB6A8850B744}">
      <dsp:nvSpPr>
        <dsp:cNvPr id="0" name=""/>
        <dsp:cNvSpPr/>
      </dsp:nvSpPr>
      <dsp:spPr>
        <a:xfrm rot="16200000">
          <a:off x="-110263" y="1620000"/>
          <a:ext cx="4638985" cy="1398984"/>
        </a:xfrm>
        <a:prstGeom prst="flowChartManualOperation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Recent Procedures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Surgery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Dialysis treatment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Airways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Wounds/ Incisions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Invasive lines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Implanted device/ports</a:t>
          </a:r>
          <a:endParaRPr lang="en-US" sz="1400" kern="1200" dirty="0"/>
        </a:p>
      </dsp:txBody>
      <dsp:txXfrm rot="5400000">
        <a:off x="1509737" y="927797"/>
        <a:ext cx="1398984" cy="2783391"/>
      </dsp:txXfrm>
    </dsp:sp>
    <dsp:sp modelId="{C3EB111D-77FD-44BF-ACEC-834C61C9130A}">
      <dsp:nvSpPr>
        <dsp:cNvPr id="0" name=""/>
        <dsp:cNvSpPr/>
      </dsp:nvSpPr>
      <dsp:spPr>
        <a:xfrm rot="16200000">
          <a:off x="1393645" y="1620000"/>
          <a:ext cx="4638985" cy="1398984"/>
        </a:xfrm>
        <a:prstGeom prst="flowChartManualOperation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Chronic Health Conditions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Immuno-compromise</a:t>
          </a:r>
          <a:endParaRPr lang="en-US" sz="14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Cancer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HIV/AIDS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Asplenia</a:t>
          </a:r>
          <a:endParaRPr lang="en-US" sz="1200" kern="1200" dirty="0"/>
        </a:p>
      </dsp:txBody>
      <dsp:txXfrm rot="5400000">
        <a:off x="3013645" y="927797"/>
        <a:ext cx="1398984" cy="2783391"/>
      </dsp:txXfrm>
    </dsp:sp>
    <dsp:sp modelId="{84B52EE1-70FF-455D-B511-1FB3FBB8D9B8}">
      <dsp:nvSpPr>
        <dsp:cNvPr id="0" name=""/>
        <dsp:cNvSpPr/>
      </dsp:nvSpPr>
      <dsp:spPr>
        <a:xfrm rot="16200000">
          <a:off x="2897553" y="1620000"/>
          <a:ext cx="4638985" cy="1398984"/>
        </a:xfrm>
        <a:prstGeom prst="flowChartManualOperation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Extended Contact with Healthcare Institution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Recent Admission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Lives in a nursing home or institution</a:t>
          </a:r>
          <a:endParaRPr lang="en-US" sz="1400" kern="1200" dirty="0"/>
        </a:p>
      </dsp:txBody>
      <dsp:txXfrm rot="5400000">
        <a:off x="4517553" y="927797"/>
        <a:ext cx="1398984" cy="2783391"/>
      </dsp:txXfrm>
    </dsp:sp>
    <dsp:sp modelId="{E3F0B76B-4362-4E73-8228-42362F18F2C4}">
      <dsp:nvSpPr>
        <dsp:cNvPr id="0" name=""/>
        <dsp:cNvSpPr/>
      </dsp:nvSpPr>
      <dsp:spPr>
        <a:xfrm rot="16200000">
          <a:off x="4401461" y="1620000"/>
          <a:ext cx="4638985" cy="1398984"/>
        </a:xfrm>
        <a:prstGeom prst="flowChartManualOperation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Registration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Arrival Complaint</a:t>
          </a:r>
          <a:endParaRPr lang="en-US" sz="1400" kern="1200" dirty="0"/>
        </a:p>
      </dsp:txBody>
      <dsp:txXfrm rot="5400000">
        <a:off x="6021461" y="927797"/>
        <a:ext cx="1398984" cy="2783391"/>
      </dsp:txXfrm>
    </dsp:sp>
    <dsp:sp modelId="{5376FF46-39FD-4226-8BED-722245677139}">
      <dsp:nvSpPr>
        <dsp:cNvPr id="0" name=""/>
        <dsp:cNvSpPr/>
      </dsp:nvSpPr>
      <dsp:spPr>
        <a:xfrm rot="16200000">
          <a:off x="5905369" y="1620000"/>
          <a:ext cx="4638985" cy="1398984"/>
        </a:xfrm>
        <a:prstGeom prst="flowChartManualOperation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Triage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Chief Complaint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Vital Signs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Home Meds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Patient History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Living Arrangements</a:t>
          </a:r>
          <a:endParaRPr lang="en-US" sz="1400" kern="1200" dirty="0"/>
        </a:p>
      </dsp:txBody>
      <dsp:txXfrm rot="5400000">
        <a:off x="7525369" y="927797"/>
        <a:ext cx="1398984" cy="2783391"/>
      </dsp:txXfrm>
    </dsp:sp>
    <dsp:sp modelId="{4957512C-F71C-4B32-81A5-D32A8EE5483F}">
      <dsp:nvSpPr>
        <dsp:cNvPr id="0" name=""/>
        <dsp:cNvSpPr/>
      </dsp:nvSpPr>
      <dsp:spPr>
        <a:xfrm rot="16200000">
          <a:off x="7409278" y="1620000"/>
          <a:ext cx="4638985" cy="1398984"/>
        </a:xfrm>
        <a:prstGeom prst="flowChartManualOperation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Roomed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Nursing Assessment</a:t>
          </a:r>
          <a:endParaRPr lang="en-US" sz="1400" kern="1200" dirty="0"/>
        </a:p>
      </dsp:txBody>
      <dsp:txXfrm rot="5400000">
        <a:off x="9029278" y="927797"/>
        <a:ext cx="1398984" cy="2783391"/>
      </dsp:txXfrm>
    </dsp:sp>
    <dsp:sp modelId="{20880636-7396-48E7-B2B4-B66CF716BD3A}">
      <dsp:nvSpPr>
        <dsp:cNvPr id="0" name=""/>
        <dsp:cNvSpPr/>
      </dsp:nvSpPr>
      <dsp:spPr>
        <a:xfrm rot="16200000">
          <a:off x="8913186" y="1620000"/>
          <a:ext cx="4638985" cy="1398984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Treatment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Orders-Infection- related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Lab results</a:t>
          </a:r>
          <a:endParaRPr lang="en-US" sz="1400" kern="1200" dirty="0"/>
        </a:p>
      </dsp:txBody>
      <dsp:txXfrm rot="5400000">
        <a:off x="10533186" y="927797"/>
        <a:ext cx="1398984" cy="2783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A9D15-3E35-4D5D-8284-0DED582A0814}">
      <dsp:nvSpPr>
        <dsp:cNvPr id="0" name=""/>
        <dsp:cNvSpPr/>
      </dsp:nvSpPr>
      <dsp:spPr>
        <a:xfrm>
          <a:off x="2314150" y="730"/>
          <a:ext cx="1635360" cy="16353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Risk or Evidence of Infection</a:t>
          </a:r>
          <a:endParaRPr lang="en-US" sz="1500" b="1" kern="1200" dirty="0"/>
        </a:p>
      </dsp:txBody>
      <dsp:txXfrm>
        <a:off x="2553643" y="240223"/>
        <a:ext cx="1156374" cy="1156374"/>
      </dsp:txXfrm>
    </dsp:sp>
    <dsp:sp modelId="{DF984069-F8A6-4BFC-A50B-D216B9F39A62}">
      <dsp:nvSpPr>
        <dsp:cNvPr id="0" name=""/>
        <dsp:cNvSpPr/>
      </dsp:nvSpPr>
      <dsp:spPr>
        <a:xfrm>
          <a:off x="2657576" y="1768882"/>
          <a:ext cx="948509" cy="948509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83301" y="2131592"/>
        <a:ext cx="697059" cy="223089"/>
      </dsp:txXfrm>
    </dsp:sp>
    <dsp:sp modelId="{CB338078-305A-4BA9-A97B-5B39B92A9546}">
      <dsp:nvSpPr>
        <dsp:cNvPr id="0" name=""/>
        <dsp:cNvSpPr/>
      </dsp:nvSpPr>
      <dsp:spPr>
        <a:xfrm>
          <a:off x="2314150" y="2850183"/>
          <a:ext cx="1635360" cy="1635360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2 Body System Abnormalities</a:t>
          </a:r>
          <a:endParaRPr lang="en-US" sz="1500" b="1" kern="1200" dirty="0"/>
        </a:p>
      </dsp:txBody>
      <dsp:txXfrm>
        <a:off x="2553643" y="3089676"/>
        <a:ext cx="1156374" cy="1156374"/>
      </dsp:txXfrm>
    </dsp:sp>
    <dsp:sp modelId="{5D779D6E-91E2-417C-B9CD-07B21E2A06DD}">
      <dsp:nvSpPr>
        <dsp:cNvPr id="0" name=""/>
        <dsp:cNvSpPr/>
      </dsp:nvSpPr>
      <dsp:spPr>
        <a:xfrm>
          <a:off x="4194815" y="1938960"/>
          <a:ext cx="520044" cy="608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94815" y="2060631"/>
        <a:ext cx="364031" cy="365012"/>
      </dsp:txXfrm>
    </dsp:sp>
    <dsp:sp modelId="{8636B5A7-B2E1-415A-B046-6EB37CDC36EE}">
      <dsp:nvSpPr>
        <dsp:cNvPr id="0" name=""/>
        <dsp:cNvSpPr/>
      </dsp:nvSpPr>
      <dsp:spPr>
        <a:xfrm>
          <a:off x="4930727" y="607776"/>
          <a:ext cx="3270721" cy="327072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THINK SEPSIS</a:t>
          </a:r>
          <a:endParaRPr lang="en-US" sz="6400" kern="1200" dirty="0"/>
        </a:p>
      </dsp:txBody>
      <dsp:txXfrm>
        <a:off x="5409713" y="1086762"/>
        <a:ext cx="2312749" cy="2312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4E2E5-4DC1-46E6-9ECC-51A358D0E4D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640E-A74B-4CE4-84AE-4172F422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5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4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point out how the 6</a:t>
            </a:r>
            <a:r>
              <a:rPr lang="en-US" baseline="30000" dirty="0"/>
              <a:t>th</a:t>
            </a:r>
            <a:r>
              <a:rPr lang="en-US" dirty="0"/>
              <a:t> step in the RCB process proved our screening process was not working.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0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Joni</a:t>
            </a:r>
            <a:r>
              <a:rPr lang="en-US" baseline="0" dirty="0"/>
              <a:t> must provide screenshots and new process info.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 wide 80% of sepsis</a:t>
            </a:r>
            <a:r>
              <a:rPr lang="en-US" baseline="0" dirty="0" smtClean="0"/>
              <a:t> patients come through the ED with Present on admission.  At Texas Health it’s 92% of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BRIEFLY do RCB overview with short focus on Clinical Specs.  How the design team insisted on using the paper tool workflow.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4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Joni</a:t>
            </a:r>
          </a:p>
          <a:p>
            <a:r>
              <a:rPr lang="en-US" dirty="0" smtClean="0"/>
              <a:t>conversion of a paper tool to an electronic tool did not translate well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up the nurse for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41% of Sepsis patients were not suspected to have an infection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0F129-8D25-4455-998A-932C74C230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want to add a text box to prevent the eye-test slide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Joni</a:t>
            </a:r>
            <a:r>
              <a:rPr lang="en-US" baseline="0" dirty="0"/>
              <a:t> must provide screenshots and new process info.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2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clearly and succinctly bringing forth pertinent information for informed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640E-A74B-4CE4-84AE-4172F42239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3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393" y="1768872"/>
            <a:ext cx="1166739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93" y="4208686"/>
            <a:ext cx="1166739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31" y="5897166"/>
            <a:ext cx="1511736" cy="918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25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1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55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969051" y="437238"/>
            <a:ext cx="464076" cy="407035"/>
            <a:chOff x="597729" y="1420876"/>
            <a:chExt cx="2903056" cy="3441427"/>
          </a:xfrm>
          <a:solidFill>
            <a:schemeClr val="bg1"/>
          </a:solidFill>
        </p:grpSpPr>
        <p:sp>
          <p:nvSpPr>
            <p:cNvPr id="8" name="Isosceles Triangle 7"/>
            <p:cNvSpPr/>
            <p:nvPr userDrawn="1"/>
          </p:nvSpPr>
          <p:spPr>
            <a:xfrm rot="5400000">
              <a:off x="537313" y="1481292"/>
              <a:ext cx="1359243" cy="12384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5400000">
              <a:off x="606293" y="3563476"/>
              <a:ext cx="1359243" cy="12384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lowchart: Decision 9"/>
            <p:cNvSpPr/>
            <p:nvPr userDrawn="1"/>
          </p:nvSpPr>
          <p:spPr>
            <a:xfrm>
              <a:off x="666708" y="2351746"/>
              <a:ext cx="2834077" cy="1596113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64141" y="1108953"/>
            <a:ext cx="5024336" cy="5068010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574675" indent="-234950">
              <a:buFont typeface="Calibri" panose="020F0502020204030204" pitchFamily="34" charset="0"/>
              <a:buChar char="−"/>
              <a:defRPr sz="2000"/>
            </a:lvl2pPr>
            <a:lvl3pPr marL="855663" indent="-280988">
              <a:buFont typeface="Wingdings" panose="05000000000000000000" pitchFamily="2" charset="2"/>
              <a:buChar char="§"/>
              <a:defRPr sz="1600"/>
            </a:lvl3pPr>
            <a:lvl4pPr marL="1089025" indent="-233363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281388" y="1105708"/>
            <a:ext cx="5024336" cy="5068010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574675" indent="-234950">
              <a:buFont typeface="Calibri" panose="020F0502020204030204" pitchFamily="34" charset="0"/>
              <a:buChar char="−"/>
              <a:defRPr sz="2000"/>
            </a:lvl2pPr>
            <a:lvl3pPr marL="855663" indent="-280988">
              <a:buFont typeface="Wingdings" panose="05000000000000000000" pitchFamily="2" charset="2"/>
              <a:buChar char="§"/>
              <a:defRPr sz="1600"/>
            </a:lvl3pPr>
            <a:lvl4pPr marL="1089025" indent="-233363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345673"/>
            <a:ext cx="10510735" cy="58389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457200"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double-column slide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1" y="354591"/>
            <a:ext cx="681211" cy="583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6349858"/>
            <a:ext cx="12192000" cy="56696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6150" y="6530654"/>
            <a:ext cx="58366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88433D1-43C5-42A3-B21A-2FBC0F271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0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345673"/>
            <a:ext cx="10510735" cy="58389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457200"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blank slide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1" y="345673"/>
            <a:ext cx="681211" cy="583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6365631"/>
            <a:ext cx="12192000" cy="5511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6150" y="6530654"/>
            <a:ext cx="58366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88433D1-43C5-42A3-B21A-2FBC0F271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1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3408476"/>
            <a:ext cx="10510735" cy="58389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457200"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divider slide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1" y="3408476"/>
            <a:ext cx="681211" cy="583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6321669"/>
            <a:ext cx="12192000" cy="59515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6150" y="6530654"/>
            <a:ext cx="58366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88433D1-43C5-42A3-B21A-2FBC0F271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7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9" y="735958"/>
            <a:ext cx="681211" cy="583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6356350"/>
            <a:ext cx="12192000" cy="5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24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18B-8F6B-40D9-8416-5E65168811E4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EA38-2F0C-43A7-B7F9-B1B8FC574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9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64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96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43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44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866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33D1-43C5-42A3-B21A-2FBC0F271AA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69051" y="437238"/>
            <a:ext cx="208997" cy="407035"/>
            <a:chOff x="597729" y="1420876"/>
            <a:chExt cx="1307391" cy="3441427"/>
          </a:xfrm>
          <a:solidFill>
            <a:schemeClr val="bg1"/>
          </a:solidFill>
        </p:grpSpPr>
        <p:sp>
          <p:nvSpPr>
            <p:cNvPr id="8" name="Isosceles Triangle 7"/>
            <p:cNvSpPr/>
            <p:nvPr userDrawn="1"/>
          </p:nvSpPr>
          <p:spPr>
            <a:xfrm rot="5400000">
              <a:off x="537313" y="1481292"/>
              <a:ext cx="1359243" cy="12384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5400000">
              <a:off x="606293" y="3563476"/>
              <a:ext cx="1359243" cy="12384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0553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oniPadden@TexasHealth.org" TargetMode="External"/><Relationship Id="rId2" Type="http://schemas.openxmlformats.org/officeDocument/2006/relationships/hyperlink" Target="mailto:TannaNelson@TexasHealth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393" y="2595716"/>
            <a:ext cx="11667392" cy="2015612"/>
          </a:xfrm>
        </p:spPr>
        <p:txBody>
          <a:bodyPr>
            <a:normAutofit/>
          </a:bodyPr>
          <a:lstStyle/>
          <a:p>
            <a:r>
              <a:rPr lang="en-US" dirty="0"/>
              <a:t>Supporting Clinical Decision-Making Through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93" y="4611328"/>
            <a:ext cx="11667392" cy="1253119"/>
          </a:xfrm>
        </p:spPr>
        <p:txBody>
          <a:bodyPr/>
          <a:lstStyle/>
          <a:p>
            <a:r>
              <a:rPr lang="en-US" dirty="0" smtClean="0"/>
              <a:t>A Sepsis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line imag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6"/>
          <a:stretch/>
        </p:blipFill>
        <p:spPr bwMode="auto">
          <a:xfrm>
            <a:off x="776753" y="2960361"/>
            <a:ext cx="11415247" cy="270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nline imag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58017"/>
          <a:stretch/>
        </p:blipFill>
        <p:spPr bwMode="auto">
          <a:xfrm>
            <a:off x="0" y="1509801"/>
            <a:ext cx="7636754" cy="16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Get </a:t>
            </a:r>
            <a:r>
              <a:rPr lang="en-US" dirty="0"/>
              <a:t>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and outcomes showed intended process was not </a:t>
            </a:r>
            <a:r>
              <a:rPr lang="en-US" dirty="0" smtClean="0"/>
              <a:t>followed</a:t>
            </a:r>
            <a:endParaRPr lang="en-US" dirty="0"/>
          </a:p>
          <a:p>
            <a:pPr lvl="1"/>
            <a:r>
              <a:rPr lang="en-US" dirty="0"/>
              <a:t>Even when screening was </a:t>
            </a:r>
            <a:r>
              <a:rPr lang="en-US" dirty="0" smtClean="0"/>
              <a:t>done correctly we were missing sepsis patients</a:t>
            </a:r>
          </a:p>
          <a:p>
            <a:r>
              <a:rPr lang="en-US" dirty="0"/>
              <a:t>Eliminate the nurse’s decision whether the patient has an infection</a:t>
            </a:r>
          </a:p>
          <a:p>
            <a:r>
              <a:rPr lang="en-US" dirty="0" smtClean="0"/>
              <a:t>Needed a better way to inform the clinician of the individual patient’s risks/evidence of infection</a:t>
            </a:r>
          </a:p>
          <a:p>
            <a:r>
              <a:rPr lang="en-US" dirty="0" smtClean="0"/>
              <a:t>Put the right information in the right place, at the right time, in the right way, to the right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At-Risk Patients in the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4686093"/>
          </a:xfrm>
        </p:spPr>
        <p:txBody>
          <a:bodyPr>
            <a:normAutofit/>
          </a:bodyPr>
          <a:lstStyle/>
          <a:p>
            <a:r>
              <a:rPr lang="en-US" dirty="0"/>
              <a:t>Goal:</a:t>
            </a:r>
          </a:p>
          <a:p>
            <a:pPr lvl="1"/>
            <a:r>
              <a:rPr lang="en-US" dirty="0"/>
              <a:t>Identify </a:t>
            </a:r>
            <a:r>
              <a:rPr lang="en-US" dirty="0" smtClean="0"/>
              <a:t>risks for </a:t>
            </a:r>
            <a:r>
              <a:rPr lang="en-US" dirty="0"/>
              <a:t>infection </a:t>
            </a:r>
            <a:r>
              <a:rPr lang="en-US" dirty="0" smtClean="0"/>
              <a:t>accompanied by early </a:t>
            </a:r>
            <a:r>
              <a:rPr lang="en-US" dirty="0"/>
              <a:t>indicators of organ dysfunction</a:t>
            </a:r>
          </a:p>
          <a:p>
            <a:pPr lvl="1"/>
            <a:r>
              <a:rPr lang="en-US" dirty="0" smtClean="0"/>
              <a:t>Ease </a:t>
            </a:r>
            <a:r>
              <a:rPr lang="en-US" dirty="0"/>
              <a:t>the cognitive burden </a:t>
            </a:r>
            <a:r>
              <a:rPr lang="en-US" dirty="0" smtClean="0"/>
              <a:t>on clinicians</a:t>
            </a:r>
            <a:endParaRPr lang="en-US" dirty="0"/>
          </a:p>
          <a:p>
            <a:r>
              <a:rPr lang="en-US" dirty="0"/>
              <a:t>Objective </a:t>
            </a:r>
            <a:r>
              <a:rPr lang="en-US" dirty="0" smtClean="0"/>
              <a:t>for identification of those at:  </a:t>
            </a:r>
            <a:endParaRPr lang="en-US" dirty="0"/>
          </a:p>
          <a:p>
            <a:pPr lvl="1"/>
            <a:r>
              <a:rPr lang="en-US" dirty="0"/>
              <a:t>Leverage existing </a:t>
            </a:r>
            <a:r>
              <a:rPr lang="en-US" dirty="0" smtClean="0"/>
              <a:t>research and guidelines</a:t>
            </a:r>
            <a:endParaRPr lang="en-US" dirty="0"/>
          </a:p>
          <a:p>
            <a:pPr lvl="1"/>
            <a:r>
              <a:rPr lang="en-US" dirty="0"/>
              <a:t>Utilize known characteristics of </a:t>
            </a:r>
            <a:r>
              <a:rPr lang="en-US" dirty="0" smtClean="0"/>
              <a:t>infection/septic </a:t>
            </a:r>
            <a:r>
              <a:rPr lang="en-US" dirty="0"/>
              <a:t>patients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complex scoring/weighting of attributes</a:t>
            </a:r>
          </a:p>
          <a:p>
            <a:pPr lvl="1"/>
            <a:r>
              <a:rPr lang="en-US" dirty="0"/>
              <a:t>Aggregate information found in numerous locations for succinct </a:t>
            </a:r>
            <a:r>
              <a:rPr lang="en-US" dirty="0" smtClean="0"/>
              <a:t>viewing</a:t>
            </a:r>
            <a:endParaRPr lang="en-US" dirty="0"/>
          </a:p>
          <a:p>
            <a:pPr lvl="1"/>
            <a:r>
              <a:rPr lang="en-US" dirty="0"/>
              <a:t>Notify clinicians when simple criteria is </a:t>
            </a: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968" y="1267496"/>
            <a:ext cx="5608944" cy="507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an ED visit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97676" y="1825625"/>
            <a:ext cx="5356123" cy="4351338"/>
          </a:xfrm>
        </p:spPr>
        <p:txBody>
          <a:bodyPr/>
          <a:lstStyle/>
          <a:p>
            <a:r>
              <a:rPr lang="en-US" dirty="0"/>
              <a:t>Documentation and data availability </a:t>
            </a:r>
            <a:r>
              <a:rPr lang="en-US" dirty="0" smtClean="0"/>
              <a:t>increases </a:t>
            </a:r>
            <a:r>
              <a:rPr lang="en-US" dirty="0"/>
              <a:t>as the patient moves through the </a:t>
            </a:r>
            <a:r>
              <a:rPr lang="en-US" dirty="0" smtClean="0"/>
              <a:t>phases of an ED visit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phase contains evidence of suspected infection AND physiological changes when used in the right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at risk for infection</a:t>
            </a:r>
          </a:p>
          <a:p>
            <a:pPr lvl="1"/>
            <a:r>
              <a:rPr lang="en-US" dirty="0" smtClean="0"/>
              <a:t>Recent hospitalization</a:t>
            </a:r>
          </a:p>
          <a:p>
            <a:pPr lvl="1"/>
            <a:r>
              <a:rPr lang="en-US" dirty="0" smtClean="0"/>
              <a:t>Immunocompromised</a:t>
            </a:r>
          </a:p>
          <a:p>
            <a:pPr lvl="1"/>
            <a:r>
              <a:rPr lang="en-US" dirty="0" smtClean="0"/>
              <a:t>Recent surgeries, invasive lines, visits for infection, antibiotic therapies</a:t>
            </a:r>
          </a:p>
          <a:p>
            <a:pPr lvl="1"/>
            <a:r>
              <a:rPr lang="en-US" dirty="0" smtClean="0"/>
              <a:t>Elderly at higher risk, especially living in a healthcare facility </a:t>
            </a:r>
          </a:p>
          <a:p>
            <a:r>
              <a:rPr lang="en-US" dirty="0" smtClean="0"/>
              <a:t>What is an abnormal functioning body system?</a:t>
            </a:r>
          </a:p>
          <a:p>
            <a:pPr lvl="1"/>
            <a:r>
              <a:rPr lang="en-US" dirty="0" smtClean="0"/>
              <a:t>Assessment findings can identify potential problems before </a:t>
            </a:r>
            <a:r>
              <a:rPr lang="en-US" dirty="0" smtClean="0"/>
              <a:t>it is actually diagnosed</a:t>
            </a:r>
          </a:p>
          <a:p>
            <a:pPr lvl="1"/>
            <a:r>
              <a:rPr lang="en-US" dirty="0" smtClean="0"/>
              <a:t>Baseline function of b</a:t>
            </a:r>
            <a:r>
              <a:rPr lang="en-US" dirty="0" smtClean="0"/>
              <a:t>ody systems must be accounted for (i.e. renal failure)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Begins Before ED Visit Begins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878223"/>
              </p:ext>
            </p:extLst>
          </p:nvPr>
        </p:nvGraphicFramePr>
        <p:xfrm>
          <a:off x="127000" y="1658735"/>
          <a:ext cx="11938000" cy="463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6086984" y="1592826"/>
            <a:ext cx="0" cy="4770805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5858385" y="1259339"/>
            <a:ext cx="457200" cy="43134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6989" y="1381893"/>
            <a:ext cx="1699591" cy="37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Arrival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68448"/>
            <a:ext cx="9563100" cy="58963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270000" y="1930400"/>
            <a:ext cx="32385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Criteria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746529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65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line 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9" y="1238865"/>
            <a:ext cx="10844981" cy="511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For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" y="1140327"/>
            <a:ext cx="11082856" cy="520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Body System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7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 Disclosure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52650" y="2103252"/>
            <a:ext cx="7886700" cy="272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/>
              <a:t> Tanna Nelson, MSN, RN-BC, CPHIMS</a:t>
            </a:r>
          </a:p>
          <a:p>
            <a:pPr algn="ctr">
              <a:buFontTx/>
              <a:buNone/>
            </a:pPr>
            <a:r>
              <a:rPr lang="en-US" sz="2800" dirty="0"/>
              <a:t>&amp;</a:t>
            </a:r>
          </a:p>
          <a:p>
            <a:pPr algn="ctr">
              <a:buFontTx/>
              <a:buNone/>
            </a:pPr>
            <a:r>
              <a:rPr lang="en-US" sz="2800" dirty="0"/>
              <a:t>Joni Padden, DNP, APRN, BC  </a:t>
            </a:r>
          </a:p>
          <a:p>
            <a:pPr algn="ctr">
              <a:buFontTx/>
              <a:buNone/>
            </a:pPr>
            <a:r>
              <a:rPr lang="en-US" sz="2800" dirty="0"/>
              <a:t>has no real or apparent </a:t>
            </a:r>
          </a:p>
          <a:p>
            <a:pPr algn="ctr">
              <a:buFontTx/>
              <a:buNone/>
            </a:pPr>
            <a:r>
              <a:rPr lang="en-US" sz="2800" dirty="0"/>
              <a:t>conflicts of interest to report.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From Just Triggers to Real Change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/>
              <a:t>design team looked at the THINK SEPSIS infection risk identification tool and where to best place it in the ED workflow</a:t>
            </a:r>
          </a:p>
          <a:p>
            <a:pPr lvl="1"/>
            <a:r>
              <a:rPr lang="en-US" dirty="0"/>
              <a:t>Everyone was still thinking of this as a classic ‘screening’ tool, something done during assessment</a:t>
            </a:r>
          </a:p>
          <a:p>
            <a:r>
              <a:rPr lang="en-US" dirty="0"/>
              <a:t>Physicians requested the new tool to fire for them instead of following the previous workflow of the nurse notifying the physician of a positive sepsis screen</a:t>
            </a:r>
          </a:p>
          <a:p>
            <a:pPr lvl="1"/>
            <a:r>
              <a:rPr lang="en-US" dirty="0"/>
              <a:t>Be very careful what you ask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0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Identification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80392"/>
          <a:ext cx="10515600" cy="433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9569" y="5829300"/>
            <a:ext cx="1048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Population: ED patients with Infection (ED physician diagnosis or Coded as POA)</a:t>
            </a:r>
          </a:p>
        </p:txBody>
      </p:sp>
    </p:spTree>
    <p:extLst>
      <p:ext uri="{BB962C8B-B14F-4D97-AF65-F5344CB8AC3E}">
        <p14:creationId xmlns:p14="http://schemas.microsoft.com/office/powerpoint/2010/main" val="792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0AEA4-6A78-4002-8319-0E43D9DE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04356-84EF-4375-AA4C-BCA60D85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9036"/>
            <a:ext cx="10764187" cy="4707927"/>
          </a:xfrm>
        </p:spPr>
        <p:txBody>
          <a:bodyPr>
            <a:normAutofit/>
          </a:bodyPr>
          <a:lstStyle/>
          <a:p>
            <a:r>
              <a:rPr lang="en-US" dirty="0"/>
              <a:t>Easy to forget this is NOT a sepsis identification tool, it is a risk of infection identification tool</a:t>
            </a:r>
          </a:p>
          <a:p>
            <a:r>
              <a:rPr lang="en-US" dirty="0" smtClean="0"/>
              <a:t>Risk of infection </a:t>
            </a:r>
            <a:r>
              <a:rPr lang="en-US" dirty="0"/>
              <a:t>is so common it is easy to be </a:t>
            </a:r>
            <a:r>
              <a:rPr lang="en-US" dirty="0" smtClean="0"/>
              <a:t>desensitized</a:t>
            </a:r>
            <a:endParaRPr lang="en-US" dirty="0"/>
          </a:p>
          <a:p>
            <a:pPr lvl="1"/>
            <a:r>
              <a:rPr lang="en-US" dirty="0" smtClean="0"/>
              <a:t>Flu </a:t>
            </a:r>
            <a:r>
              <a:rPr lang="en-US" dirty="0"/>
              <a:t>season = the whole world has an infection </a:t>
            </a:r>
          </a:p>
          <a:p>
            <a:r>
              <a:rPr lang="en-US" dirty="0"/>
              <a:t>Over-firing versus including ‘infection’ in clinical thinking more often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infection means different work efforts</a:t>
            </a:r>
          </a:p>
          <a:p>
            <a:r>
              <a:rPr lang="en-US" dirty="0"/>
              <a:t>Timing is everything</a:t>
            </a:r>
          </a:p>
          <a:p>
            <a:pPr lvl="1"/>
            <a:r>
              <a:rPr lang="en-US" dirty="0"/>
              <a:t>Information needs to be highlighted when the clinician can reasonably act on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21CD1B-F83F-40F8-AC99-B3BED664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Identification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80392"/>
          <a:ext cx="10515600" cy="433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9569" y="5829300"/>
            <a:ext cx="10480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Population: ED patients with Sepsis (ED physician diagnosis or Coded as POA) who roomed in the ED 30 minutes or more</a:t>
            </a:r>
          </a:p>
        </p:txBody>
      </p:sp>
    </p:spTree>
    <p:extLst>
      <p:ext uri="{BB962C8B-B14F-4D97-AF65-F5344CB8AC3E}">
        <p14:creationId xmlns:p14="http://schemas.microsoft.com/office/powerpoint/2010/main" val="1334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0AEA4-6A78-4002-8319-0E43D9DE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don’t know what you don’t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04356-84EF-4375-AA4C-BCA60D85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4737907"/>
          </a:xfrm>
        </p:spPr>
        <p:txBody>
          <a:bodyPr>
            <a:normAutofit/>
          </a:bodyPr>
          <a:lstStyle/>
          <a:p>
            <a:r>
              <a:rPr lang="en-US" dirty="0"/>
              <a:t>Nurse designers and Physician designers</a:t>
            </a:r>
          </a:p>
          <a:p>
            <a:pPr lvl="1"/>
            <a:r>
              <a:rPr lang="en-US" dirty="0"/>
              <a:t>Approved the new workflow using the trigger tool and clinical decision support tools</a:t>
            </a:r>
          </a:p>
          <a:p>
            <a:r>
              <a:rPr lang="en-US" dirty="0"/>
              <a:t>Triggers in wrong spot</a:t>
            </a:r>
          </a:p>
          <a:p>
            <a:pPr lvl="1"/>
            <a:r>
              <a:rPr lang="en-US" dirty="0"/>
              <a:t>Even after the trigger tool was adjusted to fire less, the alerts were still not in the best place in the workflow for clinicians to act upon</a:t>
            </a:r>
          </a:p>
          <a:p>
            <a:pPr lvl="1"/>
            <a:r>
              <a:rPr lang="en-US" dirty="0"/>
              <a:t>Just because the trigger is met does not mean that is the best time to tell the clinician.</a:t>
            </a:r>
          </a:p>
          <a:p>
            <a:pPr lvl="1"/>
            <a:r>
              <a:rPr lang="en-US" dirty="0"/>
              <a:t>Good intention of instant alert when criteria was met had bad outcome of delaying action to the alert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21CD1B-F83F-40F8-AC99-B3BED664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04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13794-98E4-49D6-906F-360B5C2D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and Rapid Cycle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81E81D-2965-4C9B-86FA-706AC5DC2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Knew this new process would have unique issues associated </a:t>
            </a:r>
          </a:p>
          <a:p>
            <a:pPr lvl="1"/>
            <a:r>
              <a:rPr lang="en-US" dirty="0"/>
              <a:t>Intense data scrutiny by team to identify issues early</a:t>
            </a:r>
          </a:p>
          <a:p>
            <a:pPr lvl="1"/>
            <a:r>
              <a:rPr lang="en-US" dirty="0"/>
              <a:t>Kept open lines of communication with front line clinicians</a:t>
            </a:r>
          </a:p>
          <a:p>
            <a:r>
              <a:rPr lang="en-US" dirty="0"/>
              <a:t>Made several ‘tweaks’ to the process immediately</a:t>
            </a:r>
          </a:p>
          <a:p>
            <a:pPr lvl="1"/>
            <a:r>
              <a:rPr lang="en-US" dirty="0"/>
              <a:t>Adjusted triggers to appropriately reduce firing</a:t>
            </a:r>
          </a:p>
          <a:p>
            <a:r>
              <a:rPr lang="en-US" dirty="0"/>
              <a:t>Knowing what you know now</a:t>
            </a:r>
          </a:p>
          <a:p>
            <a:pPr lvl="1"/>
            <a:r>
              <a:rPr lang="en-US" dirty="0"/>
              <a:t>Listened to clinicians struggles with when alert was firing</a:t>
            </a:r>
          </a:p>
          <a:p>
            <a:pPr lvl="1"/>
            <a:r>
              <a:rPr lang="en-US" dirty="0"/>
              <a:t>Listened to struggles with how to use clinical decision support tools (BPA buttons, order sets)</a:t>
            </a:r>
          </a:p>
          <a:p>
            <a:pPr lvl="1"/>
            <a:r>
              <a:rPr lang="en-US" dirty="0"/>
              <a:t>Rapidly changed tools to meet the needs of front line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F2C32F-BA43-43C6-96C2-870427AF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63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SEPSIS TRIGGER PERCENTAGE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79484"/>
              </p:ext>
            </p:extLst>
          </p:nvPr>
        </p:nvGraphicFramePr>
        <p:xfrm>
          <a:off x="273377" y="3445015"/>
          <a:ext cx="11080423" cy="290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3851026" y="1799311"/>
            <a:ext cx="5866" cy="363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416669" y="2362019"/>
            <a:ext cx="8792" cy="30752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868378" y="1681379"/>
            <a:ext cx="18312" cy="3755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3692769" y="1522837"/>
            <a:ext cx="342900" cy="36048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45219" y="2076090"/>
            <a:ext cx="342900" cy="36048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705720" y="1399452"/>
            <a:ext cx="342900" cy="36048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50677" y="1443410"/>
            <a:ext cx="220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SEPSIS Go-live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05689" y="1973185"/>
            <a:ext cx="3323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#1: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remove traumatic ‘risk of infection’ Chief 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Remove chief complaints from physiological abnormalities (except Confusion)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964366" y="1285370"/>
            <a:ext cx="33894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#2: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BPA alerts at Sign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Removal of chief complaints related to trauma (cont.)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Nursing home patients changed from stand-along inclusion criteria to a risk factor 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2752" y="3617343"/>
            <a:ext cx="1280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 20.0%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867882" y="3525009"/>
            <a:ext cx="66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 18.9%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545023" y="3617060"/>
            <a:ext cx="1280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 17.9%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9160848" y="3601836"/>
            <a:ext cx="1280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 15.3%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22" idx="1"/>
          </p:cNvCxnSpPr>
          <p:nvPr/>
        </p:nvCxnSpPr>
        <p:spPr>
          <a:xfrm flipH="1" flipV="1">
            <a:off x="1397977" y="3755559"/>
            <a:ext cx="644775" cy="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886690" y="3755559"/>
            <a:ext cx="1204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851026" y="3769047"/>
            <a:ext cx="167055" cy="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18137" y="3769047"/>
            <a:ext cx="1126886" cy="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54215" y="3769047"/>
            <a:ext cx="910004" cy="2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70130" y="3771295"/>
            <a:ext cx="155331" cy="5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71138" y="3755559"/>
            <a:ext cx="1397240" cy="1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0137531" y="3740335"/>
            <a:ext cx="106386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POA – Time </a:t>
            </a:r>
            <a:r>
              <a:rPr lang="en-US" dirty="0" smtClean="0"/>
              <a:t>to </a:t>
            </a:r>
            <a:r>
              <a:rPr lang="en-US" dirty="0" smtClean="0"/>
              <a:t>Alert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6185" y="1825625"/>
          <a:ext cx="577361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Though the Post Go-Live sample is small we see an improvement of  &gt; 2.5 hours in alerting the clinicians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33948"/>
              </p:ext>
            </p:extLst>
          </p:nvPr>
        </p:nvGraphicFramePr>
        <p:xfrm>
          <a:off x="6172200" y="1980176"/>
          <a:ext cx="5653453" cy="2270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0404"/>
                <a:gridCol w="733181"/>
                <a:gridCol w="905607"/>
                <a:gridCol w="993531"/>
                <a:gridCol w="145073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Minutes to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BPA*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Median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(Min-Max)SD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 Go-Live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(Jan-Dec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193.2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(0-1981)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dirty="0" smtClean="0"/>
                        <a:t>202.8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 Go-Live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(Sep 20-Oct 8 2017)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(0–1511)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134.9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*ED total time in minutes used for patients who had no </a:t>
                      </a:r>
                      <a:r>
                        <a:rPr lang="en-US" sz="1400" dirty="0" smtClean="0"/>
                        <a:t>alert</a:t>
                      </a: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0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POA – Time to First Intervention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98938" y="1825625"/>
          <a:ext cx="57208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653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Though the post Go-Live sample is small, we see an improvement of 17 minutes to first intervention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76729" y="1825624"/>
          <a:ext cx="5601678" cy="247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5333"/>
                <a:gridCol w="844061"/>
                <a:gridCol w="931985"/>
                <a:gridCol w="1389184"/>
                <a:gridCol w="1011115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Minutes to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Intervention*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</a:t>
                      </a:r>
                      <a:r>
                        <a:rPr lang="en-US" sz="1600" baseline="0" dirty="0" smtClean="0"/>
                        <a:t> Max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Median</a:t>
                      </a:r>
                      <a:r>
                        <a:rPr lang="en-US" sz="1600" baseline="0" dirty="0" smtClean="0"/>
                        <a:t> Time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 Go-Live</a:t>
                      </a:r>
                    </a:p>
                    <a:p>
                      <a:r>
                        <a:rPr lang="en-US" sz="1400" dirty="0" smtClean="0"/>
                        <a:t>(Jan-Dec 2016)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75.49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(-19 to</a:t>
                      </a:r>
                      <a:r>
                        <a:rPr lang="en-US" sz="1600" baseline="0" dirty="0" smtClean="0"/>
                        <a:t> 2438)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SD180.8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 Go-Live</a:t>
                      </a:r>
                    </a:p>
                    <a:p>
                      <a:r>
                        <a:rPr lang="en-US" sz="1200" dirty="0" smtClean="0"/>
                        <a:t>(Sep</a:t>
                      </a:r>
                      <a:r>
                        <a:rPr lang="en-US" sz="1200" baseline="0" dirty="0" smtClean="0"/>
                        <a:t> 20-Oct 8 2017)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(2-549)</a:t>
                      </a:r>
                    </a:p>
                    <a:p>
                      <a:pPr algn="ctr"/>
                      <a:r>
                        <a:rPr lang="en-US" sz="1600" dirty="0" smtClean="0"/>
                        <a:t>SD 82.4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1400" dirty="0" smtClean="0"/>
                        <a:t>*ED total time in minutes used for patients who had no interventions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5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how to use data to support changes to processes</a:t>
            </a:r>
          </a:p>
          <a:p>
            <a:r>
              <a:rPr lang="en-US" dirty="0"/>
              <a:t>Demonstrate how rule based data mining can improve the accuracy of clinical response</a:t>
            </a:r>
          </a:p>
          <a:p>
            <a:r>
              <a:rPr lang="en-US" dirty="0"/>
              <a:t>Discuss importance of giving clinicians information at the correct place in their workflow supports better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Tanna Nelson, MSN, RN-BC, CPHIMS</a:t>
            </a:r>
          </a:p>
          <a:p>
            <a:pPr lvl="1"/>
            <a:r>
              <a:rPr lang="en-US" dirty="0"/>
              <a:t>Nursing Informatics Specialist</a:t>
            </a:r>
          </a:p>
          <a:p>
            <a:pPr lvl="1"/>
            <a:r>
              <a:rPr lang="en-US" dirty="0"/>
              <a:t>Texas Health Resources</a:t>
            </a:r>
          </a:p>
          <a:p>
            <a:pPr lvl="1"/>
            <a:r>
              <a:rPr lang="en-US" dirty="0">
                <a:hlinkClick r:id="rId2"/>
              </a:rPr>
              <a:t>TannaNelson@TexasHealth.org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6281388" y="1105708"/>
            <a:ext cx="5560842" cy="5068010"/>
          </a:xfrm>
        </p:spPr>
        <p:txBody>
          <a:bodyPr/>
          <a:lstStyle/>
          <a:p>
            <a:r>
              <a:rPr lang="en-US" dirty="0"/>
              <a:t>Joni Padden, DNP, APRN, RN-BC, CPHIMS</a:t>
            </a:r>
          </a:p>
          <a:p>
            <a:pPr lvl="1"/>
            <a:r>
              <a:rPr lang="en-US" dirty="0"/>
              <a:t>Nursing Informatics Specialist</a:t>
            </a:r>
          </a:p>
          <a:p>
            <a:pPr lvl="1"/>
            <a:r>
              <a:rPr lang="en-US" dirty="0"/>
              <a:t>Texas Health Resources</a:t>
            </a:r>
          </a:p>
          <a:p>
            <a:pPr lvl="1"/>
            <a:r>
              <a:rPr lang="en-US" dirty="0">
                <a:hlinkClick r:id="rId3"/>
              </a:rPr>
              <a:t>JoniPadden@TexasHealth.org</a:t>
            </a:r>
            <a:r>
              <a:rPr lang="en-US" dirty="0"/>
              <a:t> 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32" y="2721142"/>
            <a:ext cx="2382253" cy="297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78" y="2721142"/>
            <a:ext cx="2181726" cy="30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6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Sepsis?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2583" y="49691"/>
            <a:ext cx="11946833" cy="6127211"/>
            <a:chOff x="1573054" y="1998980"/>
            <a:chExt cx="8952072" cy="2795382"/>
          </a:xfrm>
        </p:grpSpPr>
        <p:grpSp>
          <p:nvGrpSpPr>
            <p:cNvPr id="6" name="Group 5"/>
            <p:cNvGrpSpPr/>
            <p:nvPr/>
          </p:nvGrpSpPr>
          <p:grpSpPr>
            <a:xfrm>
              <a:off x="1573054" y="1998980"/>
              <a:ext cx="8952072" cy="2788698"/>
              <a:chOff x="1573054" y="1998980"/>
              <a:chExt cx="8952072" cy="278869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337"/>
              <a:stretch/>
            </p:blipFill>
            <p:spPr>
              <a:xfrm>
                <a:off x="6254576" y="1998980"/>
                <a:ext cx="4270550" cy="278869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/>
              <a:srcRect t="1776"/>
              <a:stretch/>
            </p:blipFill>
            <p:spPr>
              <a:xfrm>
                <a:off x="1573054" y="2011225"/>
                <a:ext cx="4711525" cy="135388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953" y="3367009"/>
              <a:ext cx="4703626" cy="142735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790033" y="6148724"/>
            <a:ext cx="3401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https://learn.premierinc.com/ebooks/sepsis-infographic</a:t>
            </a:r>
          </a:p>
        </p:txBody>
      </p:sp>
    </p:spTree>
    <p:extLst>
      <p:ext uri="{BB962C8B-B14F-4D97-AF65-F5344CB8AC3E}">
        <p14:creationId xmlns:p14="http://schemas.microsoft.com/office/powerpoint/2010/main" val="1233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9"/>
          <p:cNvPicPr>
            <a:picLocks noGrp="1"/>
          </p:cNvPicPr>
          <p:nvPr>
            <p:ph idx="1"/>
          </p:nvPr>
        </p:nvPicPr>
        <p:blipFill rotWithShape="1">
          <a:blip r:embed="rId2"/>
          <a:srcRect b="13254"/>
          <a:stretch/>
        </p:blipFill>
        <p:spPr bwMode="auto">
          <a:xfrm>
            <a:off x="844826" y="149087"/>
            <a:ext cx="10913165" cy="6207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07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68448"/>
            <a:ext cx="9563100" cy="58963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7391400" y="2019300"/>
            <a:ext cx="2705100" cy="16764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Screen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62223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Based on a paper tool</a:t>
            </a:r>
          </a:p>
          <a:p>
            <a:r>
              <a:rPr lang="en-US" dirty="0" smtClean="0"/>
              <a:t>Screened 100% of ED patients</a:t>
            </a:r>
          </a:p>
          <a:p>
            <a:r>
              <a:rPr lang="en-US" dirty="0" smtClean="0"/>
              <a:t>Expected the nurse to answer question based on limited information</a:t>
            </a:r>
          </a:p>
          <a:p>
            <a:r>
              <a:rPr lang="en-US" dirty="0" smtClean="0"/>
              <a:t>Does </a:t>
            </a:r>
            <a:r>
              <a:rPr lang="en-US" dirty="0"/>
              <a:t>not utilize functionality that would facilitate accurate documentation and timely patient </a:t>
            </a: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460435" y="1116711"/>
            <a:ext cx="5019261" cy="49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Mortality Rates &amp; Initial Documentation of Suspected Infection</a:t>
            </a:r>
            <a:endParaRPr lang="en-US" dirty="0"/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58827"/>
              </p:ext>
            </p:extLst>
          </p:nvPr>
        </p:nvGraphicFramePr>
        <p:xfrm>
          <a:off x="347870" y="1825625"/>
          <a:ext cx="606286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4709652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some exceptions hospitals have higher mortality rates when suspected infection was answered ‘No’ during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3D1-43C5-42A3-B21A-2FBC0F271AA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934841" cy="599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800" y="2641600"/>
            <a:ext cx="57023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TOP THREE</a:t>
            </a:r>
          </a:p>
          <a:p>
            <a:r>
              <a:rPr lang="en-US" dirty="0"/>
              <a:t>Shortness of Breath</a:t>
            </a:r>
          </a:p>
          <a:p>
            <a:r>
              <a:rPr lang="en-US" dirty="0"/>
              <a:t>Abdominal Pain</a:t>
            </a:r>
          </a:p>
          <a:p>
            <a:r>
              <a:rPr lang="en-US" dirty="0"/>
              <a:t>Altered Mental Status</a:t>
            </a:r>
          </a:p>
        </p:txBody>
      </p:sp>
    </p:spTree>
    <p:extLst>
      <p:ext uri="{BB962C8B-B14F-4D97-AF65-F5344CB8AC3E}">
        <p14:creationId xmlns:p14="http://schemas.microsoft.com/office/powerpoint/2010/main" val="28570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7720</TotalTime>
  <Words>1408</Words>
  <Application>Microsoft Office PowerPoint</Application>
  <PresentationFormat>Widescreen</PresentationFormat>
  <Paragraphs>268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Supporting Clinical Decision-Making Through Technology</vt:lpstr>
      <vt:lpstr>Conflict of Interest Disclosure</vt:lpstr>
      <vt:lpstr>Session Objectives</vt:lpstr>
      <vt:lpstr>Why Sepsis?</vt:lpstr>
      <vt:lpstr>PowerPoint Presentation</vt:lpstr>
      <vt:lpstr>PowerPoint Presentation</vt:lpstr>
      <vt:lpstr>Sepsis Screen</vt:lpstr>
      <vt:lpstr>Sepsis Mortality Rates &amp; Initial Documentation of Suspected Infection</vt:lpstr>
      <vt:lpstr>PowerPoint Presentation</vt:lpstr>
      <vt:lpstr>PowerPoint Presentation</vt:lpstr>
      <vt:lpstr>Time to Get Real</vt:lpstr>
      <vt:lpstr>Identification of At-Risk Patients in the ED</vt:lpstr>
      <vt:lpstr>Phases of an ED visit</vt:lpstr>
      <vt:lpstr>Using What We Know</vt:lpstr>
      <vt:lpstr>Identification Begins Before ED Visit Begins</vt:lpstr>
      <vt:lpstr>PowerPoint Presentation</vt:lpstr>
      <vt:lpstr>Simple Criteria</vt:lpstr>
      <vt:lpstr>Risk For Infection</vt:lpstr>
      <vt:lpstr>Abnormal Body System Function</vt:lpstr>
      <vt:lpstr>From Just Triggers to Real Change</vt:lpstr>
      <vt:lpstr>Design Teams</vt:lpstr>
      <vt:lpstr>Infection Identification</vt:lpstr>
      <vt:lpstr>Human Factors</vt:lpstr>
      <vt:lpstr>Sepsis Identification</vt:lpstr>
      <vt:lpstr>You don’t know what you don’t know</vt:lpstr>
      <vt:lpstr>Flexibility and Rapid Cycle Change</vt:lpstr>
      <vt:lpstr>THINK SEPSIS TRIGGER PERCENTAGE</vt:lpstr>
      <vt:lpstr>Sepsis POA – Time to Alert</vt:lpstr>
      <vt:lpstr>Sepsis POA – Time to First Intervention</vt:lpstr>
      <vt:lpstr>Contact Information</vt:lpstr>
    </vt:vector>
  </TitlesOfParts>
  <Company>Tenet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DuSold, Dorothy</dc:creator>
  <cp:lastModifiedBy>Nelson, Tanna</cp:lastModifiedBy>
  <cp:revision>98</cp:revision>
  <cp:lastPrinted>2017-01-26T20:46:23Z</cp:lastPrinted>
  <dcterms:created xsi:type="dcterms:W3CDTF">2017-01-24T16:06:17Z</dcterms:created>
  <dcterms:modified xsi:type="dcterms:W3CDTF">2017-10-18T01:26:43Z</dcterms:modified>
</cp:coreProperties>
</file>