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3" r:id="rId4"/>
    <p:sldId id="265" r:id="rId5"/>
    <p:sldId id="264" r:id="rId6"/>
    <p:sldId id="267" r:id="rId7"/>
    <p:sldId id="268" r:id="rId8"/>
    <p:sldId id="269" r:id="rId9"/>
    <p:sldId id="270" r:id="rId10"/>
    <p:sldId id="271" r:id="rId11"/>
    <p:sldId id="272" r:id="rId12"/>
    <p:sldId id="266" r:id="rId13"/>
    <p:sldId id="259" r:id="rId14"/>
    <p:sldId id="274" r:id="rId15"/>
    <p:sldId id="276" r:id="rId16"/>
    <p:sldId id="280" r:id="rId17"/>
    <p:sldId id="282" r:id="rId18"/>
    <p:sldId id="283" r:id="rId19"/>
    <p:sldId id="262" r:id="rId20"/>
    <p:sldId id="26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6948" autoAdjust="0"/>
  </p:normalViewPr>
  <p:slideViewPr>
    <p:cSldViewPr snapToGrid="0">
      <p:cViewPr varScale="1">
        <p:scale>
          <a:sx n="68" d="100"/>
          <a:sy n="68" d="100"/>
        </p:scale>
        <p:origin x="16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54E2E5-4DC1-46E6-9ECC-51A358D0E4D3}" type="datetimeFigureOut">
              <a:rPr lang="en-US" smtClean="0"/>
              <a:t>10/6/2017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D88640E-A74B-4CE4-84AE-4172F42239CC}" type="slidenum">
              <a:rPr lang="en-US" smtClean="0"/>
              <a:t>‹#›</a:t>
            </a:fld>
            <a:endParaRPr lang="en-US"/>
          </a:p>
        </p:txBody>
      </p:sp>
    </p:spTree>
    <p:extLst>
      <p:ext uri="{BB962C8B-B14F-4D97-AF65-F5344CB8AC3E}">
        <p14:creationId xmlns:p14="http://schemas.microsoft.com/office/powerpoint/2010/main" val="274855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8640E-A74B-4CE4-84AE-4172F42239CC}" type="slidenum">
              <a:rPr lang="en-US" smtClean="0"/>
              <a:t>2</a:t>
            </a:fld>
            <a:endParaRPr lang="en-US"/>
          </a:p>
        </p:txBody>
      </p:sp>
    </p:spTree>
    <p:extLst>
      <p:ext uri="{BB962C8B-B14F-4D97-AF65-F5344CB8AC3E}">
        <p14:creationId xmlns:p14="http://schemas.microsoft.com/office/powerpoint/2010/main" val="219110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With</a:t>
            </a:r>
            <a:r>
              <a:rPr lang="en-US" sz="1200" baseline="0" dirty="0" smtClean="0"/>
              <a:t> the implementation of the stop time task to IV fluids and piggybacks, nurses now have a standard, easier way to document when fluids have stopped.  </a:t>
            </a:r>
          </a:p>
          <a:p>
            <a:r>
              <a:rPr lang="en-US" sz="1200" baseline="0" dirty="0" smtClean="0"/>
              <a:t>The new workflow/process brought efficiency to HIM to capture charges for patients in select visit status’. </a:t>
            </a:r>
          </a:p>
          <a:p>
            <a:r>
              <a:rPr lang="en-US" sz="1200" baseline="0" dirty="0" smtClean="0"/>
              <a:t>We had a charge capture improvement of 550% from the baseline and includes an annualized reimbursement projection improvement of $6.5 million. </a:t>
            </a:r>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11</a:t>
            </a:fld>
            <a:endParaRPr lang="en-US"/>
          </a:p>
        </p:txBody>
      </p:sp>
    </p:spTree>
    <p:extLst>
      <p:ext uri="{BB962C8B-B14F-4D97-AF65-F5344CB8AC3E}">
        <p14:creationId xmlns:p14="http://schemas.microsoft.com/office/powerpoint/2010/main" val="13683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our</a:t>
            </a:r>
            <a:r>
              <a:rPr lang="en-US" sz="1200" baseline="0" dirty="0" smtClean="0"/>
              <a:t> data during the implementation phase of where we were and some key points of activities done.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12</a:t>
            </a:fld>
            <a:endParaRPr lang="en-US"/>
          </a:p>
        </p:txBody>
      </p:sp>
    </p:spTree>
    <p:extLst>
      <p:ext uri="{BB962C8B-B14F-4D97-AF65-F5344CB8AC3E}">
        <p14:creationId xmlns:p14="http://schemas.microsoft.com/office/powerpoint/2010/main" val="320157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graph shows monthly</a:t>
            </a:r>
            <a:r>
              <a:rPr lang="en-US" sz="1200" baseline="0" dirty="0" smtClean="0"/>
              <a:t> reimbursement totals through February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13</a:t>
            </a:fld>
            <a:endParaRPr lang="en-US"/>
          </a:p>
        </p:txBody>
      </p:sp>
    </p:spTree>
    <p:extLst>
      <p:ext uri="{BB962C8B-B14F-4D97-AF65-F5344CB8AC3E}">
        <p14:creationId xmlns:p14="http://schemas.microsoft.com/office/powerpoint/2010/main" val="107036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Remember the baseline was</a:t>
            </a:r>
            <a:r>
              <a:rPr lang="en-US" sz="1600" baseline="0" dirty="0" smtClean="0"/>
              <a:t> $500,00 for 11 hospitals.  </a:t>
            </a:r>
            <a:r>
              <a:rPr lang="en-US" sz="1600" dirty="0" smtClean="0"/>
              <a:t>This graph shows data for</a:t>
            </a:r>
            <a:r>
              <a:rPr lang="en-US" sz="1600" baseline="0" dirty="0" smtClean="0"/>
              <a:t> post implementation time frame of October 2016-January 2017.  </a:t>
            </a:r>
          </a:p>
          <a:p>
            <a:r>
              <a:rPr lang="en-US" sz="1600" baseline="0" dirty="0" smtClean="0"/>
              <a:t>As you can see the NTX total of improvement from baseline for reimbursement projections was about $6.5 million.  </a:t>
            </a:r>
          </a:p>
          <a:p>
            <a:r>
              <a:rPr lang="en-US" sz="1600" baseline="0" dirty="0" smtClean="0"/>
              <a:t>Also compared to baseline data, the average payment for charges per observation day (first column) increased from $22.88 to $145.80 and the annualized projected reimbursement went from $1.7 million to $8.1 million, hence the almost $6.5 million difference.</a:t>
            </a:r>
            <a:endParaRPr lang="en-US" sz="16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14</a:t>
            </a:fld>
            <a:endParaRPr lang="en-US" dirty="0"/>
          </a:p>
        </p:txBody>
      </p:sp>
    </p:spTree>
    <p:extLst>
      <p:ext uri="{BB962C8B-B14F-4D97-AF65-F5344CB8AC3E}">
        <p14:creationId xmlns:p14="http://schemas.microsoft.com/office/powerpoint/2010/main" val="321679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order to sustain</a:t>
            </a:r>
            <a:r>
              <a:rPr lang="en-US" sz="1600" baseline="0" dirty="0" smtClean="0"/>
              <a:t> this improvement, nursing leaders are continuing to use the reporting tool to monitor compliance.  </a:t>
            </a:r>
          </a:p>
          <a:p>
            <a:r>
              <a:rPr lang="en-US" sz="1600" baseline="0" dirty="0" smtClean="0"/>
              <a:t>They are also looking at visual cues in the electronic health record to ensure compliance with documentation especially at key times such as shift change.  </a:t>
            </a:r>
          </a:p>
          <a:p>
            <a:r>
              <a:rPr lang="en-US" sz="1600" baseline="0" dirty="0" smtClean="0"/>
              <a:t>HIM at multiple facilities continue to report out on discharged cases when we had missed opportunities with documentation.  </a:t>
            </a:r>
          </a:p>
          <a:p>
            <a:r>
              <a:rPr lang="en-US" sz="1600" baseline="0" dirty="0" smtClean="0"/>
              <a:t>HIM is tying this to actual dollar amounts as we found this really makes a bigger impact to get buy in.</a:t>
            </a:r>
            <a:endParaRPr lang="en-US" sz="16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15</a:t>
            </a:fld>
            <a:endParaRPr lang="en-US" dirty="0"/>
          </a:p>
        </p:txBody>
      </p:sp>
    </p:spTree>
    <p:extLst>
      <p:ext uri="{BB962C8B-B14F-4D97-AF65-F5344CB8AC3E}">
        <p14:creationId xmlns:p14="http://schemas.microsoft.com/office/powerpoint/2010/main" val="398566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our next</a:t>
            </a:r>
            <a:r>
              <a:rPr lang="en-US" baseline="0" dirty="0" smtClean="0"/>
              <a:t> steps we want to expand IV stop time task functionality to be used in clinical decision support.  This includes our transitioning from insulin drip to SQ insulin and sepsis boluses.  We are evaluating the possibilities of using this process in procedural areas to ensure appropriate charge capture.  </a:t>
            </a:r>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16</a:t>
            </a:fld>
            <a:endParaRPr lang="en-US"/>
          </a:p>
        </p:txBody>
      </p:sp>
    </p:spTree>
    <p:extLst>
      <p:ext uri="{BB962C8B-B14F-4D97-AF65-F5344CB8AC3E}">
        <p14:creationId xmlns:p14="http://schemas.microsoft.com/office/powerpoint/2010/main" val="290383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Along the project journey</a:t>
            </a:r>
            <a:r>
              <a:rPr lang="en-US" sz="1600" baseline="0" dirty="0" smtClean="0"/>
              <a:t>, we did learn some things.  </a:t>
            </a:r>
          </a:p>
          <a:p>
            <a:r>
              <a:rPr lang="en-US" sz="1600" baseline="0" dirty="0" smtClean="0"/>
              <a:t>First we learned that we needed to involve some other teams or people earlier in the process improvement activities to solicit feedback and recommendations.  When we didn’t have all the right people involved there was some confusion and delays in moving forward.  </a:t>
            </a:r>
          </a:p>
          <a:p>
            <a:r>
              <a:rPr lang="en-US" sz="1600" baseline="0" dirty="0" smtClean="0"/>
              <a:t>Next we learned that utilizing the appropriate avenues of communication provided faster turn around for the process improvement.  Therefore, sharing data daily in huddles to frontline staff and leaders was most beneficial.  Lastly, explore the impact of not adopting native functionality in electronic solutions.</a:t>
            </a:r>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17</a:t>
            </a:fld>
            <a:endParaRPr lang="en-US" dirty="0"/>
          </a:p>
        </p:txBody>
      </p:sp>
    </p:spTree>
    <p:extLst>
      <p:ext uri="{BB962C8B-B14F-4D97-AF65-F5344CB8AC3E}">
        <p14:creationId xmlns:p14="http://schemas.microsoft.com/office/powerpoint/2010/main" val="361421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Lastly and most importantly we</a:t>
            </a:r>
            <a:r>
              <a:rPr lang="en-US" baseline="0" dirty="0" smtClean="0"/>
              <a:t> learned that </a:t>
            </a:r>
            <a:r>
              <a:rPr lang="en-US" sz="1200" baseline="0" dirty="0" smtClean="0"/>
              <a:t>being transparent about the financial impact with real dollar figures especially with losses allowed for us to progress with the suggested change.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18</a:t>
            </a:fld>
            <a:endParaRPr lang="en-US" dirty="0"/>
          </a:p>
        </p:txBody>
      </p:sp>
    </p:spTree>
    <p:extLst>
      <p:ext uri="{BB962C8B-B14F-4D97-AF65-F5344CB8AC3E}">
        <p14:creationId xmlns:p14="http://schemas.microsoft.com/office/powerpoint/2010/main" val="385061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session</a:t>
            </a:r>
            <a:r>
              <a:rPr lang="en-US" baseline="0" dirty="0" smtClean="0"/>
              <a:t> objectives include summarizing the collaborative approach we took to improve IV charge capture, describing the process we used in defining medications to be included, and reviewing the financial impact we realized from the changes made.</a:t>
            </a:r>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3</a:t>
            </a:fld>
            <a:endParaRPr lang="en-US"/>
          </a:p>
        </p:txBody>
      </p:sp>
    </p:spTree>
    <p:extLst>
      <p:ext uri="{BB962C8B-B14F-4D97-AF65-F5344CB8AC3E}">
        <p14:creationId xmlns:p14="http://schemas.microsoft.com/office/powerpoint/2010/main" val="107504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problem we were</a:t>
            </a:r>
            <a:r>
              <a:rPr lang="en-US" sz="1200" baseline="0" dirty="0" smtClean="0"/>
              <a:t> having was </a:t>
            </a:r>
            <a:r>
              <a:rPr lang="en-US" sz="1200" dirty="0" smtClean="0"/>
              <a:t>NTX</a:t>
            </a:r>
            <a:r>
              <a:rPr lang="en-US" sz="1200" baseline="0" dirty="0" smtClean="0"/>
              <a:t> losing revenue because of documentation issues, informatics decided to dig deep into the potential options and see what we could come up with for a solution.</a:t>
            </a:r>
          </a:p>
          <a:p>
            <a:r>
              <a:rPr lang="en-US" sz="1200" baseline="0" dirty="0" smtClean="0"/>
              <a:t>We also knew that if we could “solve” this problem there was potential financial impact in other areas that we could avoid loss in too such as our sepsis patients.  We will discuss this later in the presentation.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D88640E-A74B-4CE4-84AE-4172F42239CC}" type="slidenum">
              <a:rPr lang="en-US" smtClean="0"/>
              <a:t>4</a:t>
            </a:fld>
            <a:endParaRPr lang="en-US"/>
          </a:p>
        </p:txBody>
      </p:sp>
    </p:spTree>
    <p:extLst>
      <p:ext uri="{BB962C8B-B14F-4D97-AF65-F5344CB8AC3E}">
        <p14:creationId xmlns:p14="http://schemas.microsoft.com/office/powerpoint/2010/main" val="10788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Documentation</a:t>
            </a:r>
            <a:r>
              <a:rPr lang="en-US" sz="1200" baseline="0" dirty="0" smtClean="0"/>
              <a:t> of the stop time for IV infusions is required on visit types that are billed hourly and stop times are also required for IV chemotherapy drugs in order to capture revenue for certain account types. On several occasions informatics was asked to come up with a solution to fix this issue. </a:t>
            </a:r>
          </a:p>
          <a:p>
            <a:r>
              <a:rPr lang="en-US" sz="1200" baseline="0" dirty="0" smtClean="0"/>
              <a:t>The issue we recognized behind why we were missing these charges was that clinicians were lacking a dedicated field or visual reminder/cues to document the needed stop times.</a:t>
            </a:r>
            <a:endParaRPr lang="en-US" sz="1200" dirty="0" smtClean="0"/>
          </a:p>
          <a:p>
            <a:r>
              <a:rPr lang="en-US" sz="1200" baseline="0" dirty="0" smtClean="0"/>
              <a:t>Prior to this project, clinicians were manually documenting in comments field on IV task the stop time.  Of course this was when they remembered to do so.  This workflow created issues when an IV start/stop crossed a shift.  When we began to look at some data around IV stop time documentation we were surprised at the revenue loss figures.  It was determined that there was an overall organizational lack of awareness of this revenue loss due to lack of  documentation.  It was also discovered that there had not been any feedback given previously around the opportunities in this area-no ownership.</a:t>
            </a:r>
          </a:p>
        </p:txBody>
      </p:sp>
      <p:sp>
        <p:nvSpPr>
          <p:cNvPr id="4" name="Slide Number Placeholder 3"/>
          <p:cNvSpPr>
            <a:spLocks noGrp="1"/>
          </p:cNvSpPr>
          <p:nvPr>
            <p:ph type="sldNum" sz="quarter" idx="10"/>
          </p:nvPr>
        </p:nvSpPr>
        <p:spPr/>
        <p:txBody>
          <a:bodyPr/>
          <a:lstStyle/>
          <a:p>
            <a:fld id="{0D88640E-A74B-4CE4-84AE-4172F42239CC}" type="slidenum">
              <a:rPr lang="en-US" smtClean="0"/>
              <a:t>5</a:t>
            </a:fld>
            <a:endParaRPr lang="en-US"/>
          </a:p>
        </p:txBody>
      </p:sp>
    </p:spTree>
    <p:extLst>
      <p:ext uri="{BB962C8B-B14F-4D97-AF65-F5344CB8AC3E}">
        <p14:creationId xmlns:p14="http://schemas.microsoft.com/office/powerpoint/2010/main" val="382165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Here was the baseline data</a:t>
            </a:r>
            <a:r>
              <a:rPr lang="en-US" sz="1600" baseline="0" dirty="0" smtClean="0"/>
              <a:t> that was collected to begin to have discussions with the CNO’s about the need of this project.</a:t>
            </a:r>
          </a:p>
          <a:p>
            <a:r>
              <a:rPr lang="en-US" sz="1600" baseline="0" dirty="0" smtClean="0"/>
              <a:t>Prior attempts to implement a new process with the electronic health record were not well received largely due to workflow implications for clinicians.</a:t>
            </a:r>
          </a:p>
          <a:p>
            <a:r>
              <a:rPr lang="en-US" sz="1600" baseline="0" dirty="0" smtClean="0"/>
              <a:t>However, when this data was seen and shared it became evident this was a significant problem that we needed to get a handle on.</a:t>
            </a:r>
          </a:p>
          <a:p>
            <a:r>
              <a:rPr lang="en-US" sz="1600" baseline="0" dirty="0" smtClean="0"/>
              <a:t>As you can see for this baseline data capture period of Jan-June 2106, NTX as a whole was only seeing about a $500,000 total reimbursement for IV and injection medications on the select subset of patients in specific visit types.</a:t>
            </a:r>
            <a:endParaRPr lang="en-US" sz="16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6</a:t>
            </a:fld>
            <a:endParaRPr lang="en-US" dirty="0"/>
          </a:p>
        </p:txBody>
      </p:sp>
    </p:spTree>
    <p:extLst>
      <p:ext uri="{BB962C8B-B14F-4D97-AF65-F5344CB8AC3E}">
        <p14:creationId xmlns:p14="http://schemas.microsoft.com/office/powerpoint/2010/main" val="233910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pulled a group together and </a:t>
            </a:r>
            <a:r>
              <a:rPr lang="en-US" sz="1600" baseline="0" dirty="0" smtClean="0"/>
              <a:t>developed our AIM statement.  </a:t>
            </a:r>
          </a:p>
          <a:p>
            <a:r>
              <a:rPr lang="en-US" sz="1600" baseline="0" dirty="0" smtClean="0"/>
              <a:t>We were a little anxious about our ambition to increase charge capture by 75% but really felt we needed to make a serious go at it.  </a:t>
            </a:r>
          </a:p>
          <a:p>
            <a:r>
              <a:rPr lang="en-US" sz="1600" baseline="0" dirty="0" smtClean="0"/>
              <a:t>We looked to accomplish this goal by implementing the IV stop task in the electronic health record, by providing education to clinicians, and by simplifying revenue charge capture and reporting processes for HIM.</a:t>
            </a:r>
            <a:endParaRPr lang="en-US" sz="16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7</a:t>
            </a:fld>
            <a:endParaRPr lang="en-US" dirty="0"/>
          </a:p>
        </p:txBody>
      </p:sp>
    </p:spTree>
    <p:extLst>
      <p:ext uri="{BB962C8B-B14F-4D97-AF65-F5344CB8AC3E}">
        <p14:creationId xmlns:p14="http://schemas.microsoft.com/office/powerpoint/2010/main" val="1643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knew we had to collaborate with a lot of people.  The first</a:t>
            </a:r>
            <a:r>
              <a:rPr lang="en-US" sz="1200" baseline="0" dirty="0" smtClean="0"/>
              <a:t> group we needed to collaborate with included bedside leaders.  We needed to determine what the workflow issues were exactly and get suggested ideas for improvement.  We knew we needed to involve HIM since they were involved with the charging process.  We needed nursing leaders to be aware of the problem.  The medication management team was involved to help up determine potential electronic solutions.  Then we knew we needed to have a report to capture this documentation in order to have quick assessments and follow up when documentation not completed. We brainstormed and determined we had options to alleviate some of the workflow concerns.  </a:t>
            </a:r>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8</a:t>
            </a:fld>
            <a:endParaRPr lang="en-US" dirty="0"/>
          </a:p>
        </p:txBody>
      </p:sp>
    </p:spTree>
    <p:extLst>
      <p:ext uri="{BB962C8B-B14F-4D97-AF65-F5344CB8AC3E}">
        <p14:creationId xmlns:p14="http://schemas.microsoft.com/office/powerpoint/2010/main" val="305879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We could not implement the solution for only those patients with hourly billed accounts so we knew we had to look at the medications themselves to address workflow concern.  In prior attempts the visual reminder was on all medications with a route of IV which was greater than 800 medications.</a:t>
            </a:r>
          </a:p>
          <a:p>
            <a:r>
              <a:rPr lang="en-US" sz="1400" baseline="0" dirty="0" smtClean="0"/>
              <a:t>In order to have success with this project, we knew we had to get that list down.  So we took the list of 800+ IV medications and really thought through the ones we had potential to gain charges on and narrowed the list down to just over 400.  As an example:  We knew we didn’t need the </a:t>
            </a:r>
            <a:r>
              <a:rPr lang="en-US" sz="1400" baseline="0" dirty="0" err="1" smtClean="0"/>
              <a:t>Amiodorone</a:t>
            </a:r>
            <a:r>
              <a:rPr lang="en-US" sz="1400" baseline="0" dirty="0" smtClean="0"/>
              <a:t> drip IV medication on the list as this is given in ICU and those patients will never be in an account that is billed hourly.  </a:t>
            </a:r>
          </a:p>
          <a:p>
            <a:r>
              <a:rPr lang="en-US" sz="1400" dirty="0" smtClean="0"/>
              <a:t>We implemented the follow up tasks to trigger as</a:t>
            </a:r>
            <a:r>
              <a:rPr lang="en-US" sz="1400" baseline="0" dirty="0" smtClean="0"/>
              <a:t> a visual reminder to nurses only for certain IV fluids and piggybacks (that list of just over 400 medications).  We knew we had to have a robust, multifactorial communication and education plan.</a:t>
            </a:r>
          </a:p>
          <a:p>
            <a:r>
              <a:rPr lang="en-US" sz="1400" baseline="0" dirty="0" smtClean="0"/>
              <a:t>Our communication and education plan included live demonstrations of the workflow/process at multiple committee meetings for nurses.  </a:t>
            </a:r>
          </a:p>
          <a:p>
            <a:r>
              <a:rPr lang="en-US" sz="1400" baseline="0" dirty="0" smtClean="0"/>
              <a:t>We utilized our standard monthly electronic health record communication pathways such as emails with EHR update and some handouts.</a:t>
            </a:r>
          </a:p>
          <a:p>
            <a:r>
              <a:rPr lang="en-US" sz="1400" baseline="0" dirty="0" smtClean="0"/>
              <a:t>We had a report to help us monitor documentation and we used that report to see how we needed to modify it to make it more useful.  </a:t>
            </a:r>
          </a:p>
          <a:p>
            <a:r>
              <a:rPr lang="en-US" sz="1400" baseline="0" dirty="0" smtClean="0"/>
              <a:t>Then we worked on this report to improve the capture of documentation of IV stop date and time to have it be more reliable and easily understood.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We hosted webinars with HIM to educate/communicate with them on the use of the new and revised reporting tool.  We also worked with the nurse managers to ensure their report was used and understood.</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9</a:t>
            </a:fld>
            <a:endParaRPr lang="en-US" dirty="0"/>
          </a:p>
        </p:txBody>
      </p:sp>
    </p:spTree>
    <p:extLst>
      <p:ext uri="{BB962C8B-B14F-4D97-AF65-F5344CB8AC3E}">
        <p14:creationId xmlns:p14="http://schemas.microsoft.com/office/powerpoint/2010/main" val="156416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Our monitoring and</a:t>
            </a:r>
            <a:r>
              <a:rPr lang="en-US" sz="1600" baseline="0" dirty="0" smtClean="0"/>
              <a:t> evaluation plan to ensure buy in on the new workflow/process including having units review data from the report on missed documentation opportunities daily at huddles.  </a:t>
            </a:r>
          </a:p>
          <a:p>
            <a:r>
              <a:rPr lang="en-US" sz="1600" baseline="0" dirty="0" smtClean="0"/>
              <a:t>We found this truly was the best avenue to reinforce or reeducate if needed when deficits in documentation were noted.</a:t>
            </a:r>
            <a:endParaRPr lang="en-US" sz="1600" dirty="0"/>
          </a:p>
        </p:txBody>
      </p:sp>
      <p:sp>
        <p:nvSpPr>
          <p:cNvPr id="4" name="Slide Number Placeholder 3"/>
          <p:cNvSpPr>
            <a:spLocks noGrp="1"/>
          </p:cNvSpPr>
          <p:nvPr>
            <p:ph type="sldNum" sz="quarter" idx="10"/>
          </p:nvPr>
        </p:nvSpPr>
        <p:spPr/>
        <p:txBody>
          <a:bodyPr/>
          <a:lstStyle/>
          <a:p>
            <a:pPr>
              <a:defRPr/>
            </a:pPr>
            <a:fld id="{3ACA4532-811A-4E89-9317-30BC47287BF4}" type="slidenum">
              <a:rPr lang="en-US" smtClean="0"/>
              <a:pPr>
                <a:defRPr/>
              </a:pPr>
              <a:t>10</a:t>
            </a:fld>
            <a:endParaRPr lang="en-US" dirty="0"/>
          </a:p>
        </p:txBody>
      </p:sp>
    </p:spTree>
    <p:extLst>
      <p:ext uri="{BB962C8B-B14F-4D97-AF65-F5344CB8AC3E}">
        <p14:creationId xmlns:p14="http://schemas.microsoft.com/office/powerpoint/2010/main" val="3397802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643718"/>
            <a:ext cx="7772400" cy="620848"/>
          </a:xfrm>
          <a:prstGeom prst="rect">
            <a:avLst/>
          </a:prstGeom>
        </p:spPr>
        <p:txBody>
          <a:bodyPr anchor="b">
            <a:normAutofit/>
          </a:bodyPr>
          <a:lstStyle>
            <a:lvl1pPr algn="ctr">
              <a:defRPr sz="2800" b="1"/>
            </a:lvl1pPr>
          </a:lstStyle>
          <a:p>
            <a:r>
              <a:rPr lang="en-US" dirty="0" smtClean="0"/>
              <a:t>Title</a:t>
            </a:r>
            <a:endParaRPr lang="en-US" dirty="0"/>
          </a:p>
        </p:txBody>
      </p:sp>
      <p:sp>
        <p:nvSpPr>
          <p:cNvPr id="3" name="Subtitle 2"/>
          <p:cNvSpPr>
            <a:spLocks noGrp="1"/>
          </p:cNvSpPr>
          <p:nvPr>
            <p:ph type="subTitle" idx="1" hasCustomPrompt="1"/>
          </p:nvPr>
        </p:nvSpPr>
        <p:spPr>
          <a:xfrm>
            <a:off x="1143000" y="4356641"/>
            <a:ext cx="6858000" cy="853230"/>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4406" y="5708341"/>
            <a:ext cx="1375185" cy="91836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0" cy="2286000"/>
          </a:xfrm>
          <a:prstGeom prst="rect">
            <a:avLst/>
          </a:prstGeom>
        </p:spPr>
      </p:pic>
    </p:spTree>
    <p:extLst>
      <p:ext uri="{BB962C8B-B14F-4D97-AF65-F5344CB8AC3E}">
        <p14:creationId xmlns:p14="http://schemas.microsoft.com/office/powerpoint/2010/main" val="257653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45670"/>
            <a:ext cx="7883051" cy="583895"/>
          </a:xfrm>
          <a:prstGeom prst="rect">
            <a:avLst/>
          </a:prstGeom>
          <a:noFill/>
        </p:spPr>
        <p:txBody>
          <a:bodyPr>
            <a:normAutofit/>
          </a:bodyPr>
          <a:lstStyle>
            <a:lvl1pPr marL="0" indent="457200">
              <a:lnSpc>
                <a:spcPct val="100000"/>
              </a:lnSpc>
              <a:defRPr sz="2800">
                <a:solidFill>
                  <a:schemeClr val="tx1"/>
                </a:solidFill>
                <a:latin typeface="+mn-lt"/>
              </a:defRPr>
            </a:lvl1pPr>
          </a:lstStyle>
          <a:p>
            <a:r>
              <a:rPr lang="en-US" dirty="0" smtClean="0"/>
              <a:t>Click to edit text slide title</a:t>
            </a:r>
            <a:endParaRPr lang="en-US" dirty="0"/>
          </a:p>
        </p:txBody>
      </p:sp>
      <p:sp>
        <p:nvSpPr>
          <p:cNvPr id="3" name="Content Placeholder 2"/>
          <p:cNvSpPr>
            <a:spLocks noGrp="1"/>
          </p:cNvSpPr>
          <p:nvPr>
            <p:ph idx="1"/>
          </p:nvPr>
        </p:nvSpPr>
        <p:spPr>
          <a:xfrm>
            <a:off x="628650" y="1108953"/>
            <a:ext cx="7886700" cy="5068010"/>
          </a:xfrm>
          <a:prstGeom prst="rect">
            <a:avLst/>
          </a:prstGeom>
        </p:spPr>
        <p:txBody>
          <a:bodyPr/>
          <a:lstStyle>
            <a:lvl1pPr marL="282575" indent="-282575">
              <a:buClr>
                <a:schemeClr val="accent1">
                  <a:lumMod val="50000"/>
                </a:schemeClr>
              </a:buClr>
              <a:buFont typeface="Arial" panose="020B0604020202020204" pitchFamily="34" charset="0"/>
              <a:buChar char="•"/>
              <a:defRPr sz="2400"/>
            </a:lvl1pPr>
            <a:lvl2pPr marL="574675" indent="-234950">
              <a:buFont typeface="Calibri" panose="020F0502020204030204" pitchFamily="34" charset="0"/>
              <a:buChar char="−"/>
              <a:defRPr sz="2000"/>
            </a:lvl2pPr>
            <a:lvl3pPr marL="855663" indent="-280988">
              <a:buFont typeface="Wingdings" panose="05000000000000000000" pitchFamily="2" charset="2"/>
              <a:buChar char="§"/>
              <a:defRPr sz="1600"/>
            </a:lvl3pPr>
            <a:lvl4pPr marL="1089025" indent="-233363">
              <a:defRPr sz="1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345670"/>
            <a:ext cx="510908" cy="58389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6459627"/>
            <a:ext cx="9144000" cy="457200"/>
          </a:xfrm>
          <a:prstGeom prst="rect">
            <a:avLst/>
          </a:prstGeom>
        </p:spPr>
      </p:pic>
      <p:sp>
        <p:nvSpPr>
          <p:cNvPr id="8" name="Slide Number Placeholder 5"/>
          <p:cNvSpPr>
            <a:spLocks noGrp="1"/>
          </p:cNvSpPr>
          <p:nvPr>
            <p:ph type="sldNum" sz="quarter" idx="12"/>
          </p:nvPr>
        </p:nvSpPr>
        <p:spPr>
          <a:xfrm>
            <a:off x="8697111" y="6530651"/>
            <a:ext cx="437745" cy="365125"/>
          </a:xfrm>
          <a:prstGeom prst="rect">
            <a:avLst/>
          </a:prstGeom>
        </p:spPr>
        <p:txBody>
          <a:bodyPr/>
          <a:lstStyle>
            <a:lvl1pPr>
              <a:defRPr sz="1400">
                <a:solidFill>
                  <a:schemeClr val="bg1"/>
                </a:solidFill>
              </a:defRPr>
            </a:lvl1pPr>
          </a:lstStyle>
          <a:p>
            <a:fld id="{488433D1-43C5-42A3-B21A-2FBC0F271AA7}" type="slidenum">
              <a:rPr lang="en-US" smtClean="0"/>
              <a:pPr/>
              <a:t>‹#›</a:t>
            </a:fld>
            <a:endParaRPr lang="en-US" dirty="0"/>
          </a:p>
        </p:txBody>
      </p:sp>
    </p:spTree>
    <p:extLst>
      <p:ext uri="{BB962C8B-B14F-4D97-AF65-F5344CB8AC3E}">
        <p14:creationId xmlns:p14="http://schemas.microsoft.com/office/powerpoint/2010/main" val="174394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1" name="Group 10"/>
          <p:cNvGrpSpPr/>
          <p:nvPr userDrawn="1"/>
        </p:nvGrpSpPr>
        <p:grpSpPr>
          <a:xfrm>
            <a:off x="726787" y="437235"/>
            <a:ext cx="348057" cy="407035"/>
            <a:chOff x="597729" y="1420876"/>
            <a:chExt cx="2903056" cy="3441427"/>
          </a:xfrm>
          <a:solidFill>
            <a:schemeClr val="bg1"/>
          </a:solidFill>
        </p:grpSpPr>
        <p:sp>
          <p:nvSpPr>
            <p:cNvPr id="8" name="Isosceles Triangle 7"/>
            <p:cNvSpPr/>
            <p:nvPr userDrawn="1"/>
          </p:nvSpPr>
          <p:spPr>
            <a:xfrm rot="5400000">
              <a:off x="537313" y="1481292"/>
              <a:ext cx="1359243" cy="12384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rot="5400000">
              <a:off x="606293" y="3563476"/>
              <a:ext cx="1359243" cy="12384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cision 9"/>
            <p:cNvSpPr/>
            <p:nvPr userDrawn="1"/>
          </p:nvSpPr>
          <p:spPr>
            <a:xfrm>
              <a:off x="666708" y="2351746"/>
              <a:ext cx="2834077" cy="1596113"/>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648106" y="1108953"/>
            <a:ext cx="3768252" cy="5068010"/>
          </a:xfrm>
          <a:prstGeom prst="rect">
            <a:avLst/>
          </a:prstGeom>
        </p:spPr>
        <p:txBody>
          <a:bodyPr/>
          <a:lstStyle>
            <a:lvl1pPr marL="282575" indent="-282575">
              <a:buClr>
                <a:schemeClr val="accent1">
                  <a:lumMod val="50000"/>
                </a:schemeClr>
              </a:buClr>
              <a:buFont typeface="Arial" panose="020B0604020202020204" pitchFamily="34" charset="0"/>
              <a:buChar char="•"/>
              <a:defRPr sz="2400"/>
            </a:lvl1pPr>
            <a:lvl2pPr marL="574675" indent="-234950">
              <a:buFont typeface="Calibri" panose="020F0502020204030204" pitchFamily="34" charset="0"/>
              <a:buChar char="−"/>
              <a:defRPr sz="2000"/>
            </a:lvl2pPr>
            <a:lvl3pPr marL="855663" indent="-280988">
              <a:buFont typeface="Wingdings" panose="05000000000000000000" pitchFamily="2" charset="2"/>
              <a:buChar char="§"/>
              <a:defRPr sz="1600"/>
            </a:lvl3pPr>
            <a:lvl4pPr marL="1089025" indent="-233363">
              <a:defRPr sz="1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16" name="Content Placeholder 2"/>
          <p:cNvSpPr>
            <a:spLocks noGrp="1"/>
          </p:cNvSpPr>
          <p:nvPr>
            <p:ph idx="13"/>
          </p:nvPr>
        </p:nvSpPr>
        <p:spPr>
          <a:xfrm>
            <a:off x="4711041" y="1105708"/>
            <a:ext cx="3768252" cy="5068010"/>
          </a:xfrm>
          <a:prstGeom prst="rect">
            <a:avLst/>
          </a:prstGeom>
        </p:spPr>
        <p:txBody>
          <a:bodyPr/>
          <a:lstStyle>
            <a:lvl1pPr marL="282575" indent="-282575">
              <a:buClr>
                <a:schemeClr val="accent1">
                  <a:lumMod val="50000"/>
                </a:schemeClr>
              </a:buClr>
              <a:buFont typeface="Arial" panose="020B0604020202020204" pitchFamily="34" charset="0"/>
              <a:buChar char="•"/>
              <a:defRPr sz="2400"/>
            </a:lvl1pPr>
            <a:lvl2pPr marL="574675" indent="-234950">
              <a:buFont typeface="Calibri" panose="020F0502020204030204" pitchFamily="34" charset="0"/>
              <a:buChar char="−"/>
              <a:defRPr sz="2000"/>
            </a:lvl2pPr>
            <a:lvl3pPr marL="855663" indent="-280988">
              <a:buFont typeface="Wingdings" panose="05000000000000000000" pitchFamily="2" charset="2"/>
              <a:buChar char="§"/>
              <a:defRPr sz="1600"/>
            </a:lvl3pPr>
            <a:lvl4pPr marL="1089025" indent="-233363">
              <a:defRPr sz="1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17" name="Title 1"/>
          <p:cNvSpPr>
            <a:spLocks noGrp="1"/>
          </p:cNvSpPr>
          <p:nvPr>
            <p:ph type="title" hasCustomPrompt="1"/>
          </p:nvPr>
        </p:nvSpPr>
        <p:spPr>
          <a:xfrm>
            <a:off x="628650" y="345670"/>
            <a:ext cx="7883051" cy="583895"/>
          </a:xfrm>
          <a:prstGeom prst="rect">
            <a:avLst/>
          </a:prstGeom>
          <a:noFill/>
        </p:spPr>
        <p:txBody>
          <a:bodyPr>
            <a:normAutofit/>
          </a:bodyPr>
          <a:lstStyle>
            <a:lvl1pPr marL="0" indent="457200">
              <a:lnSpc>
                <a:spcPct val="100000"/>
              </a:lnSpc>
              <a:defRPr sz="2800">
                <a:solidFill>
                  <a:schemeClr val="tx1"/>
                </a:solidFill>
                <a:latin typeface="+mn-lt"/>
              </a:defRPr>
            </a:lvl1pPr>
          </a:lstStyle>
          <a:p>
            <a:r>
              <a:rPr lang="en-US" dirty="0" smtClean="0"/>
              <a:t>Click to edit double-column slide title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345670"/>
            <a:ext cx="510908" cy="583895"/>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6459627"/>
            <a:ext cx="9144000" cy="457200"/>
          </a:xfrm>
          <a:prstGeom prst="rect">
            <a:avLst/>
          </a:prstGeom>
        </p:spPr>
      </p:pic>
      <p:sp>
        <p:nvSpPr>
          <p:cNvPr id="13" name="Slide Number Placeholder 5"/>
          <p:cNvSpPr>
            <a:spLocks noGrp="1"/>
          </p:cNvSpPr>
          <p:nvPr>
            <p:ph type="sldNum" sz="quarter" idx="12"/>
          </p:nvPr>
        </p:nvSpPr>
        <p:spPr>
          <a:xfrm>
            <a:off x="8697111" y="6530651"/>
            <a:ext cx="437745" cy="365125"/>
          </a:xfrm>
          <a:prstGeom prst="rect">
            <a:avLst/>
          </a:prstGeom>
        </p:spPr>
        <p:txBody>
          <a:bodyPr/>
          <a:lstStyle>
            <a:lvl1pPr>
              <a:defRPr sz="1400">
                <a:solidFill>
                  <a:schemeClr val="bg1"/>
                </a:solidFill>
              </a:defRPr>
            </a:lvl1pPr>
          </a:lstStyle>
          <a:p>
            <a:fld id="{488433D1-43C5-42A3-B21A-2FBC0F271AA7}" type="slidenum">
              <a:rPr lang="en-US" smtClean="0"/>
              <a:pPr/>
              <a:t>‹#›</a:t>
            </a:fld>
            <a:endParaRPr lang="en-US" dirty="0"/>
          </a:p>
        </p:txBody>
      </p:sp>
    </p:spTree>
    <p:extLst>
      <p:ext uri="{BB962C8B-B14F-4D97-AF65-F5344CB8AC3E}">
        <p14:creationId xmlns:p14="http://schemas.microsoft.com/office/powerpoint/2010/main" val="128785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28650" y="345670"/>
            <a:ext cx="7883051" cy="583895"/>
          </a:xfrm>
          <a:prstGeom prst="rect">
            <a:avLst/>
          </a:prstGeom>
          <a:noFill/>
        </p:spPr>
        <p:txBody>
          <a:bodyPr>
            <a:normAutofit/>
          </a:bodyPr>
          <a:lstStyle>
            <a:lvl1pPr marL="0" indent="457200">
              <a:lnSpc>
                <a:spcPct val="100000"/>
              </a:lnSpc>
              <a:defRPr sz="2800">
                <a:solidFill>
                  <a:schemeClr val="tx1"/>
                </a:solidFill>
                <a:latin typeface="+mn-lt"/>
              </a:defRPr>
            </a:lvl1pPr>
          </a:lstStyle>
          <a:p>
            <a:r>
              <a:rPr lang="en-US" dirty="0" smtClean="0"/>
              <a:t>Click to edit blank slide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345670"/>
            <a:ext cx="510908" cy="58389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6459627"/>
            <a:ext cx="9144000" cy="457200"/>
          </a:xfrm>
          <a:prstGeom prst="rect">
            <a:avLst/>
          </a:prstGeom>
        </p:spPr>
      </p:pic>
      <p:sp>
        <p:nvSpPr>
          <p:cNvPr id="10" name="Slide Number Placeholder 5"/>
          <p:cNvSpPr>
            <a:spLocks noGrp="1"/>
          </p:cNvSpPr>
          <p:nvPr>
            <p:ph type="sldNum" sz="quarter" idx="12"/>
          </p:nvPr>
        </p:nvSpPr>
        <p:spPr>
          <a:xfrm>
            <a:off x="8697111" y="6530651"/>
            <a:ext cx="437745" cy="365125"/>
          </a:xfrm>
          <a:prstGeom prst="rect">
            <a:avLst/>
          </a:prstGeom>
        </p:spPr>
        <p:txBody>
          <a:bodyPr/>
          <a:lstStyle>
            <a:lvl1pPr>
              <a:defRPr sz="1400">
                <a:solidFill>
                  <a:schemeClr val="bg1"/>
                </a:solidFill>
              </a:defRPr>
            </a:lvl1pPr>
          </a:lstStyle>
          <a:p>
            <a:fld id="{488433D1-43C5-42A3-B21A-2FBC0F271AA7}" type="slidenum">
              <a:rPr lang="en-US" smtClean="0"/>
              <a:pPr/>
              <a:t>‹#›</a:t>
            </a:fld>
            <a:endParaRPr lang="en-US" dirty="0"/>
          </a:p>
        </p:txBody>
      </p:sp>
    </p:spTree>
    <p:extLst>
      <p:ext uri="{BB962C8B-B14F-4D97-AF65-F5344CB8AC3E}">
        <p14:creationId xmlns:p14="http://schemas.microsoft.com/office/powerpoint/2010/main" val="397688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28650" y="3408475"/>
            <a:ext cx="7883051" cy="583895"/>
          </a:xfrm>
          <a:prstGeom prst="rect">
            <a:avLst/>
          </a:prstGeom>
          <a:noFill/>
        </p:spPr>
        <p:txBody>
          <a:bodyPr>
            <a:normAutofit/>
          </a:bodyPr>
          <a:lstStyle>
            <a:lvl1pPr marL="0" indent="457200">
              <a:lnSpc>
                <a:spcPct val="100000"/>
              </a:lnSpc>
              <a:defRPr sz="2800">
                <a:solidFill>
                  <a:schemeClr val="tx1"/>
                </a:solidFill>
                <a:latin typeface="+mn-lt"/>
              </a:defRPr>
            </a:lvl1pPr>
          </a:lstStyle>
          <a:p>
            <a:r>
              <a:rPr lang="en-US" dirty="0" smtClean="0"/>
              <a:t>Click to edit divider slide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3408475"/>
            <a:ext cx="510908" cy="58389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6459627"/>
            <a:ext cx="9144000" cy="457200"/>
          </a:xfrm>
          <a:prstGeom prst="rect">
            <a:avLst/>
          </a:prstGeom>
        </p:spPr>
      </p:pic>
      <p:sp>
        <p:nvSpPr>
          <p:cNvPr id="10" name="Slide Number Placeholder 5"/>
          <p:cNvSpPr>
            <a:spLocks noGrp="1"/>
          </p:cNvSpPr>
          <p:nvPr>
            <p:ph type="sldNum" sz="quarter" idx="12"/>
          </p:nvPr>
        </p:nvSpPr>
        <p:spPr>
          <a:xfrm>
            <a:off x="8697111" y="6530651"/>
            <a:ext cx="437745" cy="365125"/>
          </a:xfrm>
          <a:prstGeom prst="rect">
            <a:avLst/>
          </a:prstGeom>
        </p:spPr>
        <p:txBody>
          <a:bodyPr/>
          <a:lstStyle>
            <a:lvl1pPr>
              <a:defRPr sz="1400">
                <a:solidFill>
                  <a:schemeClr val="bg1"/>
                </a:solidFill>
              </a:defRPr>
            </a:lvl1pPr>
          </a:lstStyle>
          <a:p>
            <a:fld id="{488433D1-43C5-42A3-B21A-2FBC0F271AA7}" type="slidenum">
              <a:rPr lang="en-US" smtClean="0"/>
              <a:pPr/>
              <a:t>‹#›</a:t>
            </a:fld>
            <a:endParaRPr lang="en-US" dirty="0"/>
          </a:p>
        </p:txBody>
      </p:sp>
    </p:spTree>
    <p:extLst>
      <p:ext uri="{BB962C8B-B14F-4D97-AF65-F5344CB8AC3E}">
        <p14:creationId xmlns:p14="http://schemas.microsoft.com/office/powerpoint/2010/main" val="2537860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726787" y="437235"/>
            <a:ext cx="348057" cy="407035"/>
            <a:chOff x="597729" y="1420876"/>
            <a:chExt cx="2903056" cy="3441427"/>
          </a:xfrm>
          <a:solidFill>
            <a:schemeClr val="bg1"/>
          </a:solidFill>
        </p:grpSpPr>
        <p:sp>
          <p:nvSpPr>
            <p:cNvPr id="9" name="Isosceles Triangle 8"/>
            <p:cNvSpPr/>
            <p:nvPr userDrawn="1"/>
          </p:nvSpPr>
          <p:spPr>
            <a:xfrm rot="5400000">
              <a:off x="537313" y="1481292"/>
              <a:ext cx="1359243" cy="12384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5400000">
              <a:off x="606293" y="3563476"/>
              <a:ext cx="1359243" cy="12384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cision 10"/>
            <p:cNvSpPr/>
            <p:nvPr userDrawn="1"/>
          </p:nvSpPr>
          <p:spPr>
            <a:xfrm>
              <a:off x="666708" y="2351746"/>
              <a:ext cx="2834077" cy="1596113"/>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p:cNvSpPr>
            <a:spLocks noGrp="1"/>
          </p:cNvSpPr>
          <p:nvPr>
            <p:ph type="sldNum" sz="quarter" idx="12"/>
          </p:nvPr>
        </p:nvSpPr>
        <p:spPr>
          <a:xfrm>
            <a:off x="8511701" y="6482815"/>
            <a:ext cx="538669" cy="365125"/>
          </a:xfrm>
          <a:prstGeom prst="rect">
            <a:avLst/>
          </a:prstGeom>
        </p:spPr>
        <p:txBody>
          <a:bodyPr/>
          <a:lstStyle/>
          <a:p>
            <a:fld id="{488433D1-43C5-42A3-B21A-2FBC0F271AA7}" type="slidenum">
              <a:rPr lang="en-US" smtClean="0"/>
              <a:t>‹#›</a:t>
            </a:fld>
            <a:endParaRPr lang="en-US"/>
          </a:p>
        </p:txBody>
      </p:sp>
    </p:spTree>
    <p:extLst>
      <p:ext uri="{BB962C8B-B14F-4D97-AF65-F5344CB8AC3E}">
        <p14:creationId xmlns:p14="http://schemas.microsoft.com/office/powerpoint/2010/main" val="2808061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ricka.Boykin@BSWHealth.org" TargetMode="External"/><Relationship Id="rId2" Type="http://schemas.openxmlformats.org/officeDocument/2006/relationships/hyperlink" Target="mailto:Penny.Quinn@BSWHealth.org" TargetMode="Externa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A Collaborative Approach to Improving IV Charge Capture</a:t>
            </a:r>
            <a:endParaRPr lang="en-US" sz="4400" dirty="0"/>
          </a:p>
        </p:txBody>
      </p:sp>
      <p:sp>
        <p:nvSpPr>
          <p:cNvPr id="3" name="Subtitle 2"/>
          <p:cNvSpPr>
            <a:spLocks noGrp="1"/>
          </p:cNvSpPr>
          <p:nvPr>
            <p:ph type="subTitle" idx="1"/>
          </p:nvPr>
        </p:nvSpPr>
        <p:spPr/>
        <p:txBody>
          <a:bodyPr>
            <a:noAutofit/>
          </a:bodyPr>
          <a:lstStyle/>
          <a:p>
            <a:r>
              <a:rPr lang="en-US" sz="2800" dirty="0" smtClean="0"/>
              <a:t>Penny Quinn, MSN, RN, NE-BC</a:t>
            </a:r>
          </a:p>
          <a:p>
            <a:r>
              <a:rPr lang="en-US" sz="2800" dirty="0" smtClean="0"/>
              <a:t>Ericka Boykin, MSN, RN</a:t>
            </a:r>
            <a:endParaRPr lang="en-US" sz="2800" dirty="0"/>
          </a:p>
        </p:txBody>
      </p:sp>
    </p:spTree>
    <p:extLst>
      <p:ext uri="{BB962C8B-B14F-4D97-AF65-F5344CB8AC3E}">
        <p14:creationId xmlns:p14="http://schemas.microsoft.com/office/powerpoint/2010/main" val="374759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Evaluation Plan</a:t>
            </a:r>
            <a:endParaRPr lang="en-US" sz="3200" dirty="0"/>
          </a:p>
        </p:txBody>
      </p:sp>
      <p:sp>
        <p:nvSpPr>
          <p:cNvPr id="3" name="Content Placeholder 2"/>
          <p:cNvSpPr>
            <a:spLocks noGrp="1"/>
          </p:cNvSpPr>
          <p:nvPr>
            <p:ph idx="1"/>
          </p:nvPr>
        </p:nvSpPr>
        <p:spPr/>
        <p:txBody>
          <a:bodyPr>
            <a:normAutofit/>
          </a:bodyPr>
          <a:lstStyle/>
          <a:p>
            <a:r>
              <a:rPr lang="en-US" sz="3600" dirty="0"/>
              <a:t>Daily monitoring of </a:t>
            </a:r>
            <a:r>
              <a:rPr lang="en-US" sz="3600" dirty="0" smtClean="0"/>
              <a:t>report </a:t>
            </a:r>
            <a:endParaRPr lang="en-US" sz="3600" dirty="0"/>
          </a:p>
          <a:p>
            <a:r>
              <a:rPr lang="en-US" sz="3600" dirty="0"/>
              <a:t>Reinforce/reeducate as needed when deficits noted</a:t>
            </a:r>
          </a:p>
          <a:p>
            <a:endParaRPr lang="en-US" dirty="0">
              <a:latin typeface="+mn-lt"/>
            </a:endParaRPr>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10</a:t>
            </a:fld>
            <a:endParaRPr lang="en-US" altLang="en-US" dirty="0"/>
          </a:p>
        </p:txBody>
      </p:sp>
      <p:pic>
        <p:nvPicPr>
          <p:cNvPr id="6" name="Picture 5"/>
          <p:cNvPicPr>
            <a:picLocks noChangeAspect="1"/>
          </p:cNvPicPr>
          <p:nvPr/>
        </p:nvPicPr>
        <p:blipFill>
          <a:blip r:embed="rId3"/>
          <a:stretch>
            <a:fillRect/>
          </a:stretch>
        </p:blipFill>
        <p:spPr>
          <a:xfrm>
            <a:off x="5691480" y="2987995"/>
            <a:ext cx="3127519" cy="3310415"/>
          </a:xfrm>
          <a:prstGeom prst="rect">
            <a:avLst/>
          </a:prstGeom>
        </p:spPr>
      </p:pic>
    </p:spTree>
    <p:extLst>
      <p:ext uri="{BB962C8B-B14F-4D97-AF65-F5344CB8AC3E}">
        <p14:creationId xmlns:p14="http://schemas.microsoft.com/office/powerpoint/2010/main" val="304726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Outcomes</a:t>
            </a:r>
            <a:endParaRPr lang="en-US" sz="3200" dirty="0"/>
          </a:p>
        </p:txBody>
      </p:sp>
      <p:sp>
        <p:nvSpPr>
          <p:cNvPr id="3" name="Content Placeholder 2"/>
          <p:cNvSpPr>
            <a:spLocks noGrp="1"/>
          </p:cNvSpPr>
          <p:nvPr>
            <p:ph idx="1"/>
          </p:nvPr>
        </p:nvSpPr>
        <p:spPr/>
        <p:txBody>
          <a:bodyPr/>
          <a:lstStyle/>
          <a:p>
            <a:r>
              <a:rPr lang="en-US" sz="2800" dirty="0"/>
              <a:t>Easier documentation </a:t>
            </a:r>
          </a:p>
          <a:p>
            <a:r>
              <a:rPr lang="en-US" sz="2800" dirty="0"/>
              <a:t>Efficiency </a:t>
            </a:r>
            <a:r>
              <a:rPr lang="en-US" sz="2800" dirty="0" smtClean="0"/>
              <a:t>for </a:t>
            </a:r>
            <a:r>
              <a:rPr lang="en-US" sz="2800" dirty="0"/>
              <a:t>HIM to capture charges </a:t>
            </a:r>
          </a:p>
          <a:p>
            <a:r>
              <a:rPr lang="en-US" sz="2800" dirty="0"/>
              <a:t>Charge capture improved 550% from the baseline </a:t>
            </a:r>
          </a:p>
          <a:p>
            <a:pPr lvl="1"/>
            <a:r>
              <a:rPr lang="en-US" sz="2800" dirty="0"/>
              <a:t>Annualized reimbursement projection improved by $6.5 million</a:t>
            </a:r>
          </a:p>
          <a:p>
            <a:endParaRPr lang="en-US" dirty="0"/>
          </a:p>
        </p:txBody>
      </p:sp>
      <p:sp>
        <p:nvSpPr>
          <p:cNvPr id="4" name="Slide Number Placeholder 3"/>
          <p:cNvSpPr>
            <a:spLocks noGrp="1"/>
          </p:cNvSpPr>
          <p:nvPr>
            <p:ph type="sldNum" sz="quarter" idx="12"/>
          </p:nvPr>
        </p:nvSpPr>
        <p:spPr/>
        <p:txBody>
          <a:bodyPr/>
          <a:lstStyle/>
          <a:p>
            <a:fld id="{488433D1-43C5-42A3-B21A-2FBC0F271AA7}"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5954817" y="3889922"/>
            <a:ext cx="2364723" cy="2068668"/>
          </a:xfrm>
          <a:prstGeom prst="rect">
            <a:avLst/>
          </a:prstGeom>
        </p:spPr>
      </p:pic>
    </p:spTree>
    <p:extLst>
      <p:ext uri="{BB962C8B-B14F-4D97-AF65-F5344CB8AC3E}">
        <p14:creationId xmlns:p14="http://schemas.microsoft.com/office/powerpoint/2010/main" val="3633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 How Did We Do?......</a:t>
            </a:r>
          </a:p>
        </p:txBody>
      </p:sp>
      <p:pic>
        <p:nvPicPr>
          <p:cNvPr id="5" name="Content Placeholder 4"/>
          <p:cNvPicPr>
            <a:picLocks noGrp="1" noChangeAspect="1"/>
          </p:cNvPicPr>
          <p:nvPr>
            <p:ph idx="1"/>
          </p:nvPr>
        </p:nvPicPr>
        <p:blipFill>
          <a:blip r:embed="rId3"/>
          <a:stretch>
            <a:fillRect/>
          </a:stretch>
        </p:blipFill>
        <p:spPr>
          <a:xfrm>
            <a:off x="628650" y="1283319"/>
            <a:ext cx="7886700" cy="4719987"/>
          </a:xfrm>
          <a:prstGeom prst="rect">
            <a:avLst/>
          </a:prstGeom>
        </p:spPr>
      </p:pic>
      <p:sp>
        <p:nvSpPr>
          <p:cNvPr id="4" name="Slide Number Placeholder 3"/>
          <p:cNvSpPr>
            <a:spLocks noGrp="1"/>
          </p:cNvSpPr>
          <p:nvPr>
            <p:ph type="sldNum" sz="quarter" idx="12"/>
          </p:nvPr>
        </p:nvSpPr>
        <p:spPr/>
        <p:txBody>
          <a:bodyPr/>
          <a:lstStyle/>
          <a:p>
            <a:fld id="{488433D1-43C5-42A3-B21A-2FBC0F271AA7}" type="slidenum">
              <a:rPr lang="en-US" smtClean="0"/>
              <a:pPr/>
              <a:t>12</a:t>
            </a:fld>
            <a:endParaRPr lang="en-US" dirty="0"/>
          </a:p>
        </p:txBody>
      </p:sp>
    </p:spTree>
    <p:extLst>
      <p:ext uri="{BB962C8B-B14F-4D97-AF65-F5344CB8AC3E}">
        <p14:creationId xmlns:p14="http://schemas.microsoft.com/office/powerpoint/2010/main" val="153241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28650" y="1214203"/>
            <a:ext cx="7784267" cy="4676931"/>
          </a:xfrm>
          <a:prstGeom prst="rect">
            <a:avLst/>
          </a:prstGeom>
        </p:spPr>
      </p:pic>
      <p:sp>
        <p:nvSpPr>
          <p:cNvPr id="4" name="Title 3"/>
          <p:cNvSpPr>
            <a:spLocks noGrp="1"/>
          </p:cNvSpPr>
          <p:nvPr>
            <p:ph type="title"/>
          </p:nvPr>
        </p:nvSpPr>
        <p:spPr/>
        <p:txBody>
          <a:bodyPr>
            <a:normAutofit/>
          </a:bodyPr>
          <a:lstStyle/>
          <a:p>
            <a:r>
              <a:rPr lang="en-US" sz="3200" dirty="0" smtClean="0"/>
              <a:t>So How Did We Do?......</a:t>
            </a:r>
            <a:endParaRPr lang="en-US" sz="3200" dirty="0"/>
          </a:p>
        </p:txBody>
      </p:sp>
      <p:sp>
        <p:nvSpPr>
          <p:cNvPr id="3" name="Slide Number Placeholder 2"/>
          <p:cNvSpPr>
            <a:spLocks noGrp="1"/>
          </p:cNvSpPr>
          <p:nvPr>
            <p:ph type="sldNum" sz="quarter" idx="12"/>
          </p:nvPr>
        </p:nvSpPr>
        <p:spPr/>
        <p:txBody>
          <a:bodyPr/>
          <a:lstStyle/>
          <a:p>
            <a:fld id="{488433D1-43C5-42A3-B21A-2FBC0F271AA7}" type="slidenum">
              <a:rPr lang="en-US" smtClean="0"/>
              <a:pPr/>
              <a:t>13</a:t>
            </a:fld>
            <a:endParaRPr lang="en-US"/>
          </a:p>
        </p:txBody>
      </p:sp>
    </p:spTree>
    <p:extLst>
      <p:ext uri="{BB962C8B-B14F-4D97-AF65-F5344CB8AC3E}">
        <p14:creationId xmlns:p14="http://schemas.microsoft.com/office/powerpoint/2010/main" val="410348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Financial Analysis</a:t>
            </a:r>
            <a:endParaRPr lang="en-US" sz="3200" dirty="0"/>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14</a:t>
            </a:fld>
            <a:endParaRPr lang="en-US" altLang="en-US" dirty="0"/>
          </a:p>
        </p:txBody>
      </p:sp>
      <p:cxnSp>
        <p:nvCxnSpPr>
          <p:cNvPr id="7" name="Straight Arrow Connector 6"/>
          <p:cNvCxnSpPr/>
          <p:nvPr/>
        </p:nvCxnSpPr>
        <p:spPr>
          <a:xfrm>
            <a:off x="6781800" y="2590800"/>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14054" y="2329190"/>
            <a:ext cx="1401346" cy="523220"/>
          </a:xfrm>
          <a:prstGeom prst="rect">
            <a:avLst/>
          </a:prstGeom>
          <a:noFill/>
        </p:spPr>
        <p:txBody>
          <a:bodyPr wrap="none" rtlCol="0">
            <a:spAutoFit/>
          </a:bodyPr>
          <a:lstStyle/>
          <a:p>
            <a:r>
              <a:rPr lang="en-US" sz="2800" dirty="0" smtClean="0">
                <a:latin typeface="+mn-lt"/>
              </a:rPr>
              <a:t>Baseline</a:t>
            </a:r>
            <a:endParaRPr lang="en-US" sz="2800"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489613954"/>
              </p:ext>
            </p:extLst>
          </p:nvPr>
        </p:nvGraphicFramePr>
        <p:xfrm>
          <a:off x="1946223" y="3933918"/>
          <a:ext cx="6253397" cy="2033813"/>
        </p:xfrm>
        <a:graphic>
          <a:graphicData uri="http://schemas.openxmlformats.org/drawingml/2006/table">
            <a:tbl>
              <a:tblPr firstRow="1" bandRow="1">
                <a:tableStyleId>{5C22544A-7EE6-4342-B048-85BDC9FD1C3A}</a:tableStyleId>
              </a:tblPr>
              <a:tblGrid>
                <a:gridCol w="2032000"/>
                <a:gridCol w="2212715"/>
                <a:gridCol w="2008682"/>
              </a:tblGrid>
              <a:tr h="1181919">
                <a:tc>
                  <a:txBody>
                    <a:bodyPr/>
                    <a:lstStyle/>
                    <a:p>
                      <a:pPr algn="ctr"/>
                      <a:r>
                        <a:rPr lang="en-US" sz="2400" dirty="0" err="1" smtClean="0">
                          <a:solidFill>
                            <a:schemeClr val="tx1"/>
                          </a:solidFill>
                        </a:rPr>
                        <a:t>Avg</a:t>
                      </a:r>
                      <a:r>
                        <a:rPr lang="en-US" sz="2400" baseline="0" dirty="0" smtClean="0">
                          <a:solidFill>
                            <a:schemeClr val="tx1"/>
                          </a:solidFill>
                        </a:rPr>
                        <a:t> I&amp;I </a:t>
                      </a:r>
                      <a:r>
                        <a:rPr lang="en-US" sz="2400" baseline="0" dirty="0" err="1" smtClean="0">
                          <a:solidFill>
                            <a:schemeClr val="tx1"/>
                          </a:solidFill>
                        </a:rPr>
                        <a:t>Pmt</a:t>
                      </a:r>
                      <a:r>
                        <a:rPr lang="en-US" sz="2400" baseline="0" dirty="0" smtClean="0">
                          <a:solidFill>
                            <a:schemeClr val="tx1"/>
                          </a:solidFill>
                        </a:rPr>
                        <a:t> Per </a:t>
                      </a:r>
                      <a:r>
                        <a:rPr lang="en-US" sz="2400" baseline="0" dirty="0" err="1" smtClean="0">
                          <a:solidFill>
                            <a:schemeClr val="tx1"/>
                          </a:solidFill>
                        </a:rPr>
                        <a:t>Obs</a:t>
                      </a:r>
                      <a:r>
                        <a:rPr lang="en-US" sz="2400" baseline="0" dirty="0" smtClean="0">
                          <a:solidFill>
                            <a:schemeClr val="tx1"/>
                          </a:solidFill>
                        </a:rPr>
                        <a:t> Day (Oct ‘16-Jan’17)</a:t>
                      </a:r>
                      <a:endParaRPr lang="en-US" sz="2400" dirty="0">
                        <a:solidFill>
                          <a:schemeClr val="tx1"/>
                        </a:solidFill>
                      </a:endParaRPr>
                    </a:p>
                  </a:txBody>
                  <a:tcPr/>
                </a:tc>
                <a:tc>
                  <a:txBody>
                    <a:bodyPr/>
                    <a:lstStyle/>
                    <a:p>
                      <a:pPr algn="ctr"/>
                      <a:r>
                        <a:rPr lang="en-US" sz="2400" dirty="0" smtClean="0">
                          <a:solidFill>
                            <a:schemeClr val="tx1"/>
                          </a:solidFill>
                        </a:rPr>
                        <a:t>Annualized Projected I&amp;I</a:t>
                      </a:r>
                      <a:r>
                        <a:rPr lang="en-US" sz="2400" baseline="0" dirty="0" smtClean="0">
                          <a:solidFill>
                            <a:schemeClr val="tx1"/>
                          </a:solidFill>
                        </a:rPr>
                        <a:t> Reimbursement </a:t>
                      </a:r>
                      <a:endParaRPr lang="en-US" sz="2400" dirty="0">
                        <a:solidFill>
                          <a:schemeClr val="tx1"/>
                        </a:solidFill>
                      </a:endParaRPr>
                    </a:p>
                  </a:txBody>
                  <a:tcPr/>
                </a:tc>
                <a:tc>
                  <a:txBody>
                    <a:bodyPr/>
                    <a:lstStyle/>
                    <a:p>
                      <a:pPr algn="ctr"/>
                      <a:r>
                        <a:rPr lang="en-US" sz="2400" dirty="0" smtClean="0">
                          <a:solidFill>
                            <a:schemeClr val="tx1"/>
                          </a:solidFill>
                        </a:rPr>
                        <a:t>Improvement from Baseline</a:t>
                      </a:r>
                      <a:endParaRPr lang="en-US" sz="2400" dirty="0">
                        <a:solidFill>
                          <a:schemeClr val="tx1"/>
                        </a:solidFill>
                      </a:endParaRPr>
                    </a:p>
                  </a:txBody>
                  <a:tcPr/>
                </a:tc>
              </a:tr>
              <a:tr h="479333">
                <a:tc>
                  <a:txBody>
                    <a:bodyPr/>
                    <a:lstStyle/>
                    <a:p>
                      <a:pPr algn="ctr"/>
                      <a:r>
                        <a:rPr lang="en-US" sz="2400" dirty="0" smtClean="0"/>
                        <a:t>$145.80</a:t>
                      </a:r>
                      <a:endParaRPr lang="en-US" sz="2400" dirty="0"/>
                    </a:p>
                  </a:txBody>
                  <a:tcPr/>
                </a:tc>
                <a:tc>
                  <a:txBody>
                    <a:bodyPr/>
                    <a:lstStyle/>
                    <a:p>
                      <a:pPr algn="ctr"/>
                      <a:r>
                        <a:rPr lang="en-US" sz="2400" dirty="0" smtClean="0"/>
                        <a:t>$8,191,708</a:t>
                      </a:r>
                      <a:endParaRPr lang="en-US" sz="2400" dirty="0"/>
                    </a:p>
                  </a:txBody>
                  <a:tcPr/>
                </a:tc>
                <a:tc>
                  <a:txBody>
                    <a:bodyPr/>
                    <a:lstStyle/>
                    <a:p>
                      <a:pPr algn="ctr"/>
                      <a:r>
                        <a:rPr lang="en-US" sz="2400" dirty="0" smtClean="0"/>
                        <a:t>$6,495,211</a:t>
                      </a:r>
                      <a:endParaRPr lang="en-US" sz="2400" dirty="0"/>
                    </a:p>
                  </a:txBody>
                  <a:tcPr/>
                </a:tc>
              </a:tr>
            </a:tbl>
          </a:graphicData>
        </a:graphic>
      </p:graphicFrame>
      <p:pic>
        <p:nvPicPr>
          <p:cNvPr id="5" name="Picture 4"/>
          <p:cNvPicPr>
            <a:picLocks noChangeAspect="1"/>
          </p:cNvPicPr>
          <p:nvPr/>
        </p:nvPicPr>
        <p:blipFill>
          <a:blip r:embed="rId3"/>
          <a:stretch>
            <a:fillRect/>
          </a:stretch>
        </p:blipFill>
        <p:spPr>
          <a:xfrm>
            <a:off x="212061" y="1490376"/>
            <a:ext cx="6523285" cy="2200847"/>
          </a:xfrm>
          <a:prstGeom prst="rect">
            <a:avLst/>
          </a:prstGeom>
        </p:spPr>
      </p:pic>
    </p:spTree>
    <p:extLst>
      <p:ext uri="{BB962C8B-B14F-4D97-AF65-F5344CB8AC3E}">
        <p14:creationId xmlns:p14="http://schemas.microsoft.com/office/powerpoint/2010/main" val="332121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a:t>
            </a:r>
            <a:endParaRPr lang="en-US" sz="3200" dirty="0"/>
          </a:p>
        </p:txBody>
      </p:sp>
      <p:sp>
        <p:nvSpPr>
          <p:cNvPr id="3" name="Content Placeholder 2"/>
          <p:cNvSpPr>
            <a:spLocks noGrp="1"/>
          </p:cNvSpPr>
          <p:nvPr>
            <p:ph idx="1"/>
          </p:nvPr>
        </p:nvSpPr>
        <p:spPr/>
        <p:txBody>
          <a:bodyPr/>
          <a:lstStyle/>
          <a:p>
            <a:r>
              <a:rPr lang="en-US" sz="3600" dirty="0" smtClean="0">
                <a:latin typeface="+mn-lt"/>
              </a:rPr>
              <a:t>Nursing leaders proactively use the reporting tool</a:t>
            </a:r>
          </a:p>
          <a:p>
            <a:r>
              <a:rPr lang="en-US" sz="3600" dirty="0" smtClean="0"/>
              <a:t>Peer accountability</a:t>
            </a:r>
            <a:endParaRPr lang="en-US" sz="3600" dirty="0" smtClean="0">
              <a:latin typeface="+mn-lt"/>
            </a:endParaRPr>
          </a:p>
          <a:p>
            <a:r>
              <a:rPr lang="en-US" sz="3600" dirty="0" smtClean="0">
                <a:latin typeface="+mn-lt"/>
              </a:rPr>
              <a:t>HIM reporting out on discharge cases</a:t>
            </a:r>
            <a:endParaRPr lang="en-US" sz="3600" dirty="0">
              <a:latin typeface="+mn-lt"/>
            </a:endParaRPr>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15</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78" y="3497937"/>
            <a:ext cx="3801084" cy="2858414"/>
          </a:xfrm>
          <a:prstGeom prst="rect">
            <a:avLst/>
          </a:prstGeom>
          <a:ln>
            <a:noFill/>
          </a:ln>
          <a:effectLst>
            <a:softEdge rad="112500"/>
          </a:effectLst>
        </p:spPr>
      </p:pic>
    </p:spTree>
    <p:extLst>
      <p:ext uri="{BB962C8B-B14F-4D97-AF65-F5344CB8AC3E}">
        <p14:creationId xmlns:p14="http://schemas.microsoft.com/office/powerpoint/2010/main" val="85055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Next Steps</a:t>
            </a:r>
            <a:endParaRPr lang="en-US" sz="3200" dirty="0"/>
          </a:p>
        </p:txBody>
      </p:sp>
      <p:sp>
        <p:nvSpPr>
          <p:cNvPr id="3" name="Content Placeholder 2"/>
          <p:cNvSpPr>
            <a:spLocks noGrp="1"/>
          </p:cNvSpPr>
          <p:nvPr>
            <p:ph idx="1"/>
          </p:nvPr>
        </p:nvSpPr>
        <p:spPr/>
        <p:txBody>
          <a:bodyPr/>
          <a:lstStyle/>
          <a:p>
            <a:r>
              <a:rPr lang="en-US" altLang="en-US" dirty="0" smtClean="0"/>
              <a:t>Expand </a:t>
            </a:r>
            <a:r>
              <a:rPr lang="en-US" altLang="en-US" dirty="0"/>
              <a:t>IV Stop Task functionality use for clinical decision support (</a:t>
            </a:r>
            <a:r>
              <a:rPr lang="en-US" altLang="en-US" dirty="0" err="1"/>
              <a:t>i.e</a:t>
            </a:r>
            <a:r>
              <a:rPr lang="en-US" altLang="en-US" dirty="0"/>
              <a:t> Insulin drip transition, Sepsis bolus stop times for value-based purchasing measures)</a:t>
            </a:r>
          </a:p>
          <a:p>
            <a:r>
              <a:rPr lang="en-US" altLang="en-US" dirty="0"/>
              <a:t>Evaluate possibilities of using the process in procedural areas to ensure appropriate charge capture in those areas</a:t>
            </a:r>
          </a:p>
          <a:p>
            <a:r>
              <a:rPr lang="en-US" altLang="en-US" dirty="0" smtClean="0"/>
              <a:t>Explore </a:t>
            </a:r>
            <a:r>
              <a:rPr lang="en-US" altLang="en-US" dirty="0"/>
              <a:t>IV documentation/charge capture opportunities in the emergency </a:t>
            </a:r>
            <a:r>
              <a:rPr lang="en-US" altLang="en-US" dirty="0" smtClean="0"/>
              <a:t>department electronic information system</a:t>
            </a:r>
          </a:p>
          <a:p>
            <a:r>
              <a:rPr lang="en-US" altLang="en-US" dirty="0"/>
              <a:t>Promote following the process for all </a:t>
            </a:r>
            <a:r>
              <a:rPr lang="en-US" altLang="en-US" dirty="0" smtClean="0"/>
              <a:t>visit types</a:t>
            </a:r>
            <a:endParaRPr lang="en-US" altLang="en-US" dirty="0"/>
          </a:p>
          <a:p>
            <a:endParaRPr lang="en-US" altLang="en-US" dirty="0"/>
          </a:p>
          <a:p>
            <a:endParaRPr lang="en-US" dirty="0"/>
          </a:p>
        </p:txBody>
      </p:sp>
      <p:sp>
        <p:nvSpPr>
          <p:cNvPr id="4" name="Slide Number Placeholder 3"/>
          <p:cNvSpPr>
            <a:spLocks noGrp="1"/>
          </p:cNvSpPr>
          <p:nvPr>
            <p:ph type="sldNum" sz="quarter" idx="12"/>
          </p:nvPr>
        </p:nvSpPr>
        <p:spPr/>
        <p:txBody>
          <a:bodyPr/>
          <a:lstStyle/>
          <a:p>
            <a:fld id="{488433D1-43C5-42A3-B21A-2FBC0F271AA7}" type="slidenum">
              <a:rPr lang="en-US" smtClean="0"/>
              <a:pPr/>
              <a:t>16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29" y="4372678"/>
            <a:ext cx="6518124" cy="1983673"/>
          </a:xfrm>
          <a:prstGeom prst="rect">
            <a:avLst/>
          </a:prstGeom>
        </p:spPr>
      </p:pic>
    </p:spTree>
    <p:extLst>
      <p:ext uri="{BB962C8B-B14F-4D97-AF65-F5344CB8AC3E}">
        <p14:creationId xmlns:p14="http://schemas.microsoft.com/office/powerpoint/2010/main" val="246223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Lessons Learned</a:t>
            </a:r>
            <a:endParaRPr lang="en-US" sz="3200" dirty="0"/>
          </a:p>
        </p:txBody>
      </p:sp>
      <p:sp>
        <p:nvSpPr>
          <p:cNvPr id="3" name="Content Placeholder 2"/>
          <p:cNvSpPr>
            <a:spLocks noGrp="1"/>
          </p:cNvSpPr>
          <p:nvPr>
            <p:ph idx="1"/>
          </p:nvPr>
        </p:nvSpPr>
        <p:spPr/>
        <p:txBody>
          <a:bodyPr>
            <a:normAutofit/>
          </a:bodyPr>
          <a:lstStyle/>
          <a:p>
            <a:r>
              <a:rPr lang="en-US" sz="3200" dirty="0" smtClean="0"/>
              <a:t>Involve other teams earlier </a:t>
            </a:r>
          </a:p>
          <a:p>
            <a:r>
              <a:rPr lang="en-US" sz="3200" dirty="0" smtClean="0"/>
              <a:t>Sharing information at huddles</a:t>
            </a:r>
          </a:p>
          <a:p>
            <a:r>
              <a:rPr lang="en-US" sz="3200" dirty="0" smtClean="0"/>
              <a:t>Native electronic functionality adoption</a:t>
            </a:r>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17</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48" y="2916804"/>
            <a:ext cx="3354235" cy="3338512"/>
          </a:xfrm>
          <a:prstGeom prst="rect">
            <a:avLst/>
          </a:prstGeom>
        </p:spPr>
      </p:pic>
    </p:spTree>
    <p:extLst>
      <p:ext uri="{BB962C8B-B14F-4D97-AF65-F5344CB8AC3E}">
        <p14:creationId xmlns:p14="http://schemas.microsoft.com/office/powerpoint/2010/main" val="422989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Lessons Learned</a:t>
            </a:r>
            <a:endParaRPr lang="en-US" sz="3200" dirty="0"/>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18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69562"/>
            <a:ext cx="4114800" cy="4114800"/>
          </a:xfrm>
          <a:prstGeom prst="rect">
            <a:avLst/>
          </a:prstGeom>
        </p:spPr>
      </p:pic>
    </p:spTree>
    <p:extLst>
      <p:ext uri="{BB962C8B-B14F-4D97-AF65-F5344CB8AC3E}">
        <p14:creationId xmlns:p14="http://schemas.microsoft.com/office/powerpoint/2010/main" val="409268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Questions</a:t>
            </a:r>
            <a:endParaRPr lang="en-US" sz="3200" dirty="0"/>
          </a:p>
        </p:txBody>
      </p:sp>
      <p:pic>
        <p:nvPicPr>
          <p:cNvPr id="6" name="Content Placeholder 5"/>
          <p:cNvPicPr>
            <a:picLocks noGrp="1" noChangeAspect="1"/>
          </p:cNvPicPr>
          <p:nvPr>
            <p:ph idx="1"/>
          </p:nvPr>
        </p:nvPicPr>
        <p:blipFill>
          <a:blip r:embed="rId2"/>
          <a:stretch>
            <a:fillRect/>
          </a:stretch>
        </p:blipFill>
        <p:spPr>
          <a:xfrm>
            <a:off x="200953" y="1433894"/>
            <a:ext cx="3810330" cy="3810330"/>
          </a:xfrm>
          <a:prstGeom prst="rect">
            <a:avLst/>
          </a:prstGeom>
        </p:spPr>
      </p:pic>
      <p:sp>
        <p:nvSpPr>
          <p:cNvPr id="3" name="Slide Number Placeholder 2"/>
          <p:cNvSpPr>
            <a:spLocks noGrp="1"/>
          </p:cNvSpPr>
          <p:nvPr>
            <p:ph type="sldNum" sz="quarter" idx="12"/>
          </p:nvPr>
        </p:nvSpPr>
        <p:spPr/>
        <p:txBody>
          <a:bodyPr/>
          <a:lstStyle/>
          <a:p>
            <a:fld id="{488433D1-43C5-42A3-B21A-2FBC0F271AA7}" type="slidenum">
              <a:rPr lang="en-US" smtClean="0"/>
              <a:pPr/>
              <a:t>19</a:t>
            </a:fld>
            <a:endParaRPr lang="en-US" dirty="0"/>
          </a:p>
        </p:txBody>
      </p:sp>
      <p:pic>
        <p:nvPicPr>
          <p:cNvPr id="7" name="Picture 6"/>
          <p:cNvPicPr>
            <a:picLocks noChangeAspect="1"/>
          </p:cNvPicPr>
          <p:nvPr/>
        </p:nvPicPr>
        <p:blipFill>
          <a:blip r:embed="rId3"/>
          <a:stretch>
            <a:fillRect/>
          </a:stretch>
        </p:blipFill>
        <p:spPr>
          <a:xfrm>
            <a:off x="4301514" y="1144309"/>
            <a:ext cx="4395597" cy="4389500"/>
          </a:xfrm>
          <a:prstGeom prst="rect">
            <a:avLst/>
          </a:prstGeom>
        </p:spPr>
      </p:pic>
    </p:spTree>
    <p:extLst>
      <p:ext uri="{BB962C8B-B14F-4D97-AF65-F5344CB8AC3E}">
        <p14:creationId xmlns:p14="http://schemas.microsoft.com/office/powerpoint/2010/main" val="332360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t>Conflict of Interest Disclosure</a:t>
            </a:r>
            <a:endParaRPr lang="en-US" sz="3200" dirty="0"/>
          </a:p>
        </p:txBody>
      </p:sp>
      <p:sp>
        <p:nvSpPr>
          <p:cNvPr id="4" name="Slide Number Placeholder 3"/>
          <p:cNvSpPr>
            <a:spLocks noGrp="1"/>
          </p:cNvSpPr>
          <p:nvPr>
            <p:ph type="sldNum" sz="quarter" idx="12"/>
          </p:nvPr>
        </p:nvSpPr>
        <p:spPr/>
        <p:txBody>
          <a:bodyPr/>
          <a:lstStyle/>
          <a:p>
            <a:fld id="{488433D1-43C5-42A3-B21A-2FBC0F271AA7}" type="slidenum">
              <a:rPr lang="en-US" smtClean="0"/>
              <a:pPr/>
              <a:t>2</a:t>
            </a:fld>
            <a:endParaRPr lang="en-US"/>
          </a:p>
        </p:txBody>
      </p:sp>
      <p:sp>
        <p:nvSpPr>
          <p:cNvPr id="13" name="Content Placeholder 2"/>
          <p:cNvSpPr>
            <a:spLocks noGrp="1"/>
          </p:cNvSpPr>
          <p:nvPr>
            <p:ph idx="1"/>
          </p:nvPr>
        </p:nvSpPr>
        <p:spPr>
          <a:xfrm>
            <a:off x="628650" y="1496150"/>
            <a:ext cx="7886700" cy="36829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endParaRPr lang="en-US" sz="2800" dirty="0" smtClean="0"/>
          </a:p>
          <a:p>
            <a:pPr marL="0" lvl="0" indent="0" algn="ctr" defTabSz="914400">
              <a:spcBef>
                <a:spcPts val="1000"/>
              </a:spcBef>
              <a:buClrTx/>
              <a:buNone/>
            </a:pPr>
            <a:r>
              <a:rPr lang="en-US" sz="2800" dirty="0"/>
              <a:t> </a:t>
            </a:r>
            <a:r>
              <a:rPr lang="en-US" sz="3600" dirty="0">
                <a:solidFill>
                  <a:prstClr val="black"/>
                </a:solidFill>
              </a:rPr>
              <a:t>Penny Quinn, MSN, RN, </a:t>
            </a:r>
            <a:r>
              <a:rPr lang="en-US" sz="3600" dirty="0" smtClean="0">
                <a:solidFill>
                  <a:prstClr val="black"/>
                </a:solidFill>
              </a:rPr>
              <a:t>NE-BC </a:t>
            </a:r>
          </a:p>
          <a:p>
            <a:pPr marL="0" lvl="0" indent="0" algn="ctr" defTabSz="914400">
              <a:spcBef>
                <a:spcPts val="1000"/>
              </a:spcBef>
              <a:buClrTx/>
              <a:buNone/>
            </a:pPr>
            <a:r>
              <a:rPr lang="en-US" sz="3600" dirty="0" smtClean="0">
                <a:solidFill>
                  <a:prstClr val="black"/>
                </a:solidFill>
              </a:rPr>
              <a:t>and </a:t>
            </a:r>
            <a:endParaRPr lang="en-US" sz="3600" dirty="0">
              <a:solidFill>
                <a:prstClr val="black"/>
              </a:solidFill>
            </a:endParaRPr>
          </a:p>
          <a:p>
            <a:pPr marL="0" lvl="0" indent="0" algn="ctr" defTabSz="914400">
              <a:spcBef>
                <a:spcPts val="1000"/>
              </a:spcBef>
              <a:buClrTx/>
              <a:buNone/>
            </a:pPr>
            <a:r>
              <a:rPr lang="en-US" sz="3600" dirty="0">
                <a:solidFill>
                  <a:prstClr val="black"/>
                </a:solidFill>
              </a:rPr>
              <a:t>Ericka Boykin, MSN, </a:t>
            </a:r>
            <a:r>
              <a:rPr lang="en-US" sz="3600" dirty="0" smtClean="0">
                <a:solidFill>
                  <a:prstClr val="black"/>
                </a:solidFill>
              </a:rPr>
              <a:t>RN</a:t>
            </a:r>
          </a:p>
          <a:p>
            <a:pPr algn="ctr">
              <a:buFontTx/>
              <a:buNone/>
            </a:pPr>
            <a:r>
              <a:rPr lang="en-US" sz="3600" dirty="0" smtClean="0"/>
              <a:t>have no real or apparent </a:t>
            </a:r>
          </a:p>
          <a:p>
            <a:pPr algn="ctr">
              <a:buFontTx/>
              <a:buNone/>
            </a:pPr>
            <a:r>
              <a:rPr lang="en-US" sz="3600" dirty="0" smtClean="0"/>
              <a:t>conflicts of interest to report</a:t>
            </a:r>
          </a:p>
          <a:p>
            <a:endParaRPr lang="en-US" sz="2800" dirty="0"/>
          </a:p>
        </p:txBody>
      </p:sp>
    </p:spTree>
    <p:extLst>
      <p:ext uri="{BB962C8B-B14F-4D97-AF65-F5344CB8AC3E}">
        <p14:creationId xmlns:p14="http://schemas.microsoft.com/office/powerpoint/2010/main" val="90684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8105" y="1108953"/>
            <a:ext cx="3901409" cy="5068010"/>
          </a:xfrm>
        </p:spPr>
        <p:txBody>
          <a:bodyPr/>
          <a:lstStyle/>
          <a:p>
            <a:r>
              <a:rPr lang="en-US" dirty="0" smtClean="0"/>
              <a:t>Penny Quinn, </a:t>
            </a:r>
            <a:r>
              <a:rPr lang="en-US" dirty="0">
                <a:solidFill>
                  <a:prstClr val="black"/>
                </a:solidFill>
              </a:rPr>
              <a:t>MSN, RN, NE-BC </a:t>
            </a:r>
            <a:endParaRPr lang="en-US" dirty="0" smtClean="0">
              <a:solidFill>
                <a:prstClr val="black"/>
              </a:solidFill>
            </a:endParaRPr>
          </a:p>
          <a:p>
            <a:pPr lvl="1"/>
            <a:r>
              <a:rPr lang="en-US" dirty="0" smtClean="0"/>
              <a:t>Director, Clinical Informatics</a:t>
            </a:r>
          </a:p>
          <a:p>
            <a:pPr lvl="1"/>
            <a:r>
              <a:rPr lang="en-US" dirty="0" smtClean="0"/>
              <a:t>Baylor University Medical Center, Dallas </a:t>
            </a:r>
          </a:p>
          <a:p>
            <a:pPr lvl="1"/>
            <a:r>
              <a:rPr lang="en-US" dirty="0" smtClean="0">
                <a:hlinkClick r:id="rId2"/>
              </a:rPr>
              <a:t>Penny.Quinn@BSWHealth.org</a:t>
            </a:r>
            <a:r>
              <a:rPr lang="en-US" dirty="0" smtClean="0"/>
              <a:t> </a:t>
            </a:r>
          </a:p>
        </p:txBody>
      </p:sp>
      <p:sp>
        <p:nvSpPr>
          <p:cNvPr id="2" name="Content Placeholder 1"/>
          <p:cNvSpPr>
            <a:spLocks noGrp="1"/>
          </p:cNvSpPr>
          <p:nvPr>
            <p:ph idx="13"/>
          </p:nvPr>
        </p:nvSpPr>
        <p:spPr>
          <a:xfrm>
            <a:off x="4711041" y="1105708"/>
            <a:ext cx="3986070" cy="5068010"/>
          </a:xfrm>
        </p:spPr>
        <p:txBody>
          <a:bodyPr/>
          <a:lstStyle/>
          <a:p>
            <a:r>
              <a:rPr lang="en-US" dirty="0" smtClean="0"/>
              <a:t>Ericka Boykin, </a:t>
            </a:r>
            <a:r>
              <a:rPr lang="en-US" dirty="0">
                <a:solidFill>
                  <a:prstClr val="black"/>
                </a:solidFill>
              </a:rPr>
              <a:t>MSN, RN </a:t>
            </a:r>
            <a:endParaRPr lang="en-US" dirty="0" smtClean="0">
              <a:solidFill>
                <a:prstClr val="black"/>
              </a:solidFill>
            </a:endParaRPr>
          </a:p>
          <a:p>
            <a:pPr lvl="1"/>
            <a:r>
              <a:rPr lang="en-US" dirty="0" smtClean="0"/>
              <a:t>Manager, Clinical Informatics</a:t>
            </a:r>
            <a:endParaRPr lang="en-US" dirty="0"/>
          </a:p>
          <a:p>
            <a:pPr lvl="1"/>
            <a:r>
              <a:rPr lang="en-US" dirty="0" smtClean="0"/>
              <a:t>Baylor Scott &amp; White Medical Center Carrollton</a:t>
            </a:r>
            <a:endParaRPr lang="en-US" dirty="0"/>
          </a:p>
          <a:p>
            <a:pPr lvl="1"/>
            <a:r>
              <a:rPr lang="en-US" dirty="0" smtClean="0">
                <a:hlinkClick r:id="rId3"/>
              </a:rPr>
              <a:t>Ericka.Boykin@BSWHealth.org</a:t>
            </a:r>
            <a:r>
              <a:rPr lang="en-US" dirty="0" smtClean="0"/>
              <a:t> </a:t>
            </a:r>
          </a:p>
          <a:p>
            <a:pPr marL="0" indent="0">
              <a:buNone/>
            </a:pPr>
            <a:endParaRPr lang="en-US" dirty="0"/>
          </a:p>
        </p:txBody>
      </p:sp>
      <p:sp>
        <p:nvSpPr>
          <p:cNvPr id="4" name="Title 3"/>
          <p:cNvSpPr>
            <a:spLocks noGrp="1"/>
          </p:cNvSpPr>
          <p:nvPr>
            <p:ph type="title"/>
          </p:nvPr>
        </p:nvSpPr>
        <p:spPr/>
        <p:txBody>
          <a:bodyPr>
            <a:normAutofit/>
          </a:bodyPr>
          <a:lstStyle/>
          <a:p>
            <a:r>
              <a:rPr lang="en-US" sz="3200" dirty="0" smtClean="0"/>
              <a:t>Contact Information</a:t>
            </a:r>
            <a:endParaRPr lang="en-US" sz="3200" dirty="0"/>
          </a:p>
        </p:txBody>
      </p:sp>
      <p:sp>
        <p:nvSpPr>
          <p:cNvPr id="3" name="Slide Number Placeholder 2"/>
          <p:cNvSpPr>
            <a:spLocks noGrp="1"/>
          </p:cNvSpPr>
          <p:nvPr>
            <p:ph type="sldNum" sz="quarter" idx="12"/>
          </p:nvPr>
        </p:nvSpPr>
        <p:spPr/>
        <p:txBody>
          <a:bodyPr/>
          <a:lstStyle/>
          <a:p>
            <a:fld id="{488433D1-43C5-42A3-B21A-2FBC0F271AA7}" type="slidenum">
              <a:rPr lang="en-US" smtClean="0"/>
              <a:pPr/>
              <a:t>20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106" y="3516670"/>
            <a:ext cx="1858022" cy="23710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4902" y="3516670"/>
            <a:ext cx="1938348" cy="2371070"/>
          </a:xfrm>
          <a:prstGeom prst="rect">
            <a:avLst/>
          </a:prstGeom>
        </p:spPr>
      </p:pic>
    </p:spTree>
    <p:extLst>
      <p:ext uri="{BB962C8B-B14F-4D97-AF65-F5344CB8AC3E}">
        <p14:creationId xmlns:p14="http://schemas.microsoft.com/office/powerpoint/2010/main" val="295154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Session Objectives</a:t>
            </a:r>
            <a:endParaRPr lang="en-US" sz="3200" dirty="0"/>
          </a:p>
        </p:txBody>
      </p:sp>
      <p:sp>
        <p:nvSpPr>
          <p:cNvPr id="3" name="Content Placeholder 2"/>
          <p:cNvSpPr>
            <a:spLocks noGrp="1"/>
          </p:cNvSpPr>
          <p:nvPr>
            <p:ph idx="1"/>
          </p:nvPr>
        </p:nvSpPr>
        <p:spPr/>
        <p:txBody>
          <a:bodyPr/>
          <a:lstStyle/>
          <a:p>
            <a:r>
              <a:rPr lang="en-US" sz="3200" dirty="0"/>
              <a:t>Summarize the collaborative approach in determining the best solution to capture Intravenous </a:t>
            </a:r>
            <a:r>
              <a:rPr lang="en-US" sz="3200" dirty="0" smtClean="0"/>
              <a:t>(IV) stop times</a:t>
            </a:r>
            <a:endParaRPr lang="en-US" sz="3200" dirty="0" smtClean="0"/>
          </a:p>
          <a:p>
            <a:r>
              <a:rPr lang="en-US" sz="3200" dirty="0"/>
              <a:t>Describe the process in </a:t>
            </a:r>
            <a:r>
              <a:rPr lang="en-US" sz="3200" dirty="0" smtClean="0"/>
              <a:t>outlining </a:t>
            </a:r>
            <a:r>
              <a:rPr lang="en-US" sz="3200" dirty="0"/>
              <a:t>which medications </a:t>
            </a:r>
            <a:r>
              <a:rPr lang="en-US" sz="3200" dirty="0" smtClean="0"/>
              <a:t>should </a:t>
            </a:r>
            <a:r>
              <a:rPr lang="en-US" sz="3200" dirty="0"/>
              <a:t>be included in the </a:t>
            </a:r>
            <a:r>
              <a:rPr lang="en-US" sz="3200" dirty="0" smtClean="0"/>
              <a:t>workflow</a:t>
            </a:r>
          </a:p>
          <a:p>
            <a:r>
              <a:rPr lang="en-US" sz="3200" dirty="0" smtClean="0"/>
              <a:t>Review </a:t>
            </a:r>
            <a:r>
              <a:rPr lang="en-US" sz="3200" dirty="0"/>
              <a:t>financial </a:t>
            </a:r>
            <a:r>
              <a:rPr lang="en-US" sz="3200" dirty="0" smtClean="0"/>
              <a:t>impact </a:t>
            </a:r>
            <a:r>
              <a:rPr lang="en-US" sz="3200" dirty="0"/>
              <a:t>of </a:t>
            </a:r>
            <a:r>
              <a:rPr lang="en-US" sz="3200" dirty="0" smtClean="0"/>
              <a:t>implemented changes </a:t>
            </a:r>
            <a:endParaRPr lang="en-US" sz="3200" dirty="0"/>
          </a:p>
        </p:txBody>
      </p:sp>
      <p:sp>
        <p:nvSpPr>
          <p:cNvPr id="4" name="Slide Number Placeholder 3"/>
          <p:cNvSpPr>
            <a:spLocks noGrp="1"/>
          </p:cNvSpPr>
          <p:nvPr>
            <p:ph type="sldNum" sz="quarter" idx="12"/>
          </p:nvPr>
        </p:nvSpPr>
        <p:spPr/>
        <p:txBody>
          <a:bodyPr/>
          <a:lstStyle/>
          <a:p>
            <a:fld id="{488433D1-43C5-42A3-B21A-2FBC0F271AA7}" type="slidenum">
              <a:rPr lang="en-US" smtClean="0"/>
              <a:pPr/>
              <a:t>3</a:t>
            </a:fld>
            <a:endParaRPr lang="en-US" dirty="0"/>
          </a:p>
        </p:txBody>
      </p:sp>
    </p:spTree>
    <p:extLst>
      <p:ext uri="{BB962C8B-B14F-4D97-AF65-F5344CB8AC3E}">
        <p14:creationId xmlns:p14="http://schemas.microsoft.com/office/powerpoint/2010/main" val="124378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Problem</a:t>
            </a:r>
            <a:endParaRPr lang="en-US" sz="3200" dirty="0"/>
          </a:p>
        </p:txBody>
      </p:sp>
      <p:sp>
        <p:nvSpPr>
          <p:cNvPr id="3" name="Content Placeholder 2"/>
          <p:cNvSpPr>
            <a:spLocks noGrp="1"/>
          </p:cNvSpPr>
          <p:nvPr>
            <p:ph idx="1"/>
          </p:nvPr>
        </p:nvSpPr>
        <p:spPr/>
        <p:txBody>
          <a:bodyPr/>
          <a:lstStyle/>
          <a:p>
            <a:pPr marL="231775" lvl="0" indent="-230188">
              <a:lnSpc>
                <a:spcPct val="100000"/>
              </a:lnSpc>
              <a:spcBef>
                <a:spcPct val="20000"/>
              </a:spcBef>
              <a:buClrTx/>
            </a:pPr>
            <a:r>
              <a:rPr lang="en-US" sz="3600" dirty="0" smtClean="0">
                <a:solidFill>
                  <a:srgbClr val="4D4D4D"/>
                </a:solidFill>
                <a:cs typeface="Arial" pitchFamily="34" charset="0"/>
              </a:rPr>
              <a:t>Loss </a:t>
            </a:r>
            <a:r>
              <a:rPr lang="en-US" sz="3600" dirty="0">
                <a:solidFill>
                  <a:srgbClr val="4D4D4D"/>
                </a:solidFill>
                <a:cs typeface="Arial" pitchFamily="34" charset="0"/>
              </a:rPr>
              <a:t>of revenue due to the lack </a:t>
            </a:r>
            <a:r>
              <a:rPr lang="en-US" sz="3600" dirty="0" smtClean="0">
                <a:solidFill>
                  <a:srgbClr val="4D4D4D"/>
                </a:solidFill>
                <a:cs typeface="Arial" pitchFamily="34" charset="0"/>
              </a:rPr>
              <a:t>of consistent  </a:t>
            </a:r>
            <a:r>
              <a:rPr lang="en-US" sz="3600" dirty="0">
                <a:solidFill>
                  <a:srgbClr val="4D4D4D"/>
                </a:solidFill>
                <a:cs typeface="Arial" pitchFamily="34" charset="0"/>
              </a:rPr>
              <a:t>documentation of IV stop times</a:t>
            </a:r>
          </a:p>
          <a:p>
            <a:pPr marL="457200" lvl="1" indent="0">
              <a:lnSpc>
                <a:spcPct val="100000"/>
              </a:lnSpc>
              <a:spcBef>
                <a:spcPct val="20000"/>
              </a:spcBef>
              <a:buNone/>
            </a:pPr>
            <a:endParaRPr lang="en-US" sz="2800" dirty="0">
              <a:solidFill>
                <a:srgbClr val="4D4D4D"/>
              </a:solidFill>
              <a:cs typeface="Arial" pitchFamily="34" charset="0"/>
            </a:endParaRPr>
          </a:p>
        </p:txBody>
      </p:sp>
      <p:sp>
        <p:nvSpPr>
          <p:cNvPr id="4" name="Slide Number Placeholder 3"/>
          <p:cNvSpPr>
            <a:spLocks noGrp="1"/>
          </p:cNvSpPr>
          <p:nvPr>
            <p:ph type="sldNum" sz="quarter" idx="12"/>
          </p:nvPr>
        </p:nvSpPr>
        <p:spPr/>
        <p:txBody>
          <a:bodyPr/>
          <a:lstStyle/>
          <a:p>
            <a:fld id="{488433D1-43C5-42A3-B21A-2FBC0F271AA7}" type="slidenum">
              <a:rPr lang="en-US" smtClean="0"/>
              <a:pPr/>
              <a:t>4</a:t>
            </a:fld>
            <a:endParaRPr lang="en-US" dirty="0"/>
          </a:p>
        </p:txBody>
      </p:sp>
      <p:pic>
        <p:nvPicPr>
          <p:cNvPr id="5" name="Picture 4"/>
          <p:cNvPicPr>
            <a:picLocks noChangeAspect="1"/>
          </p:cNvPicPr>
          <p:nvPr/>
        </p:nvPicPr>
        <p:blipFill>
          <a:blip r:embed="rId3"/>
          <a:stretch>
            <a:fillRect/>
          </a:stretch>
        </p:blipFill>
        <p:spPr>
          <a:xfrm>
            <a:off x="963148" y="3244435"/>
            <a:ext cx="3218967" cy="1865538"/>
          </a:xfrm>
          <a:prstGeom prst="rect">
            <a:avLst/>
          </a:prstGeom>
        </p:spPr>
      </p:pic>
      <p:pic>
        <p:nvPicPr>
          <p:cNvPr id="6" name="Picture 5"/>
          <p:cNvPicPr>
            <a:picLocks noChangeAspect="1"/>
          </p:cNvPicPr>
          <p:nvPr/>
        </p:nvPicPr>
        <p:blipFill>
          <a:blip r:embed="rId4"/>
          <a:stretch>
            <a:fillRect/>
          </a:stretch>
        </p:blipFill>
        <p:spPr>
          <a:xfrm>
            <a:off x="5521772" y="2736822"/>
            <a:ext cx="2359356" cy="3535986"/>
          </a:xfrm>
          <a:prstGeom prst="rect">
            <a:avLst/>
          </a:prstGeom>
        </p:spPr>
      </p:pic>
    </p:spTree>
    <p:extLst>
      <p:ext uri="{BB962C8B-B14F-4D97-AF65-F5344CB8AC3E}">
        <p14:creationId xmlns:p14="http://schemas.microsoft.com/office/powerpoint/2010/main" val="296994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Background</a:t>
            </a:r>
            <a:endParaRPr lang="en-US" sz="3200" dirty="0"/>
          </a:p>
        </p:txBody>
      </p:sp>
      <p:sp>
        <p:nvSpPr>
          <p:cNvPr id="3" name="Content Placeholder 2"/>
          <p:cNvSpPr>
            <a:spLocks noGrp="1"/>
          </p:cNvSpPr>
          <p:nvPr>
            <p:ph idx="1"/>
          </p:nvPr>
        </p:nvSpPr>
        <p:spPr/>
        <p:txBody>
          <a:bodyPr/>
          <a:lstStyle/>
          <a:p>
            <a:r>
              <a:rPr lang="en-US" dirty="0"/>
              <a:t>Documentation of </a:t>
            </a:r>
            <a:r>
              <a:rPr lang="en-US" dirty="0" smtClean="0"/>
              <a:t>infusion stop times are required to </a:t>
            </a:r>
            <a:r>
              <a:rPr lang="en-US" dirty="0"/>
              <a:t>capture </a:t>
            </a:r>
            <a:r>
              <a:rPr lang="en-US" dirty="0" smtClean="0"/>
              <a:t>revenue for visits billed hourly  </a:t>
            </a:r>
            <a:endParaRPr lang="en-US" dirty="0"/>
          </a:p>
          <a:p>
            <a:r>
              <a:rPr lang="en-US" dirty="0" smtClean="0"/>
              <a:t>Previously attempted electronic solutions </a:t>
            </a:r>
            <a:r>
              <a:rPr lang="en-US" dirty="0"/>
              <a:t>were not </a:t>
            </a:r>
            <a:r>
              <a:rPr lang="en-US" dirty="0" smtClean="0"/>
              <a:t>optimal</a:t>
            </a:r>
          </a:p>
          <a:p>
            <a:pPr lvl="1"/>
            <a:r>
              <a:rPr lang="en-US" dirty="0" smtClean="0"/>
              <a:t>Created a problematic </a:t>
            </a:r>
            <a:r>
              <a:rPr lang="en-US" dirty="0"/>
              <a:t>workflow for </a:t>
            </a:r>
            <a:r>
              <a:rPr lang="en-US" dirty="0" smtClean="0"/>
              <a:t>nursing</a:t>
            </a:r>
          </a:p>
          <a:p>
            <a:pPr lvl="1"/>
            <a:r>
              <a:rPr lang="en-US" dirty="0" smtClean="0"/>
              <a:t>Inconsistent processes</a:t>
            </a:r>
            <a:endParaRPr lang="en-US" dirty="0"/>
          </a:p>
          <a:p>
            <a:r>
              <a:rPr lang="en-US" dirty="0"/>
              <a:t>Current </a:t>
            </a:r>
            <a:r>
              <a:rPr lang="en-US" dirty="0" smtClean="0"/>
              <a:t>state did not have a </a:t>
            </a:r>
            <a:r>
              <a:rPr lang="en-US" dirty="0"/>
              <a:t>dedicated field </a:t>
            </a:r>
            <a:r>
              <a:rPr lang="en-US" dirty="0" smtClean="0"/>
              <a:t>for documentation</a:t>
            </a:r>
            <a:endParaRPr lang="en-US" dirty="0"/>
          </a:p>
          <a:p>
            <a:r>
              <a:rPr lang="en-US" dirty="0" smtClean="0"/>
              <a:t>Organizational lack </a:t>
            </a:r>
            <a:r>
              <a:rPr lang="en-US" dirty="0"/>
              <a:t>of awareness of revenue loss</a:t>
            </a:r>
          </a:p>
          <a:p>
            <a:r>
              <a:rPr lang="en-US" dirty="0"/>
              <a:t>Poor feedback of </a:t>
            </a:r>
            <a:r>
              <a:rPr lang="en-US" dirty="0" smtClean="0"/>
              <a:t>opportunities</a:t>
            </a:r>
          </a:p>
          <a:p>
            <a:pPr lvl="1"/>
            <a:r>
              <a:rPr lang="en-US" dirty="0" smtClean="0"/>
              <a:t>Revenue cycle regarding charge capture</a:t>
            </a:r>
          </a:p>
          <a:p>
            <a:pPr lvl="1"/>
            <a:r>
              <a:rPr lang="en-US" dirty="0" smtClean="0"/>
              <a:t>Nursing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8433D1-43C5-42A3-B21A-2FBC0F271AA7}"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6410913" y="4224062"/>
            <a:ext cx="2286198" cy="2306589"/>
          </a:xfrm>
          <a:prstGeom prst="rect">
            <a:avLst/>
          </a:prstGeom>
        </p:spPr>
      </p:pic>
    </p:spTree>
    <p:extLst>
      <p:ext uri="{BB962C8B-B14F-4D97-AF65-F5344CB8AC3E}">
        <p14:creationId xmlns:p14="http://schemas.microsoft.com/office/powerpoint/2010/main" val="12333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Baseline Data Analysis/Trends</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6</a:t>
            </a:fld>
            <a:endParaRPr lang="en-US" altLang="en-US" dirty="0"/>
          </a:p>
        </p:txBody>
      </p:sp>
      <p:sp>
        <p:nvSpPr>
          <p:cNvPr id="8" name="TextBox 7"/>
          <p:cNvSpPr txBox="1"/>
          <p:nvPr/>
        </p:nvSpPr>
        <p:spPr>
          <a:xfrm>
            <a:off x="7096911" y="5762564"/>
            <a:ext cx="1600200" cy="400110"/>
          </a:xfrm>
          <a:prstGeom prst="rect">
            <a:avLst/>
          </a:prstGeom>
          <a:noFill/>
        </p:spPr>
        <p:txBody>
          <a:bodyPr wrap="square" rtlCol="0">
            <a:spAutoFit/>
          </a:bodyPr>
          <a:lstStyle/>
          <a:p>
            <a:r>
              <a:rPr lang="en-US" dirty="0" smtClean="0"/>
              <a:t>*I&amp;I=Injection and Infusion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358049"/>
              </p:ext>
            </p:extLst>
          </p:nvPr>
        </p:nvGraphicFramePr>
        <p:xfrm>
          <a:off x="1174229" y="1575917"/>
          <a:ext cx="6485745" cy="2011680"/>
        </p:xfrm>
        <a:graphic>
          <a:graphicData uri="http://schemas.openxmlformats.org/drawingml/2006/table">
            <a:tbl>
              <a:tblPr firstRow="1" bandRow="1">
                <a:tableStyleId>{5C22544A-7EE6-4342-B048-85BDC9FD1C3A}</a:tableStyleId>
              </a:tblPr>
              <a:tblGrid>
                <a:gridCol w="2032000"/>
                <a:gridCol w="2212715"/>
                <a:gridCol w="2241030"/>
              </a:tblGrid>
              <a:tr h="1335858">
                <a:tc>
                  <a:txBody>
                    <a:bodyPr/>
                    <a:lstStyle/>
                    <a:p>
                      <a:pPr algn="ctr"/>
                      <a:r>
                        <a:rPr lang="en-US" sz="2400" dirty="0" err="1" smtClean="0">
                          <a:solidFill>
                            <a:schemeClr val="tx1"/>
                          </a:solidFill>
                        </a:rPr>
                        <a:t>Avg</a:t>
                      </a:r>
                      <a:r>
                        <a:rPr lang="en-US" sz="2400" dirty="0" smtClean="0">
                          <a:solidFill>
                            <a:schemeClr val="tx1"/>
                          </a:solidFill>
                        </a:rPr>
                        <a:t> I&amp;I*</a:t>
                      </a:r>
                      <a:r>
                        <a:rPr lang="en-US" sz="2400" baseline="0" dirty="0" smtClean="0">
                          <a:solidFill>
                            <a:schemeClr val="tx1"/>
                          </a:solidFill>
                        </a:rPr>
                        <a:t> </a:t>
                      </a:r>
                      <a:r>
                        <a:rPr lang="en-US" sz="2400" baseline="0" dirty="0" err="1" smtClean="0">
                          <a:solidFill>
                            <a:schemeClr val="tx1"/>
                          </a:solidFill>
                        </a:rPr>
                        <a:t>Pmt</a:t>
                      </a:r>
                      <a:r>
                        <a:rPr lang="en-US" sz="2400" baseline="0" dirty="0" smtClean="0">
                          <a:solidFill>
                            <a:schemeClr val="tx1"/>
                          </a:solidFill>
                        </a:rPr>
                        <a:t> Per </a:t>
                      </a:r>
                      <a:r>
                        <a:rPr lang="en-US" sz="2400" baseline="0" dirty="0" err="1" smtClean="0">
                          <a:solidFill>
                            <a:schemeClr val="tx1"/>
                          </a:solidFill>
                        </a:rPr>
                        <a:t>Obs</a:t>
                      </a:r>
                      <a:r>
                        <a:rPr lang="en-US" sz="2400" baseline="0" dirty="0" smtClean="0">
                          <a:solidFill>
                            <a:schemeClr val="tx1"/>
                          </a:solidFill>
                        </a:rPr>
                        <a:t> Day (Jan-June 2016)</a:t>
                      </a:r>
                      <a:endParaRPr lang="en-US" sz="2400" dirty="0">
                        <a:solidFill>
                          <a:schemeClr val="tx1"/>
                        </a:solidFill>
                      </a:endParaRPr>
                    </a:p>
                  </a:txBody>
                  <a:tcPr/>
                </a:tc>
                <a:tc>
                  <a:txBody>
                    <a:bodyPr/>
                    <a:lstStyle/>
                    <a:p>
                      <a:pPr algn="ctr"/>
                      <a:r>
                        <a:rPr lang="en-US" sz="2400" dirty="0" smtClean="0">
                          <a:solidFill>
                            <a:schemeClr val="tx1"/>
                          </a:solidFill>
                        </a:rPr>
                        <a:t>Annualized</a:t>
                      </a:r>
                      <a:r>
                        <a:rPr lang="en-US" sz="2400" baseline="0" dirty="0" smtClean="0">
                          <a:solidFill>
                            <a:schemeClr val="tx1"/>
                          </a:solidFill>
                        </a:rPr>
                        <a:t> Projected I&amp;I Reimbursement (Jan-June 2016)</a:t>
                      </a:r>
                      <a:endParaRPr lang="en-US" sz="2400" dirty="0">
                        <a:solidFill>
                          <a:schemeClr val="tx1"/>
                        </a:solidFill>
                      </a:endParaRPr>
                    </a:p>
                  </a:txBody>
                  <a:tcPr/>
                </a:tc>
                <a:tc>
                  <a:txBody>
                    <a:bodyPr/>
                    <a:lstStyle/>
                    <a:p>
                      <a:pPr algn="ctr"/>
                      <a:r>
                        <a:rPr lang="en-US" sz="2400" dirty="0" smtClean="0">
                          <a:solidFill>
                            <a:schemeClr val="tx1"/>
                          </a:solidFill>
                        </a:rPr>
                        <a:t>Total I&amp;I Reimbursement (Jan-June 2016)</a:t>
                      </a:r>
                      <a:endParaRPr lang="en-US" sz="2400" dirty="0">
                        <a:solidFill>
                          <a:schemeClr val="tx1"/>
                        </a:solidFill>
                      </a:endParaRPr>
                    </a:p>
                  </a:txBody>
                  <a:tcPr/>
                </a:tc>
              </a:tr>
              <a:tr h="416742">
                <a:tc>
                  <a:txBody>
                    <a:bodyPr/>
                    <a:lstStyle/>
                    <a:p>
                      <a:pPr algn="ctr"/>
                      <a:r>
                        <a:rPr lang="en-US" sz="2400" dirty="0" smtClean="0"/>
                        <a:t>$22.88</a:t>
                      </a:r>
                      <a:endParaRPr lang="en-US" sz="2400" dirty="0"/>
                    </a:p>
                  </a:txBody>
                  <a:tcPr/>
                </a:tc>
                <a:tc>
                  <a:txBody>
                    <a:bodyPr/>
                    <a:lstStyle/>
                    <a:p>
                      <a:pPr algn="ctr"/>
                      <a:r>
                        <a:rPr lang="en-US" sz="2400" dirty="0" smtClean="0"/>
                        <a:t>$1,696,497</a:t>
                      </a:r>
                      <a:endParaRPr lang="en-US" sz="2400" dirty="0"/>
                    </a:p>
                  </a:txBody>
                  <a:tcPr/>
                </a:tc>
                <a:tc>
                  <a:txBody>
                    <a:bodyPr/>
                    <a:lstStyle/>
                    <a:p>
                      <a:pPr algn="ctr"/>
                      <a:r>
                        <a:rPr lang="en-US" sz="2400" dirty="0" smtClean="0"/>
                        <a:t>$538,898</a:t>
                      </a:r>
                      <a:endParaRPr lang="en-US" sz="2400" dirty="0"/>
                    </a:p>
                  </a:txBody>
                  <a:tcPr/>
                </a:tc>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701" y="4015343"/>
            <a:ext cx="3352800" cy="2231708"/>
          </a:xfrm>
          <a:prstGeom prst="rect">
            <a:avLst/>
          </a:prstGeom>
          <a:ln>
            <a:noFill/>
          </a:ln>
          <a:effectLst>
            <a:softEdge rad="112500"/>
          </a:effectLst>
        </p:spPr>
      </p:pic>
    </p:spTree>
    <p:extLst>
      <p:ext uri="{BB962C8B-B14F-4D97-AF65-F5344CB8AC3E}">
        <p14:creationId xmlns:p14="http://schemas.microsoft.com/office/powerpoint/2010/main" val="340652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Goal</a:t>
            </a:r>
            <a:endParaRPr lang="en-US" sz="3200" dirty="0"/>
          </a:p>
        </p:txBody>
      </p:sp>
      <p:sp>
        <p:nvSpPr>
          <p:cNvPr id="3" name="Content Placeholder 2"/>
          <p:cNvSpPr>
            <a:spLocks noGrp="1"/>
          </p:cNvSpPr>
          <p:nvPr>
            <p:ph idx="1"/>
          </p:nvPr>
        </p:nvSpPr>
        <p:spPr/>
        <p:txBody>
          <a:bodyPr/>
          <a:lstStyle/>
          <a:p>
            <a:r>
              <a:rPr lang="en-US" altLang="en-US" sz="3200" dirty="0" smtClean="0">
                <a:latin typeface="+mn-lt"/>
              </a:rPr>
              <a:t>75</a:t>
            </a:r>
            <a:r>
              <a:rPr lang="en-US" altLang="en-US" sz="3200" dirty="0">
                <a:latin typeface="+mn-lt"/>
              </a:rPr>
              <a:t>% </a:t>
            </a:r>
            <a:r>
              <a:rPr lang="en-US" altLang="en-US" sz="3200" dirty="0" smtClean="0">
                <a:latin typeface="+mn-lt"/>
              </a:rPr>
              <a:t>increase </a:t>
            </a:r>
            <a:r>
              <a:rPr lang="en-US" altLang="en-US" sz="3200" dirty="0" smtClean="0"/>
              <a:t>in </a:t>
            </a:r>
            <a:r>
              <a:rPr lang="en-US" altLang="en-US" sz="3200" dirty="0" smtClean="0">
                <a:latin typeface="+mn-lt"/>
              </a:rPr>
              <a:t>charge capture from baseline by:</a:t>
            </a:r>
          </a:p>
          <a:p>
            <a:pPr lvl="1"/>
            <a:r>
              <a:rPr lang="en-US" altLang="en-US" sz="3200" dirty="0" smtClean="0">
                <a:latin typeface="+mn-lt"/>
              </a:rPr>
              <a:t>Implementing </a:t>
            </a:r>
            <a:r>
              <a:rPr lang="en-US" altLang="en-US" sz="3200" dirty="0">
                <a:latin typeface="+mn-lt"/>
              </a:rPr>
              <a:t>the IV Stop Task in the Electronic Health Record </a:t>
            </a:r>
            <a:endParaRPr lang="en-US" altLang="en-US" sz="3200" dirty="0" smtClean="0">
              <a:latin typeface="+mn-lt"/>
            </a:endParaRPr>
          </a:p>
          <a:p>
            <a:pPr lvl="1"/>
            <a:r>
              <a:rPr lang="en-US" altLang="en-US" sz="3200" dirty="0" smtClean="0">
                <a:latin typeface="+mn-lt"/>
              </a:rPr>
              <a:t>Educating clinical staff</a:t>
            </a:r>
          </a:p>
          <a:p>
            <a:pPr lvl="1"/>
            <a:r>
              <a:rPr lang="en-US" altLang="en-US" sz="3200" dirty="0" smtClean="0">
                <a:latin typeface="+mn-lt"/>
              </a:rPr>
              <a:t>Simplifying </a:t>
            </a:r>
            <a:r>
              <a:rPr lang="en-US" altLang="en-US" sz="3200" dirty="0">
                <a:latin typeface="+mn-lt"/>
              </a:rPr>
              <a:t>revenue cycle capture and reporting </a:t>
            </a:r>
            <a:r>
              <a:rPr lang="en-US" altLang="en-US" sz="3200" dirty="0" smtClean="0">
                <a:latin typeface="+mn-lt"/>
              </a:rPr>
              <a:t>processes </a:t>
            </a:r>
            <a:endParaRPr lang="en-US" altLang="en-US" sz="3200" dirty="0">
              <a:latin typeface="+mn-lt"/>
            </a:endParaRP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7</a:t>
            </a:fld>
            <a:endParaRPr lang="en-US" altLang="en-US" dirty="0"/>
          </a:p>
        </p:txBody>
      </p:sp>
    </p:spTree>
    <p:extLst>
      <p:ext uri="{BB962C8B-B14F-4D97-AF65-F5344CB8AC3E}">
        <p14:creationId xmlns:p14="http://schemas.microsoft.com/office/powerpoint/2010/main" val="13506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Collaboration Plan</a:t>
            </a:r>
            <a:endParaRPr lang="en-US" sz="3200" dirty="0"/>
          </a:p>
        </p:txBody>
      </p:sp>
      <p:sp>
        <p:nvSpPr>
          <p:cNvPr id="3" name="Content Placeholder 2"/>
          <p:cNvSpPr>
            <a:spLocks noGrp="1"/>
          </p:cNvSpPr>
          <p:nvPr>
            <p:ph idx="1"/>
          </p:nvPr>
        </p:nvSpPr>
        <p:spPr/>
        <p:txBody>
          <a:bodyPr>
            <a:normAutofit/>
          </a:bodyPr>
          <a:lstStyle/>
          <a:p>
            <a:r>
              <a:rPr lang="en-US" dirty="0"/>
              <a:t>Bedside leader </a:t>
            </a:r>
          </a:p>
          <a:p>
            <a:pPr lvl="1"/>
            <a:r>
              <a:rPr lang="en-US" dirty="0" smtClean="0"/>
              <a:t>Identify </a:t>
            </a:r>
            <a:r>
              <a:rPr lang="en-US" dirty="0"/>
              <a:t>workflow issues</a:t>
            </a:r>
          </a:p>
          <a:p>
            <a:pPr lvl="1"/>
            <a:r>
              <a:rPr lang="en-US" dirty="0" smtClean="0"/>
              <a:t>Suggest </a:t>
            </a:r>
            <a:r>
              <a:rPr lang="en-US" dirty="0"/>
              <a:t>ideas for </a:t>
            </a:r>
            <a:r>
              <a:rPr lang="en-US" dirty="0" smtClean="0"/>
              <a:t>improvement</a:t>
            </a:r>
          </a:p>
          <a:p>
            <a:r>
              <a:rPr lang="en-US" dirty="0"/>
              <a:t>Health Information Management (HIM</a:t>
            </a:r>
            <a:r>
              <a:rPr lang="en-US" dirty="0" smtClean="0"/>
              <a:t>)/Revenue Cycle</a:t>
            </a:r>
            <a:endParaRPr lang="en-US" dirty="0"/>
          </a:p>
          <a:p>
            <a:pPr lvl="1"/>
            <a:r>
              <a:rPr lang="en-US" dirty="0"/>
              <a:t>Financial </a:t>
            </a:r>
            <a:r>
              <a:rPr lang="en-US" dirty="0" smtClean="0"/>
              <a:t>opportunities</a:t>
            </a:r>
          </a:p>
          <a:p>
            <a:r>
              <a:rPr lang="en-US" dirty="0"/>
              <a:t>Nursing leaders</a:t>
            </a:r>
          </a:p>
          <a:p>
            <a:pPr lvl="1"/>
            <a:r>
              <a:rPr lang="en-US" dirty="0"/>
              <a:t>Awareness of </a:t>
            </a:r>
            <a:r>
              <a:rPr lang="en-US" dirty="0" smtClean="0"/>
              <a:t>problem</a:t>
            </a:r>
          </a:p>
          <a:p>
            <a:r>
              <a:rPr lang="en-US" dirty="0" smtClean="0"/>
              <a:t>Medication Management Team</a:t>
            </a:r>
          </a:p>
          <a:p>
            <a:pPr lvl="1"/>
            <a:r>
              <a:rPr lang="en-US" dirty="0"/>
              <a:t>Collaborate for potential </a:t>
            </a:r>
            <a:r>
              <a:rPr lang="en-US" dirty="0" smtClean="0"/>
              <a:t>solutions </a:t>
            </a:r>
            <a:endParaRPr lang="en-US" dirty="0"/>
          </a:p>
          <a:p>
            <a:r>
              <a:rPr lang="en-US" dirty="0" smtClean="0">
                <a:latin typeface="+mn-lt"/>
              </a:rPr>
              <a:t>Reports Team </a:t>
            </a:r>
          </a:p>
          <a:p>
            <a:pPr lvl="1"/>
            <a:r>
              <a:rPr lang="en-US" dirty="0" smtClean="0"/>
              <a:t>Evaluate reporting tool</a:t>
            </a:r>
            <a:endParaRPr lang="en-US" dirty="0" smtClean="0">
              <a:latin typeface="+mn-lt"/>
            </a:endParaRPr>
          </a:p>
          <a:p>
            <a:pPr marL="0" indent="0">
              <a:buNone/>
            </a:pPr>
            <a:endParaRPr lang="en-US" dirty="0"/>
          </a:p>
        </p:txBody>
      </p:sp>
      <p:sp>
        <p:nvSpPr>
          <p:cNvPr id="4" name="Slide Number Placeholder 3"/>
          <p:cNvSpPr>
            <a:spLocks noGrp="1"/>
          </p:cNvSpPr>
          <p:nvPr>
            <p:ph type="sldNum" sz="quarter" idx="12"/>
          </p:nvPr>
        </p:nvSpPr>
        <p:spPr/>
        <p:txBody>
          <a:bodyPr/>
          <a:lstStyle/>
          <a:p>
            <a:fld id="{9138B826-D097-478E-8DF5-DA2E23059166}" type="slidenum">
              <a:rPr lang="en-US" altLang="en-US" smtClean="0"/>
              <a:pPr/>
              <a:t>8</a:t>
            </a:fld>
            <a:endParaRPr lang="en-US" altLang="en-US" dirty="0"/>
          </a:p>
        </p:txBody>
      </p:sp>
      <p:pic>
        <p:nvPicPr>
          <p:cNvPr id="6" name="Picture 5"/>
          <p:cNvPicPr>
            <a:picLocks noChangeAspect="1"/>
          </p:cNvPicPr>
          <p:nvPr/>
        </p:nvPicPr>
        <p:blipFill>
          <a:blip r:embed="rId3"/>
          <a:stretch>
            <a:fillRect/>
          </a:stretch>
        </p:blipFill>
        <p:spPr>
          <a:xfrm>
            <a:off x="6259977" y="3424821"/>
            <a:ext cx="2251724" cy="2338663"/>
          </a:xfrm>
          <a:prstGeom prst="rect">
            <a:avLst/>
          </a:prstGeom>
          <a:ln>
            <a:noFill/>
          </a:ln>
          <a:effectLst>
            <a:softEdge rad="112500"/>
          </a:effectLst>
        </p:spPr>
      </p:pic>
    </p:spTree>
    <p:extLst>
      <p:ext uri="{BB962C8B-B14F-4D97-AF65-F5344CB8AC3E}">
        <p14:creationId xmlns:p14="http://schemas.microsoft.com/office/powerpoint/2010/main" val="482640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Implementation Plan</a:t>
            </a:r>
            <a:endParaRPr lang="en-US" sz="3200" dirty="0"/>
          </a:p>
        </p:txBody>
      </p:sp>
      <p:sp>
        <p:nvSpPr>
          <p:cNvPr id="3" name="Content Placeholder 2"/>
          <p:cNvSpPr>
            <a:spLocks noGrp="1"/>
          </p:cNvSpPr>
          <p:nvPr>
            <p:ph idx="1"/>
          </p:nvPr>
        </p:nvSpPr>
        <p:spPr/>
        <p:txBody>
          <a:bodyPr>
            <a:normAutofit/>
          </a:bodyPr>
          <a:lstStyle/>
          <a:p>
            <a:r>
              <a:rPr lang="en-US" dirty="0" smtClean="0"/>
              <a:t>Reduce 800 </a:t>
            </a:r>
            <a:r>
              <a:rPr lang="en-US" dirty="0"/>
              <a:t>medications down to 400 </a:t>
            </a:r>
            <a:r>
              <a:rPr lang="en-US" dirty="0" smtClean="0"/>
              <a:t>medications that require documentation task</a:t>
            </a:r>
            <a:endParaRPr lang="en-US" dirty="0" smtClean="0">
              <a:latin typeface="+mn-lt"/>
            </a:endParaRPr>
          </a:p>
          <a:p>
            <a:r>
              <a:rPr lang="en-US" dirty="0" smtClean="0">
                <a:latin typeface="+mn-lt"/>
              </a:rPr>
              <a:t>Implement documentation task</a:t>
            </a:r>
          </a:p>
          <a:p>
            <a:r>
              <a:rPr lang="en-US" dirty="0" smtClean="0"/>
              <a:t>Educate </a:t>
            </a:r>
            <a:r>
              <a:rPr lang="en-US" dirty="0"/>
              <a:t>and </a:t>
            </a:r>
            <a:r>
              <a:rPr lang="en-US" dirty="0" smtClean="0"/>
              <a:t>demonstrate </a:t>
            </a:r>
            <a:r>
              <a:rPr lang="en-US" dirty="0"/>
              <a:t>to bedside leaders </a:t>
            </a:r>
          </a:p>
          <a:p>
            <a:pPr lvl="1"/>
            <a:r>
              <a:rPr lang="en-US" dirty="0"/>
              <a:t>Live demonstration of the new workflow/process</a:t>
            </a:r>
          </a:p>
          <a:p>
            <a:pPr lvl="1"/>
            <a:r>
              <a:rPr lang="en-US" dirty="0"/>
              <a:t>Utilize monthly EHR communications </a:t>
            </a:r>
            <a:endParaRPr lang="en-US" dirty="0" smtClean="0">
              <a:latin typeface="+mn-lt"/>
            </a:endParaRPr>
          </a:p>
          <a:p>
            <a:r>
              <a:rPr lang="en-US" dirty="0" smtClean="0">
                <a:latin typeface="+mn-lt"/>
              </a:rPr>
              <a:t>Modify reporting tool for HIM</a:t>
            </a:r>
          </a:p>
          <a:p>
            <a:pPr lvl="1"/>
            <a:r>
              <a:rPr lang="en-US" dirty="0"/>
              <a:t>Webinar education </a:t>
            </a:r>
            <a:r>
              <a:rPr lang="en-US" dirty="0" smtClean="0"/>
              <a:t>on </a:t>
            </a:r>
            <a:r>
              <a:rPr lang="en-US" dirty="0"/>
              <a:t>the use of </a:t>
            </a:r>
            <a:endParaRPr lang="en-US" dirty="0" smtClean="0"/>
          </a:p>
          <a:p>
            <a:r>
              <a:rPr lang="en-US" dirty="0" smtClean="0">
                <a:latin typeface="+mn-lt"/>
              </a:rPr>
              <a:t>Create additional report for nurse managers</a:t>
            </a:r>
          </a:p>
          <a:p>
            <a:pPr lvl="1"/>
            <a:endParaRPr lang="en-US" dirty="0"/>
          </a:p>
          <a:p>
            <a:pPr marL="339725" lvl="1" indent="0">
              <a:buNone/>
            </a:pPr>
            <a:endParaRPr lang="en-US" dirty="0" smtClean="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pPr>
              <a:defRPr/>
            </a:pPr>
            <a:fld id="{9138B826-D097-478E-8DF5-DA2E23059166}" type="slidenum">
              <a:rPr lang="en-US" altLang="en-US" smtClean="0"/>
              <a:pPr>
                <a:defRPr/>
              </a:pPr>
              <a:t>9</a:t>
            </a:fld>
            <a:endParaRPr lang="en-US" altLang="en-US" dirty="0"/>
          </a:p>
        </p:txBody>
      </p:sp>
      <p:pic>
        <p:nvPicPr>
          <p:cNvPr id="6" name="Picture 5"/>
          <p:cNvPicPr>
            <a:picLocks noChangeAspect="1"/>
          </p:cNvPicPr>
          <p:nvPr/>
        </p:nvPicPr>
        <p:blipFill>
          <a:blip r:embed="rId3"/>
          <a:stretch>
            <a:fillRect/>
          </a:stretch>
        </p:blipFill>
        <p:spPr>
          <a:xfrm>
            <a:off x="6618475" y="4375151"/>
            <a:ext cx="1981200" cy="1981200"/>
          </a:xfrm>
          <a:prstGeom prst="rect">
            <a:avLst/>
          </a:prstGeom>
          <a:ln>
            <a:noFill/>
          </a:ln>
          <a:effectLst>
            <a:softEdge rad="112500"/>
          </a:effectLst>
        </p:spPr>
      </p:pic>
    </p:spTree>
    <p:extLst>
      <p:ext uri="{BB962C8B-B14F-4D97-AF65-F5344CB8AC3E}">
        <p14:creationId xmlns:p14="http://schemas.microsoft.com/office/powerpoint/2010/main" val="1721805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1983</TotalTime>
  <Words>2022</Words>
  <Application>Microsoft Office PowerPoint</Application>
  <PresentationFormat>On-screen Show (4:3)</PresentationFormat>
  <Paragraphs>180</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A Collaborative Approach to Improving IV Charge Capture</vt:lpstr>
      <vt:lpstr>Conflict of Interest Disclosure</vt:lpstr>
      <vt:lpstr>Session Objectives</vt:lpstr>
      <vt:lpstr>Problem</vt:lpstr>
      <vt:lpstr>Background</vt:lpstr>
      <vt:lpstr>Baseline Data Analysis/Trends </vt:lpstr>
      <vt:lpstr>Goal</vt:lpstr>
      <vt:lpstr>Collaboration Plan</vt:lpstr>
      <vt:lpstr>Implementation Plan</vt:lpstr>
      <vt:lpstr>Evaluation Plan</vt:lpstr>
      <vt:lpstr>Project Outcomes</vt:lpstr>
      <vt:lpstr>So How Did We Do?......</vt:lpstr>
      <vt:lpstr>So How Did We Do?......</vt:lpstr>
      <vt:lpstr>Financial Analysis</vt:lpstr>
      <vt:lpstr>Sustainability</vt:lpstr>
      <vt:lpstr>Next Steps</vt:lpstr>
      <vt:lpstr>Lessons Learned</vt:lpstr>
      <vt:lpstr>Lessons Learned</vt:lpstr>
      <vt:lpstr>Questions</vt:lpstr>
      <vt:lpstr>Contact Information</vt:lpstr>
    </vt:vector>
  </TitlesOfParts>
  <Company>Tenet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DuSold, Dorothy</dc:creator>
  <cp:lastModifiedBy>Quinn, Penny E.</cp:lastModifiedBy>
  <cp:revision>76</cp:revision>
  <cp:lastPrinted>2017-01-26T20:46:23Z</cp:lastPrinted>
  <dcterms:created xsi:type="dcterms:W3CDTF">2017-01-24T16:06:17Z</dcterms:created>
  <dcterms:modified xsi:type="dcterms:W3CDTF">2017-10-06T19:34:32Z</dcterms:modified>
</cp:coreProperties>
</file>