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4" r:id="rId3"/>
    <p:sldId id="262" r:id="rId4"/>
    <p:sldId id="266" r:id="rId5"/>
    <p:sldId id="260" r:id="rId6"/>
    <p:sldId id="265" r:id="rId7"/>
    <p:sldId id="291" r:id="rId8"/>
    <p:sldId id="257" r:id="rId9"/>
    <p:sldId id="284" r:id="rId10"/>
    <p:sldId id="273" r:id="rId11"/>
    <p:sldId id="269" r:id="rId12"/>
    <p:sldId id="271" r:id="rId13"/>
    <p:sldId id="280" r:id="rId14"/>
    <p:sldId id="270" r:id="rId15"/>
    <p:sldId id="274" r:id="rId16"/>
    <p:sldId id="258" r:id="rId17"/>
    <p:sldId id="282" r:id="rId18"/>
    <p:sldId id="259" r:id="rId19"/>
    <p:sldId id="286" r:id="rId20"/>
    <p:sldId id="285" r:id="rId21"/>
    <p:sldId id="288" r:id="rId22"/>
    <p:sldId id="281" r:id="rId23"/>
    <p:sldId id="277" r:id="rId24"/>
    <p:sldId id="278" r:id="rId25"/>
    <p:sldId id="290" r:id="rId26"/>
    <p:sldId id="263" r:id="rId27"/>
    <p:sldId id="261" r:id="rId2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ears, Wally" initials="JW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1B5"/>
    <a:srgbClr val="1A92AA"/>
    <a:srgbClr val="973B03"/>
    <a:srgbClr val="FFEFD1"/>
    <a:srgbClr val="D1A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>
      <p:cViewPr varScale="1">
        <p:scale>
          <a:sx n="81" d="100"/>
          <a:sy n="81" d="100"/>
        </p:scale>
        <p:origin x="1469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Status Events /</a:t>
            </a:r>
            <a:r>
              <a:rPr lang="en-US" baseline="0"/>
              <a:t> Total Visits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 Visits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9/7/2015</c:v>
                </c:pt>
                <c:pt idx="1">
                  <c:v>9/8/2015</c:v>
                </c:pt>
                <c:pt idx="2">
                  <c:v>9/9/2015</c:v>
                </c:pt>
                <c:pt idx="3">
                  <c:v>TOTAL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605</c:v>
                </c:pt>
                <c:pt idx="1">
                  <c:v>651</c:v>
                </c:pt>
                <c:pt idx="2">
                  <c:v>588</c:v>
                </c:pt>
                <c:pt idx="3">
                  <c:v>1844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Total Transactions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9/7/2015</c:v>
                </c:pt>
                <c:pt idx="1">
                  <c:v>9/8/2015</c:v>
                </c:pt>
                <c:pt idx="2">
                  <c:v>9/9/2015</c:v>
                </c:pt>
                <c:pt idx="3">
                  <c:v>TOTAL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5996</c:v>
                </c:pt>
                <c:pt idx="1">
                  <c:v>6572</c:v>
                </c:pt>
                <c:pt idx="2">
                  <c:v>5915</c:v>
                </c:pt>
                <c:pt idx="3">
                  <c:v>18483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371136"/>
        <c:axId val="252371528"/>
      </c:barChart>
      <c:catAx>
        <c:axId val="25237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52371528"/>
        <c:crosses val="autoZero"/>
        <c:auto val="1"/>
        <c:lblAlgn val="ctr"/>
        <c:lblOffset val="100"/>
        <c:noMultiLvlLbl val="0"/>
      </c:catAx>
      <c:valAx>
        <c:axId val="2523715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523711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D7E6F58-DE82-4CBE-8371-20D47576BE46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0FFA579-0627-4C50-891F-D6FA1329EF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09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A579-0627-4C50-891F-D6FA1329EF6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8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Health Informatics Department is an</a:t>
            </a:r>
            <a:r>
              <a:rPr lang="en-US" baseline="0" dirty="0" smtClean="0"/>
              <a:t> Enterprise department.</a:t>
            </a:r>
          </a:p>
          <a:p>
            <a:r>
              <a:rPr lang="en-US" baseline="0" dirty="0" smtClean="0"/>
              <a:t>Regional and facility based HI associates report through the Enterprise / Corporate chain of command.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A579-0627-4C50-891F-D6FA1329EF6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7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with</a:t>
            </a:r>
            <a:r>
              <a:rPr lang="en-US" baseline="0" dirty="0" smtClean="0"/>
              <a:t> any project, success depends on adoption by the actual end users.  You have to make it meaningful to the people that use the system and the affect upon patient care.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A579-0627-4C50-891F-D6FA1329EF6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42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</a:t>
            </a:r>
            <a:r>
              <a:rPr lang="en-US" baseline="0" dirty="0" smtClean="0"/>
              <a:t> with highest daily visit average.</a:t>
            </a:r>
          </a:p>
          <a:p>
            <a:r>
              <a:rPr lang="en-US" baseline="0" dirty="0" smtClean="0"/>
              <a:t>Quick look at the amount of data collected, calculations that are performed.</a:t>
            </a:r>
          </a:p>
          <a:p>
            <a:r>
              <a:rPr lang="en-US" baseline="0" dirty="0" smtClean="0"/>
              <a:t>Busiest region, three day totals of just status events.  Represents about 20-25% of daily census for enterprise.</a:t>
            </a:r>
          </a:p>
          <a:p>
            <a:r>
              <a:rPr lang="en-US" baseline="0" dirty="0" smtClean="0"/>
              <a:t>Status Events / Transactions total is for “status events” only.  Does not include order entry, results etc.  </a:t>
            </a:r>
          </a:p>
          <a:p>
            <a:r>
              <a:rPr lang="en-US" baseline="0" dirty="0" smtClean="0"/>
              <a:t>Consider the amount of calculations / data crunching involved with this large number of data points.  Totals / Averaging / Medians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A579-0627-4C50-891F-D6FA1329EF6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2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previous slide, each patient visit generates a</a:t>
            </a:r>
            <a:r>
              <a:rPr lang="en-US" baseline="0" dirty="0" smtClean="0"/>
              <a:t>n average of 10 “status events” data points.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A579-0627-4C50-891F-D6FA1329EF6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52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EDM Health Informatics Team</a:t>
            </a:r>
            <a:r>
              <a:rPr lang="en-US" baseline="0" dirty="0" smtClean="0"/>
              <a:t> had adopted the Consensus Statement as the framework for standardization of Status Events throughout the Enterprise in conjunction with a major System Update.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A579-0627-4C50-891F-D6FA1329EF6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>
              <a:lnSpc>
                <a:spcPct val="160000"/>
              </a:lnSpc>
            </a:pPr>
            <a:r>
              <a:rPr lang="en-US" dirty="0" smtClean="0"/>
              <a:t>Examples:</a:t>
            </a:r>
          </a:p>
          <a:p>
            <a:pPr lvl="4">
              <a:lnSpc>
                <a:spcPct val="160000"/>
              </a:lnSpc>
            </a:pPr>
            <a:r>
              <a:rPr lang="en-US" dirty="0" smtClean="0"/>
              <a:t>Arrival time – During reception process the arrival time can be edited from the system time displayed to reflect the actual time that the patient presented to the ED.</a:t>
            </a:r>
          </a:p>
          <a:p>
            <a:pPr lvl="4">
              <a:lnSpc>
                <a:spcPct val="160000"/>
              </a:lnSpc>
            </a:pPr>
            <a:r>
              <a:rPr lang="en-US" dirty="0" smtClean="0"/>
              <a:t>Depart Time – During DEPART process, the depart time can be edited to document the actual time that the patient departed the Emergency Department.</a:t>
            </a:r>
          </a:p>
          <a:p>
            <a:r>
              <a:rPr lang="en-US" dirty="0" smtClean="0"/>
              <a:t>Human</a:t>
            </a:r>
            <a:r>
              <a:rPr lang="en-US" baseline="0" dirty="0" smtClean="0"/>
              <a:t> interface decreases the % of Data Completion and also can result in “less than accurate” capture of real time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A579-0627-4C50-891F-D6FA1329EF6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99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Glossary</a:t>
            </a:r>
            <a:r>
              <a:rPr lang="en-US" baseline="0" dirty="0" smtClean="0"/>
              <a:t> contains data definitions, explanations of calculation methods, FAQs.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A579-0627-4C50-891F-D6FA1329EF6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3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3" y="0"/>
            <a:ext cx="915108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-2" y="5045146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3656639"/>
            <a:ext cx="9144000" cy="9915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3600" b="1">
                <a:solidFill>
                  <a:schemeClr val="tx2"/>
                </a:solidFill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-1" y="4667696"/>
            <a:ext cx="9151087" cy="1199704"/>
          </a:xfrm>
        </p:spPr>
        <p:txBody>
          <a:bodyPr lIns="45720" rIns="45720">
            <a:normAutofit/>
          </a:bodyPr>
          <a:lstStyle>
            <a:lvl1pPr marL="0" marR="64008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17" y="6059612"/>
            <a:ext cx="1137883" cy="75989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33400" y="4572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THE POWER OF INFORMATICS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Adoption – Analytics - Outcomes</a:t>
            </a:r>
            <a:endParaRPr lang="en-US" sz="2000" b="1" dirty="0">
              <a:solidFill>
                <a:schemeClr val="tx2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55097" y="1447800"/>
            <a:ext cx="7062761" cy="1432560"/>
            <a:chOff x="1055097" y="1447800"/>
            <a:chExt cx="7062761" cy="143256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97" y="1447800"/>
              <a:ext cx="2161991" cy="1432560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838" y="1447800"/>
              <a:ext cx="2446020" cy="1432560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088" y="1447800"/>
              <a:ext cx="2440208" cy="1432560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73AEB-4126-437C-BCDA-F9D30B5ABC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73AEB-4126-437C-BCDA-F9D30B5ABC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4499306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4499306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317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3" y="0"/>
            <a:ext cx="915108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-2" y="5045146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0" y="3656639"/>
            <a:ext cx="9144000" cy="9915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3600" b="1">
                <a:solidFill>
                  <a:schemeClr val="tx2"/>
                </a:solidFill>
                <a:effectLst/>
              </a:defRPr>
            </a:lvl1pPr>
            <a:extLst/>
          </a:lstStyle>
          <a:p>
            <a:r>
              <a:rPr kumimoji="0" lang="en-US" dirty="0" smtClean="0"/>
              <a:t>Divider Slide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-1" y="4667696"/>
            <a:ext cx="9151087" cy="1199704"/>
          </a:xfrm>
        </p:spPr>
        <p:txBody>
          <a:bodyPr lIns="45720" rIns="45720">
            <a:normAutofit/>
          </a:bodyPr>
          <a:lstStyle>
            <a:lvl1pPr marL="0" marR="64008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7" name="Slide Number Placeholder 2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AA73AEB-4126-437C-BCDA-F9D30B5ABC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17" y="6059612"/>
            <a:ext cx="1137883" cy="759894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55097" y="1447800"/>
            <a:ext cx="7062761" cy="1432560"/>
            <a:chOff x="1055097" y="1447800"/>
            <a:chExt cx="7062761" cy="143256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97" y="1447800"/>
              <a:ext cx="2161991" cy="1432560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838" y="1447800"/>
              <a:ext cx="2446020" cy="1432560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088" y="1447800"/>
              <a:ext cx="2440208" cy="1432560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9206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73AEB-4126-437C-BCDA-F9D30B5ABC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question mark_3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0" y="1971294"/>
            <a:ext cx="2895600" cy="3286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A77D-0D9C-B746-8A15-23AF0E1FBA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>
            <a:lvl1pPr>
              <a:defRPr sz="32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09132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" y="0"/>
            <a:ext cx="9151089" cy="1295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AA73AEB-4126-437C-BCDA-F9D30B5ABC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17" y="6059612"/>
            <a:ext cx="1137883" cy="7598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71" r:id="rId4"/>
    <p:sldLayoutId id="2147483667" r:id="rId5"/>
    <p:sldLayoutId id="2147483670" r:id="rId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rgbClr val="1A92AA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>
            <a:lumMod val="75000"/>
          </a:schemeClr>
        </a:buClr>
        <a:buSzPct val="68000"/>
        <a:buFont typeface="Wingdings 3"/>
        <a:buChar char="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349250" algn="l" rtl="0" eaLnBrk="1" latinLnBrk="0" hangingPunct="1">
        <a:spcBef>
          <a:spcPts val="324"/>
        </a:spcBef>
        <a:buClr>
          <a:schemeClr val="accent1">
            <a:lumMod val="75000"/>
          </a:schemeClr>
        </a:buClr>
        <a:buFont typeface="Verdana" panose="020B0604030504040204" pitchFamily="34" charset="0"/>
        <a:buChar char="−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230188" algn="l" rtl="0" eaLnBrk="1" latinLnBrk="0" hangingPunct="1">
        <a:spcBef>
          <a:spcPts val="350"/>
        </a:spcBef>
        <a:buClr>
          <a:schemeClr val="accent2"/>
        </a:buClr>
        <a:buSzPct val="100000"/>
        <a:buFont typeface="Courier New" panose="02070309020205020404" pitchFamily="49" charset="0"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62063" indent="-290513" algn="l" rtl="0" eaLnBrk="1" latinLnBrk="0" hangingPunct="1">
        <a:spcBef>
          <a:spcPts val="350"/>
        </a:spcBef>
        <a:buClr>
          <a:schemeClr val="accent2"/>
        </a:buClr>
        <a:buFont typeface="Wingdings" panose="05000000000000000000" pitchFamily="2" charset="2"/>
        <a:buChar char="§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277813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a.org/about/media/PressReleases/Documents/07-13-11_DefinitionsED_Metric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Wally.fears@christushealth.org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6601"/>
            <a:ext cx="9144000" cy="1219199"/>
          </a:xfrm>
        </p:spPr>
        <p:txBody>
          <a:bodyPr>
            <a:noAutofit/>
          </a:bodyPr>
          <a:lstStyle/>
          <a:p>
            <a:r>
              <a:rPr lang="en-US" sz="4000" dirty="0" smtClean="0"/>
              <a:t>Access to Data and Data Analysis for the End User</a:t>
            </a:r>
            <a:endParaRPr lang="en-US" sz="4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J. “Wally” Fears, Jr., ADN, RN, CEN</a:t>
            </a:r>
          </a:p>
          <a:p>
            <a:r>
              <a:rPr lang="en-US" dirty="0" smtClean="0"/>
              <a:t>Clinical Informaticist</a:t>
            </a:r>
          </a:p>
          <a:p>
            <a:r>
              <a:rPr lang="en-US" dirty="0" smtClean="0"/>
              <a:t>CHRISTUS Health System</a:t>
            </a:r>
          </a:p>
        </p:txBody>
      </p:sp>
    </p:spTree>
    <p:extLst>
      <p:ext uri="{BB962C8B-B14F-4D97-AF65-F5344CB8AC3E}">
        <p14:creationId xmlns:p14="http://schemas.microsoft.com/office/powerpoint/2010/main" val="2939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Approximately 2,000 Emergency Department </a:t>
            </a:r>
            <a:r>
              <a:rPr lang="en-US" dirty="0" smtClean="0"/>
              <a:t>daily visits throughout </a:t>
            </a:r>
            <a:r>
              <a:rPr lang="en-US" dirty="0"/>
              <a:t>the </a:t>
            </a:r>
            <a:r>
              <a:rPr lang="en-US" dirty="0" smtClean="0"/>
              <a:t>enterprise</a:t>
            </a:r>
            <a:endParaRPr lang="en-US" dirty="0"/>
          </a:p>
          <a:p>
            <a:pPr>
              <a:lnSpc>
                <a:spcPct val="170000"/>
              </a:lnSpc>
            </a:pPr>
            <a:r>
              <a:rPr lang="en-US" dirty="0" smtClean="0"/>
              <a:t>40 Emergency Departments / Sub sites reporting data</a:t>
            </a:r>
            <a:endParaRPr lang="en-US" dirty="0"/>
          </a:p>
          <a:p>
            <a:pPr marL="595947" lvl="2" indent="-256032">
              <a:lnSpc>
                <a:spcPct val="17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 Multiple sub sites within larger Emergency Departments</a:t>
            </a:r>
          </a:p>
          <a:p>
            <a:pPr marL="886460" lvl="3" indent="-256032">
              <a:lnSpc>
                <a:spcPct val="17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Request ability to drill down to sub sites for focused analysis, issue identification and process improvement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Request to provide daily data and 10 day trending for census and 6 identified service indicators</a:t>
            </a:r>
            <a:endParaRPr lang="en-US" dirty="0"/>
          </a:p>
          <a:p>
            <a:pPr marL="595947" lvl="2" indent="-256032">
              <a:lnSpc>
                <a:spcPct val="17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Following tasks are needed to meet the request</a:t>
            </a:r>
          </a:p>
          <a:p>
            <a:pPr marL="886460" lvl="3" indent="-256032">
              <a:lnSpc>
                <a:spcPct val="17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Define standard data points throughout a large enterprise</a:t>
            </a:r>
          </a:p>
          <a:p>
            <a:pPr marL="886460" lvl="3" indent="-256032">
              <a:lnSpc>
                <a:spcPct val="17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Define standard metrics for data analysis</a:t>
            </a:r>
          </a:p>
          <a:p>
            <a:pPr marL="886460" lvl="3" indent="-256032">
              <a:lnSpc>
                <a:spcPct val="17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Provide tools for access to data in quick look, graphic scorecard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Service Indicators:  (Average time, Median time and % data compliance)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Arrival to Clinical Evaluation (Triage)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Arrival to Provider Evaluation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Provider Evaluation to Decision to Admit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Decision to Admit to Ed Departure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Arrival to ED Departure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Hold Time in ED to bed (for admitted patients).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dirty="0" smtClean="0"/>
              <a:t>Requested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3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Crucial step in the process. </a:t>
            </a:r>
          </a:p>
          <a:p>
            <a:r>
              <a:rPr lang="en-US" dirty="0" smtClean="0"/>
              <a:t>Reference:</a:t>
            </a:r>
          </a:p>
          <a:p>
            <a:pPr lvl="1"/>
            <a:r>
              <a:rPr lang="en-US" dirty="0" smtClean="0">
                <a:hlinkClick r:id="rId3"/>
              </a:rPr>
              <a:t>Consensus Statement</a:t>
            </a:r>
            <a:endParaRPr lang="en-US" dirty="0" smtClean="0"/>
          </a:p>
          <a:p>
            <a:pPr lvl="1"/>
            <a:r>
              <a:rPr lang="en-US" dirty="0" smtClean="0"/>
              <a:t>Definitions for Consistent Emergency Department Metrics</a:t>
            </a:r>
          </a:p>
          <a:p>
            <a:pPr lvl="1"/>
            <a:r>
              <a:rPr lang="en-US" dirty="0" smtClean="0"/>
              <a:t>Signed by:</a:t>
            </a:r>
          </a:p>
          <a:p>
            <a:pPr lvl="2"/>
            <a:r>
              <a:rPr lang="en-US" dirty="0" smtClean="0"/>
              <a:t>American Academy of Emergency Medicine</a:t>
            </a:r>
          </a:p>
          <a:p>
            <a:pPr lvl="2"/>
            <a:r>
              <a:rPr lang="en-US" dirty="0" smtClean="0"/>
              <a:t>American Academy of Pediatrics</a:t>
            </a:r>
          </a:p>
          <a:p>
            <a:pPr lvl="2"/>
            <a:r>
              <a:rPr lang="en-US" dirty="0" smtClean="0"/>
              <a:t>American Association of Critical-Care Nurses</a:t>
            </a:r>
          </a:p>
          <a:p>
            <a:pPr lvl="2"/>
            <a:r>
              <a:rPr lang="en-US" dirty="0" smtClean="0"/>
              <a:t>American College of Emergency Physicians</a:t>
            </a:r>
          </a:p>
          <a:p>
            <a:pPr lvl="2"/>
            <a:r>
              <a:rPr lang="en-US" dirty="0" smtClean="0"/>
              <a:t>American Nurses Association</a:t>
            </a:r>
          </a:p>
          <a:p>
            <a:pPr lvl="2"/>
            <a:r>
              <a:rPr lang="en-US" dirty="0" smtClean="0"/>
              <a:t>Association of periOperative Registered Nurses</a:t>
            </a:r>
          </a:p>
          <a:p>
            <a:pPr lvl="2"/>
            <a:r>
              <a:rPr lang="en-US" dirty="0" smtClean="0"/>
              <a:t>Emergency Department Practice Management Association</a:t>
            </a:r>
          </a:p>
          <a:p>
            <a:pPr lvl="2"/>
            <a:r>
              <a:rPr lang="en-US" dirty="0" smtClean="0"/>
              <a:t>Emergency Nurses Association</a:t>
            </a:r>
          </a:p>
          <a:p>
            <a:pPr lvl="2"/>
            <a:r>
              <a:rPr lang="en-US" dirty="0" smtClean="0"/>
              <a:t>National Association of EMS Physicians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definition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0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Region by region build of status events resulted in 242 active status events</a:t>
            </a:r>
          </a:p>
          <a:p>
            <a:pPr lvl="1">
              <a:lnSpc>
                <a:spcPct val="170000"/>
              </a:lnSpc>
            </a:pPr>
            <a:r>
              <a:rPr lang="en-US" dirty="0" smtClean="0"/>
              <a:t>Different status events were being used in each region to describe the same time stamp / data point</a:t>
            </a:r>
          </a:p>
          <a:p>
            <a:pPr lvl="2">
              <a:lnSpc>
                <a:spcPct val="170000"/>
              </a:lnSpc>
            </a:pPr>
            <a:r>
              <a:rPr lang="en-US" dirty="0" smtClean="0"/>
              <a:t>Impossible to prepare single report to analyze data with any reliability of 1:1 comparison</a:t>
            </a:r>
          </a:p>
          <a:p>
            <a:pPr lvl="2">
              <a:lnSpc>
                <a:spcPct val="170000"/>
              </a:lnSpc>
            </a:pPr>
            <a:r>
              <a:rPr lang="en-US" dirty="0" smtClean="0"/>
              <a:t>Turn-around time report results varied due to the differences in data point definitions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Goal:</a:t>
            </a:r>
          </a:p>
          <a:p>
            <a:pPr lvl="1">
              <a:lnSpc>
                <a:spcPct val="170000"/>
              </a:lnSpc>
            </a:pPr>
            <a:r>
              <a:rPr lang="en-US" dirty="0" smtClean="0"/>
              <a:t>Defining / building identical data collection points throughout the enterprise</a:t>
            </a:r>
          </a:p>
          <a:p>
            <a:pPr lvl="1">
              <a:lnSpc>
                <a:spcPct val="170000"/>
              </a:lnSpc>
            </a:pPr>
            <a:r>
              <a:rPr lang="en-US" dirty="0" smtClean="0"/>
              <a:t>Consistent data collection, identical turn-around time reports to be used to provide data upon which to build the ED Scorecard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Data collection methods </a:t>
            </a:r>
          </a:p>
          <a:p>
            <a:pPr lvl="1">
              <a:lnSpc>
                <a:spcPct val="160000"/>
              </a:lnSpc>
            </a:pPr>
            <a:r>
              <a:rPr lang="en-US" dirty="0" smtClean="0"/>
              <a:t>Editable Time Stamps</a:t>
            </a:r>
          </a:p>
          <a:p>
            <a:pPr lvl="2">
              <a:lnSpc>
                <a:spcPct val="160000"/>
              </a:lnSpc>
            </a:pPr>
            <a:r>
              <a:rPr lang="en-US" dirty="0" smtClean="0"/>
              <a:t>Time stamp with the ability to edit the displayed system time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Manual time stamps by end users (Status Events)</a:t>
            </a:r>
          </a:p>
          <a:p>
            <a:pPr lvl="1">
              <a:lnSpc>
                <a:spcPct val="160000"/>
              </a:lnSpc>
            </a:pPr>
            <a:r>
              <a:rPr lang="en-US" dirty="0" smtClean="0"/>
              <a:t>Requires “Human Interface”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Autofile status events (file with pre-determined function)</a:t>
            </a:r>
          </a:p>
          <a:p>
            <a:pPr lvl="1">
              <a:lnSpc>
                <a:spcPct val="160000"/>
              </a:lnSpc>
            </a:pPr>
            <a:r>
              <a:rPr lang="en-US" dirty="0" smtClean="0"/>
              <a:t>Triage (files with initiation of triage assessment)</a:t>
            </a:r>
          </a:p>
          <a:p>
            <a:pPr lvl="1">
              <a:lnSpc>
                <a:spcPct val="160000"/>
              </a:lnSpc>
            </a:pPr>
            <a:r>
              <a:rPr lang="en-US" dirty="0" smtClean="0"/>
              <a:t>Provider Evaluation (autofiles with Provider Sign Up)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dirty="0" smtClean="0"/>
              <a:t>Collecting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83291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220000"/>
              </a:lnSpc>
            </a:pPr>
            <a:r>
              <a:rPr lang="en-US" dirty="0" smtClean="0"/>
              <a:t>EDM Health Informatics Team </a:t>
            </a:r>
          </a:p>
          <a:p>
            <a:pPr lvl="1">
              <a:lnSpc>
                <a:spcPct val="220000"/>
              </a:lnSpc>
            </a:pPr>
            <a:r>
              <a:rPr lang="en-US" dirty="0" smtClean="0"/>
              <a:t>Reduced the original 242 status events to 29 Enterprise standard status events</a:t>
            </a:r>
          </a:p>
          <a:p>
            <a:pPr lvl="1">
              <a:lnSpc>
                <a:spcPct val="220000"/>
              </a:lnSpc>
            </a:pPr>
            <a:r>
              <a:rPr lang="en-US" dirty="0" smtClean="0"/>
              <a:t>Designed </a:t>
            </a:r>
            <a:r>
              <a:rPr lang="en-US" dirty="0"/>
              <a:t>and implemented Enterprise </a:t>
            </a:r>
            <a:r>
              <a:rPr lang="en-US" dirty="0" smtClean="0"/>
              <a:t>wide ED standard turn-around time report</a:t>
            </a:r>
          </a:p>
          <a:p>
            <a:pPr>
              <a:lnSpc>
                <a:spcPct val="220000"/>
              </a:lnSpc>
            </a:pPr>
            <a:r>
              <a:rPr lang="en-US" dirty="0" smtClean="0"/>
              <a:t>Process Improvement Team</a:t>
            </a:r>
          </a:p>
          <a:p>
            <a:pPr lvl="1">
              <a:lnSpc>
                <a:spcPct val="220000"/>
              </a:lnSpc>
            </a:pPr>
            <a:r>
              <a:rPr lang="en-US" dirty="0" smtClean="0"/>
              <a:t>Implement and monitor process improvement projects based on standard data / standard metrics</a:t>
            </a:r>
          </a:p>
          <a:p>
            <a:pPr>
              <a:lnSpc>
                <a:spcPct val="220000"/>
              </a:lnSpc>
            </a:pPr>
            <a:r>
              <a:rPr lang="en-US" dirty="0" smtClean="0"/>
              <a:t>Business Intelligence Team</a:t>
            </a:r>
          </a:p>
          <a:p>
            <a:pPr lvl="1">
              <a:lnSpc>
                <a:spcPct val="220000"/>
              </a:lnSpc>
            </a:pPr>
            <a:r>
              <a:rPr lang="en-US" dirty="0" smtClean="0"/>
              <a:t>Build / test ED standard turn-around time report / ED Scorecard</a:t>
            </a:r>
          </a:p>
          <a:p>
            <a:pPr>
              <a:lnSpc>
                <a:spcPct val="220000"/>
              </a:lnSpc>
            </a:pPr>
            <a:r>
              <a:rPr lang="en-US" dirty="0" smtClean="0"/>
              <a:t>Result:  Identical data point definition and collection methods throughout the enterprise  Ability to compare /analyze “apples to apples” 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Analytics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1355"/>
            <a:ext cx="8229600" cy="442552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Data for Demonstration Only</a:t>
            </a:r>
            <a:endParaRPr lang="en-US" dirty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77200" y="1524000"/>
            <a:ext cx="609600" cy="3048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ED No Wait Scorecard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Date / Location Selection: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Previous 10 days data available for review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Enterprise View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Regional View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Single Region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Multiple Regions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Drill down to individual Facility and sub locations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444625"/>
            <a:ext cx="1942780" cy="4575175"/>
          </a:xfrm>
        </p:spPr>
      </p:pic>
    </p:spTree>
    <p:extLst>
      <p:ext uri="{BB962C8B-B14F-4D97-AF65-F5344CB8AC3E}">
        <p14:creationId xmlns:p14="http://schemas.microsoft.com/office/powerpoint/2010/main" val="6780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Census Summary Gauge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7201" y="3810000"/>
            <a:ext cx="8229600" cy="2133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Displays total visits for selected date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Also displays the % of patients that were seen by the Provider within 30 minutes of arrival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Hour by hour presentation of ED census, number of arrivals and Door to Provider times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7963948" cy="2192970"/>
          </a:xfrm>
        </p:spPr>
      </p:pic>
    </p:spTree>
    <p:extLst>
      <p:ext uri="{BB962C8B-B14F-4D97-AF65-F5344CB8AC3E}">
        <p14:creationId xmlns:p14="http://schemas.microsoft.com/office/powerpoint/2010/main" val="5721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357188" y="2170414"/>
            <a:ext cx="8429625" cy="1487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smtClean="0"/>
              <a:t>Conflict of Interest Disclosure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700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357189" y="2895600"/>
            <a:ext cx="8229600" cy="3053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US" sz="2800" dirty="0" smtClean="0"/>
          </a:p>
          <a:p>
            <a:pPr algn="ctr">
              <a:buFontTx/>
              <a:buNone/>
            </a:pPr>
            <a:r>
              <a:rPr lang="en-US" sz="2800" dirty="0" smtClean="0"/>
              <a:t> J. “Wally” Fears, Jr., ADN, RN, CEN</a:t>
            </a:r>
          </a:p>
          <a:p>
            <a:pPr algn="ctr">
              <a:buFontTx/>
              <a:buNone/>
            </a:pPr>
            <a:r>
              <a:rPr lang="en-US" sz="2800" dirty="0" smtClean="0"/>
              <a:t>has no real or apparent </a:t>
            </a:r>
          </a:p>
          <a:p>
            <a:pPr algn="ctr">
              <a:buFontTx/>
              <a:buNone/>
            </a:pPr>
            <a:r>
              <a:rPr lang="en-US" sz="2800" dirty="0" smtClean="0"/>
              <a:t>conflicts of interest to report.</a:t>
            </a:r>
          </a:p>
          <a:p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A77D-0D9C-B746-8A15-23AF0E1FBA9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Indicators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4220369" cy="3721984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Displays average / median times for each of the Indicators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Data Complete % used as indicator of data “reliability”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Indicator of areas that require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9879"/>
            <a:ext cx="8229600" cy="274848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Service Performance 10 day trend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Select any of the Service Indicators to view 10 day trend for location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1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1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Success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Quick view of core ED metrics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Easily accessible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Performance is viewable throughout the enterprise for comparison / analysis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Increase in % of patients seen within 30 minutes of arrival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Standardization necessitated multiple process changes in all facilities</a:t>
            </a:r>
          </a:p>
          <a:p>
            <a:pPr lvl="1">
              <a:lnSpc>
                <a:spcPct val="220000"/>
              </a:lnSpc>
            </a:pPr>
            <a:r>
              <a:rPr lang="en-US" dirty="0" smtClean="0"/>
              <a:t>Any project that involves data collected from the EMR must include Clinical Informaticist at the table at the initiation of the discussion and throughout the project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End User Impression</a:t>
            </a:r>
            <a:endParaRPr lang="en-US" dirty="0">
              <a:effectLst/>
            </a:endParaRPr>
          </a:p>
        </p:txBody>
      </p:sp>
      <p:pic>
        <p:nvPicPr>
          <p:cNvPr id="5" name="No Wait ED Success 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95400"/>
            <a:ext cx="8037672" cy="45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Contact Information</a:t>
            </a:r>
            <a:endParaRPr lang="en-US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8229600" cy="4499306"/>
          </a:xfrm>
        </p:spPr>
        <p:txBody>
          <a:bodyPr/>
          <a:lstStyle/>
          <a:p>
            <a:r>
              <a:rPr lang="en-US" dirty="0" smtClean="0"/>
              <a:t>Wally Fears, ADN, RN, CEN</a:t>
            </a:r>
          </a:p>
          <a:p>
            <a:pPr lvl="1"/>
            <a:r>
              <a:rPr lang="en-US" dirty="0" smtClean="0"/>
              <a:t>Clinical Informaticist</a:t>
            </a:r>
          </a:p>
          <a:p>
            <a:pPr lvl="1"/>
            <a:r>
              <a:rPr lang="en-US" dirty="0" smtClean="0"/>
              <a:t>CHRISTUS Health</a:t>
            </a:r>
          </a:p>
          <a:p>
            <a:pPr lvl="1"/>
            <a:r>
              <a:rPr lang="en-US" dirty="0" smtClean="0">
                <a:hlinkClick r:id="rId2"/>
              </a:rPr>
              <a:t>Wally.fears@christushealth.org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220000"/>
              </a:lnSpc>
            </a:pPr>
            <a:r>
              <a:rPr lang="en-US" dirty="0" smtClean="0"/>
              <a:t>List three key opportunities involved in defining the project</a:t>
            </a:r>
          </a:p>
          <a:p>
            <a:pPr>
              <a:lnSpc>
                <a:spcPct val="220000"/>
              </a:lnSpc>
            </a:pPr>
            <a:r>
              <a:rPr lang="en-US" dirty="0" smtClean="0"/>
              <a:t>Compare two different data stamp collection methods in EMR</a:t>
            </a:r>
          </a:p>
          <a:p>
            <a:pPr>
              <a:lnSpc>
                <a:spcPct val="220000"/>
              </a:lnSpc>
            </a:pPr>
            <a:r>
              <a:rPr lang="en-US" dirty="0" smtClean="0"/>
              <a:t>Identify at least one data analysis point that can be used to estimate accuracy/reliability of data displayed</a:t>
            </a:r>
          </a:p>
          <a:p>
            <a:pPr>
              <a:lnSpc>
                <a:spcPct val="220000"/>
              </a:lnSpc>
            </a:pPr>
            <a:r>
              <a:rPr lang="en-US" dirty="0" smtClean="0"/>
              <a:t>Discuss how quick view/focused data can be used to facilitate focused process improvement plans / re-education tools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4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3999"/>
            <a:ext cx="4343400" cy="504194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CHRISTUS Health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765300"/>
            <a:ext cx="4083983" cy="38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CHRISTUS HEALTH </a:t>
            </a:r>
            <a:br>
              <a:rPr lang="en-US" dirty="0" smtClean="0">
                <a:effectLst/>
              </a:rPr>
            </a:br>
            <a:r>
              <a:rPr lang="en-US" dirty="0" smtClean="0"/>
              <a:t>Health Informatics Department</a:t>
            </a:r>
            <a:endParaRPr lang="en-US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57" y="1481138"/>
            <a:ext cx="5923685" cy="4525962"/>
          </a:xfrm>
        </p:spPr>
      </p:pic>
    </p:spTree>
    <p:extLst>
      <p:ext uri="{BB962C8B-B14F-4D97-AF65-F5344CB8AC3E}">
        <p14:creationId xmlns:p14="http://schemas.microsoft.com/office/powerpoint/2010/main" val="37616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Adoption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Defining the Project</a:t>
            </a:r>
          </a:p>
          <a:p>
            <a:r>
              <a:rPr lang="en-US" dirty="0" smtClean="0"/>
              <a:t>What does it mean to the end user?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Major update to current system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New functionality / enhancements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Necessary upgrade for Meaningful Use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Enterprise wide Emergency Department throughput project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Collect / analyze data from across the enterprise using identical data points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Measure / report key metrics results / trends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Need for quick look data analysis tool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EMR’s collect massive amounts of data.</a:t>
            </a:r>
          </a:p>
          <a:p>
            <a:pPr marL="595947" lvl="2" indent="-256032">
              <a:lnSpc>
                <a:spcPct val="20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/>
              <a:t> How do you get that </a:t>
            </a:r>
            <a:r>
              <a:rPr lang="en-US" dirty="0" smtClean="0"/>
              <a:t>data and analysis </a:t>
            </a:r>
            <a:r>
              <a:rPr lang="en-US" dirty="0"/>
              <a:t>to the end user </a:t>
            </a:r>
            <a:r>
              <a:rPr lang="en-US" dirty="0" smtClean="0"/>
              <a:t>in a format that is:</a:t>
            </a:r>
          </a:p>
          <a:p>
            <a:pPr marL="886460" lvl="3" indent="-256032">
              <a:lnSpc>
                <a:spcPct val="20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 Easily accessible</a:t>
            </a:r>
          </a:p>
          <a:p>
            <a:pPr marL="886460" lvl="3" indent="-256032">
              <a:lnSpc>
                <a:spcPct val="20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Presented </a:t>
            </a:r>
            <a:r>
              <a:rPr lang="en-US" dirty="0"/>
              <a:t>in a quick view graphic </a:t>
            </a:r>
            <a:r>
              <a:rPr lang="en-US" dirty="0" smtClean="0"/>
              <a:t>format</a:t>
            </a:r>
          </a:p>
          <a:p>
            <a:pPr marL="886460" lvl="3" indent="-256032">
              <a:lnSpc>
                <a:spcPct val="20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Capable of trending</a:t>
            </a:r>
          </a:p>
          <a:p>
            <a:pPr marL="886460" lvl="3" indent="-256032">
              <a:lnSpc>
                <a:spcPct val="20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Allows for drill down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3AEB-4126-437C-BCDA-F9D30B5ABC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 Snapshot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Total number of “status events” filed in one region over three day period</a:t>
            </a:r>
          </a:p>
          <a:p>
            <a:r>
              <a:rPr lang="en-US" dirty="0" smtClean="0"/>
              <a:t>Each status event results in a calculation for the individual patient, then a Median and Average for all patients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2"/>
          </p:nvPr>
        </p:nvGraphicFramePr>
        <p:xfrm>
          <a:off x="457200" y="1444625"/>
          <a:ext cx="4040188" cy="449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14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3768</TotalTime>
  <Words>1228</Words>
  <Application>Microsoft Office PowerPoint</Application>
  <PresentationFormat>On-screen Show (4:3)</PresentationFormat>
  <Paragraphs>180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Courier New</vt:lpstr>
      <vt:lpstr>Lucida Sans Unicode</vt:lpstr>
      <vt:lpstr>Verdana</vt:lpstr>
      <vt:lpstr>Wingdings</vt:lpstr>
      <vt:lpstr>Wingdings 2</vt:lpstr>
      <vt:lpstr>Wingdings 3</vt:lpstr>
      <vt:lpstr>Concourse</vt:lpstr>
      <vt:lpstr>Access to Data and Data Analysis for the End User</vt:lpstr>
      <vt:lpstr>PowerPoint Presentation</vt:lpstr>
      <vt:lpstr>Session Objectives</vt:lpstr>
      <vt:lpstr>CHRISTUS Health</vt:lpstr>
      <vt:lpstr>CHRISTUS HEALTH  Health Informatics Department</vt:lpstr>
      <vt:lpstr>Adoption</vt:lpstr>
      <vt:lpstr>Project Framework</vt:lpstr>
      <vt:lpstr>Opportunity</vt:lpstr>
      <vt:lpstr>Transaction Snapshot</vt:lpstr>
      <vt:lpstr>SCOPE</vt:lpstr>
      <vt:lpstr>Requested Metrics</vt:lpstr>
      <vt:lpstr>Data definition</vt:lpstr>
      <vt:lpstr>Challenges</vt:lpstr>
      <vt:lpstr>Collecting Data</vt:lpstr>
      <vt:lpstr>Collaborative Solution</vt:lpstr>
      <vt:lpstr>Analytics</vt:lpstr>
      <vt:lpstr>Data for Demonstration Only</vt:lpstr>
      <vt:lpstr>Components of ED No Wait Scorecard</vt:lpstr>
      <vt:lpstr>Census Summary Gauge</vt:lpstr>
      <vt:lpstr>Service Indicators</vt:lpstr>
      <vt:lpstr>Service Performance 10 day trend Select any of the Service Indicators to view 10 day trend for location</vt:lpstr>
      <vt:lpstr>Outcomes</vt:lpstr>
      <vt:lpstr>PowerPoint Presentation</vt:lpstr>
      <vt:lpstr>Lessons Learned</vt:lpstr>
      <vt:lpstr>End User Impression</vt:lpstr>
      <vt:lpstr>Contact Information</vt:lpstr>
      <vt:lpstr>PowerPoint Presentation</vt:lpstr>
    </vt:vector>
  </TitlesOfParts>
  <Company>Tenet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Informatics:  It’s Our Time!</dc:title>
  <dc:creator>DuSold, Dorothy</dc:creator>
  <cp:lastModifiedBy>DuSold, Dorothy</cp:lastModifiedBy>
  <cp:revision>78</cp:revision>
  <cp:lastPrinted>2015-09-09T17:47:31Z</cp:lastPrinted>
  <dcterms:created xsi:type="dcterms:W3CDTF">2014-08-13T16:42:57Z</dcterms:created>
  <dcterms:modified xsi:type="dcterms:W3CDTF">2015-09-25T04:12:32Z</dcterms:modified>
</cp:coreProperties>
</file>