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596" r:id="rId4"/>
    <p:sldId id="597" r:id="rId5"/>
    <p:sldId id="598" r:id="rId6"/>
    <p:sldId id="277" r:id="rId7"/>
    <p:sldId id="276" r:id="rId8"/>
    <p:sldId id="275" r:id="rId9"/>
    <p:sldId id="261" r:id="rId10"/>
    <p:sldId id="600" r:id="rId11"/>
    <p:sldId id="274" r:id="rId12"/>
    <p:sldId id="273" r:id="rId13"/>
    <p:sldId id="272" r:id="rId14"/>
    <p:sldId id="267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>
      <p:cViewPr varScale="1">
        <p:scale>
          <a:sx n="68" d="100"/>
          <a:sy n="68" d="100"/>
        </p:scale>
        <p:origin x="148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352AB5-A1AF-40AE-B97F-58ACAF468FA8}" type="doc">
      <dgm:prSet loTypeId="urn:microsoft.com/office/officeart/2005/8/layout/matrix1" loCatId="matrix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A314285D-717B-4678-BA28-84650525BD9B}">
      <dgm:prSet phldrT="[Text]" custT="1"/>
      <dgm:spPr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2800" b="1" dirty="0"/>
            <a:t>Home Grown </a:t>
          </a:r>
          <a:r>
            <a:rPr lang="en-US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rPr>
            <a:t>↑ ↑ ↑</a:t>
          </a:r>
          <a:endParaRPr lang="en-US" sz="2800" b="1" dirty="0">
            <a:solidFill>
              <a:srgbClr val="C00000"/>
            </a:solidFill>
          </a:endParaRPr>
        </a:p>
        <a:p>
          <a:r>
            <a:rPr lang="en-US" sz="2800" b="1" dirty="0"/>
            <a:t>Third Party </a:t>
          </a:r>
          <a:r>
            <a:rPr lang="en-US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rPr>
            <a:t>↑ ↑</a:t>
          </a:r>
          <a:endParaRPr lang="en-US" sz="2300" b="1" dirty="0">
            <a:solidFill>
              <a:srgbClr val="C00000"/>
            </a:solidFill>
          </a:endParaRPr>
        </a:p>
        <a:p>
          <a:r>
            <a:rPr lang="en-US" sz="2800" b="1" dirty="0"/>
            <a:t>Vendor</a:t>
          </a:r>
          <a:r>
            <a:rPr lang="en-US" sz="2300" b="1" dirty="0"/>
            <a:t> </a:t>
          </a:r>
          <a:r>
            <a:rPr lang="en-US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rPr>
            <a:t>↑</a:t>
          </a:r>
          <a:endParaRPr lang="en-US" sz="2300" b="1" dirty="0">
            <a:solidFill>
              <a:srgbClr val="C00000"/>
            </a:solidFill>
          </a:endParaRPr>
        </a:p>
      </dgm:t>
    </dgm:pt>
    <dgm:pt modelId="{4B67EB3D-D0FE-4673-A50C-2DC367FE2B71}" type="parTrans" cxnId="{26E7CCEE-4E1E-4E9E-B1FC-7D823F58C6C4}">
      <dgm:prSet/>
      <dgm:spPr/>
      <dgm:t>
        <a:bodyPr/>
        <a:lstStyle/>
        <a:p>
          <a:endParaRPr lang="en-US"/>
        </a:p>
      </dgm:t>
    </dgm:pt>
    <dgm:pt modelId="{B7C38DA3-FFF8-4439-BED3-39AC8CCD799C}" type="sibTrans" cxnId="{26E7CCEE-4E1E-4E9E-B1FC-7D823F58C6C4}">
      <dgm:prSet/>
      <dgm:spPr/>
      <dgm:t>
        <a:bodyPr/>
        <a:lstStyle/>
        <a:p>
          <a:endParaRPr lang="en-US"/>
        </a:p>
      </dgm:t>
    </dgm:pt>
    <dgm:pt modelId="{3473B8CB-80FC-42B8-A34A-F32917EF9645}">
      <dgm:prSet phldrT="[Text]" custT="1"/>
      <dgm:spPr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4000" dirty="0"/>
            <a:t>Time</a:t>
          </a:r>
        </a:p>
      </dgm:t>
    </dgm:pt>
    <dgm:pt modelId="{49CDEE2B-DED3-4466-A9DD-9D5DFF70FE0C}" type="parTrans" cxnId="{A8E29285-0059-465E-AD0C-BEF36BD34606}">
      <dgm:prSet/>
      <dgm:spPr/>
      <dgm:t>
        <a:bodyPr/>
        <a:lstStyle/>
        <a:p>
          <a:endParaRPr lang="en-US"/>
        </a:p>
      </dgm:t>
    </dgm:pt>
    <dgm:pt modelId="{4BB15C14-DDBA-408E-B31D-7B0EDA0FCF4C}" type="sibTrans" cxnId="{A8E29285-0059-465E-AD0C-BEF36BD34606}">
      <dgm:prSet/>
      <dgm:spPr/>
      <dgm:t>
        <a:bodyPr/>
        <a:lstStyle/>
        <a:p>
          <a:endParaRPr lang="en-US"/>
        </a:p>
      </dgm:t>
    </dgm:pt>
    <dgm:pt modelId="{05753162-72F8-4B6C-BA83-5B1FAE72DCE7}">
      <dgm:prSet phldrT="[Text]" custT="1"/>
      <dgm:spPr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4000" dirty="0"/>
            <a:t>Money</a:t>
          </a:r>
        </a:p>
      </dgm:t>
    </dgm:pt>
    <dgm:pt modelId="{4E7FCA80-4F8E-47C6-B2CD-F9E8ACB1291C}" type="parTrans" cxnId="{B5B7CE5B-0FE1-49C5-A7E1-E993711C4F2F}">
      <dgm:prSet/>
      <dgm:spPr/>
      <dgm:t>
        <a:bodyPr/>
        <a:lstStyle/>
        <a:p>
          <a:endParaRPr lang="en-US"/>
        </a:p>
      </dgm:t>
    </dgm:pt>
    <dgm:pt modelId="{BACD43B6-F559-4164-8EFB-33D3107EAEC7}" type="sibTrans" cxnId="{B5B7CE5B-0FE1-49C5-A7E1-E993711C4F2F}">
      <dgm:prSet/>
      <dgm:spPr/>
      <dgm:t>
        <a:bodyPr/>
        <a:lstStyle/>
        <a:p>
          <a:endParaRPr lang="en-US"/>
        </a:p>
      </dgm:t>
    </dgm:pt>
    <dgm:pt modelId="{495EA9EB-9525-4731-A951-BCE88147B010}">
      <dgm:prSet phldrT="[Text]" custT="1"/>
      <dgm:spPr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4000" dirty="0"/>
            <a:t>Manpower</a:t>
          </a:r>
        </a:p>
      </dgm:t>
    </dgm:pt>
    <dgm:pt modelId="{93FF0060-5ACD-4411-9051-2EFEDCDC9C02}" type="parTrans" cxnId="{82A488D0-5A18-49EA-9C38-FE7BF5833CAA}">
      <dgm:prSet/>
      <dgm:spPr/>
      <dgm:t>
        <a:bodyPr/>
        <a:lstStyle/>
        <a:p>
          <a:endParaRPr lang="en-US"/>
        </a:p>
      </dgm:t>
    </dgm:pt>
    <dgm:pt modelId="{BFE2E879-32D7-4CB9-8D11-518FB521B95D}" type="sibTrans" cxnId="{82A488D0-5A18-49EA-9C38-FE7BF5833CAA}">
      <dgm:prSet/>
      <dgm:spPr/>
      <dgm:t>
        <a:bodyPr/>
        <a:lstStyle/>
        <a:p>
          <a:endParaRPr lang="en-US"/>
        </a:p>
      </dgm:t>
    </dgm:pt>
    <dgm:pt modelId="{403D5FED-222D-479D-9E3C-30AC3FD466BD}">
      <dgm:prSet phldrT="[Text]" custT="1"/>
      <dgm:spPr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4000" dirty="0"/>
            <a:t>Talent</a:t>
          </a:r>
        </a:p>
      </dgm:t>
    </dgm:pt>
    <dgm:pt modelId="{53E55074-8D39-4821-BC39-68A6BF34667B}" type="parTrans" cxnId="{DD607595-5573-4D67-9421-53E094A6348A}">
      <dgm:prSet/>
      <dgm:spPr/>
      <dgm:t>
        <a:bodyPr/>
        <a:lstStyle/>
        <a:p>
          <a:endParaRPr lang="en-US"/>
        </a:p>
      </dgm:t>
    </dgm:pt>
    <dgm:pt modelId="{E8C00E2D-B466-4CC8-A4D4-7DD9F9E6F4B9}" type="sibTrans" cxnId="{DD607595-5573-4D67-9421-53E094A6348A}">
      <dgm:prSet/>
      <dgm:spPr/>
      <dgm:t>
        <a:bodyPr/>
        <a:lstStyle/>
        <a:p>
          <a:endParaRPr lang="en-US"/>
        </a:p>
      </dgm:t>
    </dgm:pt>
    <dgm:pt modelId="{89062956-1C97-41B1-AFC0-1BAB82ADE68F}" type="pres">
      <dgm:prSet presAssocID="{97352AB5-A1AF-40AE-B97F-58ACAF468FA8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D0A2F4D-7881-4EB0-8466-33C4999419D0}" type="pres">
      <dgm:prSet presAssocID="{97352AB5-A1AF-40AE-B97F-58ACAF468FA8}" presName="matrix" presStyleCnt="0"/>
      <dgm:spPr/>
    </dgm:pt>
    <dgm:pt modelId="{E983C324-A83F-4995-90A9-5435C8418270}" type="pres">
      <dgm:prSet presAssocID="{97352AB5-A1AF-40AE-B97F-58ACAF468FA8}" presName="tile1" presStyleLbl="node1" presStyleIdx="0" presStyleCnt="4"/>
      <dgm:spPr/>
    </dgm:pt>
    <dgm:pt modelId="{3890ACC5-A402-46E2-AA3F-8FC8E96328F1}" type="pres">
      <dgm:prSet presAssocID="{97352AB5-A1AF-40AE-B97F-58ACAF468FA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B9F8827-C625-4A53-8C9D-9BF4C892F287}" type="pres">
      <dgm:prSet presAssocID="{97352AB5-A1AF-40AE-B97F-58ACAF468FA8}" presName="tile2" presStyleLbl="node1" presStyleIdx="1" presStyleCnt="4"/>
      <dgm:spPr/>
    </dgm:pt>
    <dgm:pt modelId="{A9CBBDCA-3AC4-45EE-8298-4215881A1582}" type="pres">
      <dgm:prSet presAssocID="{97352AB5-A1AF-40AE-B97F-58ACAF468FA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8895157-0E69-454A-B5D1-CC85470F9FD7}" type="pres">
      <dgm:prSet presAssocID="{97352AB5-A1AF-40AE-B97F-58ACAF468FA8}" presName="tile3" presStyleLbl="node1" presStyleIdx="2" presStyleCnt="4"/>
      <dgm:spPr/>
    </dgm:pt>
    <dgm:pt modelId="{878008D6-F92D-4763-A3AC-E22AC8ACC3EF}" type="pres">
      <dgm:prSet presAssocID="{97352AB5-A1AF-40AE-B97F-58ACAF468FA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E191CF7-E56D-4928-B302-06F096FD5488}" type="pres">
      <dgm:prSet presAssocID="{97352AB5-A1AF-40AE-B97F-58ACAF468FA8}" presName="tile4" presStyleLbl="node1" presStyleIdx="3" presStyleCnt="4"/>
      <dgm:spPr/>
    </dgm:pt>
    <dgm:pt modelId="{4EB94E1E-1B20-4901-884A-0AC72CB65067}" type="pres">
      <dgm:prSet presAssocID="{97352AB5-A1AF-40AE-B97F-58ACAF468FA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0745ECD8-18A5-47D5-9AAD-FF0AC9DEA4AE}" type="pres">
      <dgm:prSet presAssocID="{97352AB5-A1AF-40AE-B97F-58ACAF468FA8}" presName="centerTile" presStyleLbl="fgShp" presStyleIdx="0" presStyleCnt="1" custScaleX="179012" custScaleY="152227">
        <dgm:presLayoutVars>
          <dgm:chMax val="0"/>
          <dgm:chPref val="0"/>
        </dgm:presLayoutVars>
      </dgm:prSet>
      <dgm:spPr/>
    </dgm:pt>
  </dgm:ptLst>
  <dgm:cxnLst>
    <dgm:cxn modelId="{FB5D252B-FB9B-4663-B0E8-4EF349F1D909}" type="presOf" srcId="{3473B8CB-80FC-42B8-A34A-F32917EF9645}" destId="{3890ACC5-A402-46E2-AA3F-8FC8E96328F1}" srcOrd="1" destOrd="0" presId="urn:microsoft.com/office/officeart/2005/8/layout/matrix1"/>
    <dgm:cxn modelId="{B2FD3C37-BD27-4BF3-B1EA-357C4886E184}" type="presOf" srcId="{A314285D-717B-4678-BA28-84650525BD9B}" destId="{0745ECD8-18A5-47D5-9AAD-FF0AC9DEA4AE}" srcOrd="0" destOrd="0" presId="urn:microsoft.com/office/officeart/2005/8/layout/matrix1"/>
    <dgm:cxn modelId="{B5B7CE5B-0FE1-49C5-A7E1-E993711C4F2F}" srcId="{A314285D-717B-4678-BA28-84650525BD9B}" destId="{05753162-72F8-4B6C-BA83-5B1FAE72DCE7}" srcOrd="1" destOrd="0" parTransId="{4E7FCA80-4F8E-47C6-B2CD-F9E8ACB1291C}" sibTransId="{BACD43B6-F559-4164-8EFB-33D3107EAEC7}"/>
    <dgm:cxn modelId="{6E3E3554-1B31-4570-9AFF-C4278D82CC0D}" type="presOf" srcId="{3473B8CB-80FC-42B8-A34A-F32917EF9645}" destId="{E983C324-A83F-4995-90A9-5435C8418270}" srcOrd="0" destOrd="0" presId="urn:microsoft.com/office/officeart/2005/8/layout/matrix1"/>
    <dgm:cxn modelId="{95104E78-782F-4BE5-8550-A3069A73FBE3}" type="presOf" srcId="{05753162-72F8-4B6C-BA83-5B1FAE72DCE7}" destId="{4B9F8827-C625-4A53-8C9D-9BF4C892F287}" srcOrd="0" destOrd="0" presId="urn:microsoft.com/office/officeart/2005/8/layout/matrix1"/>
    <dgm:cxn modelId="{DCD4737D-1FCC-4A8E-9A68-47E1E95986C7}" type="presOf" srcId="{05753162-72F8-4B6C-BA83-5B1FAE72DCE7}" destId="{A9CBBDCA-3AC4-45EE-8298-4215881A1582}" srcOrd="1" destOrd="0" presId="urn:microsoft.com/office/officeart/2005/8/layout/matrix1"/>
    <dgm:cxn modelId="{A8E29285-0059-465E-AD0C-BEF36BD34606}" srcId="{A314285D-717B-4678-BA28-84650525BD9B}" destId="{3473B8CB-80FC-42B8-A34A-F32917EF9645}" srcOrd="0" destOrd="0" parTransId="{49CDEE2B-DED3-4466-A9DD-9D5DFF70FE0C}" sibTransId="{4BB15C14-DDBA-408E-B31D-7B0EDA0FCF4C}"/>
    <dgm:cxn modelId="{DD607595-5573-4D67-9421-53E094A6348A}" srcId="{A314285D-717B-4678-BA28-84650525BD9B}" destId="{403D5FED-222D-479D-9E3C-30AC3FD466BD}" srcOrd="3" destOrd="0" parTransId="{53E55074-8D39-4821-BC39-68A6BF34667B}" sibTransId="{E8C00E2D-B466-4CC8-A4D4-7DD9F9E6F4B9}"/>
    <dgm:cxn modelId="{A154D9A1-AEB2-44C9-90CC-C7C0CE6E1BDF}" type="presOf" srcId="{495EA9EB-9525-4731-A951-BCE88147B010}" destId="{B8895157-0E69-454A-B5D1-CC85470F9FD7}" srcOrd="0" destOrd="0" presId="urn:microsoft.com/office/officeart/2005/8/layout/matrix1"/>
    <dgm:cxn modelId="{3E06AEA4-ABA6-4FDC-AB7C-146086567C4E}" type="presOf" srcId="{403D5FED-222D-479D-9E3C-30AC3FD466BD}" destId="{0E191CF7-E56D-4928-B302-06F096FD5488}" srcOrd="0" destOrd="0" presId="urn:microsoft.com/office/officeart/2005/8/layout/matrix1"/>
    <dgm:cxn modelId="{A5957CB6-0701-477B-830F-E70FE359AC52}" type="presOf" srcId="{495EA9EB-9525-4731-A951-BCE88147B010}" destId="{878008D6-F92D-4763-A3AC-E22AC8ACC3EF}" srcOrd="1" destOrd="0" presId="urn:microsoft.com/office/officeart/2005/8/layout/matrix1"/>
    <dgm:cxn modelId="{E6BA98C3-5AF5-430E-B850-2553673F374E}" type="presOf" srcId="{97352AB5-A1AF-40AE-B97F-58ACAF468FA8}" destId="{89062956-1C97-41B1-AFC0-1BAB82ADE68F}" srcOrd="0" destOrd="0" presId="urn:microsoft.com/office/officeart/2005/8/layout/matrix1"/>
    <dgm:cxn modelId="{82A488D0-5A18-49EA-9C38-FE7BF5833CAA}" srcId="{A314285D-717B-4678-BA28-84650525BD9B}" destId="{495EA9EB-9525-4731-A951-BCE88147B010}" srcOrd="2" destOrd="0" parTransId="{93FF0060-5ACD-4411-9051-2EFEDCDC9C02}" sibTransId="{BFE2E879-32D7-4CB9-8D11-518FB521B95D}"/>
    <dgm:cxn modelId="{26E7CCEE-4E1E-4E9E-B1FC-7D823F58C6C4}" srcId="{97352AB5-A1AF-40AE-B97F-58ACAF468FA8}" destId="{A314285D-717B-4678-BA28-84650525BD9B}" srcOrd="0" destOrd="0" parTransId="{4B67EB3D-D0FE-4673-A50C-2DC367FE2B71}" sibTransId="{B7C38DA3-FFF8-4439-BED3-39AC8CCD799C}"/>
    <dgm:cxn modelId="{85799BFC-23E7-49A3-B82A-187295E7B743}" type="presOf" srcId="{403D5FED-222D-479D-9E3C-30AC3FD466BD}" destId="{4EB94E1E-1B20-4901-884A-0AC72CB65067}" srcOrd="1" destOrd="0" presId="urn:microsoft.com/office/officeart/2005/8/layout/matrix1"/>
    <dgm:cxn modelId="{D2EE3952-ECE5-4798-ABAA-86B8E661363D}" type="presParOf" srcId="{89062956-1C97-41B1-AFC0-1BAB82ADE68F}" destId="{4D0A2F4D-7881-4EB0-8466-33C4999419D0}" srcOrd="0" destOrd="0" presId="urn:microsoft.com/office/officeart/2005/8/layout/matrix1"/>
    <dgm:cxn modelId="{5110E559-C594-43ED-B9D7-616ECE7A7A02}" type="presParOf" srcId="{4D0A2F4D-7881-4EB0-8466-33C4999419D0}" destId="{E983C324-A83F-4995-90A9-5435C8418270}" srcOrd="0" destOrd="0" presId="urn:microsoft.com/office/officeart/2005/8/layout/matrix1"/>
    <dgm:cxn modelId="{1F579090-6EDF-4B9F-8E9E-16AE22E20FA2}" type="presParOf" srcId="{4D0A2F4D-7881-4EB0-8466-33C4999419D0}" destId="{3890ACC5-A402-46E2-AA3F-8FC8E96328F1}" srcOrd="1" destOrd="0" presId="urn:microsoft.com/office/officeart/2005/8/layout/matrix1"/>
    <dgm:cxn modelId="{0CB685B3-1A36-4BAC-8D34-A658876A9DB1}" type="presParOf" srcId="{4D0A2F4D-7881-4EB0-8466-33C4999419D0}" destId="{4B9F8827-C625-4A53-8C9D-9BF4C892F287}" srcOrd="2" destOrd="0" presId="urn:microsoft.com/office/officeart/2005/8/layout/matrix1"/>
    <dgm:cxn modelId="{3E6C94CF-575F-4F62-99BC-650A97EB69CC}" type="presParOf" srcId="{4D0A2F4D-7881-4EB0-8466-33C4999419D0}" destId="{A9CBBDCA-3AC4-45EE-8298-4215881A1582}" srcOrd="3" destOrd="0" presId="urn:microsoft.com/office/officeart/2005/8/layout/matrix1"/>
    <dgm:cxn modelId="{59F0C8CE-EE17-4CAC-9D2A-7764F9199E81}" type="presParOf" srcId="{4D0A2F4D-7881-4EB0-8466-33C4999419D0}" destId="{B8895157-0E69-454A-B5D1-CC85470F9FD7}" srcOrd="4" destOrd="0" presId="urn:microsoft.com/office/officeart/2005/8/layout/matrix1"/>
    <dgm:cxn modelId="{2BCB7B2B-ADC7-43B4-A96E-3A95AA9751F5}" type="presParOf" srcId="{4D0A2F4D-7881-4EB0-8466-33C4999419D0}" destId="{878008D6-F92D-4763-A3AC-E22AC8ACC3EF}" srcOrd="5" destOrd="0" presId="urn:microsoft.com/office/officeart/2005/8/layout/matrix1"/>
    <dgm:cxn modelId="{AC3C9671-F0FB-4FD0-B92E-7F79AE54472A}" type="presParOf" srcId="{4D0A2F4D-7881-4EB0-8466-33C4999419D0}" destId="{0E191CF7-E56D-4928-B302-06F096FD5488}" srcOrd="6" destOrd="0" presId="urn:microsoft.com/office/officeart/2005/8/layout/matrix1"/>
    <dgm:cxn modelId="{1144C1E2-FEA3-4886-9DBB-8E8729A890F7}" type="presParOf" srcId="{4D0A2F4D-7881-4EB0-8466-33C4999419D0}" destId="{4EB94E1E-1B20-4901-884A-0AC72CB65067}" srcOrd="7" destOrd="0" presId="urn:microsoft.com/office/officeart/2005/8/layout/matrix1"/>
    <dgm:cxn modelId="{34CB7D0A-A32F-4A12-ACD8-D526BA68CDA3}" type="presParOf" srcId="{89062956-1C97-41B1-AFC0-1BAB82ADE68F}" destId="{0745ECD8-18A5-47D5-9AAD-FF0AC9DEA4AE}" srcOrd="1" destOrd="0" presId="urn:microsoft.com/office/officeart/2005/8/layout/matrix1"/>
  </dgm:cxnLst>
  <dgm:bg>
    <a:effectLst>
      <a:outerShdw blurRad="50800" dist="38100" dir="8100000" algn="tr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83C324-A83F-4995-90A9-5435C8418270}">
      <dsp:nvSpPr>
        <dsp:cNvPr id="0" name=""/>
        <dsp:cNvSpPr/>
      </dsp:nvSpPr>
      <dsp:spPr>
        <a:xfrm rot="16200000">
          <a:off x="952500" y="-952500"/>
          <a:ext cx="2095500" cy="4000500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Time</a:t>
          </a:r>
        </a:p>
      </dsp:txBody>
      <dsp:txXfrm rot="5400000">
        <a:off x="0" y="0"/>
        <a:ext cx="4000500" cy="1571625"/>
      </dsp:txXfrm>
    </dsp:sp>
    <dsp:sp modelId="{4B9F8827-C625-4A53-8C9D-9BF4C892F287}">
      <dsp:nvSpPr>
        <dsp:cNvPr id="0" name=""/>
        <dsp:cNvSpPr/>
      </dsp:nvSpPr>
      <dsp:spPr>
        <a:xfrm>
          <a:off x="4000500" y="0"/>
          <a:ext cx="4000500" cy="2095500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Money</a:t>
          </a:r>
        </a:p>
      </dsp:txBody>
      <dsp:txXfrm>
        <a:off x="4000500" y="0"/>
        <a:ext cx="4000500" cy="1571625"/>
      </dsp:txXfrm>
    </dsp:sp>
    <dsp:sp modelId="{B8895157-0E69-454A-B5D1-CC85470F9FD7}">
      <dsp:nvSpPr>
        <dsp:cNvPr id="0" name=""/>
        <dsp:cNvSpPr/>
      </dsp:nvSpPr>
      <dsp:spPr>
        <a:xfrm rot="10800000">
          <a:off x="0" y="2095500"/>
          <a:ext cx="4000500" cy="2095500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Manpower</a:t>
          </a:r>
        </a:p>
      </dsp:txBody>
      <dsp:txXfrm rot="10800000">
        <a:off x="0" y="2619374"/>
        <a:ext cx="4000500" cy="1571625"/>
      </dsp:txXfrm>
    </dsp:sp>
    <dsp:sp modelId="{0E191CF7-E56D-4928-B302-06F096FD5488}">
      <dsp:nvSpPr>
        <dsp:cNvPr id="0" name=""/>
        <dsp:cNvSpPr/>
      </dsp:nvSpPr>
      <dsp:spPr>
        <a:xfrm rot="5400000">
          <a:off x="4953000" y="1143000"/>
          <a:ext cx="2095500" cy="4000500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Talent</a:t>
          </a:r>
        </a:p>
      </dsp:txBody>
      <dsp:txXfrm rot="-5400000">
        <a:off x="4000500" y="2619374"/>
        <a:ext cx="4000500" cy="1571625"/>
      </dsp:txXfrm>
    </dsp:sp>
    <dsp:sp modelId="{0745ECD8-18A5-47D5-9AAD-FF0AC9DEA4AE}">
      <dsp:nvSpPr>
        <dsp:cNvPr id="0" name=""/>
        <dsp:cNvSpPr/>
      </dsp:nvSpPr>
      <dsp:spPr>
        <a:xfrm>
          <a:off x="1852087" y="1298020"/>
          <a:ext cx="4296825" cy="1594958"/>
        </a:xfrm>
        <a:prstGeom prst="round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63500" dist="50800" dir="18900000">
            <a:prstClr val="black">
              <a:alpha val="50000"/>
            </a:prst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Home Grown </a:t>
          </a:r>
          <a:r>
            <a:rPr lang="en-US" sz="2800" b="1" kern="12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rPr>
            <a:t>↑ ↑ ↑</a:t>
          </a:r>
          <a:endParaRPr lang="en-US" sz="2800" b="1" kern="1200" dirty="0">
            <a:solidFill>
              <a:srgbClr val="C00000"/>
            </a:solidFill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Third Party </a:t>
          </a:r>
          <a:r>
            <a:rPr lang="en-US" sz="2800" b="1" kern="12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rPr>
            <a:t>↑ ↑</a:t>
          </a:r>
          <a:endParaRPr lang="en-US" sz="2300" b="1" kern="1200" dirty="0">
            <a:solidFill>
              <a:srgbClr val="C00000"/>
            </a:solidFill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Vendor</a:t>
          </a:r>
          <a:r>
            <a:rPr lang="en-US" sz="2300" b="1" kern="1200" dirty="0"/>
            <a:t> </a:t>
          </a:r>
          <a:r>
            <a:rPr lang="en-US" sz="2800" b="1" kern="12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rPr>
            <a:t>↑</a:t>
          </a:r>
          <a:endParaRPr lang="en-US" sz="2300" b="1" kern="1200" dirty="0">
            <a:solidFill>
              <a:srgbClr val="C00000"/>
            </a:solidFill>
          </a:endParaRPr>
        </a:p>
      </dsp:txBody>
      <dsp:txXfrm>
        <a:off x="1929946" y="1375879"/>
        <a:ext cx="4141107" cy="1439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873B4-CD70-41D1-8A9D-71C20E122837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7A233-C82D-41BE-894F-457609E18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68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6000"/>
            <a:lum/>
          </a:blip>
          <a:srcRect/>
          <a:stretch>
            <a:fillRect t="-36000" r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277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3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alphaModFix amt="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30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8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alphaModFix amt="5000"/>
            <a:lum/>
          </a:blip>
          <a:srcRect/>
          <a:tile tx="44450" ty="6350" sx="97000" sy="99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1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6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alphaModFix amt="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0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1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6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2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0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1DF2E-FD78-4A4A-A934-E7070AABC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D4C970-31B7-4883-976B-F873F1948A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3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3000"/>
            <a:lum/>
          </a:blip>
          <a:srcRect/>
          <a:tile tx="44450" ty="31750" sx="97000" sy="9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1B803-E462-4741-B8BD-B058610752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686800" y="0"/>
            <a:ext cx="457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530" y="6250598"/>
            <a:ext cx="1828069" cy="607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435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tannanelson@texashealth.org" TargetMode="External"/><Relationship Id="rId2" Type="http://schemas.openxmlformats.org/officeDocument/2006/relationships/hyperlink" Target="mailto:jonipadden@texashealth.or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speculummaius.wordpress.com/2013/04/18/il-tablet-come-ausilio" TargetMode="External"/><Relationship Id="rId7" Type="http://schemas.openxmlformats.org/officeDocument/2006/relationships/hyperlink" Target="https://creativecommons.org/licenses/by-nd/3.0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mediatorblahblah.blogspot.com/2007/02/starting-mediation-practice.html" TargetMode="External"/><Relationship Id="rId5" Type="http://schemas.openxmlformats.org/officeDocument/2006/relationships/image" Target="../media/image4.gif"/><Relationship Id="rId4" Type="http://schemas.openxmlformats.org/officeDocument/2006/relationships/hyperlink" Target="https://creativecommons.org/licenses/by-nc-sa/3.0/" TargetMode="External"/><Relationship Id="rId9" Type="http://schemas.openxmlformats.org/officeDocument/2006/relationships/hyperlink" Target="https://pixabay.com/en/artificial-intelligence-ai-robot-2228610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219200"/>
            <a:ext cx="8610600" cy="3200400"/>
          </a:xfrm>
        </p:spPr>
        <p:txBody>
          <a:bodyPr>
            <a:normAutofit fontScale="90000"/>
          </a:bodyPr>
          <a:lstStyle/>
          <a:p>
            <a:r>
              <a:rPr lang="en-US" dirty="0"/>
              <a:t>Screening Tools Based on Informatics Science: </a:t>
            </a:r>
            <a:br>
              <a:rPr lang="en-US" dirty="0"/>
            </a:br>
            <a:r>
              <a:rPr lang="en-US" dirty="0"/>
              <a:t>Moving to Predictive Analysis as a Way to Make Screening More Relevant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495800"/>
            <a:ext cx="6858000" cy="1752600"/>
          </a:xfrm>
        </p:spPr>
        <p:txBody>
          <a:bodyPr/>
          <a:lstStyle/>
          <a:p>
            <a:r>
              <a:rPr lang="en-US" dirty="0"/>
              <a:t>Joni Padden, DNP, APRN, BC, CPHIMS</a:t>
            </a:r>
          </a:p>
          <a:p>
            <a:r>
              <a:rPr lang="en-US" dirty="0"/>
              <a:t>Tanna Nelson, MSN, RN-BC, CPHIMS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7544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0A89B-F1CA-41BC-B5E7-209BF38DF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Difficulty with Clinical Predictive Models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25D017B-7052-48AD-B79A-B61C4A185E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945580"/>
              </p:ext>
            </p:extLst>
          </p:nvPr>
        </p:nvGraphicFramePr>
        <p:xfrm>
          <a:off x="381000" y="1905000"/>
          <a:ext cx="8001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4DD1A-D7AD-44D7-9E2B-FFB84B61B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02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36715-4F76-4CEF-B53E-9B211ED57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Manual Screening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16A0E-D7DA-4D03-BE9D-B152185CA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Benefits</a:t>
            </a:r>
          </a:p>
          <a:p>
            <a:r>
              <a:rPr lang="en-US" dirty="0"/>
              <a:t>Meets regulatory requirements</a:t>
            </a:r>
          </a:p>
          <a:p>
            <a:r>
              <a:rPr lang="en-US" dirty="0"/>
              <a:t>Cues critical thinking process</a:t>
            </a:r>
          </a:p>
          <a:p>
            <a:pPr marL="0" indent="0">
              <a:buNone/>
            </a:pPr>
            <a:r>
              <a:rPr lang="en-US" dirty="0"/>
              <a:t>Risks</a:t>
            </a:r>
          </a:p>
          <a:p>
            <a:r>
              <a:rPr lang="en-US" dirty="0"/>
              <a:t>Takes up valuable nursing time</a:t>
            </a:r>
          </a:p>
          <a:p>
            <a:r>
              <a:rPr lang="en-US" dirty="0"/>
              <a:t>Task versus action-oriented information</a:t>
            </a:r>
          </a:p>
          <a:p>
            <a:r>
              <a:rPr lang="en-US" dirty="0"/>
              <a:t>Often untrustworthy and inaccurate (click to get short answer)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B230C1-B15A-41A9-BBF3-A0BA307E2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09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E8215-5F4A-446E-B92E-845A35475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Informatics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FCA64-1F46-4F76-96EF-915367AC2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Benefits</a:t>
            </a:r>
          </a:p>
          <a:p>
            <a:r>
              <a:rPr lang="en-US" dirty="0"/>
              <a:t>Reduces documentation and cognitive burden</a:t>
            </a:r>
          </a:p>
          <a:p>
            <a:r>
              <a:rPr lang="en-US" dirty="0"/>
              <a:t>‘Smart’ calculations based on assessment and other clinical information</a:t>
            </a:r>
          </a:p>
          <a:p>
            <a:r>
              <a:rPr lang="en-US" dirty="0"/>
              <a:t>Is not user dependent</a:t>
            </a:r>
          </a:p>
          <a:p>
            <a:pPr marL="0" indent="0">
              <a:buNone/>
            </a:pPr>
            <a:r>
              <a:rPr lang="en-US" dirty="0"/>
              <a:t>Risks</a:t>
            </a:r>
          </a:p>
          <a:p>
            <a:r>
              <a:rPr lang="en-US" dirty="0"/>
              <a:t>Reliance on model and not critical judgement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79AE8A-C9E6-4902-A186-3E7C9DD30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11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3ABBB-89B4-45E3-87A2-B2CA89984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0BD1D-F8B3-40B5-97B5-C0B3702F7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Predictive Analytic tools will change how screening and risk assessments are done</a:t>
            </a:r>
          </a:p>
          <a:p>
            <a:r>
              <a:rPr lang="en-US" dirty="0"/>
              <a:t>Focus on foundational ‘real time’ documentation</a:t>
            </a:r>
          </a:p>
          <a:p>
            <a:r>
              <a:rPr lang="en-US" dirty="0"/>
              <a:t>Distilling key ‘trigger’ assessment information to develop evidence-based assessments</a:t>
            </a:r>
          </a:p>
          <a:p>
            <a:pPr lvl="1"/>
            <a:r>
              <a:rPr lang="en-US" dirty="0"/>
              <a:t>How one question can inform multiple screens/tools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10E72-80A1-410A-BF50-85A70C37E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41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dirty="0"/>
              <a:t>???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41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Joni Padden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jonipadden@texashealth.org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Tanna Nelson</a:t>
            </a:r>
            <a:endParaRPr lang="en-US" dirty="0"/>
          </a:p>
          <a:p>
            <a:pPr marL="0" indent="0">
              <a:buNone/>
            </a:pPr>
            <a:r>
              <a:rPr lang="en-US" u="sng" dirty="0">
                <a:hlinkClick r:id="rId3"/>
              </a:rPr>
              <a:t>tannanelson@texashealth.org</a:t>
            </a:r>
            <a:r>
              <a:rPr lang="en-US" u="sng" dirty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95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634563"/>
            <a:ext cx="6934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Neither Tanna Nelson nor Joni Padden have any conflict of interest to disclose.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01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F3335-ACD2-4552-A89E-E15D9BCA9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68957-F361-4C9C-974F-E910B5821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Understand how the use of predictive analytic tools can replace manual screening/risk assessment tools.</a:t>
            </a:r>
          </a:p>
          <a:p>
            <a:r>
              <a:rPr lang="en-US" sz="2400" dirty="0"/>
              <a:t>Describe how THR has evolved from using a manual scoring tools to more accurate predictive analytic tools to improve patient outcomes.</a:t>
            </a:r>
          </a:p>
          <a:p>
            <a:r>
              <a:rPr lang="en-US" sz="2400" dirty="0"/>
              <a:t>Discuss future state of screening being done by predictive analytic models and how workflow/assessments will evolve.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214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F3335-ACD2-4552-A89E-E15D9BCA9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Screening Tools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68957-F361-4C9C-974F-E910B5821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sz="2400" dirty="0"/>
              <a:t>Paper based tools</a:t>
            </a:r>
          </a:p>
          <a:p>
            <a:pPr lvl="1"/>
            <a:r>
              <a:rPr lang="en-US" sz="2400" dirty="0"/>
              <a:t>Modified Early Warning Score (MEWS), Systemic Inflammatory Response Score (SIRS), Braden Skin, Johns-Hopkins Fall Risk Prevention, Columbia Suicide Severity Risk (CSSR)</a:t>
            </a:r>
          </a:p>
          <a:p>
            <a:r>
              <a:rPr lang="en-US" sz="2400" dirty="0"/>
              <a:t>Electronic versions of paper tools</a:t>
            </a:r>
          </a:p>
          <a:p>
            <a:r>
              <a:rPr lang="en-US" sz="2400" dirty="0"/>
              <a:t>Predictive Analytic tools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E7AF31-396F-4585-B4E9-2B4656008F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323098" y="4556605"/>
            <a:ext cx="1837364" cy="18373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B2B7FE-A5EE-400D-9B45-EDAC1E4994D5}"/>
              </a:ext>
            </a:extLst>
          </p:cNvPr>
          <p:cNvSpPr txBox="1"/>
          <p:nvPr/>
        </p:nvSpPr>
        <p:spPr>
          <a:xfrm>
            <a:off x="2412980" y="590932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://speculummaius.wordpress.com/2013/04/18/il-tablet-come-ausilio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nc-sa/3.0/"/>
              </a:rPr>
              <a:t>CC BY-SA-NC</a:t>
            </a:r>
            <a:endParaRPr lang="en-US" sz="9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32DF29-D73A-4193-819C-A396A7542B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57200" y="4641850"/>
            <a:ext cx="1895475" cy="16668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3D16C3-4D2A-483E-9927-19BE28CE4FFE}"/>
              </a:ext>
            </a:extLst>
          </p:cNvPr>
          <p:cNvSpPr txBox="1"/>
          <p:nvPr/>
        </p:nvSpPr>
        <p:spPr>
          <a:xfrm>
            <a:off x="457200" y="6334682"/>
            <a:ext cx="1895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6" tooltip="http://mediatorblahblah.blogspot.com/2007/02/starting-mediation-practice.html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7" tooltip="https://creativecommons.org/licenses/by-nd/3.0/"/>
              </a:rPr>
              <a:t>CC BY-ND</a:t>
            </a:r>
            <a:endParaRPr lang="en-US" sz="9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4E650F5-42DB-40ED-B4D3-2C2CF2E3750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5943600" y="4772473"/>
            <a:ext cx="2653891" cy="165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340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DA859-D286-491A-9162-2260EA107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 case study: sepsis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8673FE-4EB0-4F34-B9A5-56A23C39EA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AEC519-A48D-4490-835B-17E0F1DC5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56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B0B92-C309-4CB6-B124-B891E1FD2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 Case Study:  Sepsis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B82D8-9EC9-45E3-9D7F-94A823FA8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Paper tool developed by entity Emergency Room as part of a national pilot</a:t>
            </a:r>
          </a:p>
          <a:p>
            <a:r>
              <a:rPr lang="en-US" dirty="0"/>
              <a:t>Paper tool built into EHR as simple scoring tool</a:t>
            </a:r>
          </a:p>
          <a:p>
            <a:r>
              <a:rPr lang="en-US" dirty="0"/>
              <a:t>Augmented to have BPAs/actions associated with trigger scores</a:t>
            </a:r>
          </a:p>
          <a:p>
            <a:r>
              <a:rPr lang="en-US" dirty="0"/>
              <a:t>Replaced with THR developed Think Sepsis tool to predict risk of Infection</a:t>
            </a:r>
          </a:p>
          <a:p>
            <a:r>
              <a:rPr lang="en-US" dirty="0"/>
              <a:t>Replaced with Epic’s Sepsis Likelihood Score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20EEA8-97D7-4A9F-A217-BC4EA88C9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12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BF0CB-B086-493C-99A1-397A9D92A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 Sepsis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27BB1-BE33-455F-AFAC-E4F5E8465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Home grown model designed to meet organizational priorities:</a:t>
            </a:r>
          </a:p>
          <a:p>
            <a:pPr lvl="1"/>
            <a:r>
              <a:rPr lang="en-US" dirty="0"/>
              <a:t>More sensitive, less specific</a:t>
            </a:r>
          </a:p>
          <a:p>
            <a:pPr lvl="1"/>
            <a:r>
              <a:rPr lang="en-US" dirty="0"/>
              <a:t>Instructions: </a:t>
            </a:r>
            <a:r>
              <a:rPr lang="en-US" b="1" dirty="0"/>
              <a:t>“Do not miss a single sepsis patient”</a:t>
            </a:r>
          </a:p>
          <a:p>
            <a:pPr lvl="1"/>
            <a:r>
              <a:rPr lang="en-US" dirty="0"/>
              <a:t>Rapid deployment (2 months)</a:t>
            </a:r>
          </a:p>
          <a:p>
            <a:pPr marL="0" indent="0">
              <a:buNone/>
            </a:pPr>
            <a:r>
              <a:rPr lang="en-US" dirty="0"/>
              <a:t>Model Characteristics</a:t>
            </a:r>
          </a:p>
          <a:p>
            <a:pPr lvl="1"/>
            <a:r>
              <a:rPr lang="en-US" dirty="0"/>
              <a:t>Empirical and evidence-based designed</a:t>
            </a:r>
          </a:p>
          <a:p>
            <a:pPr lvl="1"/>
            <a:r>
              <a:rPr lang="en-US" dirty="0"/>
              <a:t>Patient was either positive or negative</a:t>
            </a:r>
          </a:p>
          <a:p>
            <a:pPr lvl="1"/>
            <a:r>
              <a:rPr lang="en-US" dirty="0"/>
              <a:t>Displayed infection risk factors and possible organ dysfunction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2B7915-67A2-4891-8D89-45A099326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49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9FB36-6CEC-4AF6-91FC-E4FA32253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Sepsis Likelihood Score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FE7CD-E5E6-437A-A072-85E8A3D09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Developed by vendor</a:t>
            </a:r>
          </a:p>
          <a:p>
            <a:pPr lvl="1"/>
            <a:r>
              <a:rPr lang="en-US" dirty="0"/>
              <a:t>Less sensitive, more sensitive</a:t>
            </a:r>
          </a:p>
          <a:p>
            <a:pPr marL="0" indent="0">
              <a:buNone/>
            </a:pPr>
            <a:r>
              <a:rPr lang="en-US" dirty="0"/>
              <a:t>Model Characteristics</a:t>
            </a:r>
          </a:p>
          <a:p>
            <a:pPr lvl="1"/>
            <a:r>
              <a:rPr lang="en-US" dirty="0"/>
              <a:t>Data-driven, likelihood ratio</a:t>
            </a:r>
          </a:p>
          <a:p>
            <a:pPr lvl="1"/>
            <a:r>
              <a:rPr lang="en-US" dirty="0"/>
              <a:t>Risk score on a continuum</a:t>
            </a:r>
          </a:p>
          <a:p>
            <a:pPr lvl="1"/>
            <a:r>
              <a:rPr lang="en-US" dirty="0"/>
              <a:t>Trending - patient on the rise or patient score falling</a:t>
            </a:r>
          </a:p>
          <a:p>
            <a:pPr lvl="1"/>
            <a:r>
              <a:rPr lang="en-US" dirty="0"/>
              <a:t>Detailed list of contributory and noncontributory factors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72BA7-04EE-4C73-BF69-24CC72479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85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2BA58-A7CB-4955-8426-769275630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Texas Health Validation of Sepsis Models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487A34-B345-484D-B445-193A3625D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7794" y="2430780"/>
            <a:ext cx="4040188" cy="845820"/>
          </a:xfrm>
        </p:spPr>
        <p:txBody>
          <a:bodyPr>
            <a:noAutofit/>
          </a:bodyPr>
          <a:lstStyle/>
          <a:p>
            <a:r>
              <a:rPr lang="en-US" sz="1800" dirty="0"/>
              <a:t>THINK SEPSIS</a:t>
            </a:r>
          </a:p>
          <a:p>
            <a:r>
              <a:rPr lang="en-US" sz="1400" dirty="0"/>
              <a:t>Population: (n=139,775)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4C8B2DB-3280-46B3-9E63-CB5B19636F9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29014604"/>
              </p:ext>
            </p:extLst>
          </p:nvPr>
        </p:nvGraphicFramePr>
        <p:xfrm>
          <a:off x="277794" y="3275139"/>
          <a:ext cx="4039773" cy="845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6591">
                  <a:extLst>
                    <a:ext uri="{9D8B030D-6E8A-4147-A177-3AD203B41FA5}">
                      <a16:colId xmlns:a16="http://schemas.microsoft.com/office/drawing/2014/main" val="3141408981"/>
                    </a:ext>
                  </a:extLst>
                </a:gridCol>
                <a:gridCol w="1346591">
                  <a:extLst>
                    <a:ext uri="{9D8B030D-6E8A-4147-A177-3AD203B41FA5}">
                      <a16:colId xmlns:a16="http://schemas.microsoft.com/office/drawing/2014/main" val="2543013418"/>
                    </a:ext>
                  </a:extLst>
                </a:gridCol>
                <a:gridCol w="1346591">
                  <a:extLst>
                    <a:ext uri="{9D8B030D-6E8A-4147-A177-3AD203B41FA5}">
                      <a16:colId xmlns:a16="http://schemas.microsoft.com/office/drawing/2014/main" val="294352227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1619" marR="71619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Sepsis POA Yes</a:t>
                      </a:r>
                    </a:p>
                  </a:txBody>
                  <a:tcPr marL="71619" marR="71619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Sepsis POA No</a:t>
                      </a:r>
                    </a:p>
                  </a:txBody>
                  <a:tcPr marL="71619" marR="71619" marT="34290" marB="34290"/>
                </a:tc>
                <a:extLst>
                  <a:ext uri="{0D108BD9-81ED-4DB2-BD59-A6C34878D82A}">
                    <a16:rowId xmlns:a16="http://schemas.microsoft.com/office/drawing/2014/main" val="327485890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b="1" dirty="0"/>
                        <a:t>Risk Flag Yes</a:t>
                      </a:r>
                    </a:p>
                  </a:txBody>
                  <a:tcPr marL="71619" marR="7161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B050"/>
                          </a:solidFill>
                        </a:rPr>
                        <a:t>1,955</a:t>
                      </a:r>
                    </a:p>
                  </a:txBody>
                  <a:tcPr marL="71619" marR="7161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24,424</a:t>
                      </a:r>
                    </a:p>
                  </a:txBody>
                  <a:tcPr marL="71619" marR="71619" marT="34290" marB="34290"/>
                </a:tc>
                <a:extLst>
                  <a:ext uri="{0D108BD9-81ED-4DB2-BD59-A6C34878D82A}">
                    <a16:rowId xmlns:a16="http://schemas.microsoft.com/office/drawing/2014/main" val="368331886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b="1" dirty="0"/>
                        <a:t>Risk Flag No</a:t>
                      </a:r>
                    </a:p>
                  </a:txBody>
                  <a:tcPr marL="71619" marR="7161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141</a:t>
                      </a:r>
                    </a:p>
                  </a:txBody>
                  <a:tcPr marL="71619" marR="7161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B050"/>
                          </a:solidFill>
                        </a:rPr>
                        <a:t>113,255</a:t>
                      </a:r>
                    </a:p>
                  </a:txBody>
                  <a:tcPr marL="71619" marR="71619" marT="34290" marB="34290"/>
                </a:tc>
                <a:extLst>
                  <a:ext uri="{0D108BD9-81ED-4DB2-BD59-A6C34878D82A}">
                    <a16:rowId xmlns:a16="http://schemas.microsoft.com/office/drawing/2014/main" val="3587269288"/>
                  </a:ext>
                </a:extLst>
              </a:tr>
            </a:tbl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796EE50-2617-427F-8032-FFF7B0E96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51751" y="2209800"/>
            <a:ext cx="4041775" cy="994239"/>
          </a:xfrm>
        </p:spPr>
        <p:txBody>
          <a:bodyPr>
            <a:noAutofit/>
          </a:bodyPr>
          <a:lstStyle/>
          <a:p>
            <a:r>
              <a:rPr lang="en-US" sz="1800" dirty="0"/>
              <a:t>EPIC SEPSIS MODEL</a:t>
            </a:r>
          </a:p>
          <a:p>
            <a:r>
              <a:rPr lang="en-US" sz="1400" dirty="0"/>
              <a:t>Population: (n=139,775)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9396283-0F0E-41D9-9E5E-80558590B17E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41478889"/>
              </p:ext>
            </p:extLst>
          </p:nvPr>
        </p:nvGraphicFramePr>
        <p:xfrm>
          <a:off x="4552163" y="3265060"/>
          <a:ext cx="4041363" cy="845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7121">
                  <a:extLst>
                    <a:ext uri="{9D8B030D-6E8A-4147-A177-3AD203B41FA5}">
                      <a16:colId xmlns:a16="http://schemas.microsoft.com/office/drawing/2014/main" val="411005856"/>
                    </a:ext>
                  </a:extLst>
                </a:gridCol>
                <a:gridCol w="1347121">
                  <a:extLst>
                    <a:ext uri="{9D8B030D-6E8A-4147-A177-3AD203B41FA5}">
                      <a16:colId xmlns:a16="http://schemas.microsoft.com/office/drawing/2014/main" val="1247325751"/>
                    </a:ext>
                  </a:extLst>
                </a:gridCol>
                <a:gridCol w="1347121">
                  <a:extLst>
                    <a:ext uri="{9D8B030D-6E8A-4147-A177-3AD203B41FA5}">
                      <a16:colId xmlns:a16="http://schemas.microsoft.com/office/drawing/2014/main" val="1651972785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1296" marR="71296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Sepsis POA Yes</a:t>
                      </a:r>
                    </a:p>
                  </a:txBody>
                  <a:tcPr marL="71296" marR="71296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Sepsis POA No</a:t>
                      </a:r>
                    </a:p>
                  </a:txBody>
                  <a:tcPr marL="71296" marR="71296" marT="34290" marB="34290"/>
                </a:tc>
                <a:extLst>
                  <a:ext uri="{0D108BD9-81ED-4DB2-BD59-A6C34878D82A}">
                    <a16:rowId xmlns:a16="http://schemas.microsoft.com/office/drawing/2014/main" val="299982303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b="1" dirty="0"/>
                        <a:t>Sepsis Alert Yes</a:t>
                      </a:r>
                    </a:p>
                  </a:txBody>
                  <a:tcPr marL="71296" marR="71296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B050"/>
                          </a:solidFill>
                        </a:rPr>
                        <a:t>1,538</a:t>
                      </a:r>
                    </a:p>
                  </a:txBody>
                  <a:tcPr marL="71296" marR="71296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7,873</a:t>
                      </a:r>
                    </a:p>
                  </a:txBody>
                  <a:tcPr marL="71296" marR="71296" marT="34290" marB="34290"/>
                </a:tc>
                <a:extLst>
                  <a:ext uri="{0D108BD9-81ED-4DB2-BD59-A6C34878D82A}">
                    <a16:rowId xmlns:a16="http://schemas.microsoft.com/office/drawing/2014/main" val="419183794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b="1" dirty="0"/>
                        <a:t>Sepsis Alert No</a:t>
                      </a:r>
                    </a:p>
                  </a:txBody>
                  <a:tcPr marL="71296" marR="71296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558</a:t>
                      </a:r>
                    </a:p>
                  </a:txBody>
                  <a:tcPr marL="71296" marR="71296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B050"/>
                          </a:solidFill>
                        </a:rPr>
                        <a:t>129,806</a:t>
                      </a:r>
                    </a:p>
                  </a:txBody>
                  <a:tcPr marL="71296" marR="71296" marT="34290" marB="34290"/>
                </a:tc>
                <a:extLst>
                  <a:ext uri="{0D108BD9-81ED-4DB2-BD59-A6C34878D82A}">
                    <a16:rowId xmlns:a16="http://schemas.microsoft.com/office/drawing/2014/main" val="175563374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ECF3B09-066A-4302-95DD-7082871B53A8}"/>
              </a:ext>
            </a:extLst>
          </p:cNvPr>
          <p:cNvSpPr txBox="1"/>
          <p:nvPr/>
        </p:nvSpPr>
        <p:spPr>
          <a:xfrm>
            <a:off x="277794" y="4110880"/>
            <a:ext cx="3868339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Sensitivity: 93.3%</a:t>
            </a:r>
          </a:p>
          <a:p>
            <a:r>
              <a:rPr lang="en-US" sz="1350" dirty="0"/>
              <a:t>Specificity: 82.3%</a:t>
            </a:r>
          </a:p>
          <a:p>
            <a:endParaRPr lang="en-US" sz="1350" dirty="0"/>
          </a:p>
          <a:p>
            <a:r>
              <a:rPr lang="en-US" sz="1350" dirty="0"/>
              <a:t>Positive Likelihood Ratio: 5.26</a:t>
            </a:r>
          </a:p>
          <a:p>
            <a:r>
              <a:rPr lang="en-US" sz="1350" dirty="0"/>
              <a:t>Negative Likelihood Ratio: 0.08</a:t>
            </a:r>
          </a:p>
          <a:p>
            <a:endParaRPr lang="en-US" sz="1350" dirty="0"/>
          </a:p>
          <a:p>
            <a:r>
              <a:rPr lang="en-US" sz="1350" dirty="0"/>
              <a:t>Positive Predictive Value: 7.4</a:t>
            </a:r>
          </a:p>
          <a:p>
            <a:r>
              <a:rPr lang="en-US" sz="1350" dirty="0"/>
              <a:t>Negative Predictive Value: 99.88</a:t>
            </a:r>
          </a:p>
          <a:p>
            <a:endParaRPr lang="en-US" sz="135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162ECA1-EFC8-4650-AD00-8D022ABEC50B}"/>
              </a:ext>
            </a:extLst>
          </p:cNvPr>
          <p:cNvSpPr txBox="1"/>
          <p:nvPr/>
        </p:nvSpPr>
        <p:spPr>
          <a:xfrm>
            <a:off x="4497388" y="4110880"/>
            <a:ext cx="3887390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Sensitivity: 73.4%</a:t>
            </a:r>
          </a:p>
          <a:p>
            <a:r>
              <a:rPr lang="en-US" sz="1350" dirty="0"/>
              <a:t>Specificity: 94.3%</a:t>
            </a:r>
          </a:p>
          <a:p>
            <a:endParaRPr lang="en-US" sz="1350" dirty="0"/>
          </a:p>
          <a:p>
            <a:r>
              <a:rPr lang="en-US" sz="1350" dirty="0"/>
              <a:t>Positive Likelihood Ratio: 12.83</a:t>
            </a:r>
          </a:p>
          <a:p>
            <a:r>
              <a:rPr lang="en-US" sz="1350" dirty="0"/>
              <a:t>Negative Likelihood Ratio: 0.28</a:t>
            </a:r>
          </a:p>
          <a:p>
            <a:endParaRPr lang="en-US" sz="1350" dirty="0"/>
          </a:p>
          <a:p>
            <a:r>
              <a:rPr lang="en-US" sz="1350" dirty="0"/>
              <a:t>Positive Predictive Value: 16.3</a:t>
            </a:r>
          </a:p>
          <a:p>
            <a:r>
              <a:rPr lang="en-US" sz="1350" dirty="0"/>
              <a:t>Negative Predictive Value: 99.57</a:t>
            </a:r>
          </a:p>
          <a:p>
            <a:endParaRPr lang="en-US" sz="135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F0BFE7-E814-4E76-BADE-634DA7BF1B76}"/>
              </a:ext>
            </a:extLst>
          </p:cNvPr>
          <p:cNvSpPr txBox="1"/>
          <p:nvPr/>
        </p:nvSpPr>
        <p:spPr>
          <a:xfrm>
            <a:off x="119031" y="1435021"/>
            <a:ext cx="8756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Data validation tells only part of the story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Criteria: Arrived in ED between 6/28/18-9/30/18; Age &gt;=18 years, ED LOS &gt;30 minutes</a:t>
            </a:r>
          </a:p>
        </p:txBody>
      </p:sp>
    </p:spTree>
    <p:extLst>
      <p:ext uri="{BB962C8B-B14F-4D97-AF65-F5344CB8AC3E}">
        <p14:creationId xmlns:p14="http://schemas.microsoft.com/office/powerpoint/2010/main" val="1967168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4182</TotalTime>
  <Words>612</Words>
  <Application>Microsoft Office PowerPoint</Application>
  <PresentationFormat>On-screen Show (4:3)</PresentationFormat>
  <Paragraphs>129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Screening Tools Based on Informatics Science:  Moving to Predictive Analysis as a Way to Make Screening More Relevant</vt:lpstr>
      <vt:lpstr>Conflict of Interest</vt:lpstr>
      <vt:lpstr>Learning Objectives</vt:lpstr>
      <vt:lpstr>Screening Tools 101</vt:lpstr>
      <vt:lpstr>Mini case study: sepsis</vt:lpstr>
      <vt:lpstr>Mini Case Study:  Sepsis</vt:lpstr>
      <vt:lpstr>Think Sepsis Tool</vt:lpstr>
      <vt:lpstr>Sepsis Likelihood Score</vt:lpstr>
      <vt:lpstr>Texas Health Validation of Sepsis Models</vt:lpstr>
      <vt:lpstr>Difficulty with Clinical Predictive Models</vt:lpstr>
      <vt:lpstr>Manual Screening Tools</vt:lpstr>
      <vt:lpstr>Informatics Science</vt:lpstr>
      <vt:lpstr>Future Workflows</vt:lpstr>
      <vt:lpstr>Questions</vt:lpstr>
      <vt:lpstr>Contact Information</vt:lpstr>
    </vt:vector>
  </TitlesOfParts>
  <Company>Parkland Health &amp; Hospital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Tsedey Melaku</dc:creator>
  <cp:lastModifiedBy>Joni Padden</cp:lastModifiedBy>
  <cp:revision>51</cp:revision>
  <dcterms:created xsi:type="dcterms:W3CDTF">2019-09-13T06:17:46Z</dcterms:created>
  <dcterms:modified xsi:type="dcterms:W3CDTF">2019-11-13T01:53:31Z</dcterms:modified>
</cp:coreProperties>
</file>