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86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2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712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8A8FB-8502-4836-A99B-F12EAAE586E1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18C9B-23FD-4E6D-8A51-6F57059D3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18C9B-23FD-4E6D-8A51-6F57059D31C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8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2">
                        <a:shade val="30000"/>
                        <a:satMod val="115000"/>
                      </a:schemeClr>
                    </a:gs>
                    <a:gs pos="50000">
                      <a:schemeClr val="accent2"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</a:defRPr>
            </a:lvl1pPr>
          </a:lstStyle>
          <a:p>
            <a:pPr lvl="0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32317" y="425451"/>
            <a:ext cx="11379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gradFill>
                  <a:gsLst>
                    <a:gs pos="0">
                      <a:schemeClr val="bg2">
                        <a:lumMod val="50000"/>
                        <a:alpha val="90000"/>
                      </a:schemeClr>
                    </a:gs>
                    <a:gs pos="50000">
                      <a:schemeClr val="bg2">
                        <a:lumMod val="75000"/>
                        <a:alpha val="90000"/>
                      </a:schemeClr>
                    </a:gs>
                    <a:gs pos="100000">
                      <a:schemeClr val="bg2">
                        <a:lumMod val="90000"/>
                        <a:alpha val="90000"/>
                      </a:schemeClr>
                    </a:gs>
                  </a:gsLst>
                  <a:lin ang="13500000" scaled="1"/>
                </a:gradFill>
              </a:defRPr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992823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AAB661-B999-428D-BA7C-0448B3045A44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E8FC51-02BC-4CE7-9E1E-8778A99A78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1" y="1752602"/>
            <a:ext cx="11160369" cy="1829761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Informatics </a:t>
            </a:r>
            <a:r>
              <a:rPr lang="en-US" sz="3600" dirty="0" smtClean="0"/>
              <a:t>&amp; Evidence Based Practice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Betty Blahna, NIO</a:t>
            </a:r>
          </a:p>
          <a:p>
            <a:r>
              <a:rPr lang="en-US" sz="2400" dirty="0" smtClean="0"/>
              <a:t>City of Hope  12/16/2016</a:t>
            </a:r>
          </a:p>
        </p:txBody>
      </p:sp>
    </p:spTree>
    <p:extLst>
      <p:ext uri="{BB962C8B-B14F-4D97-AF65-F5344CB8AC3E}">
        <p14:creationId xmlns:p14="http://schemas.microsoft.com/office/powerpoint/2010/main" val="36537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RIGHT </a:t>
            </a:r>
            <a:r>
              <a:rPr lang="en-US" b="1" dirty="0" smtClean="0"/>
              <a:t>information  - AHIMA </a:t>
            </a:r>
          </a:p>
          <a:p>
            <a:r>
              <a:rPr lang="en-US" dirty="0" smtClean="0"/>
              <a:t>To the right </a:t>
            </a:r>
            <a:r>
              <a:rPr lang="en-US" b="1" dirty="0" smtClean="0"/>
              <a:t>person </a:t>
            </a:r>
          </a:p>
          <a:p>
            <a:r>
              <a:rPr lang="en-US" dirty="0" smtClean="0"/>
              <a:t>In the right intervention </a:t>
            </a:r>
            <a:r>
              <a:rPr lang="en-US" b="1" dirty="0" smtClean="0"/>
              <a:t>format</a:t>
            </a:r>
          </a:p>
          <a:p>
            <a:r>
              <a:rPr lang="en-US" dirty="0" smtClean="0"/>
              <a:t>Through the right </a:t>
            </a:r>
            <a:r>
              <a:rPr lang="en-US" b="1" dirty="0" smtClean="0"/>
              <a:t>channel </a:t>
            </a:r>
          </a:p>
          <a:p>
            <a:r>
              <a:rPr lang="en-US" dirty="0" smtClean="0"/>
              <a:t>At the right time in the </a:t>
            </a:r>
            <a:r>
              <a:rPr lang="en-US" b="1" dirty="0" smtClean="0"/>
              <a:t>workflow</a:t>
            </a:r>
          </a:p>
          <a:p>
            <a:r>
              <a:rPr lang="en-US" dirty="0" smtClean="0"/>
              <a:t>Framework for planning to implement CDS intervention.</a:t>
            </a:r>
          </a:p>
          <a:p>
            <a:r>
              <a:rPr lang="en-US" dirty="0" smtClean="0"/>
              <a:t>Especially necessary when creating an extensive CDS program.</a:t>
            </a:r>
          </a:p>
          <a:p>
            <a:pPr lvl="1"/>
            <a:r>
              <a:rPr lang="en-US" dirty="0" smtClean="0"/>
              <a:t>Clinical pathways &amp; BPA alerts</a:t>
            </a:r>
          </a:p>
          <a:p>
            <a:pPr lvl="1"/>
            <a:r>
              <a:rPr lang="en-US" dirty="0" smtClean="0"/>
              <a:t>Prompts, i.e. clinical decisions or pharmaceutical interventions</a:t>
            </a:r>
          </a:p>
          <a:p>
            <a:pPr lvl="1"/>
            <a:r>
              <a:rPr lang="en-US" dirty="0" smtClean="0"/>
              <a:t>“Hovering”  capabilities especially for P &amp;P and educational information  </a:t>
            </a:r>
          </a:p>
          <a:p>
            <a:pPr lvl="1"/>
            <a:r>
              <a:rPr lang="en-US" dirty="0" smtClean="0"/>
              <a:t>Bringing “forms forward” i.e. restraints form when assessment criteria is met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“Rights” of Clinical D</a:t>
            </a:r>
            <a:r>
              <a:rPr lang="en-US" dirty="0" smtClean="0">
                <a:solidFill>
                  <a:schemeClr val="tx1"/>
                </a:solidFill>
              </a:rPr>
              <a:t>ecisio</a:t>
            </a:r>
            <a:r>
              <a:rPr lang="en-US" dirty="0" smtClean="0"/>
              <a:t>n Support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Expertise in understanding CDS to provide recommendations to internal customers. </a:t>
            </a:r>
          </a:p>
          <a:p>
            <a:endParaRPr lang="en-US" dirty="0" smtClean="0"/>
          </a:p>
          <a:p>
            <a:r>
              <a:rPr lang="en-US" dirty="0" smtClean="0"/>
              <a:t>Expertise in providing DIRECTION and RATIONALE to internal customers. </a:t>
            </a:r>
          </a:p>
          <a:p>
            <a:endParaRPr lang="en-US" dirty="0" smtClean="0"/>
          </a:p>
          <a:p>
            <a:r>
              <a:rPr lang="en-US" dirty="0" smtClean="0"/>
              <a:t>CIS – focus on Safety factors and Impacts relative to decisions on use of CDS capabilities. </a:t>
            </a:r>
          </a:p>
          <a:p>
            <a:endParaRPr lang="en-US" dirty="0" smtClean="0"/>
          </a:p>
          <a:p>
            <a:r>
              <a:rPr lang="en-US" dirty="0" smtClean="0"/>
              <a:t>ALL clinical applications – not just the EMR.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</a:t>
            </a:r>
            <a:r>
              <a:rPr lang="en-US" sz="3200" dirty="0"/>
              <a:t>I</a:t>
            </a:r>
            <a:r>
              <a:rPr lang="en-US" sz="3200" dirty="0" smtClean="0"/>
              <a:t>nformatics and CDS – The Next BIG Thing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Questions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else can I answer?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bblahna\AppData\Local\Microsoft\Windows\Temporary Internet Files\Content.IE5\E6YBKB70\large-Books-with-question-mark-0-1987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3932" y="1679483"/>
            <a:ext cx="4357313" cy="3858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9100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400" dirty="0" smtClean="0">
                <a:latin typeface="Cambria" pitchFamily="18" charset="0"/>
              </a:rPr>
              <a:t>“The Impact of Evidence-Based Practice in Nursing and the Next Big Ideas.”</a:t>
            </a:r>
          </a:p>
          <a:p>
            <a:pPr marL="393192" lvl="1" indent="0"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393192" lvl="1" indent="0">
              <a:buNone/>
            </a:pPr>
            <a:r>
              <a:rPr lang="en-US" sz="2400" dirty="0" smtClean="0">
                <a:latin typeface="Cambria" pitchFamily="18" charset="0"/>
              </a:rPr>
              <a:t>A little history… </a:t>
            </a:r>
          </a:p>
          <a:p>
            <a:pPr marL="393192" lvl="1" indent="0"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393192" lvl="1" indent="0">
              <a:buNone/>
            </a:pPr>
            <a:r>
              <a:rPr lang="en-US" sz="2400" dirty="0" smtClean="0">
                <a:latin typeface="Cambria" pitchFamily="18" charset="0"/>
              </a:rPr>
              <a:t>1960’s, nursing was established as an applied science- with goal being new age of producing new knowledge. </a:t>
            </a:r>
          </a:p>
          <a:p>
            <a:pPr marL="393192" lvl="1" indent="0">
              <a:buNone/>
            </a:pPr>
            <a:r>
              <a:rPr lang="en-US" sz="2400" dirty="0" smtClean="0">
                <a:latin typeface="Cambria" pitchFamily="18" charset="0"/>
              </a:rPr>
              <a:t>Mid-1990’s - new knowledge was not enough.   To affect better patient outcomes knowledge needed to be: </a:t>
            </a:r>
          </a:p>
          <a:p>
            <a:pPr marL="630936" lvl="2" indent="0"/>
            <a:r>
              <a:rPr lang="en-US" sz="2000" dirty="0" smtClean="0">
                <a:latin typeface="Cambria" pitchFamily="18" charset="0"/>
              </a:rPr>
              <a:t>transformed into clinically useful forms</a:t>
            </a:r>
          </a:p>
          <a:p>
            <a:pPr marL="630936" lvl="2" indent="0"/>
            <a:r>
              <a:rPr lang="en-US" sz="2000" dirty="0" smtClean="0">
                <a:latin typeface="Cambria" pitchFamily="18" charset="0"/>
              </a:rPr>
              <a:t>effectively disseminated</a:t>
            </a:r>
          </a:p>
          <a:p>
            <a:pPr marL="630936" lvl="2" indent="0"/>
            <a:r>
              <a:rPr lang="en-US" sz="2000" dirty="0" smtClean="0">
                <a:latin typeface="Cambria" pitchFamily="18" charset="0"/>
              </a:rPr>
              <a:t>measured for meaningful impact on performance and health outcomes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OJIN – ANA ….</a:t>
            </a:r>
            <a:r>
              <a:rPr lang="en-US" dirty="0"/>
              <a:t>T</a:t>
            </a:r>
            <a:r>
              <a:rPr lang="en-US" dirty="0" smtClean="0"/>
              <a:t>he Next Big Ideas 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recently articulated vision for the future of nursing. </a:t>
            </a:r>
          </a:p>
          <a:p>
            <a:pPr lvl="1"/>
            <a:r>
              <a:rPr lang="en-US" dirty="0" smtClean="0"/>
              <a:t>Source: </a:t>
            </a:r>
            <a:r>
              <a:rPr lang="en-US" b="1" i="1" dirty="0" smtClean="0"/>
              <a:t>Future of Nursing Report  </a:t>
            </a:r>
            <a:r>
              <a:rPr lang="en-US" dirty="0" smtClean="0"/>
              <a:t>(IOM, 2011a) </a:t>
            </a:r>
          </a:p>
          <a:p>
            <a:pPr lvl="1"/>
            <a:r>
              <a:rPr lang="en-US" dirty="0" smtClean="0"/>
              <a:t>Focus on convergence of knowledge, quality and new functions in nursing. </a:t>
            </a:r>
          </a:p>
          <a:p>
            <a:pPr lvl="1"/>
            <a:r>
              <a:rPr lang="en-US" dirty="0" smtClean="0"/>
              <a:t>Recommendation: Nurses lead Interprofessional teams in improving delivery systems and care that brings to the fore the necessity for new competencies, beyond evidence-based practice (EBP). These are requisite as </a:t>
            </a:r>
            <a:r>
              <a:rPr lang="en-US" dirty="0"/>
              <a:t>n</a:t>
            </a:r>
            <a:r>
              <a:rPr lang="en-US" dirty="0" smtClean="0"/>
              <a:t>ursing transforms healthcare. </a:t>
            </a:r>
          </a:p>
          <a:p>
            <a:pPr lvl="1"/>
            <a:r>
              <a:rPr lang="en-US" dirty="0" smtClean="0"/>
              <a:t>Competency Focus: Utilizing Knowledge in clinical decision making and </a:t>
            </a:r>
          </a:p>
          <a:p>
            <a:pPr lvl="1"/>
            <a:r>
              <a:rPr lang="en-US" dirty="0" smtClean="0"/>
              <a:t>Producing research evidence on interventions </a:t>
            </a:r>
          </a:p>
          <a:p>
            <a:pPr lvl="1"/>
            <a:r>
              <a:rPr lang="en-US" dirty="0" smtClean="0"/>
              <a:t>Betty Ferrell  PhD, RN one the most influential leaders in hospice and palliative care medicine.  Relief of suffering. </a:t>
            </a:r>
          </a:p>
          <a:p>
            <a:pPr lvl="1"/>
            <a:r>
              <a:rPr lang="en-US" sz="1000" dirty="0" smtClean="0"/>
              <a:t>http://www.cityofhope.org/blog/betty-ferrell-visionary-palliative-medicine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….the Next Big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deficits in healthcare calling for redesign- IOM, 2000</a:t>
            </a:r>
          </a:p>
          <a:p>
            <a:r>
              <a:rPr lang="en-US" i="1" dirty="0" smtClean="0"/>
              <a:t>Quality Chasm </a:t>
            </a:r>
            <a:r>
              <a:rPr lang="en-US" dirty="0" smtClean="0"/>
              <a:t>report IOM, 2001</a:t>
            </a:r>
          </a:p>
          <a:p>
            <a:r>
              <a:rPr lang="en-US" dirty="0" smtClean="0"/>
              <a:t>Focus on Quality and 3 aspects: </a:t>
            </a:r>
          </a:p>
          <a:p>
            <a:pPr lvl="1"/>
            <a:r>
              <a:rPr lang="en-US" dirty="0" smtClean="0"/>
              <a:t>Service (interventions) </a:t>
            </a:r>
          </a:p>
          <a:p>
            <a:pPr lvl="1"/>
            <a:r>
              <a:rPr lang="en-US" dirty="0" smtClean="0"/>
              <a:t>Targeted health outcomes </a:t>
            </a:r>
          </a:p>
          <a:p>
            <a:pPr lvl="1"/>
            <a:r>
              <a:rPr lang="en-US" dirty="0" smtClean="0"/>
              <a:t>Consistency with Current Knowledge (research evidence)  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Underlying belief that research (evidence) provides the key to quality.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EBP movement – </a:t>
            </a:r>
            <a:r>
              <a:rPr lang="en-US" b="1" dirty="0" smtClean="0"/>
              <a:t>‘…what we know and what we do’  </a:t>
            </a:r>
            <a:r>
              <a:rPr lang="en-US" dirty="0" smtClean="0"/>
              <a:t>in the care of patients. IOM , 2001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EBP Movement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</a:t>
            </a:r>
            <a:r>
              <a:rPr lang="en-US" b="1" dirty="0" smtClean="0"/>
              <a:t>Solution</a:t>
            </a:r>
            <a:r>
              <a:rPr lang="en-US" dirty="0" smtClean="0"/>
              <a:t> for crossing the chasm was ‘evidence-based practice. “</a:t>
            </a:r>
          </a:p>
          <a:p>
            <a:r>
              <a:rPr lang="en-US" dirty="0" smtClean="0"/>
              <a:t>Intended affect is to STANDARDIZE healthcare practice to science and best evidence and </a:t>
            </a:r>
            <a:r>
              <a:rPr lang="en-US" b="1" dirty="0" smtClean="0"/>
              <a:t>to reduce illogical variation in care.</a:t>
            </a:r>
          </a:p>
          <a:p>
            <a:pPr lvl="1"/>
            <a:r>
              <a:rPr lang="en-US" dirty="0" smtClean="0"/>
              <a:t>Which produces </a:t>
            </a:r>
            <a:r>
              <a:rPr lang="en-US" u="sng" dirty="0" smtClean="0"/>
              <a:t>unpredictable health outcomes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This produced a public and professional demand for accountability in safety and quality improvement in  healthcare.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EBP moved Nursing in what was considered to be a major paradigm shift. </a:t>
            </a:r>
          </a:p>
          <a:p>
            <a:r>
              <a:rPr lang="en-US" dirty="0" smtClean="0"/>
              <a:t>To sustain EBP it was recognized that it must be adopted by other regulatory and recognition actions. </a:t>
            </a:r>
          </a:p>
          <a:p>
            <a:pPr lvl="1"/>
            <a:r>
              <a:rPr lang="en-US" dirty="0" smtClean="0"/>
              <a:t>Most notably the </a:t>
            </a:r>
            <a:r>
              <a:rPr lang="en-US" b="1" dirty="0" smtClean="0"/>
              <a:t>Magnet Recognition Program </a:t>
            </a:r>
            <a:r>
              <a:rPr lang="en-US" dirty="0" smtClean="0"/>
              <a:t>– marker of excellence.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 survey of nurses showed that the desire to move in this direction is wanted but the barriers to actually using in practice are still great.  </a:t>
            </a:r>
            <a:endParaRPr lang="en-US" sz="900" dirty="0" smtClean="0"/>
          </a:p>
          <a:p>
            <a:pPr lvl="1">
              <a:buNone/>
            </a:pPr>
            <a:r>
              <a:rPr lang="en-US" sz="2400" dirty="0" smtClean="0"/>
              <a:t>Patient Safety Initiatives, NDNQI -The National Database of Nursing Quality Indicators (</a:t>
            </a:r>
            <a:r>
              <a:rPr lang="en-US" sz="2400" b="1" dirty="0" smtClean="0"/>
              <a:t>NDNQI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) 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Paradigm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 smtClean="0"/>
              <a:t>hift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Translating evidence into practice. </a:t>
            </a:r>
          </a:p>
          <a:p>
            <a:r>
              <a:rPr lang="en-US" dirty="0" smtClean="0"/>
              <a:t>Point-of Care decision  supported by Evidence-based Recommendations in the form of </a:t>
            </a:r>
            <a:r>
              <a:rPr lang="en-US" b="1" dirty="0" smtClean="0"/>
              <a:t>Clinical Practice Guidelines.</a:t>
            </a:r>
          </a:p>
          <a:p>
            <a:r>
              <a:rPr lang="en-US" dirty="0" smtClean="0"/>
              <a:t>Where have you heard that term before?  How is COH supporting this practice? </a:t>
            </a:r>
          </a:p>
          <a:p>
            <a:pPr lvl="1"/>
            <a:r>
              <a:rPr lang="en-US" b="1" dirty="0" smtClean="0"/>
              <a:t>Clinical Practice Guidelines </a:t>
            </a:r>
          </a:p>
          <a:p>
            <a:pPr lvl="2"/>
            <a:r>
              <a:rPr lang="en-US" b="1" dirty="0" smtClean="0"/>
              <a:t>CPG’s – COH  use of CPM Elsevier for Care Planning</a:t>
            </a:r>
          </a:p>
          <a:p>
            <a:r>
              <a:rPr lang="en-US" dirty="0" smtClean="0"/>
              <a:t>Clinical Informatics ROLE? </a:t>
            </a:r>
          </a:p>
          <a:p>
            <a:pPr lvl="1"/>
            <a:r>
              <a:rPr lang="en-US" dirty="0" smtClean="0"/>
              <a:t>Integral in designing and supporting these recommendations with technology solutions. </a:t>
            </a:r>
          </a:p>
          <a:p>
            <a:pPr lvl="3"/>
            <a:endParaRPr lang="en-US" dirty="0" smtClean="0"/>
          </a:p>
          <a:p>
            <a:pPr lvl="2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Practice Guidelines and Clinical Informatics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IOM,2003 </a:t>
            </a:r>
          </a:p>
          <a:p>
            <a:r>
              <a:rPr lang="en-US" dirty="0" smtClean="0"/>
              <a:t>All health professionals should be educated to deliver patient-centered care as an interdisciplinary team </a:t>
            </a:r>
          </a:p>
          <a:p>
            <a:r>
              <a:rPr lang="en-US" dirty="0" smtClean="0"/>
              <a:t>Emphasizing: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vidence based practice </a:t>
            </a:r>
          </a:p>
          <a:p>
            <a:pPr lvl="1"/>
            <a:r>
              <a:rPr lang="en-US" dirty="0" smtClean="0"/>
              <a:t>Quality Improvement approaches  AND </a:t>
            </a:r>
          </a:p>
          <a:p>
            <a:pPr lvl="1"/>
            <a:r>
              <a:rPr lang="en-US" dirty="0" smtClean="0"/>
              <a:t>Informatics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Table 4  Core competencies for Health Professions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Informatics Role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b="1" dirty="0" smtClean="0"/>
              <a:t>Utilize informatics </a:t>
            </a:r>
            <a:r>
              <a:rPr lang="en-US" dirty="0" smtClean="0"/>
              <a:t>– communicate, manage knowledge, mitigate errors, and support decision making using information technology. </a:t>
            </a:r>
          </a:p>
          <a:p>
            <a:endParaRPr lang="en-US" dirty="0" smtClean="0"/>
          </a:p>
          <a:p>
            <a:r>
              <a:rPr lang="en-US" i="1" dirty="0" smtClean="0"/>
              <a:t>IOM Health Professions Education , 2003, p4</a:t>
            </a:r>
          </a:p>
          <a:p>
            <a:endParaRPr lang="en-US" i="1" dirty="0" smtClean="0"/>
          </a:p>
          <a:p>
            <a:r>
              <a:rPr lang="en-US" i="1" dirty="0" smtClean="0"/>
              <a:t>Examples - ??????  </a:t>
            </a:r>
          </a:p>
          <a:p>
            <a:pPr lvl="1"/>
            <a:r>
              <a:rPr lang="en-US" i="1" dirty="0" smtClean="0"/>
              <a:t>Your experiences – please share what this means to you…..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664</TotalTime>
  <Words>729</Words>
  <Application>Microsoft Office PowerPoint</Application>
  <PresentationFormat>Widescreen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Cambria</vt:lpstr>
      <vt:lpstr>Lucida Sans Unicode</vt:lpstr>
      <vt:lpstr>Verdana</vt:lpstr>
      <vt:lpstr>Wingdings 2</vt:lpstr>
      <vt:lpstr>Wingdings 3</vt:lpstr>
      <vt:lpstr>Concourse</vt:lpstr>
      <vt:lpstr>Informatics &amp; Evidence Based Practice</vt:lpstr>
      <vt:lpstr> OJIN – ANA ….The Next Big Ideas </vt:lpstr>
      <vt:lpstr>….the Next Big Ideas</vt:lpstr>
      <vt:lpstr>EBP Movement </vt:lpstr>
      <vt:lpstr>Standardization </vt:lpstr>
      <vt:lpstr>A Paradigm Shift </vt:lpstr>
      <vt:lpstr>Clinical Practice Guidelines and Clinical Informatics</vt:lpstr>
      <vt:lpstr>Clinical Informatics Role   </vt:lpstr>
      <vt:lpstr>Table 4</vt:lpstr>
      <vt:lpstr>5 “Rights” of Clinical Decision Support </vt:lpstr>
      <vt:lpstr>Clinical Informatics and CDS – The Next BIG Thing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Satisfaction Rounding</dc:title>
  <dc:creator>Matt and Rachael</dc:creator>
  <cp:lastModifiedBy>Blahna, Betty</cp:lastModifiedBy>
  <cp:revision>114</cp:revision>
  <dcterms:created xsi:type="dcterms:W3CDTF">2016-01-24T00:10:28Z</dcterms:created>
  <dcterms:modified xsi:type="dcterms:W3CDTF">2017-01-04T19:03:12Z</dcterms:modified>
</cp:coreProperties>
</file>