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2" r:id="rId2"/>
    <p:sldMasterId id="2147484089" r:id="rId3"/>
    <p:sldMasterId id="2147483937" r:id="rId4"/>
  </p:sldMasterIdLst>
  <p:notesMasterIdLst>
    <p:notesMasterId r:id="rId19"/>
  </p:notesMasterIdLst>
  <p:handoutMasterIdLst>
    <p:handoutMasterId r:id="rId20"/>
  </p:handoutMasterIdLst>
  <p:sldIdLst>
    <p:sldId id="744" r:id="rId5"/>
    <p:sldId id="979" r:id="rId6"/>
    <p:sldId id="981" r:id="rId7"/>
    <p:sldId id="987" r:id="rId8"/>
    <p:sldId id="999" r:id="rId9"/>
    <p:sldId id="975" r:id="rId10"/>
    <p:sldId id="836" r:id="rId11"/>
    <p:sldId id="982" r:id="rId12"/>
    <p:sldId id="832" r:id="rId13"/>
    <p:sldId id="997" r:id="rId14"/>
    <p:sldId id="977" r:id="rId15"/>
    <p:sldId id="976" r:id="rId16"/>
    <p:sldId id="978" r:id="rId17"/>
    <p:sldId id="966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-107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61C1D8-7576-4F5A-ABD3-3F506F99C83B}">
          <p14:sldIdLst>
            <p14:sldId id="744"/>
            <p14:sldId id="979"/>
            <p14:sldId id="981"/>
            <p14:sldId id="987"/>
            <p14:sldId id="999"/>
            <p14:sldId id="975"/>
            <p14:sldId id="836"/>
            <p14:sldId id="982"/>
            <p14:sldId id="832"/>
            <p14:sldId id="997"/>
            <p14:sldId id="977"/>
            <p14:sldId id="976"/>
            <p14:sldId id="978"/>
            <p14:sldId id="9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2774"/>
    <a:srgbClr val="FF9000"/>
    <a:srgbClr val="005595"/>
    <a:srgbClr val="FAB132"/>
    <a:srgbClr val="000000"/>
    <a:srgbClr val="7C7C7C"/>
    <a:srgbClr val="0096A7"/>
    <a:srgbClr val="FFFF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7429" autoAdjust="0"/>
  </p:normalViewPr>
  <p:slideViewPr>
    <p:cSldViewPr snapToGrid="0"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3D9149C-1A67-4A3D-841D-DAAF617AEE77}" type="datetime1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CD5A400-CCE3-4909-AA70-EAAE119B3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20B1734-C35C-45B0-A8BB-00CEF12F6B65}" type="datetime1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E3158E5-6380-4C06-A93B-CCB3C7712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Geneva" pitchFamily="33" charset="-128"/>
        <a:cs typeface="Geneva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Geneva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Geneva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Geneva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Geneva" pitchFamily="3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U.S.</a:t>
            </a:r>
            <a:r>
              <a:rPr lang="en-US" baseline="0" dirty="0" smtClean="0"/>
              <a:t> wastes $130 billion per year from inefficiently delivered services. Service delivery is probably the one item on this list that hospitals can actively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412885-2626-4542-8A1C-F911CFE544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U.S.</a:t>
            </a:r>
            <a:r>
              <a:rPr lang="en-US" baseline="0" dirty="0" smtClean="0"/>
              <a:t> wastes $130 billion per year from inefficiently delivered services. Service delivery is probably the one item on this list that hospitals can actively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412885-2626-4542-8A1C-F911CFE544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C1228-96EA-442C-902D-FEAAD7A448CE}" type="slidenum">
              <a:rPr lang="en-US" smtClean="0">
                <a:cs typeface="Arial" pitchFamily="34" charset="0"/>
              </a:rPr>
              <a:pPr/>
              <a:t>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Geneva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049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Geneva" pitchFamily="33" charset="-128"/>
                <a:cs typeface="Geneva" pitchFamily="33" charset="-128"/>
              </a:rPr>
              <a:t>Open, universal infrastructure also integrates easily with your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Times New Roman" pitchFamily="1" charset="0"/>
                <a:ea typeface="Geneva" pitchFamily="33" charset="-128"/>
                <a:cs typeface="Geneva" pitchFamily="33" charset="-128"/>
              </a:rPr>
              <a:t>existing IT investments.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158E5-6380-4C06-A93B-CCB3C77127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6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U.S.</a:t>
            </a:r>
            <a:r>
              <a:rPr lang="en-US" baseline="0" dirty="0" smtClean="0"/>
              <a:t> wastes $130 billion per year from inefficiently delivered services. Service delivery is probably the one item on this list that hospitals can actively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412885-2626-4542-8A1C-F911CFE544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U.S.</a:t>
            </a:r>
            <a:r>
              <a:rPr lang="en-US" baseline="0" dirty="0" smtClean="0"/>
              <a:t> wastes $130 billion per year from inefficiently delivered services. Service delivery is probably the one item on this list that hospitals can actively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412885-2626-4542-8A1C-F911CFE544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cases: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Asset management, temperature monitoring, wait-time management, infection control, patient/staff locating, milestones of care, and many more.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715E-4756-4EAF-8930-BA3C5A9B3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4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9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DF60FF-2D33-4165-ABAC-7168648B8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0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9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DF60FF-2D33-4165-ABAC-7168648B8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1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CF78-2476-4A2C-A0B1-5859C82870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5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7972816" cy="4648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AB132"/>
              </a:buClr>
              <a:buSzPct val="80000"/>
              <a:buFont typeface="Wingdings" pitchFamily="2" charset="2"/>
              <a:buChar char="§"/>
              <a:defRPr sz="2800">
                <a:latin typeface="Myriad Pro"/>
                <a:cs typeface="Myriad Pro"/>
              </a:defRPr>
            </a:lvl1pPr>
            <a:lvl2pPr marL="742950" indent="-285750">
              <a:buClr>
                <a:srgbClr val="FAB132"/>
              </a:buClr>
              <a:buSzPct val="70000"/>
              <a:buFont typeface="Courier New" pitchFamily="49" charset="0"/>
              <a:buChar char="o"/>
              <a:defRPr sz="2400">
                <a:latin typeface="Myriad Pro"/>
                <a:cs typeface="Myriad Pro"/>
              </a:defRPr>
            </a:lvl2pPr>
            <a:lvl3pPr marL="1143000" indent="-228600">
              <a:buClr>
                <a:srgbClr val="FAB132"/>
              </a:buClr>
              <a:buSzPct val="80000"/>
              <a:buFont typeface="Arial" pitchFamily="34" charset="0"/>
              <a:buChar char="•"/>
              <a:defRPr sz="2000">
                <a:latin typeface="Myriad Pro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F4E2-192D-4EF3-8E51-9B7B15AF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6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-381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25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 userDrawn="1">
            <p:ph type="title" hasCustomPrompt="1"/>
          </p:nvPr>
        </p:nvSpPr>
        <p:spPr>
          <a:xfrm>
            <a:off x="357188" y="-381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22245" y="6254097"/>
            <a:ext cx="1752600" cy="381000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fld id="{0B6C4178-CBAC-4463-B5D1-54F0776058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8"/>
          <p:cNvSpPr txBox="1">
            <a:spLocks/>
          </p:cNvSpPr>
          <p:nvPr userDrawn="1"/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9000"/>
                </a:solidFill>
                <a:latin typeface="Calibri" pitchFamily="34" charset="0"/>
                <a:ea typeface="Geneva" pitchFamily="-107" charset="-128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9pPr>
          </a:lstStyle>
          <a:p>
            <a:pPr>
              <a:defRPr/>
            </a:pPr>
            <a:fld id="{70DF60FF-2D33-4165-ABAC-7168648B89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97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25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 userDrawn="1">
            <p:ph type="title" hasCustomPrompt="1"/>
          </p:nvPr>
        </p:nvSpPr>
        <p:spPr>
          <a:xfrm>
            <a:off x="357188" y="-381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22245" y="6254097"/>
            <a:ext cx="1752600" cy="381000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fld id="{0B6C4178-CBAC-4463-B5D1-54F0776058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8"/>
          <p:cNvSpPr txBox="1">
            <a:spLocks/>
          </p:cNvSpPr>
          <p:nvPr userDrawn="1"/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9000"/>
                </a:solidFill>
                <a:latin typeface="Calibri" pitchFamily="34" charset="0"/>
                <a:ea typeface="Geneva" pitchFamily="-107" charset="-128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 pitchFamily="-107" charset="-128"/>
                <a:cs typeface="+mn-cs"/>
              </a:defRPr>
            </a:lvl9pPr>
          </a:lstStyle>
          <a:p>
            <a:pPr>
              <a:defRPr/>
            </a:pPr>
            <a:fld id="{70DF60FF-2D33-4165-ABAC-7168648B89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65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1232-9B18-4818-8C5A-42F261D5E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1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1232-9B18-4818-8C5A-42F261D5E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CF78-2476-4A2C-A0B1-5859C82870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-381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291523"/>
            <a:ext cx="8229600" cy="52719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774"/>
                </a:solidFill>
                <a:latin typeface="Myriad Pro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9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DF60FF-2D33-4165-ABAC-7168648B8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5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1232-9B18-4818-8C5A-42F261D5E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28F-F67A-4002-B97F-E894FA5DB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6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F457-1549-460F-AF6D-AE2C927CE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8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3"/>
          <p:cNvSpPr txBox="1">
            <a:spLocks noChangeArrowheads="1"/>
          </p:cNvSpPr>
          <p:nvPr/>
        </p:nvSpPr>
        <p:spPr bwMode="auto">
          <a:xfrm>
            <a:off x="5295900" y="6400800"/>
            <a:ext cx="3467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Confidential &amp; Proprietary / Please do not copy or distribute.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10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Geneva" pitchFamily="33" charset="-128"/>
          <a:cs typeface="Geneva" pitchFamily="3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  <a:ea typeface="Geneva" pitchFamily="33" charset="-128"/>
          <a:cs typeface="Geneva" pitchFamily="3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  <a:ea typeface="Geneva" pitchFamily="33" charset="-128"/>
          <a:cs typeface="Geneva" pitchFamily="3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  <a:ea typeface="Geneva" pitchFamily="33" charset="-128"/>
          <a:cs typeface="Geneva" pitchFamily="3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  <a:ea typeface="Geneva" pitchFamily="33" charset="-128"/>
          <a:cs typeface="Geneva" pitchFamily="33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Char char="•"/>
        <a:defRPr sz="2000" b="1">
          <a:solidFill>
            <a:srgbClr val="003B50"/>
          </a:solidFill>
          <a:latin typeface="+mn-lt"/>
          <a:ea typeface="Geneva" pitchFamily="33" charset="-128"/>
          <a:cs typeface="Geneva" pitchFamily="33" charset="-128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-107" charset="0"/>
        <a:buChar char="–"/>
        <a:defRPr sz="2800">
          <a:solidFill>
            <a:schemeClr val="tx1"/>
          </a:solidFill>
          <a:latin typeface="+mn-lt"/>
          <a:ea typeface="Geneva" pitchFamily="3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-107" charset="0"/>
        <a:buChar char="•"/>
        <a:defRPr sz="2400">
          <a:solidFill>
            <a:schemeClr val="tx1"/>
          </a:solidFill>
          <a:latin typeface="+mn-lt"/>
          <a:ea typeface="Geneva" pitchFamily="3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Geneva" pitchFamily="3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Geneva" pitchFamily="3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228600" y="6400800"/>
            <a:ext cx="2362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9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DF60FF-2D33-4165-ABAC-7168648B8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8" name="Text Placeholder 2052"/>
          <p:cNvSpPr>
            <a:spLocks noGrp="1"/>
          </p:cNvSpPr>
          <p:nvPr>
            <p:ph type="body" idx="1"/>
          </p:nvPr>
        </p:nvSpPr>
        <p:spPr bwMode="auto">
          <a:xfrm>
            <a:off x="131763" y="12112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9144000" cy="1091183"/>
          </a:xfrm>
          <a:prstGeom prst="rect">
            <a:avLst/>
          </a:prstGeom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84" r:id="rId2"/>
    <p:sldLayoutId id="214748408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80000"/>
        <a:buFont typeface="Wingdings" pitchFamily="2" charset="2"/>
        <a:buChar char="§"/>
        <a:defRPr sz="2800">
          <a:solidFill>
            <a:schemeClr val="bg1">
              <a:lumMod val="50000"/>
            </a:schemeClr>
          </a:solidFill>
          <a:latin typeface="Myriad Pro"/>
          <a:ea typeface="Myriad Pro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60000"/>
        <a:buFont typeface="Courier New" pitchFamily="49" charset="0"/>
        <a:buChar char="o"/>
        <a:defRPr sz="2400">
          <a:solidFill>
            <a:schemeClr val="bg1">
              <a:lumMod val="50000"/>
            </a:schemeClr>
          </a:solidFill>
          <a:latin typeface="Myriad Pro"/>
          <a:ea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80000"/>
        <a:buFont typeface="Arial" pitchFamily="34" charset="0"/>
        <a:buChar char="•"/>
        <a:defRPr sz="2000">
          <a:solidFill>
            <a:schemeClr val="bg1">
              <a:lumMod val="50000"/>
            </a:schemeClr>
          </a:solidFill>
          <a:latin typeface="Myriad Pro"/>
          <a:ea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75000"/>
        <a:buFont typeface="Times" pitchFamily="-107" charset="0"/>
        <a:buChar char="—"/>
        <a:defRPr>
          <a:solidFill>
            <a:schemeClr val="bg1">
              <a:lumMod val="50000"/>
            </a:schemeClr>
          </a:solidFill>
          <a:latin typeface="Myriad Pro"/>
          <a:ea typeface="Myriad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-107" charset="0"/>
        <a:buChar char="—"/>
        <a:defRPr sz="2000">
          <a:solidFill>
            <a:srgbClr val="006999"/>
          </a:solidFill>
          <a:latin typeface="+mn-lt"/>
          <a:ea typeface="Geneva" pitchFamily="3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228600" y="6400800"/>
            <a:ext cx="2362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912440" y="6375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9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DF60FF-2D33-4165-ABAC-7168648B8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8" name="Text Placeholder 2052"/>
          <p:cNvSpPr>
            <a:spLocks noGrp="1"/>
          </p:cNvSpPr>
          <p:nvPr>
            <p:ph type="body" idx="1"/>
          </p:nvPr>
        </p:nvSpPr>
        <p:spPr bwMode="auto">
          <a:xfrm>
            <a:off x="131763" y="12112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7"/>
          <a:stretch/>
        </p:blipFill>
        <p:spPr>
          <a:xfrm>
            <a:off x="0" y="6400800"/>
            <a:ext cx="9144000" cy="4566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/>
          <p:nvPr userDrawn="1"/>
        </p:nvSpPr>
        <p:spPr bwMode="auto">
          <a:xfrm>
            <a:off x="2955851" y="6294474"/>
            <a:ext cx="3455582" cy="1807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5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595"/>
          </a:solidFill>
          <a:latin typeface="Calibri" pitchFamily="34" charset="0"/>
          <a:ea typeface="Geneva" pitchFamily="33" charset="-128"/>
          <a:cs typeface="Geneva" pitchFamily="3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80000"/>
        <a:buFont typeface="Wingdings" pitchFamily="2" charset="2"/>
        <a:buChar char="§"/>
        <a:defRPr sz="2800">
          <a:solidFill>
            <a:schemeClr val="bg1">
              <a:lumMod val="50000"/>
            </a:schemeClr>
          </a:solidFill>
          <a:latin typeface="Myriad Pro"/>
          <a:ea typeface="Myriad Pro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60000"/>
        <a:buFont typeface="Courier New" pitchFamily="49" charset="0"/>
        <a:buChar char="o"/>
        <a:defRPr sz="2400">
          <a:solidFill>
            <a:schemeClr val="bg1">
              <a:lumMod val="50000"/>
            </a:schemeClr>
          </a:solidFill>
          <a:latin typeface="Myriad Pro"/>
          <a:ea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80000"/>
        <a:buFont typeface="Arial" pitchFamily="34" charset="0"/>
        <a:buChar char="•"/>
        <a:defRPr sz="2000">
          <a:solidFill>
            <a:schemeClr val="bg1">
              <a:lumMod val="50000"/>
            </a:schemeClr>
          </a:solidFill>
          <a:latin typeface="Myriad Pro"/>
          <a:ea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000"/>
        </a:buClr>
        <a:buSzPct val="75000"/>
        <a:buFont typeface="Times" pitchFamily="-107" charset="0"/>
        <a:buChar char="—"/>
        <a:defRPr>
          <a:solidFill>
            <a:schemeClr val="bg1">
              <a:lumMod val="50000"/>
            </a:schemeClr>
          </a:solidFill>
          <a:latin typeface="Myriad Pro"/>
          <a:ea typeface="Myriad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-107" charset="0"/>
        <a:buChar char="—"/>
        <a:defRPr sz="2000">
          <a:solidFill>
            <a:srgbClr val="006999"/>
          </a:solidFill>
          <a:latin typeface="+mn-lt"/>
          <a:ea typeface="Geneva" pitchFamily="3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pitchFamily="18" charset="0"/>
        <a:buChar char="—"/>
        <a:defRPr>
          <a:solidFill>
            <a:srgbClr val="006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Artwork-Templa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hyperlink" Target="http://www.nbcdfw.com/news/health/Texas-Health-Alliance-Debuting-Smart-Hospital-169825986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prosperi@Centrak.co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918" y="1850736"/>
            <a:ext cx="5818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2015 Clinical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Informatics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Academy: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Real-Time Locating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Systems (RTLS)</a:t>
            </a: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Myriad Pro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Myriad Pro"/>
              </a:rPr>
              <a:t>September 25, 2015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Myriad Pro"/>
            </a:endParaRPr>
          </a:p>
        </p:txBody>
      </p:sp>
      <p:pic>
        <p:nvPicPr>
          <p:cNvPr id="6146" name="Picture 2" descr="American Nursing Informatics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13" y="2051840"/>
            <a:ext cx="2456187" cy="7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profile_images/1455775169/HIMSS_logo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20834"/>
          <a:stretch/>
        </p:blipFill>
        <p:spPr bwMode="auto">
          <a:xfrm>
            <a:off x="6631892" y="2882899"/>
            <a:ext cx="1864444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CF78-2476-4A2C-A0B1-5859C82870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55"/>
            <a:ext cx="9144000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8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44243-10D9-4425-BAB9-0AD4737546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18176" y="2120121"/>
            <a:ext cx="4391924" cy="3054490"/>
          </a:xfrm>
          <a:prstGeom prst="roundRect">
            <a:avLst>
              <a:gd name="adj" fmla="val 5944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10"/>
            <p:cNvSpPr txBox="1">
              <a:spLocks noChangeArrowheads="1"/>
            </p:cNvSpPr>
            <p:nvPr/>
          </p:nvSpPr>
          <p:spPr bwMode="auto">
            <a:xfrm>
              <a:off x="304800" y="133767"/>
              <a:ext cx="8839199" cy="74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4000" b="1" cap="all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 New Paradigm, A New Standard</a:t>
              </a:r>
              <a:endParaRPr lang="en-US" sz="4000" b="1" cap="al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17" y="1083025"/>
              <a:ext cx="8693623" cy="5153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7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44243-10D9-4425-BAB9-0AD4737546F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18176" y="2120121"/>
            <a:ext cx="4391924" cy="3054490"/>
          </a:xfrm>
          <a:prstGeom prst="roundRect">
            <a:avLst>
              <a:gd name="adj" fmla="val 5944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2"/>
          <a:stretch/>
        </p:blipFill>
        <p:spPr bwMode="auto">
          <a:xfrm>
            <a:off x="952499" y="1217974"/>
            <a:ext cx="7762863" cy="34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304800" y="133767"/>
            <a:ext cx="8839199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 b="1" cap="all" dirty="0" smtClean="0">
                <a:solidFill>
                  <a:srgbClr val="005595"/>
                </a:solidFill>
                <a:latin typeface="Calibri" pitchFamily="34" charset="0"/>
                <a:cs typeface="Calibri" pitchFamily="34" charset="0"/>
              </a:rPr>
              <a:t>A New Paradigm, A New Standard</a:t>
            </a:r>
            <a:endParaRPr lang="en-US" sz="4000" b="1" cap="all" dirty="0">
              <a:solidFill>
                <a:srgbClr val="00559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nbcdfw.JPG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125" y="1021668"/>
            <a:ext cx="2644410" cy="425462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86608" y="4631564"/>
            <a:ext cx="8621120" cy="13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00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bg1">
                    <a:lumMod val="50000"/>
                  </a:schemeClr>
                </a:solidFill>
                <a:latin typeface="Myriad Pro"/>
                <a:ea typeface="Myriad Pro"/>
                <a:cs typeface="Myriad Pr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00"/>
              </a:buClr>
              <a:buSzPct val="60000"/>
              <a:buFont typeface="Courier New" pitchFamily="49" charset="0"/>
              <a:buChar char="o"/>
              <a:defRPr sz="2400">
                <a:solidFill>
                  <a:schemeClr val="bg1">
                    <a:lumMod val="50000"/>
                  </a:schemeClr>
                </a:solidFill>
                <a:latin typeface="Myriad Pro"/>
                <a:ea typeface="Myriad Pro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00"/>
              </a:buClr>
              <a:buSzPct val="80000"/>
              <a:buFont typeface="Arial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Myriad Pro"/>
                <a:ea typeface="Myriad Pro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00"/>
              </a:buClr>
              <a:buSzPct val="75000"/>
              <a:buFont typeface="Times" pitchFamily="-107" charset="0"/>
              <a:buChar char="—"/>
              <a:defRPr>
                <a:solidFill>
                  <a:schemeClr val="bg1">
                    <a:lumMod val="50000"/>
                  </a:schemeClr>
                </a:solidFill>
                <a:latin typeface="Myriad Pro"/>
                <a:ea typeface="Myriad Pro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Times" pitchFamily="-107" charset="0"/>
              <a:buChar char="—"/>
              <a:defRPr sz="2000">
                <a:solidFill>
                  <a:srgbClr val="006999"/>
                </a:solidFill>
                <a:latin typeface="+mn-lt"/>
                <a:ea typeface="Geneva" pitchFamily="33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Times" pitchFamily="18" charset="0"/>
              <a:buChar char="—"/>
              <a:defRPr>
                <a:solidFill>
                  <a:srgbClr val="0069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Times" pitchFamily="18" charset="0"/>
              <a:buChar char="—"/>
              <a:defRPr>
                <a:solidFill>
                  <a:srgbClr val="0069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Times" pitchFamily="18" charset="0"/>
              <a:buChar char="—"/>
              <a:defRPr>
                <a:solidFill>
                  <a:srgbClr val="0069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Times" pitchFamily="18" charset="0"/>
              <a:buChar char="—"/>
              <a:defRPr>
                <a:solidFill>
                  <a:srgbClr val="006999"/>
                </a:solidFill>
                <a:latin typeface="+mn-lt"/>
              </a:defRPr>
            </a:lvl9pPr>
          </a:lstStyle>
          <a:p>
            <a:pPr marL="0" indent="0">
              <a:buClr>
                <a:srgbClr val="FAB132"/>
              </a:buClr>
              <a:buFont typeface="Wingdings" pitchFamily="2" charset="2"/>
              <a:buNone/>
            </a:pPr>
            <a:endParaRPr lang="en-US" sz="800" b="1" kern="0" dirty="0" smtClean="0"/>
          </a:p>
          <a:p>
            <a:pPr marL="0" indent="0">
              <a:buClr>
                <a:srgbClr val="FAB132"/>
              </a:buClr>
              <a:buFont typeface="Wingdings" pitchFamily="2" charset="2"/>
              <a:buNone/>
            </a:pPr>
            <a:r>
              <a:rPr lang="en-US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Texas Health Alliance Debuting 'Smart' Hospital</a:t>
            </a:r>
          </a:p>
          <a:p>
            <a:pPr marL="0" indent="0">
              <a:buClr>
                <a:srgbClr val="FAB132"/>
              </a:buClr>
              <a:buFont typeface="Wingdings" pitchFamily="2" charset="2"/>
              <a:buNone/>
            </a:pP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RTLS “to make your experience an easier one”. </a:t>
            </a:r>
            <a:endParaRPr lang="en-US" sz="2400" kern="0" dirty="0" smtClean="0">
              <a:solidFill>
                <a:schemeClr val="tx1">
                  <a:lumMod val="75000"/>
                  <a:lumOff val="25000"/>
                </a:schemeClr>
              </a:solidFill>
              <a:ea typeface="Geneva" pitchFamily="-107" charset="-128"/>
            </a:endParaRPr>
          </a:p>
          <a:p>
            <a:pPr marL="514350" indent="-514350">
              <a:buFont typeface="Century Gothic" pitchFamily="34" charset="0"/>
              <a:buAutoNum type="arabicPeriod"/>
            </a:pPr>
            <a:endParaRPr lang="en-US" sz="1800" kern="0" dirty="0" smtClean="0">
              <a:solidFill>
                <a:schemeClr val="tx1">
                  <a:lumMod val="75000"/>
                  <a:lumOff val="25000"/>
                </a:schemeClr>
              </a:solidFill>
              <a:ea typeface="Geneva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8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42" y="3152562"/>
            <a:ext cx="2560487" cy="2560487"/>
          </a:xfrm>
          <a:prstGeom prst="rect">
            <a:avLst/>
          </a:prstGeom>
        </p:spPr>
      </p:pic>
      <p:sp>
        <p:nvSpPr>
          <p:cNvPr id="133121" name="Rectangle 2"/>
          <p:cNvSpPr>
            <a:spLocks noChangeArrowheads="1"/>
          </p:cNvSpPr>
          <p:nvPr/>
        </p:nvSpPr>
        <p:spPr bwMode="auto">
          <a:xfrm>
            <a:off x="917494" y="2642612"/>
            <a:ext cx="5619113" cy="30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9738" indent="-439738" eaLnBrk="0" hangingPunct="0">
              <a:spcBef>
                <a:spcPct val="25000"/>
              </a:spcBef>
              <a:buClr>
                <a:schemeClr val="bg1"/>
              </a:buClr>
              <a:buSzPct val="60000"/>
              <a:buFontTx/>
              <a:buBlip>
                <a:blip r:embed="rId4"/>
              </a:buBlip>
            </a:pPr>
            <a:endParaRPr lang="en-US" sz="3600" dirty="0">
              <a:solidFill>
                <a:srgbClr val="800000"/>
              </a:solidFill>
            </a:endParaRPr>
          </a:p>
          <a:p>
            <a:pPr marL="439738" indent="-439738" eaLnBrk="0" hangingPunct="0">
              <a:spcBef>
                <a:spcPct val="25000"/>
              </a:spcBef>
              <a:buClr>
                <a:schemeClr val="bg1"/>
              </a:buClr>
              <a:buSzPct val="60000"/>
              <a:buFontTx/>
              <a:buBlip>
                <a:blip r:embed="rId4"/>
              </a:buBlip>
            </a:pPr>
            <a:endParaRPr lang="en-US" sz="3600" dirty="0">
              <a:solidFill>
                <a:srgbClr val="800000"/>
              </a:solidFill>
            </a:endParaRPr>
          </a:p>
          <a:p>
            <a:pPr marL="439738" indent="-439738" eaLnBrk="0" hangingPunct="0">
              <a:spcBef>
                <a:spcPct val="25000"/>
              </a:spcBef>
              <a:buClr>
                <a:schemeClr val="bg1"/>
              </a:buClr>
              <a:buSzPct val="60000"/>
              <a:buFontTx/>
              <a:buBlip>
                <a:blip r:embed="rId4"/>
              </a:buBlip>
            </a:pPr>
            <a:endParaRPr lang="en-US" sz="3600" dirty="0">
              <a:solidFill>
                <a:srgbClr val="800000"/>
              </a:solidFill>
            </a:endParaRPr>
          </a:p>
          <a:p>
            <a:pPr marL="439738" indent="-439738" eaLnBrk="0" hangingPunct="0">
              <a:spcBef>
                <a:spcPct val="60000"/>
              </a:spcBef>
              <a:buClr>
                <a:schemeClr val="bg1"/>
              </a:buClr>
              <a:buSzPct val="60000"/>
              <a:buFontTx/>
              <a:buBlip>
                <a:blip r:embed="rId4"/>
              </a:buBlip>
            </a:pP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400" y="1914416"/>
            <a:ext cx="8724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implemented more than 50 use cases leveraging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RTLS</a:t>
            </a:r>
          </a:p>
          <a:p>
            <a:pPr marL="342900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$8M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</a:p>
          <a:p>
            <a:pPr marL="800100" lvl="1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$970K/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Management: $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2M/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Redundant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Avoidance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$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3.5M</a:t>
            </a:r>
          </a:p>
          <a:p>
            <a:pPr marL="800100" lvl="1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Productivity: $2M+/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justify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effort and cost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FF9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8" y="496886"/>
            <a:ext cx="5753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58414" y="914398"/>
            <a:ext cx="2544286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6699"/>
                </a:solidFill>
                <a:cs typeface="Arial" panose="020B0604020202020204" pitchFamily="34" charset="0"/>
              </a:rPr>
              <a:t>Best Comprehensive </a:t>
            </a:r>
          </a:p>
          <a:p>
            <a:r>
              <a:rPr lang="en-US" sz="1800" b="1" dirty="0" smtClean="0">
                <a:solidFill>
                  <a:srgbClr val="336699"/>
                </a:solidFill>
                <a:cs typeface="Arial" panose="020B0604020202020204" pitchFamily="34" charset="0"/>
              </a:rPr>
              <a:t>Integration Award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799" y="359637"/>
            <a:ext cx="2137291" cy="55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208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20713" y="181890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120000"/>
              </a:lnSpc>
              <a:tabLst>
                <a:tab pos="228600" algn="l"/>
              </a:tabLst>
            </a:pPr>
            <a:r>
              <a:rPr lang="en-US" sz="4000" b="1" dirty="0">
                <a:solidFill>
                  <a:srgbClr val="FF9000"/>
                </a:solidFill>
                <a:latin typeface="Myriad Pro"/>
                <a:cs typeface="Calibri" pitchFamily="34" charset="0"/>
              </a:rPr>
              <a:t>Thank you!</a:t>
            </a:r>
          </a:p>
        </p:txBody>
      </p:sp>
      <p:sp>
        <p:nvSpPr>
          <p:cNvPr id="65539" name="Rectangle 8"/>
          <p:cNvSpPr>
            <a:spLocks noChangeArrowheads="1"/>
          </p:cNvSpPr>
          <p:nvPr/>
        </p:nvSpPr>
        <p:spPr bwMode="auto">
          <a:xfrm>
            <a:off x="1831320" y="3160993"/>
            <a:ext cx="56575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"/>
                <a:cs typeface="Calibri" pitchFamily="34" charset="0"/>
              </a:rPr>
              <a:t>Vince Prosperi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"/>
                <a:cs typeface="Calibri" pitchFamily="34" charset="0"/>
              </a:rPr>
              <a:t>CenTrak</a:t>
            </a:r>
            <a:r>
              <a:rPr lang="en-US" b="1" dirty="0">
                <a:solidFill>
                  <a:schemeClr val="bg1"/>
                </a:solidFill>
                <a:latin typeface="Myriad Pro"/>
                <a:cs typeface="Calibri" pitchFamily="34" charset="0"/>
              </a:rPr>
              <a:t>, Inc.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Myriad Pro"/>
                <a:cs typeface="Calibri" pitchFamily="34" charset="0"/>
              </a:rPr>
              <a:t>125 Pheasant Run, </a:t>
            </a:r>
            <a:r>
              <a:rPr lang="en-US" dirty="0">
                <a:solidFill>
                  <a:schemeClr val="bg1"/>
                </a:solidFill>
                <a:latin typeface="Myriad Pro"/>
                <a:cs typeface="Calibri" pitchFamily="34" charset="0"/>
              </a:rPr>
              <a:t>Newtown, PA 18940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yriad Pro"/>
                <a:cs typeface="Calibri" pitchFamily="34" charset="0"/>
              </a:rPr>
              <a:t>Phone: </a:t>
            </a:r>
            <a:r>
              <a:rPr lang="en-US" dirty="0" smtClean="0">
                <a:solidFill>
                  <a:schemeClr val="bg1"/>
                </a:solidFill>
                <a:latin typeface="Myriad Pro"/>
                <a:cs typeface="Calibri" pitchFamily="34" charset="0"/>
              </a:rPr>
              <a:t>215.860.2928</a:t>
            </a:r>
            <a:endParaRPr lang="en-US" dirty="0">
              <a:solidFill>
                <a:schemeClr val="bg1"/>
              </a:solidFill>
              <a:latin typeface="Myriad Pro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Myriad Pro"/>
                <a:cs typeface="Calibri" pitchFamily="34" charset="0"/>
                <a:hlinkClick r:id="rId2"/>
              </a:rPr>
              <a:t>vprosperi@Centrak.com</a:t>
            </a:r>
            <a:endParaRPr lang="en-US" dirty="0" smtClean="0">
              <a:solidFill>
                <a:schemeClr val="bg1"/>
              </a:solidFill>
              <a:latin typeface="Myriad Pro"/>
              <a:cs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Myriad Pro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CF78-2476-4A2C-A0B1-5859C82870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http://thenypost.files.wordpress.com/2013/12/taxis-air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5600"/>
            <a:ext cx="78105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CF78-2476-4A2C-A0B1-5859C82870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 descr="http://blogcdn.uber.com/wp-content/uploads/2012/08/Dallas-Uber-Car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256243"/>
            <a:ext cx="2962275" cy="57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8274" y="1993900"/>
            <a:ext cx="504497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Customer Satisfaction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Provider Satisfaction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34723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71232-9B18-4818-8C5A-42F261D5EF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122" name="Picture 2" descr="http://spacecoastdaily.com/wp-content/uploads/2014/04/waiting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4" y="335279"/>
            <a:ext cx="7258686" cy="54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44243-10D9-4425-BAB9-0AD4737546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9870" y="2590384"/>
            <a:ext cx="7120957" cy="983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chemeClr val="tx2"/>
              </a:solidFill>
              <a:effectLst>
                <a:reflection stA="30000" endPos="45000" dist="127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5678" y="1327151"/>
            <a:ext cx="3370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yriad Pro"/>
                <a:cs typeface="Arial"/>
              </a:rPr>
              <a:t> Increase Revenues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699" y="1353069"/>
            <a:ext cx="217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yriad Pro"/>
                <a:cs typeface="Arial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Arial"/>
              </a:rPr>
              <a:t>Stabilize Staffing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78451" y="2846386"/>
            <a:ext cx="467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5595"/>
                </a:solidFill>
                <a:latin typeface="Myriad Pro"/>
                <a:cs typeface="Arial"/>
              </a:rPr>
              <a:t>Reduce Nursing Workload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7794" y="34078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Arial"/>
              </a:rPr>
              <a:t>Consequences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Arial"/>
              </a:rPr>
              <a:t>HAIs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9538" y="3708160"/>
            <a:ext cx="4806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Arial"/>
              </a:rPr>
              <a:t>Increase the Number of Surgeries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59" y="2976615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5595"/>
                </a:solidFill>
                <a:latin typeface="Myriad Pro"/>
                <a:cs typeface="Arial"/>
              </a:rPr>
              <a:t>Improve Patient Care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3007" y="2454979"/>
            <a:ext cx="663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Arial"/>
              </a:rPr>
              <a:t>Reduce Capital Expenditures/Maximize ROI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61175" y="1958093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5595"/>
                </a:solidFill>
                <a:latin typeface="Myriad Pro"/>
                <a:cs typeface="Arial"/>
              </a:rPr>
              <a:t>Increase </a:t>
            </a:r>
            <a:r>
              <a:rPr lang="en-US" b="1" dirty="0">
                <a:solidFill>
                  <a:srgbClr val="005595"/>
                </a:solidFill>
                <a:latin typeface="Myriad Pro"/>
                <a:cs typeface="Arial"/>
              </a:rPr>
              <a:t>ED &amp; Clinical Throughput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9515" y="1788816"/>
            <a:ext cx="349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595"/>
                </a:solidFill>
                <a:latin typeface="Myriad Pro"/>
                <a:cs typeface="Arial"/>
              </a:rPr>
              <a:t>Maintain/Increase HCAHPS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78451" y="3369606"/>
            <a:ext cx="2044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Myriad Pro"/>
                <a:cs typeface="Arial"/>
              </a:rPr>
              <a:t>Fierce Competition</a:t>
            </a:r>
            <a:endParaRPr lang="en-US" sz="1600" dirty="0">
              <a:latin typeface="Myriad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287" y="1254650"/>
            <a:ext cx="8733801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9000"/>
                </a:solidFill>
                <a:latin typeface="Myriad Pro"/>
                <a:cs typeface="Arial"/>
              </a:rPr>
              <a:t> Implement EHR</a:t>
            </a:r>
          </a:p>
          <a:p>
            <a:pPr algn="ctr"/>
            <a:endParaRPr lang="en-US" sz="6000" b="1" dirty="0" smtClean="0">
              <a:solidFill>
                <a:srgbClr val="FF9000"/>
              </a:solidFill>
              <a:latin typeface="Myriad Pro"/>
              <a:cs typeface="Arial"/>
            </a:endParaRPr>
          </a:p>
          <a:p>
            <a:endParaRPr lang="en-US" sz="6000" b="1" dirty="0" smtClean="0">
              <a:solidFill>
                <a:srgbClr val="FF9000"/>
              </a:solidFill>
              <a:latin typeface="Myriad Pro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/>
          <a:stretch/>
        </p:blipFill>
        <p:spPr>
          <a:xfrm>
            <a:off x="1257300" y="2289545"/>
            <a:ext cx="6416607" cy="36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CF78-2476-4A2C-A0B1-5859C82870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4853" y="1675503"/>
            <a:ext cx="873817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11500" kern="0" dirty="0" smtClean="0">
                <a:ea typeface="Geneva" pitchFamily="-107" charset="-128"/>
                <a:cs typeface="Calibri" pitchFamily="34" charset="0"/>
              </a:rPr>
              <a:t>$750 BILLION</a:t>
            </a:r>
            <a:endParaRPr lang="en-US" sz="9600" kern="0" dirty="0" smtClean="0">
              <a:ea typeface="Geneva" pitchFamily="-107" charset="-128"/>
              <a:cs typeface="Calibri" pitchFamily="34" charset="0"/>
            </a:endParaRPr>
          </a:p>
          <a:p>
            <a:r>
              <a:rPr lang="en-US" sz="6600" kern="0" dirty="0" smtClean="0">
                <a:ea typeface="Geneva" pitchFamily="-107" charset="-128"/>
                <a:cs typeface="Calibri" pitchFamily="34" charset="0"/>
              </a:rPr>
              <a:t>WASTED</a:t>
            </a:r>
          </a:p>
          <a:p>
            <a:r>
              <a:rPr lang="en-US" sz="6600" kern="0" dirty="0" smtClean="0">
                <a:ea typeface="Geneva" pitchFamily="-107" charset="-128"/>
                <a:cs typeface="Calibri" pitchFamily="34" charset="0"/>
              </a:rPr>
              <a:t>EVERY YEAR</a:t>
            </a:r>
            <a:endParaRPr lang="en-US" sz="6000" kern="0" dirty="0" smtClean="0">
              <a:ea typeface="Geneva" pitchFamily="-107" charset="-128"/>
              <a:cs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708" y="1790700"/>
            <a:ext cx="2699115" cy="40105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9503" y="5552867"/>
            <a:ext cx="8124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FAB132"/>
              </a:buClr>
              <a:buNone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http://www.iom.edu/Reports/2012/Best-Care-at-Lower-Cost-The-Path-to-Continuously-Learning-Health-Care-in-America.aspx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6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44243-10D9-4425-BAB9-0AD4737546F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18176" y="2120121"/>
            <a:ext cx="4391924" cy="3054490"/>
          </a:xfrm>
          <a:prstGeom prst="roundRect">
            <a:avLst>
              <a:gd name="adj" fmla="val 5944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503" y="5375067"/>
            <a:ext cx="8124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FAB132"/>
              </a:buClr>
              <a:buNone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http://www.iom.edu/Reports/2012/Best-Care-at-Lower-Cost-The-Path-to-Continuously-Learning-Health-Care-in-America.aspx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r="1081"/>
          <a:stretch/>
        </p:blipFill>
        <p:spPr bwMode="auto">
          <a:xfrm>
            <a:off x="88901" y="520699"/>
            <a:ext cx="8966200" cy="463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818" y="2574636"/>
            <a:ext cx="5818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FF"/>
                </a:solidFill>
                <a:latin typeface="Myriad Pro"/>
                <a:cs typeface="Myriad Pro"/>
              </a:rPr>
              <a:t>Innovation</a:t>
            </a:r>
            <a:endParaRPr lang="en-US" sz="30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957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389578" y="1211428"/>
            <a:ext cx="850042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9000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Philosophy – Location should be a utility</a:t>
            </a:r>
          </a:p>
          <a:p>
            <a:pPr eaLnBrk="0" hangingPunct="0">
              <a:buClr>
                <a:srgbClr val="FF9000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eaLnBrk="0" hangingPunct="0">
              <a:buClr>
                <a:srgbClr val="FF9000"/>
              </a:buClr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Location-enabling the applications healthcare already owns</a:t>
            </a:r>
            <a:endParaRPr lang="en-US" sz="2800" b="1" i="1" dirty="0" smtClean="0">
              <a:solidFill>
                <a:srgbClr val="005595"/>
              </a:solidFill>
              <a:latin typeface="+mn-lt"/>
              <a:cs typeface="Calibri" pitchFamily="34" charset="0"/>
            </a:endParaRPr>
          </a:p>
          <a:p>
            <a:pPr marL="457200" indent="-457200" eaLnBrk="0" hangingPunct="0">
              <a:buClr>
                <a:srgbClr val="FF9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005595"/>
              </a:solidFill>
              <a:latin typeface="+mn-lt"/>
              <a:cs typeface="Calibri" pitchFamily="34" charset="0"/>
            </a:endParaRPr>
          </a:p>
          <a:p>
            <a:pPr marL="457200" indent="-457200" eaLnBrk="0" hangingPunct="0">
              <a:buClr>
                <a:srgbClr val="FF9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005595"/>
              </a:solidFill>
              <a:latin typeface="+mn-lt"/>
              <a:cs typeface="Calibri" pitchFamily="34" charset="0"/>
            </a:endParaRPr>
          </a:p>
          <a:p>
            <a:pPr marL="457200" indent="-457200" eaLnBrk="0" hangingPunct="0">
              <a:buClr>
                <a:srgbClr val="FF9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005595"/>
              </a:solidFill>
              <a:latin typeface="+mn-lt"/>
              <a:cs typeface="Calibri" pitchFamily="34" charset="0"/>
            </a:endParaRPr>
          </a:p>
          <a:p>
            <a:pPr marL="457200" indent="-457200" eaLnBrk="0" hangingPunct="0">
              <a:buClr>
                <a:srgbClr val="FF9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005595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19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A4F6D0-EDC8-4D4E-894A-5520461097B0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1026" name="Picture 2" descr="http://www.circleofblue.org/waternews/wp-content/uploads/2010/11/monopo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6128"/>
            <a:ext cx="3479588" cy="28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57188" y="30215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595"/>
                </a:solidFill>
                <a:latin typeface="Calibri" pitchFamily="34" charset="0"/>
                <a:ea typeface="Geneva" pitchFamily="33" charset="-128"/>
                <a:cs typeface="Geneva" pitchFamily="33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3200" kern="0" dirty="0" smtClean="0">
                <a:latin typeface="Myriad Pro"/>
              </a:rPr>
              <a:t>CENTRAK APPROACH</a:t>
            </a:r>
            <a:endParaRPr lang="en-US" sz="3200" kern="0" dirty="0">
              <a:latin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29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.2|1.2|1|0.8|0.8"/>
</p:tagLst>
</file>

<file path=ppt/theme/theme1.xml><?xml version="1.0" encoding="utf-8"?>
<a:theme xmlns:a="http://schemas.openxmlformats.org/drawingml/2006/main" name="Title Slide">
  <a:themeElements>
    <a:clrScheme name="CenTrak presentation0920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nTrak presentation09200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nTrak presentation0920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Trak presentation0920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rak presentation0920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rak presentation0920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rak presentation09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rak presentation09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rak presentation09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tent Slid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150730</TotalTime>
  <Words>367</Words>
  <Application>Microsoft Office PowerPoint</Application>
  <PresentationFormat>On-screen Show (4:3)</PresentationFormat>
  <Paragraphs>83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Geneva</vt:lpstr>
      <vt:lpstr>Myriad Pro</vt:lpstr>
      <vt:lpstr>Times</vt:lpstr>
      <vt:lpstr>Times New Roman</vt:lpstr>
      <vt:lpstr>Wingdings</vt:lpstr>
      <vt:lpstr>Title Slide</vt:lpstr>
      <vt:lpstr>Content Slide</vt:lpstr>
      <vt:lpstr>1_Content Slide</vt:lpstr>
      <vt:lpstr>Transition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  September 22, 2009</dc:title>
  <dc:creator>D Pirone</dc:creator>
  <cp:lastModifiedBy>Joe Jackson</cp:lastModifiedBy>
  <cp:revision>696</cp:revision>
  <cp:lastPrinted>2011-07-05T17:04:46Z</cp:lastPrinted>
  <dcterms:created xsi:type="dcterms:W3CDTF">2011-07-07T20:14:20Z</dcterms:created>
  <dcterms:modified xsi:type="dcterms:W3CDTF">2015-09-21T01:00:17Z</dcterms:modified>
</cp:coreProperties>
</file>