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2" r:id="rId3"/>
    <p:sldId id="266" r:id="rId4"/>
    <p:sldId id="273" r:id="rId5"/>
    <p:sldId id="272" r:id="rId6"/>
    <p:sldId id="286" r:id="rId7"/>
    <p:sldId id="279" r:id="rId8"/>
    <p:sldId id="287" r:id="rId9"/>
    <p:sldId id="274" r:id="rId10"/>
    <p:sldId id="277" r:id="rId11"/>
    <p:sldId id="278" r:id="rId12"/>
    <p:sldId id="276" r:id="rId13"/>
    <p:sldId id="281" r:id="rId14"/>
    <p:sldId id="282" r:id="rId15"/>
    <p:sldId id="283" r:id="rId16"/>
    <p:sldId id="288" r:id="rId17"/>
    <p:sldId id="284" r:id="rId18"/>
    <p:sldId id="285" r:id="rId19"/>
    <p:sldId id="267" r:id="rId20"/>
    <p:sldId id="27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891" autoAdjust="0"/>
  </p:normalViewPr>
  <p:slideViewPr>
    <p:cSldViewPr>
      <p:cViewPr varScale="1">
        <p:scale>
          <a:sx n="58" d="100"/>
          <a:sy n="58" d="100"/>
        </p:scale>
        <p:origin x="17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A873B4-CD70-41D1-8A9D-71C20E122837}" type="datetimeFigureOut">
              <a:rPr lang="en-US" smtClean="0"/>
              <a:t>11/12/2019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E7A233-C82D-41BE-894F-457609E1884B}" type="slidenum">
              <a:rPr lang="en-US" smtClean="0"/>
              <a:t>‹#›</a:t>
            </a:fld>
            <a:endParaRPr lang="en-US"/>
          </a:p>
        </p:txBody>
      </p:sp>
    </p:spTree>
    <p:extLst>
      <p:ext uri="{BB962C8B-B14F-4D97-AF65-F5344CB8AC3E}">
        <p14:creationId xmlns:p14="http://schemas.microsoft.com/office/powerpoint/2010/main" val="4006968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Perspective is important on birthdays.  One of my favorite sayings is ‘Beats the heck out of the alternative’.  Are birthdays for you a joyous event of celebration of the achievement of still being alive?  Or is it a hollow day where you lament your lost youth/vigor/beauty/memory/vision</a:t>
            </a:r>
          </a:p>
        </p:txBody>
      </p:sp>
      <p:sp>
        <p:nvSpPr>
          <p:cNvPr id="4" name="Slide Number Placeholder 3"/>
          <p:cNvSpPr>
            <a:spLocks noGrp="1"/>
          </p:cNvSpPr>
          <p:nvPr>
            <p:ph type="sldNum" sz="quarter" idx="5"/>
          </p:nvPr>
        </p:nvSpPr>
        <p:spPr/>
        <p:txBody>
          <a:bodyPr/>
          <a:lstStyle/>
          <a:p>
            <a:fld id="{5BE7A233-C82D-41BE-894F-457609E1884B}" type="slidenum">
              <a:rPr lang="en-US" smtClean="0"/>
              <a:t>6</a:t>
            </a:fld>
            <a:endParaRPr lang="en-US"/>
          </a:p>
        </p:txBody>
      </p:sp>
    </p:spTree>
    <p:extLst>
      <p:ext uri="{BB962C8B-B14F-4D97-AF65-F5344CB8AC3E}">
        <p14:creationId xmlns:p14="http://schemas.microsoft.com/office/powerpoint/2010/main" val="2786337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day – Ticket related to security</a:t>
            </a:r>
          </a:p>
          <a:p>
            <a:r>
              <a:rPr lang="en-US" dirty="0"/>
              <a:t>Second day - </a:t>
            </a:r>
          </a:p>
        </p:txBody>
      </p:sp>
      <p:sp>
        <p:nvSpPr>
          <p:cNvPr id="4" name="Slide Number Placeholder 3"/>
          <p:cNvSpPr>
            <a:spLocks noGrp="1"/>
          </p:cNvSpPr>
          <p:nvPr>
            <p:ph type="sldNum" sz="quarter" idx="5"/>
          </p:nvPr>
        </p:nvSpPr>
        <p:spPr/>
        <p:txBody>
          <a:bodyPr/>
          <a:lstStyle/>
          <a:p>
            <a:fld id="{5BE7A233-C82D-41BE-894F-457609E1884B}" type="slidenum">
              <a:rPr lang="en-US" smtClean="0"/>
              <a:t>15</a:t>
            </a:fld>
            <a:endParaRPr lang="en-US"/>
          </a:p>
        </p:txBody>
      </p:sp>
    </p:spTree>
    <p:extLst>
      <p:ext uri="{BB962C8B-B14F-4D97-AF65-F5344CB8AC3E}">
        <p14:creationId xmlns:p14="http://schemas.microsoft.com/office/powerpoint/2010/main" val="2031842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day – Ticket related to security</a:t>
            </a:r>
          </a:p>
          <a:p>
            <a:r>
              <a:rPr lang="en-US" dirty="0"/>
              <a:t>Second day - </a:t>
            </a:r>
          </a:p>
        </p:txBody>
      </p:sp>
      <p:sp>
        <p:nvSpPr>
          <p:cNvPr id="4" name="Slide Number Placeholder 3"/>
          <p:cNvSpPr>
            <a:spLocks noGrp="1"/>
          </p:cNvSpPr>
          <p:nvPr>
            <p:ph type="sldNum" sz="quarter" idx="5"/>
          </p:nvPr>
        </p:nvSpPr>
        <p:spPr/>
        <p:txBody>
          <a:bodyPr/>
          <a:lstStyle/>
          <a:p>
            <a:fld id="{5BE7A233-C82D-41BE-894F-457609E1884B}" type="slidenum">
              <a:rPr lang="en-US" smtClean="0"/>
              <a:t>16</a:t>
            </a:fld>
            <a:endParaRPr lang="en-US"/>
          </a:p>
        </p:txBody>
      </p:sp>
    </p:spTree>
    <p:extLst>
      <p:ext uri="{BB962C8B-B14F-4D97-AF65-F5344CB8AC3E}">
        <p14:creationId xmlns:p14="http://schemas.microsoft.com/office/powerpoint/2010/main" val="184574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story of guy who agreed to play Santa at Scout Christmas, and how he realized that for the kids, he WAS Santa, and how that experience fundamentally changed how he approached being Santa, all from the light in one little girl’s eyes</a:t>
            </a:r>
          </a:p>
          <a:p>
            <a:r>
              <a:rPr lang="en-US" dirty="0"/>
              <a:t> - </a:t>
            </a:r>
          </a:p>
        </p:txBody>
      </p:sp>
      <p:sp>
        <p:nvSpPr>
          <p:cNvPr id="4" name="Slide Number Placeholder 3"/>
          <p:cNvSpPr>
            <a:spLocks noGrp="1"/>
          </p:cNvSpPr>
          <p:nvPr>
            <p:ph type="sldNum" sz="quarter" idx="5"/>
          </p:nvPr>
        </p:nvSpPr>
        <p:spPr/>
        <p:txBody>
          <a:bodyPr/>
          <a:lstStyle/>
          <a:p>
            <a:fld id="{5BE7A233-C82D-41BE-894F-457609E1884B}" type="slidenum">
              <a:rPr lang="en-US" smtClean="0"/>
              <a:t>17</a:t>
            </a:fld>
            <a:endParaRPr lang="en-US"/>
          </a:p>
        </p:txBody>
      </p:sp>
    </p:spTree>
    <p:extLst>
      <p:ext uri="{BB962C8B-B14F-4D97-AF65-F5344CB8AC3E}">
        <p14:creationId xmlns:p14="http://schemas.microsoft.com/office/powerpoint/2010/main" val="1330350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E7A233-C82D-41BE-894F-457609E1884B}" type="slidenum">
              <a:rPr lang="en-US" smtClean="0"/>
              <a:t>18</a:t>
            </a:fld>
            <a:endParaRPr lang="en-US"/>
          </a:p>
        </p:txBody>
      </p:sp>
    </p:spTree>
    <p:extLst>
      <p:ext uri="{BB962C8B-B14F-4D97-AF65-F5344CB8AC3E}">
        <p14:creationId xmlns:p14="http://schemas.microsoft.com/office/powerpoint/2010/main" val="26593749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9000"/>
            <a:lum/>
          </a:blip>
          <a:srcRect/>
          <a:stretch>
            <a:fillRect t="-36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220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2775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alphaModFix amt="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83012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3582130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2449788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alphaModFix amt="12000"/>
            <a:lum/>
          </a:blip>
          <a:srcRect/>
          <a:tile tx="44450" ty="6350" sx="97000" sy="99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4236612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217846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alphaModFix amt="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2569302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3493717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B91B803-E462-4741-B8BD-B058610752DD}" type="slidenum">
              <a:rPr lang="en-US" smtClean="0"/>
              <a:t>‹#›</a:t>
            </a:fld>
            <a:endParaRPr lang="en-US"/>
          </a:p>
        </p:txBody>
      </p:sp>
      <p:pic>
        <p:nvPicPr>
          <p:cNvPr id="614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45200"/>
            <a:ext cx="24749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5366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3251627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2237709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B91B803-E462-4741-B8BD-B058610752DD}" type="slidenum">
              <a:rPr lang="en-US" smtClean="0"/>
              <a:t>‹#›</a:t>
            </a:fld>
            <a:endParaRPr lang="en-US"/>
          </a:p>
        </p:txBody>
      </p:sp>
    </p:spTree>
    <p:extLst>
      <p:ext uri="{BB962C8B-B14F-4D97-AF65-F5344CB8AC3E}">
        <p14:creationId xmlns:p14="http://schemas.microsoft.com/office/powerpoint/2010/main" val="2107139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2000"/>
            <a:lum/>
          </a:blip>
          <a:srcRect/>
          <a:tile tx="44450" ty="31750" sx="97000" sy="98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1B803-E462-4741-B8BD-B058610752DD}" type="slidenum">
              <a:rPr lang="en-US" smtClean="0"/>
              <a:t>‹#›</a:t>
            </a:fld>
            <a:endParaRPr lang="en-US"/>
          </a:p>
        </p:txBody>
      </p:sp>
      <p:sp>
        <p:nvSpPr>
          <p:cNvPr id="7" name="Rectangle 6"/>
          <p:cNvSpPr/>
          <p:nvPr userDrawn="1"/>
        </p:nvSpPr>
        <p:spPr>
          <a:xfrm>
            <a:off x="8686800" y="0"/>
            <a:ext cx="457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353530" y="6250598"/>
            <a:ext cx="1828069" cy="607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35287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mailto:jonipadden@texashealth.or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image" Target="../media/image7.jpeg"/><Relationship Id="rId3" Type="http://schemas.openxmlformats.org/officeDocument/2006/relationships/hyperlink" Target="http://texample.net/tikz/examples/christmas-tree-1/" TargetMode="External"/><Relationship Id="rId7" Type="http://schemas.openxmlformats.org/officeDocument/2006/relationships/hyperlink" Target="https://creativecommons.org/licenses/by-nc/3.0/" TargetMode="External"/><Relationship Id="rId12" Type="http://schemas.openxmlformats.org/officeDocument/2006/relationships/hyperlink" Target="https://supercairo.com/love-photos-valentines-day-2018/" TargetMode="Externa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hyperlink" Target="http://www.flickr.com/photos/bycp/5692710438/" TargetMode="External"/><Relationship Id="rId11" Type="http://schemas.openxmlformats.org/officeDocument/2006/relationships/image" Target="../media/image6.jpeg"/><Relationship Id="rId5" Type="http://schemas.openxmlformats.org/officeDocument/2006/relationships/image" Target="../media/image4.jpeg"/><Relationship Id="rId15" Type="http://schemas.openxmlformats.org/officeDocument/2006/relationships/hyperlink" Target="https://creativecommons.org/licenses/by-nd/3.0/" TargetMode="External"/><Relationship Id="rId10" Type="http://schemas.openxmlformats.org/officeDocument/2006/relationships/hyperlink" Target="https://creativecommons.org/licenses/by-nc-nd/3.0/" TargetMode="External"/><Relationship Id="rId4" Type="http://schemas.openxmlformats.org/officeDocument/2006/relationships/hyperlink" Target="https://creativecommons.org/licenses/by/3.0/" TargetMode="External"/><Relationship Id="rId9" Type="http://schemas.openxmlformats.org/officeDocument/2006/relationships/hyperlink" Target="http://merrymusing.wordpress.com/2010/11/01/marriage-and-babies/" TargetMode="External"/><Relationship Id="rId14" Type="http://schemas.openxmlformats.org/officeDocument/2006/relationships/hyperlink" Target="http://english4childrentoday.blogspot.com/2013/02/14th-of-february-happy-valentines-day.html"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www.flickr.com/photos/bycp/5692710438/" TargetMode="External"/><Relationship Id="rId3" Type="http://schemas.openxmlformats.org/officeDocument/2006/relationships/image" Target="../media/image8.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goldengateobgyn.org/the-triangle-of-youth/" TargetMode="External"/><Relationship Id="rId5" Type="http://schemas.openxmlformats.org/officeDocument/2006/relationships/image" Target="../media/image9.jpeg"/><Relationship Id="rId4" Type="http://schemas.openxmlformats.org/officeDocument/2006/relationships/hyperlink" Target="https://www.ripleys.com/weird-news/mummy-unboxin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blog.bibleboy.org/2008/01/singles-awareness-day-08.html" TargetMode="External"/><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hyperlink" Target="http://english4childrentoday.blogspot.com/2013/02/14th-of-february-happy-valentines-day.html" TargetMode="External"/><Relationship Id="rId5" Type="http://schemas.openxmlformats.org/officeDocument/2006/relationships/image" Target="../media/image7.jpeg"/><Relationship Id="rId4" Type="http://schemas.openxmlformats.org/officeDocument/2006/relationships/hyperlink" Target="https://creativecommons.org/licenses/by-nc-sa/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akehighlands.advocatemag.com/2016/11/adopt-family-brighten-christmas-lake-highlands-year/christmas-tree-with-gifts-2/" TargetMode="External"/><Relationship Id="rId2" Type="http://schemas.openxmlformats.org/officeDocument/2006/relationships/image" Target="../media/image11.jpg"/><Relationship Id="rId1" Type="http://schemas.openxmlformats.org/officeDocument/2006/relationships/slideLayout" Target="../slideLayouts/slideLayout3.xml"/><Relationship Id="rId6" Type="http://schemas.openxmlformats.org/officeDocument/2006/relationships/hyperlink" Target="https://creativecommons.org/licenses/by-nc-sa/3.0/" TargetMode="External"/><Relationship Id="rId5" Type="http://schemas.openxmlformats.org/officeDocument/2006/relationships/hyperlink" Target="http://www.dudeiwantthat.com/household/decor/charlie-brown-christmas-tree.asp" TargetMode="Externa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hyperlink" Target="http://thegreenbelt.blogspot.co.uk/" TargetMode="External"/><Relationship Id="rId2" Type="http://schemas.openxmlformats.org/officeDocument/2006/relationships/image" Target="../media/image13.jpg"/><Relationship Id="rId1" Type="http://schemas.openxmlformats.org/officeDocument/2006/relationships/slideLayout" Target="../slideLayouts/slideLayout3.xml"/><Relationship Id="rId4" Type="http://schemas.openxmlformats.org/officeDocument/2006/relationships/hyperlink" Target="https://creativecommons.org/licenses/by-nc-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2613025"/>
          </a:xfrm>
        </p:spPr>
        <p:txBody>
          <a:bodyPr>
            <a:normAutofit/>
          </a:bodyPr>
          <a:lstStyle/>
          <a:p>
            <a:r>
              <a:rPr lang="en-US" dirty="0"/>
              <a:t>Managing Post Go Live Depression</a:t>
            </a:r>
          </a:p>
        </p:txBody>
      </p:sp>
      <p:sp>
        <p:nvSpPr>
          <p:cNvPr id="3" name="Subtitle 2"/>
          <p:cNvSpPr>
            <a:spLocks noGrp="1"/>
          </p:cNvSpPr>
          <p:nvPr>
            <p:ph type="subTitle" idx="1"/>
          </p:nvPr>
        </p:nvSpPr>
        <p:spPr>
          <a:xfrm>
            <a:off x="914400" y="3886200"/>
            <a:ext cx="6858000" cy="1752600"/>
          </a:xfrm>
        </p:spPr>
        <p:txBody>
          <a:bodyPr/>
          <a:lstStyle/>
          <a:p>
            <a:r>
              <a:rPr lang="en-US" dirty="0"/>
              <a:t>Joni Padden, DNP, APRN, BC, CPHIMS </a:t>
            </a:r>
          </a:p>
        </p:txBody>
      </p:sp>
    </p:spTree>
    <p:extLst>
      <p:ext uri="{BB962C8B-B14F-4D97-AF65-F5344CB8AC3E}">
        <p14:creationId xmlns:p14="http://schemas.microsoft.com/office/powerpoint/2010/main" val="2587544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18758-257B-4414-9F2B-91E71AE309C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9E58B0C-6040-4298-BCCA-D51E26D495CD}"/>
              </a:ext>
            </a:extLst>
          </p:cNvPr>
          <p:cNvSpPr>
            <a:spLocks noGrp="1"/>
          </p:cNvSpPr>
          <p:nvPr>
            <p:ph idx="1"/>
          </p:nvPr>
        </p:nvSpPr>
        <p:spPr/>
        <p:txBody>
          <a:bodyPr/>
          <a:lstStyle/>
          <a:p>
            <a:r>
              <a:rPr lang="en-US" dirty="0"/>
              <a:t>Using Elf-isms to manage go live issues</a:t>
            </a:r>
          </a:p>
          <a:p>
            <a:r>
              <a:rPr lang="en-US" dirty="0"/>
              <a:t>Four Main Food Groups</a:t>
            </a:r>
          </a:p>
          <a:p>
            <a:r>
              <a:rPr lang="en-US" dirty="0"/>
              <a:t>Smiling is my favorite</a:t>
            </a:r>
          </a:p>
          <a:p>
            <a:r>
              <a:rPr lang="en-US" dirty="0"/>
              <a:t>There is room for everyone on the nice list</a:t>
            </a:r>
          </a:p>
          <a:p>
            <a:r>
              <a:rPr lang="en-US" dirty="0"/>
              <a:t>Get a full 40 minutes of sleep</a:t>
            </a:r>
          </a:p>
          <a:p>
            <a:r>
              <a:rPr lang="en-US" dirty="0"/>
              <a:t>The best way to spread cheer is to sing out loud for all to hear</a:t>
            </a:r>
          </a:p>
        </p:txBody>
      </p:sp>
      <p:sp>
        <p:nvSpPr>
          <p:cNvPr id="4" name="Slide Number Placeholder 3">
            <a:extLst>
              <a:ext uri="{FF2B5EF4-FFF2-40B4-BE49-F238E27FC236}">
                <a16:creationId xmlns:a16="http://schemas.microsoft.com/office/drawing/2014/main" id="{8472EF77-B104-4A57-A02E-09083ACFA895}"/>
              </a:ext>
            </a:extLst>
          </p:cNvPr>
          <p:cNvSpPr>
            <a:spLocks noGrp="1"/>
          </p:cNvSpPr>
          <p:nvPr>
            <p:ph type="sldNum" sz="quarter" idx="12"/>
          </p:nvPr>
        </p:nvSpPr>
        <p:spPr/>
        <p:txBody>
          <a:bodyPr/>
          <a:lstStyle/>
          <a:p>
            <a:fld id="{BB91B803-E462-4741-B8BD-B058610752DD}" type="slidenum">
              <a:rPr lang="en-US" smtClean="0"/>
              <a:t>10</a:t>
            </a:fld>
            <a:endParaRPr lang="en-US"/>
          </a:p>
        </p:txBody>
      </p:sp>
    </p:spTree>
    <p:extLst>
      <p:ext uri="{BB962C8B-B14F-4D97-AF65-F5344CB8AC3E}">
        <p14:creationId xmlns:p14="http://schemas.microsoft.com/office/powerpoint/2010/main" val="2211259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D0EBE-5DDC-42CA-AFB4-022D9CF8CA91}"/>
              </a:ext>
            </a:extLst>
          </p:cNvPr>
          <p:cNvSpPr>
            <a:spLocks noGrp="1"/>
          </p:cNvSpPr>
          <p:nvPr>
            <p:ph type="title"/>
          </p:nvPr>
        </p:nvSpPr>
        <p:spPr/>
        <p:txBody>
          <a:bodyPr/>
          <a:lstStyle/>
          <a:p>
            <a:r>
              <a:rPr lang="en-US" dirty="0"/>
              <a:t>Four Main Food Groups</a:t>
            </a:r>
          </a:p>
        </p:txBody>
      </p:sp>
      <p:sp>
        <p:nvSpPr>
          <p:cNvPr id="3" name="Content Placeholder 2">
            <a:extLst>
              <a:ext uri="{FF2B5EF4-FFF2-40B4-BE49-F238E27FC236}">
                <a16:creationId xmlns:a16="http://schemas.microsoft.com/office/drawing/2014/main" id="{6448A799-7664-41AC-B9EE-5DFBD294A5C2}"/>
              </a:ext>
            </a:extLst>
          </p:cNvPr>
          <p:cNvSpPr>
            <a:spLocks noGrp="1"/>
          </p:cNvSpPr>
          <p:nvPr>
            <p:ph idx="1"/>
          </p:nvPr>
        </p:nvSpPr>
        <p:spPr/>
        <p:txBody>
          <a:bodyPr/>
          <a:lstStyle/>
          <a:p>
            <a:r>
              <a:rPr lang="en-US" dirty="0"/>
              <a:t>Candy, Candy Canes, Candy Corn, Syrup</a:t>
            </a:r>
          </a:p>
          <a:p>
            <a:r>
              <a:rPr lang="en-US" dirty="0"/>
              <a:t>Chocolate – Treatment for Dementor-like effects</a:t>
            </a:r>
          </a:p>
          <a:p>
            <a:r>
              <a:rPr lang="en-US" dirty="0"/>
              <a:t>Stressed is desserts spelled backward, not a coincidence</a:t>
            </a:r>
          </a:p>
          <a:p>
            <a:r>
              <a:rPr lang="en-US" dirty="0"/>
              <a:t>Licking the icing off of a cupcake makes it a muffin, and muffins are healthy</a:t>
            </a:r>
          </a:p>
          <a:p>
            <a:r>
              <a:rPr lang="en-US" dirty="0"/>
              <a:t>Salad is not a comfort food</a:t>
            </a:r>
          </a:p>
        </p:txBody>
      </p:sp>
      <p:sp>
        <p:nvSpPr>
          <p:cNvPr id="4" name="Slide Number Placeholder 3">
            <a:extLst>
              <a:ext uri="{FF2B5EF4-FFF2-40B4-BE49-F238E27FC236}">
                <a16:creationId xmlns:a16="http://schemas.microsoft.com/office/drawing/2014/main" id="{883FBE0E-DFB7-4ED9-BA15-555EB80BACF6}"/>
              </a:ext>
            </a:extLst>
          </p:cNvPr>
          <p:cNvSpPr>
            <a:spLocks noGrp="1"/>
          </p:cNvSpPr>
          <p:nvPr>
            <p:ph type="sldNum" sz="quarter" idx="12"/>
          </p:nvPr>
        </p:nvSpPr>
        <p:spPr/>
        <p:txBody>
          <a:bodyPr/>
          <a:lstStyle/>
          <a:p>
            <a:fld id="{BB91B803-E462-4741-B8BD-B058610752DD}" type="slidenum">
              <a:rPr lang="en-US" smtClean="0"/>
              <a:t>11</a:t>
            </a:fld>
            <a:endParaRPr lang="en-US"/>
          </a:p>
        </p:txBody>
      </p:sp>
    </p:spTree>
    <p:extLst>
      <p:ext uri="{BB962C8B-B14F-4D97-AF65-F5344CB8AC3E}">
        <p14:creationId xmlns:p14="http://schemas.microsoft.com/office/powerpoint/2010/main" val="3273076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5785C-3A3A-4A82-BE3B-4A159E7EF61C}"/>
              </a:ext>
            </a:extLst>
          </p:cNvPr>
          <p:cNvSpPr>
            <a:spLocks noGrp="1"/>
          </p:cNvSpPr>
          <p:nvPr>
            <p:ph type="title"/>
          </p:nvPr>
        </p:nvSpPr>
        <p:spPr/>
        <p:txBody>
          <a:bodyPr/>
          <a:lstStyle/>
          <a:p>
            <a:r>
              <a:rPr lang="en-US" dirty="0"/>
              <a:t>Smiling is My Favorite</a:t>
            </a:r>
          </a:p>
        </p:txBody>
      </p:sp>
      <p:sp>
        <p:nvSpPr>
          <p:cNvPr id="3" name="Content Placeholder 2">
            <a:extLst>
              <a:ext uri="{FF2B5EF4-FFF2-40B4-BE49-F238E27FC236}">
                <a16:creationId xmlns:a16="http://schemas.microsoft.com/office/drawing/2014/main" id="{6991A168-6BAD-48CF-BCD6-C7CC8457BA34}"/>
              </a:ext>
            </a:extLst>
          </p:cNvPr>
          <p:cNvSpPr>
            <a:spLocks noGrp="1"/>
          </p:cNvSpPr>
          <p:nvPr>
            <p:ph idx="1"/>
          </p:nvPr>
        </p:nvSpPr>
        <p:spPr/>
        <p:txBody>
          <a:bodyPr/>
          <a:lstStyle/>
          <a:p>
            <a:r>
              <a:rPr lang="en-US" dirty="0"/>
              <a:t>Attitude</a:t>
            </a:r>
          </a:p>
          <a:p>
            <a:pPr lvl="1"/>
            <a:r>
              <a:rPr lang="en-US" dirty="0"/>
              <a:t>Be the UP in Upgrade and the LIVE in Go Live</a:t>
            </a:r>
          </a:p>
          <a:p>
            <a:pPr lvl="1"/>
            <a:r>
              <a:rPr lang="en-US" dirty="0"/>
              <a:t>Attitude is EVERYTHING</a:t>
            </a:r>
          </a:p>
          <a:p>
            <a:r>
              <a:rPr lang="en-US" dirty="0"/>
              <a:t>Gratitude</a:t>
            </a:r>
          </a:p>
          <a:p>
            <a:pPr lvl="1"/>
            <a:r>
              <a:rPr lang="en-US" dirty="0"/>
              <a:t>Know what a bad day really looks like and that you are not having one</a:t>
            </a:r>
          </a:p>
          <a:p>
            <a:r>
              <a:rPr lang="en-US" dirty="0"/>
              <a:t>Self awareness of happiness</a:t>
            </a:r>
          </a:p>
          <a:p>
            <a:pPr lvl="1"/>
            <a:r>
              <a:rPr lang="en-US" dirty="0"/>
              <a:t>Allow yourself to be happy!</a:t>
            </a:r>
          </a:p>
        </p:txBody>
      </p:sp>
      <p:sp>
        <p:nvSpPr>
          <p:cNvPr id="4" name="Slide Number Placeholder 3">
            <a:extLst>
              <a:ext uri="{FF2B5EF4-FFF2-40B4-BE49-F238E27FC236}">
                <a16:creationId xmlns:a16="http://schemas.microsoft.com/office/drawing/2014/main" id="{C5491BCD-040A-4B61-B3FD-7A89DA554EA9}"/>
              </a:ext>
            </a:extLst>
          </p:cNvPr>
          <p:cNvSpPr>
            <a:spLocks noGrp="1"/>
          </p:cNvSpPr>
          <p:nvPr>
            <p:ph type="sldNum" sz="quarter" idx="12"/>
          </p:nvPr>
        </p:nvSpPr>
        <p:spPr/>
        <p:txBody>
          <a:bodyPr/>
          <a:lstStyle/>
          <a:p>
            <a:fld id="{BB91B803-E462-4741-B8BD-B058610752DD}" type="slidenum">
              <a:rPr lang="en-US" smtClean="0"/>
              <a:t>12</a:t>
            </a:fld>
            <a:endParaRPr lang="en-US"/>
          </a:p>
        </p:txBody>
      </p:sp>
    </p:spTree>
    <p:extLst>
      <p:ext uri="{BB962C8B-B14F-4D97-AF65-F5344CB8AC3E}">
        <p14:creationId xmlns:p14="http://schemas.microsoft.com/office/powerpoint/2010/main" val="3860286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E181C-EBC5-4965-B997-416DBEF1866A}"/>
              </a:ext>
            </a:extLst>
          </p:cNvPr>
          <p:cNvSpPr>
            <a:spLocks noGrp="1"/>
          </p:cNvSpPr>
          <p:nvPr>
            <p:ph type="title"/>
          </p:nvPr>
        </p:nvSpPr>
        <p:spPr/>
        <p:txBody>
          <a:bodyPr>
            <a:normAutofit fontScale="90000"/>
          </a:bodyPr>
          <a:lstStyle/>
          <a:p>
            <a:r>
              <a:rPr lang="en-US" dirty="0"/>
              <a:t>There is room for everyone on the Nice List</a:t>
            </a:r>
          </a:p>
        </p:txBody>
      </p:sp>
      <p:sp>
        <p:nvSpPr>
          <p:cNvPr id="3" name="Content Placeholder 2">
            <a:extLst>
              <a:ext uri="{FF2B5EF4-FFF2-40B4-BE49-F238E27FC236}">
                <a16:creationId xmlns:a16="http://schemas.microsoft.com/office/drawing/2014/main" id="{8D531D89-8934-4211-90B7-849DE37EBB6F}"/>
              </a:ext>
            </a:extLst>
          </p:cNvPr>
          <p:cNvSpPr>
            <a:spLocks noGrp="1"/>
          </p:cNvSpPr>
          <p:nvPr>
            <p:ph idx="1"/>
          </p:nvPr>
        </p:nvSpPr>
        <p:spPr/>
        <p:txBody>
          <a:bodyPr/>
          <a:lstStyle/>
          <a:p>
            <a:r>
              <a:rPr lang="en-US" dirty="0"/>
              <a:t>Dealing with toxic people</a:t>
            </a:r>
          </a:p>
          <a:p>
            <a:pPr lvl="1"/>
            <a:r>
              <a:rPr lang="en-US" dirty="0"/>
              <a:t>Patronus postulate:  A strong happy memory has magic that can protect you from others negativity</a:t>
            </a:r>
          </a:p>
          <a:p>
            <a:pPr lvl="1"/>
            <a:r>
              <a:rPr lang="en-US" dirty="0"/>
              <a:t>See also – Tinkerbell theory – the only way to fly is with a happy thought (and a little Pixie-dust)</a:t>
            </a:r>
          </a:p>
          <a:p>
            <a:pPr lvl="1"/>
            <a:r>
              <a:rPr lang="en-US" dirty="0"/>
              <a:t>Extra credit – Ruby slippers effect – you have the power in you all along</a:t>
            </a:r>
          </a:p>
          <a:p>
            <a:r>
              <a:rPr lang="en-US" dirty="0"/>
              <a:t>Allowing for personal and professional growth</a:t>
            </a:r>
          </a:p>
          <a:p>
            <a:pPr lvl="1"/>
            <a:r>
              <a:rPr lang="en-US" dirty="0"/>
              <a:t>Everyone has their less than happy day</a:t>
            </a:r>
          </a:p>
          <a:p>
            <a:endParaRPr lang="en-US" dirty="0"/>
          </a:p>
        </p:txBody>
      </p:sp>
      <p:sp>
        <p:nvSpPr>
          <p:cNvPr id="4" name="Slide Number Placeholder 3">
            <a:extLst>
              <a:ext uri="{FF2B5EF4-FFF2-40B4-BE49-F238E27FC236}">
                <a16:creationId xmlns:a16="http://schemas.microsoft.com/office/drawing/2014/main" id="{32DCE847-A6E2-4992-92DC-AC29E573E114}"/>
              </a:ext>
            </a:extLst>
          </p:cNvPr>
          <p:cNvSpPr>
            <a:spLocks noGrp="1"/>
          </p:cNvSpPr>
          <p:nvPr>
            <p:ph type="sldNum" sz="quarter" idx="12"/>
          </p:nvPr>
        </p:nvSpPr>
        <p:spPr/>
        <p:txBody>
          <a:bodyPr/>
          <a:lstStyle/>
          <a:p>
            <a:fld id="{BB91B803-E462-4741-B8BD-B058610752DD}" type="slidenum">
              <a:rPr lang="en-US" smtClean="0"/>
              <a:t>13</a:t>
            </a:fld>
            <a:endParaRPr lang="en-US"/>
          </a:p>
        </p:txBody>
      </p:sp>
    </p:spTree>
    <p:extLst>
      <p:ext uri="{BB962C8B-B14F-4D97-AF65-F5344CB8AC3E}">
        <p14:creationId xmlns:p14="http://schemas.microsoft.com/office/powerpoint/2010/main" val="894748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EB62F-822C-4EEA-ABEF-DC6B71AA0C1A}"/>
              </a:ext>
            </a:extLst>
          </p:cNvPr>
          <p:cNvSpPr>
            <a:spLocks noGrp="1"/>
          </p:cNvSpPr>
          <p:nvPr>
            <p:ph type="title"/>
          </p:nvPr>
        </p:nvSpPr>
        <p:spPr/>
        <p:txBody>
          <a:bodyPr/>
          <a:lstStyle/>
          <a:p>
            <a:r>
              <a:rPr lang="en-US" dirty="0"/>
              <a:t>Full 40 Minutes</a:t>
            </a:r>
          </a:p>
        </p:txBody>
      </p:sp>
      <p:sp>
        <p:nvSpPr>
          <p:cNvPr id="3" name="Content Placeholder 2">
            <a:extLst>
              <a:ext uri="{FF2B5EF4-FFF2-40B4-BE49-F238E27FC236}">
                <a16:creationId xmlns:a16="http://schemas.microsoft.com/office/drawing/2014/main" id="{190A03B1-C058-476E-9AE1-EE287924011F}"/>
              </a:ext>
            </a:extLst>
          </p:cNvPr>
          <p:cNvSpPr>
            <a:spLocks noGrp="1"/>
          </p:cNvSpPr>
          <p:nvPr>
            <p:ph idx="1"/>
          </p:nvPr>
        </p:nvSpPr>
        <p:spPr/>
        <p:txBody>
          <a:bodyPr/>
          <a:lstStyle/>
          <a:p>
            <a:r>
              <a:rPr lang="en-US" dirty="0"/>
              <a:t>Self care</a:t>
            </a:r>
          </a:p>
          <a:p>
            <a:pPr lvl="1"/>
            <a:r>
              <a:rPr lang="en-US" dirty="0"/>
              <a:t>Sleep is vital to good health</a:t>
            </a:r>
          </a:p>
          <a:p>
            <a:pPr lvl="1"/>
            <a:r>
              <a:rPr lang="en-US" dirty="0"/>
              <a:t>If you do not make time for your wellness you will be forced to make time for your illness</a:t>
            </a:r>
          </a:p>
          <a:p>
            <a:r>
              <a:rPr lang="en-US" dirty="0"/>
              <a:t>Importance of rest</a:t>
            </a:r>
          </a:p>
          <a:p>
            <a:pPr lvl="1"/>
            <a:r>
              <a:rPr lang="en-US" dirty="0"/>
              <a:t>Cleans the brain!</a:t>
            </a:r>
          </a:p>
          <a:p>
            <a:pPr lvl="1"/>
            <a:r>
              <a:rPr lang="en-US" dirty="0"/>
              <a:t>Allows the body to heal as well as the mind</a:t>
            </a:r>
          </a:p>
        </p:txBody>
      </p:sp>
      <p:sp>
        <p:nvSpPr>
          <p:cNvPr id="4" name="Slide Number Placeholder 3">
            <a:extLst>
              <a:ext uri="{FF2B5EF4-FFF2-40B4-BE49-F238E27FC236}">
                <a16:creationId xmlns:a16="http://schemas.microsoft.com/office/drawing/2014/main" id="{98CB0C92-76BD-4060-B90D-62BF9C7EC73B}"/>
              </a:ext>
            </a:extLst>
          </p:cNvPr>
          <p:cNvSpPr>
            <a:spLocks noGrp="1"/>
          </p:cNvSpPr>
          <p:nvPr>
            <p:ph type="sldNum" sz="quarter" idx="12"/>
          </p:nvPr>
        </p:nvSpPr>
        <p:spPr/>
        <p:txBody>
          <a:bodyPr/>
          <a:lstStyle/>
          <a:p>
            <a:fld id="{BB91B803-E462-4741-B8BD-B058610752DD}" type="slidenum">
              <a:rPr lang="en-US" smtClean="0"/>
              <a:t>14</a:t>
            </a:fld>
            <a:endParaRPr lang="en-US"/>
          </a:p>
        </p:txBody>
      </p:sp>
    </p:spTree>
    <p:extLst>
      <p:ext uri="{BB962C8B-B14F-4D97-AF65-F5344CB8AC3E}">
        <p14:creationId xmlns:p14="http://schemas.microsoft.com/office/powerpoint/2010/main" val="3237644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29D3C-A93B-4546-A2A2-BFF445B60755}"/>
              </a:ext>
            </a:extLst>
          </p:cNvPr>
          <p:cNvSpPr>
            <a:spLocks noGrp="1"/>
          </p:cNvSpPr>
          <p:nvPr>
            <p:ph type="title"/>
          </p:nvPr>
        </p:nvSpPr>
        <p:spPr/>
        <p:txBody>
          <a:bodyPr>
            <a:normAutofit fontScale="90000"/>
          </a:bodyPr>
          <a:lstStyle/>
          <a:p>
            <a:r>
              <a:rPr lang="en-US" dirty="0"/>
              <a:t>Best Way to Spread Christmas Cheer</a:t>
            </a:r>
          </a:p>
        </p:txBody>
      </p:sp>
      <p:sp>
        <p:nvSpPr>
          <p:cNvPr id="3" name="Content Placeholder 2">
            <a:extLst>
              <a:ext uri="{FF2B5EF4-FFF2-40B4-BE49-F238E27FC236}">
                <a16:creationId xmlns:a16="http://schemas.microsoft.com/office/drawing/2014/main" id="{D7922A18-EC86-4340-AFE4-00E387BAC630}"/>
              </a:ext>
            </a:extLst>
          </p:cNvPr>
          <p:cNvSpPr>
            <a:spLocks noGrp="1"/>
          </p:cNvSpPr>
          <p:nvPr>
            <p:ph idx="1"/>
          </p:nvPr>
        </p:nvSpPr>
        <p:spPr/>
        <p:txBody>
          <a:bodyPr/>
          <a:lstStyle/>
          <a:p>
            <a:r>
              <a:rPr lang="en-US" dirty="0"/>
              <a:t>Is to sing out for all to hear</a:t>
            </a:r>
          </a:p>
          <a:p>
            <a:pPr lvl="1"/>
            <a:r>
              <a:rPr lang="en-US" dirty="0"/>
              <a:t>To the tune of ‘The 12 Days of Christmas’</a:t>
            </a:r>
          </a:p>
          <a:p>
            <a:r>
              <a:rPr lang="en-US" dirty="0"/>
              <a:t>On the (first, second, third, etc) day of Go Live, the Help Desk sent to me:</a:t>
            </a:r>
          </a:p>
        </p:txBody>
      </p:sp>
      <p:sp>
        <p:nvSpPr>
          <p:cNvPr id="4" name="Slide Number Placeholder 3">
            <a:extLst>
              <a:ext uri="{FF2B5EF4-FFF2-40B4-BE49-F238E27FC236}">
                <a16:creationId xmlns:a16="http://schemas.microsoft.com/office/drawing/2014/main" id="{B923DF3A-6A34-475D-BE48-D5846F787230}"/>
              </a:ext>
            </a:extLst>
          </p:cNvPr>
          <p:cNvSpPr>
            <a:spLocks noGrp="1"/>
          </p:cNvSpPr>
          <p:nvPr>
            <p:ph type="sldNum" sz="quarter" idx="12"/>
          </p:nvPr>
        </p:nvSpPr>
        <p:spPr/>
        <p:txBody>
          <a:bodyPr/>
          <a:lstStyle/>
          <a:p>
            <a:fld id="{BB91B803-E462-4741-B8BD-B058610752DD}" type="slidenum">
              <a:rPr lang="en-US" smtClean="0"/>
              <a:t>15</a:t>
            </a:fld>
            <a:endParaRPr lang="en-US"/>
          </a:p>
        </p:txBody>
      </p:sp>
    </p:spTree>
    <p:extLst>
      <p:ext uri="{BB962C8B-B14F-4D97-AF65-F5344CB8AC3E}">
        <p14:creationId xmlns:p14="http://schemas.microsoft.com/office/powerpoint/2010/main" val="857396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29D3C-A93B-4546-A2A2-BFF445B60755}"/>
              </a:ext>
            </a:extLst>
          </p:cNvPr>
          <p:cNvSpPr>
            <a:spLocks noGrp="1"/>
          </p:cNvSpPr>
          <p:nvPr>
            <p:ph type="title"/>
          </p:nvPr>
        </p:nvSpPr>
        <p:spPr/>
        <p:txBody>
          <a:bodyPr>
            <a:normAutofit fontScale="90000"/>
          </a:bodyPr>
          <a:lstStyle/>
          <a:p>
            <a:r>
              <a:rPr lang="en-US" dirty="0"/>
              <a:t>On the _____ day of Go Live, the Help Desk sent to me:</a:t>
            </a:r>
          </a:p>
        </p:txBody>
      </p:sp>
      <p:sp>
        <p:nvSpPr>
          <p:cNvPr id="3" name="Content Placeholder 2">
            <a:extLst>
              <a:ext uri="{FF2B5EF4-FFF2-40B4-BE49-F238E27FC236}">
                <a16:creationId xmlns:a16="http://schemas.microsoft.com/office/drawing/2014/main" id="{D7922A18-EC86-4340-AFE4-00E387BAC630}"/>
              </a:ext>
            </a:extLst>
          </p:cNvPr>
          <p:cNvSpPr>
            <a:spLocks noGrp="1"/>
          </p:cNvSpPr>
          <p:nvPr>
            <p:ph idx="1"/>
          </p:nvPr>
        </p:nvSpPr>
        <p:spPr/>
        <p:txBody>
          <a:bodyPr>
            <a:normAutofit fontScale="77500" lnSpcReduction="20000"/>
          </a:bodyPr>
          <a:lstStyle/>
          <a:p>
            <a:r>
              <a:rPr lang="en-US" dirty="0"/>
              <a:t>A ticket related to Security</a:t>
            </a:r>
          </a:p>
          <a:p>
            <a:r>
              <a:rPr lang="en-US" dirty="0"/>
              <a:t>Two transfer issues</a:t>
            </a:r>
          </a:p>
          <a:p>
            <a:r>
              <a:rPr lang="en-US" dirty="0"/>
              <a:t>Three vendor meetings</a:t>
            </a:r>
          </a:p>
          <a:p>
            <a:r>
              <a:rPr lang="en-US" dirty="0"/>
              <a:t>Four workflow problems</a:t>
            </a:r>
          </a:p>
          <a:p>
            <a:r>
              <a:rPr lang="en-US" dirty="0"/>
              <a:t>Five Super User calls</a:t>
            </a:r>
          </a:p>
          <a:p>
            <a:r>
              <a:rPr lang="en-US" dirty="0"/>
              <a:t>Six system updates</a:t>
            </a:r>
          </a:p>
          <a:p>
            <a:r>
              <a:rPr lang="en-US" dirty="0"/>
              <a:t>Seven surgeons screaming</a:t>
            </a:r>
          </a:p>
          <a:p>
            <a:r>
              <a:rPr lang="en-US" dirty="0"/>
              <a:t>Nine Nursing Tip Sheets</a:t>
            </a:r>
          </a:p>
          <a:p>
            <a:r>
              <a:rPr lang="en-US" dirty="0"/>
              <a:t>Ten Label Misprints</a:t>
            </a:r>
          </a:p>
          <a:p>
            <a:r>
              <a:rPr lang="en-US" dirty="0"/>
              <a:t>Eleven Printers offline</a:t>
            </a:r>
          </a:p>
          <a:p>
            <a:r>
              <a:rPr lang="en-US" dirty="0"/>
              <a:t>Twelve doctors fuming</a:t>
            </a:r>
          </a:p>
        </p:txBody>
      </p:sp>
      <p:sp>
        <p:nvSpPr>
          <p:cNvPr id="4" name="Slide Number Placeholder 3">
            <a:extLst>
              <a:ext uri="{FF2B5EF4-FFF2-40B4-BE49-F238E27FC236}">
                <a16:creationId xmlns:a16="http://schemas.microsoft.com/office/drawing/2014/main" id="{B923DF3A-6A34-475D-BE48-D5846F787230}"/>
              </a:ext>
            </a:extLst>
          </p:cNvPr>
          <p:cNvSpPr>
            <a:spLocks noGrp="1"/>
          </p:cNvSpPr>
          <p:nvPr>
            <p:ph type="sldNum" sz="quarter" idx="12"/>
          </p:nvPr>
        </p:nvSpPr>
        <p:spPr/>
        <p:txBody>
          <a:bodyPr/>
          <a:lstStyle/>
          <a:p>
            <a:fld id="{BB91B803-E462-4741-B8BD-B058610752DD}" type="slidenum">
              <a:rPr lang="en-US" smtClean="0"/>
              <a:t>16</a:t>
            </a:fld>
            <a:endParaRPr lang="en-US"/>
          </a:p>
        </p:txBody>
      </p:sp>
    </p:spTree>
    <p:extLst>
      <p:ext uri="{BB962C8B-B14F-4D97-AF65-F5344CB8AC3E}">
        <p14:creationId xmlns:p14="http://schemas.microsoft.com/office/powerpoint/2010/main" val="2908855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69B2B-1571-4BC9-A016-07D264E6734A}"/>
              </a:ext>
            </a:extLst>
          </p:cNvPr>
          <p:cNvSpPr>
            <a:spLocks noGrp="1"/>
          </p:cNvSpPr>
          <p:nvPr>
            <p:ph type="title"/>
          </p:nvPr>
        </p:nvSpPr>
        <p:spPr/>
        <p:txBody>
          <a:bodyPr/>
          <a:lstStyle/>
          <a:p>
            <a:r>
              <a:rPr lang="en-US" dirty="0"/>
              <a:t>It’s a Wonderful Life</a:t>
            </a:r>
          </a:p>
        </p:txBody>
      </p:sp>
      <p:sp>
        <p:nvSpPr>
          <p:cNvPr id="3" name="Content Placeholder 2">
            <a:extLst>
              <a:ext uri="{FF2B5EF4-FFF2-40B4-BE49-F238E27FC236}">
                <a16:creationId xmlns:a16="http://schemas.microsoft.com/office/drawing/2014/main" id="{B386D4BC-0FDB-4249-9C62-3A8107078FA8}"/>
              </a:ext>
            </a:extLst>
          </p:cNvPr>
          <p:cNvSpPr>
            <a:spLocks noGrp="1"/>
          </p:cNvSpPr>
          <p:nvPr>
            <p:ph idx="1"/>
          </p:nvPr>
        </p:nvSpPr>
        <p:spPr/>
        <p:txBody>
          <a:bodyPr/>
          <a:lstStyle/>
          <a:p>
            <a:r>
              <a:rPr lang="en-US" dirty="0"/>
              <a:t>Take away message</a:t>
            </a:r>
          </a:p>
          <a:p>
            <a:r>
              <a:rPr lang="en-US" dirty="0"/>
              <a:t>Your life/actions touch others in ways you will never know</a:t>
            </a:r>
          </a:p>
          <a:p>
            <a:r>
              <a:rPr lang="en-US" dirty="0"/>
              <a:t>Your positivity, your upbeat attitude, your ability to reveal the silver lining, may be the tipping point for how others respond/cope</a:t>
            </a:r>
          </a:p>
          <a:p>
            <a:r>
              <a:rPr lang="en-US" dirty="0"/>
              <a:t>Give yourself permission to be happy and to find the good</a:t>
            </a:r>
          </a:p>
        </p:txBody>
      </p:sp>
      <p:sp>
        <p:nvSpPr>
          <p:cNvPr id="4" name="Slide Number Placeholder 3">
            <a:extLst>
              <a:ext uri="{FF2B5EF4-FFF2-40B4-BE49-F238E27FC236}">
                <a16:creationId xmlns:a16="http://schemas.microsoft.com/office/drawing/2014/main" id="{D9862D13-663F-4800-AED2-0C842331F4A9}"/>
              </a:ext>
            </a:extLst>
          </p:cNvPr>
          <p:cNvSpPr>
            <a:spLocks noGrp="1"/>
          </p:cNvSpPr>
          <p:nvPr>
            <p:ph type="sldNum" sz="quarter" idx="12"/>
          </p:nvPr>
        </p:nvSpPr>
        <p:spPr/>
        <p:txBody>
          <a:bodyPr/>
          <a:lstStyle/>
          <a:p>
            <a:fld id="{BB91B803-E462-4741-B8BD-B058610752DD}" type="slidenum">
              <a:rPr lang="en-US" smtClean="0"/>
              <a:t>17</a:t>
            </a:fld>
            <a:endParaRPr lang="en-US"/>
          </a:p>
        </p:txBody>
      </p:sp>
    </p:spTree>
    <p:extLst>
      <p:ext uri="{BB962C8B-B14F-4D97-AF65-F5344CB8AC3E}">
        <p14:creationId xmlns:p14="http://schemas.microsoft.com/office/powerpoint/2010/main" val="231707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756E5-BC2C-497B-BED3-38CA1F18D8B2}"/>
              </a:ext>
            </a:extLst>
          </p:cNvPr>
          <p:cNvSpPr>
            <a:spLocks noGrp="1"/>
          </p:cNvSpPr>
          <p:nvPr>
            <p:ph type="title"/>
          </p:nvPr>
        </p:nvSpPr>
        <p:spPr/>
        <p:txBody>
          <a:bodyPr/>
          <a:lstStyle/>
          <a:p>
            <a:r>
              <a:rPr lang="en-US" dirty="0"/>
              <a:t>Post Go Live</a:t>
            </a:r>
          </a:p>
        </p:txBody>
      </p:sp>
      <p:sp>
        <p:nvSpPr>
          <p:cNvPr id="3" name="Content Placeholder 2">
            <a:extLst>
              <a:ext uri="{FF2B5EF4-FFF2-40B4-BE49-F238E27FC236}">
                <a16:creationId xmlns:a16="http://schemas.microsoft.com/office/drawing/2014/main" id="{3EA239A5-2C8E-4B33-B45F-5C81FA5F8EE5}"/>
              </a:ext>
            </a:extLst>
          </p:cNvPr>
          <p:cNvSpPr>
            <a:spLocks noGrp="1"/>
          </p:cNvSpPr>
          <p:nvPr>
            <p:ph idx="1"/>
          </p:nvPr>
        </p:nvSpPr>
        <p:spPr/>
        <p:txBody>
          <a:bodyPr/>
          <a:lstStyle/>
          <a:p>
            <a:r>
              <a:rPr lang="en-US" dirty="0"/>
              <a:t>Will forever be dealing with installation of something</a:t>
            </a:r>
          </a:p>
          <a:p>
            <a:r>
              <a:rPr lang="en-US" dirty="0"/>
              <a:t>When you cannot see the sunshine,                BE the sunshine</a:t>
            </a:r>
          </a:p>
          <a:p>
            <a:r>
              <a:rPr lang="en-US" dirty="0"/>
              <a:t>No shame in mental health issues</a:t>
            </a:r>
          </a:p>
          <a:p>
            <a:pPr lvl="1"/>
            <a:r>
              <a:rPr lang="en-US" dirty="0"/>
              <a:t>Ask for support from friends/co-workers</a:t>
            </a:r>
          </a:p>
          <a:p>
            <a:pPr lvl="1"/>
            <a:r>
              <a:rPr lang="en-US" dirty="0"/>
              <a:t>Know you are not alone</a:t>
            </a:r>
          </a:p>
          <a:p>
            <a:pPr lvl="1"/>
            <a:endParaRPr lang="en-US" dirty="0"/>
          </a:p>
        </p:txBody>
      </p:sp>
      <p:sp>
        <p:nvSpPr>
          <p:cNvPr id="4" name="Slide Number Placeholder 3">
            <a:extLst>
              <a:ext uri="{FF2B5EF4-FFF2-40B4-BE49-F238E27FC236}">
                <a16:creationId xmlns:a16="http://schemas.microsoft.com/office/drawing/2014/main" id="{E57A3701-6ED1-4022-A274-662508362238}"/>
              </a:ext>
            </a:extLst>
          </p:cNvPr>
          <p:cNvSpPr>
            <a:spLocks noGrp="1"/>
          </p:cNvSpPr>
          <p:nvPr>
            <p:ph type="sldNum" sz="quarter" idx="12"/>
          </p:nvPr>
        </p:nvSpPr>
        <p:spPr/>
        <p:txBody>
          <a:bodyPr/>
          <a:lstStyle/>
          <a:p>
            <a:fld id="{BB91B803-E462-4741-B8BD-B058610752DD}" type="slidenum">
              <a:rPr lang="en-US" smtClean="0"/>
              <a:t>18</a:t>
            </a:fld>
            <a:endParaRPr lang="en-US"/>
          </a:p>
        </p:txBody>
      </p:sp>
    </p:spTree>
    <p:extLst>
      <p:ext uri="{BB962C8B-B14F-4D97-AF65-F5344CB8AC3E}">
        <p14:creationId xmlns:p14="http://schemas.microsoft.com/office/powerpoint/2010/main" val="2793049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noAutofit/>
          </a:bodyPr>
          <a:lstStyle/>
          <a:p>
            <a:pPr marL="0" indent="0" algn="ctr">
              <a:buNone/>
            </a:pPr>
            <a:r>
              <a:rPr lang="en-US" sz="30000" dirty="0"/>
              <a:t>???</a:t>
            </a:r>
          </a:p>
        </p:txBody>
      </p:sp>
      <p:sp>
        <p:nvSpPr>
          <p:cNvPr id="5" name="Slide Number Placeholder 4"/>
          <p:cNvSpPr>
            <a:spLocks noGrp="1"/>
          </p:cNvSpPr>
          <p:nvPr>
            <p:ph type="sldNum" sz="quarter" idx="12"/>
          </p:nvPr>
        </p:nvSpPr>
        <p:spPr/>
        <p:txBody>
          <a:bodyPr/>
          <a:lstStyle/>
          <a:p>
            <a:fld id="{BB91B803-E462-4741-B8BD-B058610752DD}" type="slidenum">
              <a:rPr lang="en-US" smtClean="0"/>
              <a:t>19</a:t>
            </a:fld>
            <a:endParaRPr lang="en-US"/>
          </a:p>
        </p:txBody>
      </p:sp>
    </p:spTree>
    <p:extLst>
      <p:ext uri="{BB962C8B-B14F-4D97-AF65-F5344CB8AC3E}">
        <p14:creationId xmlns:p14="http://schemas.microsoft.com/office/powerpoint/2010/main" val="2759141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 of Interest</a:t>
            </a:r>
          </a:p>
        </p:txBody>
      </p:sp>
      <p:sp>
        <p:nvSpPr>
          <p:cNvPr id="3" name="Content Placeholder 2"/>
          <p:cNvSpPr>
            <a:spLocks noGrp="1"/>
          </p:cNvSpPr>
          <p:nvPr>
            <p:ph idx="1"/>
          </p:nvPr>
        </p:nvSpPr>
        <p:spPr>
          <a:xfrm>
            <a:off x="1104900" y="1634563"/>
            <a:ext cx="6934200" cy="4525963"/>
          </a:xfrm>
        </p:spPr>
        <p:txBody>
          <a:bodyPr>
            <a:normAutofit/>
          </a:bodyPr>
          <a:lstStyle/>
          <a:p>
            <a:pPr marL="0" indent="0">
              <a:buNone/>
            </a:pPr>
            <a:r>
              <a:rPr lang="en-US" dirty="0"/>
              <a:t>Joni Padden has no conflict of interest to disclose.</a:t>
            </a:r>
          </a:p>
        </p:txBody>
      </p:sp>
      <p:sp>
        <p:nvSpPr>
          <p:cNvPr id="5" name="Slide Number Placeholder 4"/>
          <p:cNvSpPr>
            <a:spLocks noGrp="1"/>
          </p:cNvSpPr>
          <p:nvPr>
            <p:ph type="sldNum" sz="quarter" idx="12"/>
          </p:nvPr>
        </p:nvSpPr>
        <p:spPr/>
        <p:txBody>
          <a:bodyPr/>
          <a:lstStyle/>
          <a:p>
            <a:fld id="{BB91B803-E462-4741-B8BD-B058610752DD}" type="slidenum">
              <a:rPr lang="en-US" smtClean="0"/>
              <a:t>2</a:t>
            </a:fld>
            <a:endParaRPr lang="en-US"/>
          </a:p>
        </p:txBody>
      </p:sp>
    </p:spTree>
    <p:extLst>
      <p:ext uri="{BB962C8B-B14F-4D97-AF65-F5344CB8AC3E}">
        <p14:creationId xmlns:p14="http://schemas.microsoft.com/office/powerpoint/2010/main" val="1147701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p:txBody>
          <a:bodyPr>
            <a:normAutofit/>
          </a:bodyPr>
          <a:lstStyle/>
          <a:p>
            <a:pPr marL="0" indent="0">
              <a:buNone/>
            </a:pPr>
            <a:r>
              <a:rPr lang="en-US" b="1" dirty="0"/>
              <a:t>Joni Padden</a:t>
            </a:r>
          </a:p>
          <a:p>
            <a:r>
              <a:rPr lang="en-US" u="sng" dirty="0">
                <a:hlinkClick r:id="rId2"/>
              </a:rPr>
              <a:t>jonipadden@texashealth.org</a:t>
            </a:r>
            <a:endParaRPr lang="en-US" dirty="0"/>
          </a:p>
          <a:p>
            <a:endParaRPr lang="en-US" dirty="0"/>
          </a:p>
        </p:txBody>
      </p:sp>
      <p:sp>
        <p:nvSpPr>
          <p:cNvPr id="5" name="Slide Number Placeholder 4"/>
          <p:cNvSpPr>
            <a:spLocks noGrp="1"/>
          </p:cNvSpPr>
          <p:nvPr>
            <p:ph type="sldNum" sz="quarter" idx="12"/>
          </p:nvPr>
        </p:nvSpPr>
        <p:spPr/>
        <p:txBody>
          <a:bodyPr/>
          <a:lstStyle/>
          <a:p>
            <a:fld id="{BB91B803-E462-4741-B8BD-B058610752DD}" type="slidenum">
              <a:rPr lang="en-US" smtClean="0"/>
              <a:t>20</a:t>
            </a:fld>
            <a:endParaRPr lang="en-US"/>
          </a:p>
        </p:txBody>
      </p:sp>
    </p:spTree>
    <p:extLst>
      <p:ext uri="{BB962C8B-B14F-4D97-AF65-F5344CB8AC3E}">
        <p14:creationId xmlns:p14="http://schemas.microsoft.com/office/powerpoint/2010/main" val="3154095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a:bodyPr>
          <a:lstStyle/>
          <a:p>
            <a:r>
              <a:rPr lang="en-US" dirty="0"/>
              <a:t>Understand the psychology behind event related depression</a:t>
            </a:r>
          </a:p>
          <a:p>
            <a:r>
              <a:rPr lang="en-US" dirty="0"/>
              <a:t>Prepare strategies to combat event related depression</a:t>
            </a:r>
          </a:p>
          <a:p>
            <a:r>
              <a:rPr lang="en-US" dirty="0"/>
              <a:t>Understand the power of positive thinking and gratitude can be used to improve situations </a:t>
            </a:r>
          </a:p>
        </p:txBody>
      </p:sp>
      <p:sp>
        <p:nvSpPr>
          <p:cNvPr id="5" name="Slide Number Placeholder 4"/>
          <p:cNvSpPr>
            <a:spLocks noGrp="1"/>
          </p:cNvSpPr>
          <p:nvPr>
            <p:ph type="sldNum" sz="quarter" idx="12"/>
          </p:nvPr>
        </p:nvSpPr>
        <p:spPr/>
        <p:txBody>
          <a:bodyPr/>
          <a:lstStyle/>
          <a:p>
            <a:fld id="{BB91B803-E462-4741-B8BD-B058610752DD}" type="slidenum">
              <a:rPr lang="en-US" smtClean="0"/>
              <a:t>3</a:t>
            </a:fld>
            <a:endParaRPr lang="en-US"/>
          </a:p>
        </p:txBody>
      </p:sp>
    </p:spTree>
    <p:extLst>
      <p:ext uri="{BB962C8B-B14F-4D97-AF65-F5344CB8AC3E}">
        <p14:creationId xmlns:p14="http://schemas.microsoft.com/office/powerpoint/2010/main" val="2295347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C4E95-2C87-4B98-9A87-0D21D2EB2C4F}"/>
              </a:ext>
            </a:extLst>
          </p:cNvPr>
          <p:cNvSpPr>
            <a:spLocks noGrp="1"/>
          </p:cNvSpPr>
          <p:nvPr>
            <p:ph type="title"/>
          </p:nvPr>
        </p:nvSpPr>
        <p:spPr/>
        <p:txBody>
          <a:bodyPr/>
          <a:lstStyle/>
          <a:p>
            <a:r>
              <a:rPr lang="en-US" dirty="0"/>
              <a:t>Post ‘Name Your Event Here’ Blues</a:t>
            </a:r>
          </a:p>
        </p:txBody>
      </p:sp>
      <p:sp>
        <p:nvSpPr>
          <p:cNvPr id="3" name="Content Placeholder 2">
            <a:extLst>
              <a:ext uri="{FF2B5EF4-FFF2-40B4-BE49-F238E27FC236}">
                <a16:creationId xmlns:a16="http://schemas.microsoft.com/office/drawing/2014/main" id="{6FDB1CBA-B8A8-43EB-B849-3F4BAFB9F119}"/>
              </a:ext>
            </a:extLst>
          </p:cNvPr>
          <p:cNvSpPr>
            <a:spLocks noGrp="1"/>
          </p:cNvSpPr>
          <p:nvPr>
            <p:ph idx="1"/>
          </p:nvPr>
        </p:nvSpPr>
        <p:spPr/>
        <p:txBody>
          <a:bodyPr/>
          <a:lstStyle/>
          <a:p>
            <a:r>
              <a:rPr lang="en-US" dirty="0"/>
              <a:t>Common themes</a:t>
            </a:r>
          </a:p>
          <a:p>
            <a:r>
              <a:rPr lang="en-US" dirty="0"/>
              <a:t>Big build up to a single event</a:t>
            </a:r>
          </a:p>
          <a:p>
            <a:r>
              <a:rPr lang="en-US" dirty="0"/>
              <a:t>Lots of work involved to be prepped for ‘the day’</a:t>
            </a:r>
          </a:p>
          <a:p>
            <a:r>
              <a:rPr lang="en-US" dirty="0"/>
              <a:t>Great expectations of memorable event</a:t>
            </a:r>
          </a:p>
        </p:txBody>
      </p:sp>
      <p:sp>
        <p:nvSpPr>
          <p:cNvPr id="4" name="Slide Number Placeholder 3">
            <a:extLst>
              <a:ext uri="{FF2B5EF4-FFF2-40B4-BE49-F238E27FC236}">
                <a16:creationId xmlns:a16="http://schemas.microsoft.com/office/drawing/2014/main" id="{558F5802-6EC5-481A-AF2A-FB5ADA55FC6B}"/>
              </a:ext>
            </a:extLst>
          </p:cNvPr>
          <p:cNvSpPr>
            <a:spLocks noGrp="1"/>
          </p:cNvSpPr>
          <p:nvPr>
            <p:ph type="sldNum" sz="quarter" idx="12"/>
          </p:nvPr>
        </p:nvSpPr>
        <p:spPr/>
        <p:txBody>
          <a:bodyPr/>
          <a:lstStyle/>
          <a:p>
            <a:fld id="{BB91B803-E462-4741-B8BD-B058610752DD}" type="slidenum">
              <a:rPr lang="en-US" smtClean="0"/>
              <a:t>4</a:t>
            </a:fld>
            <a:endParaRPr lang="en-US"/>
          </a:p>
        </p:txBody>
      </p:sp>
    </p:spTree>
    <p:extLst>
      <p:ext uri="{BB962C8B-B14F-4D97-AF65-F5344CB8AC3E}">
        <p14:creationId xmlns:p14="http://schemas.microsoft.com/office/powerpoint/2010/main" val="3029462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73FBA-ED43-4E1E-82A7-4522B6BB9246}"/>
              </a:ext>
            </a:extLst>
          </p:cNvPr>
          <p:cNvSpPr>
            <a:spLocks noGrp="1"/>
          </p:cNvSpPr>
          <p:nvPr>
            <p:ph type="title"/>
          </p:nvPr>
        </p:nvSpPr>
        <p:spPr/>
        <p:txBody>
          <a:bodyPr/>
          <a:lstStyle/>
          <a:p>
            <a:r>
              <a:rPr lang="en-US" dirty="0"/>
              <a:t>Big Events</a:t>
            </a:r>
          </a:p>
        </p:txBody>
      </p:sp>
      <p:pic>
        <p:nvPicPr>
          <p:cNvPr id="6" name="Content Placeholder 5">
            <a:extLst>
              <a:ext uri="{FF2B5EF4-FFF2-40B4-BE49-F238E27FC236}">
                <a16:creationId xmlns:a16="http://schemas.microsoft.com/office/drawing/2014/main" id="{46B4105C-7ECC-41EC-ABEE-EA6E4AF21D0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7200" y="1600200"/>
            <a:ext cx="1878274" cy="2262981"/>
          </a:xfrm>
        </p:spPr>
      </p:pic>
      <p:sp>
        <p:nvSpPr>
          <p:cNvPr id="4" name="Slide Number Placeholder 3">
            <a:extLst>
              <a:ext uri="{FF2B5EF4-FFF2-40B4-BE49-F238E27FC236}">
                <a16:creationId xmlns:a16="http://schemas.microsoft.com/office/drawing/2014/main" id="{91325871-F91B-4FA0-9B95-9C05619E182D}"/>
              </a:ext>
            </a:extLst>
          </p:cNvPr>
          <p:cNvSpPr>
            <a:spLocks noGrp="1"/>
          </p:cNvSpPr>
          <p:nvPr>
            <p:ph type="sldNum" sz="quarter" idx="12"/>
          </p:nvPr>
        </p:nvSpPr>
        <p:spPr/>
        <p:txBody>
          <a:bodyPr/>
          <a:lstStyle/>
          <a:p>
            <a:fld id="{BB91B803-E462-4741-B8BD-B058610752DD}" type="slidenum">
              <a:rPr lang="en-US" smtClean="0"/>
              <a:t>5</a:t>
            </a:fld>
            <a:endParaRPr lang="en-US"/>
          </a:p>
        </p:txBody>
      </p:sp>
      <p:sp>
        <p:nvSpPr>
          <p:cNvPr id="7" name="TextBox 6">
            <a:extLst>
              <a:ext uri="{FF2B5EF4-FFF2-40B4-BE49-F238E27FC236}">
                <a16:creationId xmlns:a16="http://schemas.microsoft.com/office/drawing/2014/main" id="{C4AB10AE-ACC3-4A5B-92C7-6E259CC95232}"/>
              </a:ext>
            </a:extLst>
          </p:cNvPr>
          <p:cNvSpPr txBox="1"/>
          <p:nvPr/>
        </p:nvSpPr>
        <p:spPr>
          <a:xfrm>
            <a:off x="457200" y="4014747"/>
            <a:ext cx="1878274" cy="369332"/>
          </a:xfrm>
          <a:prstGeom prst="rect">
            <a:avLst/>
          </a:prstGeom>
          <a:noFill/>
        </p:spPr>
        <p:txBody>
          <a:bodyPr wrap="square" rtlCol="0">
            <a:spAutoFit/>
          </a:bodyPr>
          <a:lstStyle/>
          <a:p>
            <a:r>
              <a:rPr lang="en-US" sz="900">
                <a:hlinkClick r:id="rId3" tooltip="http://texample.net/tikz/examples/christmas-tree-1/"/>
              </a:rPr>
              <a:t>This Photo</a:t>
            </a:r>
            <a:r>
              <a:rPr lang="en-US" sz="900"/>
              <a:t> by Unknown Author is licensed under </a:t>
            </a:r>
            <a:r>
              <a:rPr lang="en-US" sz="900">
                <a:hlinkClick r:id="rId4" tooltip="https://creativecommons.org/licenses/by/3.0/"/>
              </a:rPr>
              <a:t>CC BY</a:t>
            </a:r>
            <a:endParaRPr lang="en-US" sz="900"/>
          </a:p>
        </p:txBody>
      </p:sp>
      <p:pic>
        <p:nvPicPr>
          <p:cNvPr id="9" name="Picture 8">
            <a:extLst>
              <a:ext uri="{FF2B5EF4-FFF2-40B4-BE49-F238E27FC236}">
                <a16:creationId xmlns:a16="http://schemas.microsoft.com/office/drawing/2014/main" id="{DF25FF1F-03E2-492C-A711-FD2F76997666}"/>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396337" y="3863181"/>
            <a:ext cx="2133601" cy="2020731"/>
          </a:xfrm>
          <a:prstGeom prst="rect">
            <a:avLst/>
          </a:prstGeom>
        </p:spPr>
      </p:pic>
      <p:sp>
        <p:nvSpPr>
          <p:cNvPr id="10" name="TextBox 9">
            <a:extLst>
              <a:ext uri="{FF2B5EF4-FFF2-40B4-BE49-F238E27FC236}">
                <a16:creationId xmlns:a16="http://schemas.microsoft.com/office/drawing/2014/main" id="{85731F57-18F6-448C-8490-EC84B24FC736}"/>
              </a:ext>
            </a:extLst>
          </p:cNvPr>
          <p:cNvSpPr txBox="1"/>
          <p:nvPr/>
        </p:nvSpPr>
        <p:spPr>
          <a:xfrm>
            <a:off x="2438399" y="5846983"/>
            <a:ext cx="2133601" cy="369332"/>
          </a:xfrm>
          <a:prstGeom prst="rect">
            <a:avLst/>
          </a:prstGeom>
          <a:noFill/>
        </p:spPr>
        <p:txBody>
          <a:bodyPr wrap="square" rtlCol="0">
            <a:spAutoFit/>
          </a:bodyPr>
          <a:lstStyle/>
          <a:p>
            <a:r>
              <a:rPr lang="en-US" sz="900">
                <a:hlinkClick r:id="rId6" tooltip="http://www.flickr.com/photos/bycp/5692710438/"/>
              </a:rPr>
              <a:t>This Photo</a:t>
            </a:r>
            <a:r>
              <a:rPr lang="en-US" sz="900"/>
              <a:t> by Unknown Author is licensed under </a:t>
            </a:r>
            <a:r>
              <a:rPr lang="en-US" sz="900">
                <a:hlinkClick r:id="rId7" tooltip="https://creativecommons.org/licenses/by-nc/3.0/"/>
              </a:rPr>
              <a:t>CC BY-NC</a:t>
            </a:r>
            <a:endParaRPr lang="en-US" sz="900"/>
          </a:p>
        </p:txBody>
      </p:sp>
      <p:pic>
        <p:nvPicPr>
          <p:cNvPr id="12" name="Picture 11">
            <a:extLst>
              <a:ext uri="{FF2B5EF4-FFF2-40B4-BE49-F238E27FC236}">
                <a16:creationId xmlns:a16="http://schemas.microsoft.com/office/drawing/2014/main" id="{C7EAC831-BBB5-40D9-81DB-199BD02EDB83}"/>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695415" y="1576122"/>
            <a:ext cx="3093943" cy="2311138"/>
          </a:xfrm>
          <a:prstGeom prst="rect">
            <a:avLst/>
          </a:prstGeom>
        </p:spPr>
      </p:pic>
      <p:sp>
        <p:nvSpPr>
          <p:cNvPr id="13" name="TextBox 12">
            <a:extLst>
              <a:ext uri="{FF2B5EF4-FFF2-40B4-BE49-F238E27FC236}">
                <a16:creationId xmlns:a16="http://schemas.microsoft.com/office/drawing/2014/main" id="{750125A1-E35E-42FF-80BC-DBE0003F94DA}"/>
              </a:ext>
            </a:extLst>
          </p:cNvPr>
          <p:cNvSpPr txBox="1"/>
          <p:nvPr/>
        </p:nvSpPr>
        <p:spPr>
          <a:xfrm>
            <a:off x="4029891" y="3833948"/>
            <a:ext cx="2523309" cy="369332"/>
          </a:xfrm>
          <a:prstGeom prst="rect">
            <a:avLst/>
          </a:prstGeom>
          <a:noFill/>
        </p:spPr>
        <p:txBody>
          <a:bodyPr wrap="square" rtlCol="0">
            <a:spAutoFit/>
          </a:bodyPr>
          <a:lstStyle/>
          <a:p>
            <a:r>
              <a:rPr lang="en-US" sz="900">
                <a:hlinkClick r:id="rId9" tooltip="http://merrymusing.wordpress.com/2010/11/01/marriage-and-babies/"/>
              </a:rPr>
              <a:t>This Photo</a:t>
            </a:r>
            <a:r>
              <a:rPr lang="en-US" sz="900"/>
              <a:t> by Unknown Author is licensed under </a:t>
            </a:r>
            <a:r>
              <a:rPr lang="en-US" sz="900">
                <a:hlinkClick r:id="rId10" tooltip="https://creativecommons.org/licenses/by-nc-nd/3.0/"/>
              </a:rPr>
              <a:t>CC BY-NC-ND</a:t>
            </a:r>
            <a:endParaRPr lang="en-US" sz="900"/>
          </a:p>
        </p:txBody>
      </p:sp>
      <p:pic>
        <p:nvPicPr>
          <p:cNvPr id="15" name="Picture 14">
            <a:extLst>
              <a:ext uri="{FF2B5EF4-FFF2-40B4-BE49-F238E27FC236}">
                <a16:creationId xmlns:a16="http://schemas.microsoft.com/office/drawing/2014/main" id="{9263425C-EFA0-4DD0-AA1A-6A6A5EF5F2BD}"/>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4085861" y="4124355"/>
            <a:ext cx="3233170" cy="2020731"/>
          </a:xfrm>
          <a:prstGeom prst="rect">
            <a:avLst/>
          </a:prstGeom>
        </p:spPr>
      </p:pic>
      <p:pic>
        <p:nvPicPr>
          <p:cNvPr id="17" name="Picture 16">
            <a:extLst>
              <a:ext uri="{FF2B5EF4-FFF2-40B4-BE49-F238E27FC236}">
                <a16:creationId xmlns:a16="http://schemas.microsoft.com/office/drawing/2014/main" id="{EC9E3D9E-52AE-4BCD-A1BA-88D45FDCC6FA}"/>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6125562" y="1390443"/>
            <a:ext cx="2386938" cy="2386938"/>
          </a:xfrm>
          <a:prstGeom prst="rect">
            <a:avLst/>
          </a:prstGeom>
        </p:spPr>
      </p:pic>
      <p:sp>
        <p:nvSpPr>
          <p:cNvPr id="18" name="TextBox 17">
            <a:extLst>
              <a:ext uri="{FF2B5EF4-FFF2-40B4-BE49-F238E27FC236}">
                <a16:creationId xmlns:a16="http://schemas.microsoft.com/office/drawing/2014/main" id="{DE3515C1-2000-46CB-9953-A4B4BEDF13CE}"/>
              </a:ext>
            </a:extLst>
          </p:cNvPr>
          <p:cNvSpPr txBox="1"/>
          <p:nvPr/>
        </p:nvSpPr>
        <p:spPr>
          <a:xfrm>
            <a:off x="6299862" y="4011220"/>
            <a:ext cx="2386938" cy="369332"/>
          </a:xfrm>
          <a:prstGeom prst="rect">
            <a:avLst/>
          </a:prstGeom>
          <a:noFill/>
        </p:spPr>
        <p:txBody>
          <a:bodyPr wrap="square" rtlCol="0">
            <a:spAutoFit/>
          </a:bodyPr>
          <a:lstStyle/>
          <a:p>
            <a:r>
              <a:rPr lang="en-US" sz="900">
                <a:hlinkClick r:id="rId14" tooltip="http://english4childrentoday.blogspot.com/2013/02/14th-of-february-happy-valentines-day.html"/>
              </a:rPr>
              <a:t>This Photo</a:t>
            </a:r>
            <a:r>
              <a:rPr lang="en-US" sz="900"/>
              <a:t> by Unknown Author is licensed under </a:t>
            </a:r>
            <a:r>
              <a:rPr lang="en-US" sz="900">
                <a:hlinkClick r:id="rId15" tooltip="https://creativecommons.org/licenses/by-nd/3.0/"/>
              </a:rPr>
              <a:t>CC BY-ND</a:t>
            </a:r>
            <a:endParaRPr lang="en-US" sz="900"/>
          </a:p>
        </p:txBody>
      </p:sp>
    </p:spTree>
    <p:extLst>
      <p:ext uri="{BB962C8B-B14F-4D97-AF65-F5344CB8AC3E}">
        <p14:creationId xmlns:p14="http://schemas.microsoft.com/office/powerpoint/2010/main" val="3972408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D7FC6-B447-4E9C-B4BB-C11C7A17E836}"/>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4499024D-CD64-4212-B713-C81D68CEB254}"/>
              </a:ext>
            </a:extLst>
          </p:cNvPr>
          <p:cNvPicPr>
            <a:picLocks noGrp="1" noChangeAspect="1"/>
          </p:cNvPicPr>
          <p:nvPr>
            <p:ph idx="1"/>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05401" y="3862388"/>
            <a:ext cx="3581399" cy="2388793"/>
          </a:xfrm>
        </p:spPr>
      </p:pic>
      <p:sp>
        <p:nvSpPr>
          <p:cNvPr id="4" name="Slide Number Placeholder 3">
            <a:extLst>
              <a:ext uri="{FF2B5EF4-FFF2-40B4-BE49-F238E27FC236}">
                <a16:creationId xmlns:a16="http://schemas.microsoft.com/office/drawing/2014/main" id="{8A54BD74-1DFC-4D19-B61D-B480CD56A95D}"/>
              </a:ext>
            </a:extLst>
          </p:cNvPr>
          <p:cNvSpPr>
            <a:spLocks noGrp="1"/>
          </p:cNvSpPr>
          <p:nvPr>
            <p:ph type="sldNum" sz="quarter" idx="12"/>
          </p:nvPr>
        </p:nvSpPr>
        <p:spPr/>
        <p:txBody>
          <a:bodyPr/>
          <a:lstStyle/>
          <a:p>
            <a:fld id="{BB91B803-E462-4741-B8BD-B058610752DD}" type="slidenum">
              <a:rPr lang="en-US" smtClean="0"/>
              <a:t>6</a:t>
            </a:fld>
            <a:endParaRPr lang="en-US"/>
          </a:p>
        </p:txBody>
      </p:sp>
      <p:pic>
        <p:nvPicPr>
          <p:cNvPr id="9" name="Picture 8">
            <a:extLst>
              <a:ext uri="{FF2B5EF4-FFF2-40B4-BE49-F238E27FC236}">
                <a16:creationId xmlns:a16="http://schemas.microsoft.com/office/drawing/2014/main" id="{33577EFB-4AD9-45BA-B555-2282CF59B8E7}"/>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76151" y="1446213"/>
            <a:ext cx="3581400" cy="2387600"/>
          </a:xfrm>
          <a:prstGeom prst="rect">
            <a:avLst/>
          </a:prstGeom>
        </p:spPr>
      </p:pic>
      <p:pic>
        <p:nvPicPr>
          <p:cNvPr id="5" name="Picture 4">
            <a:extLst>
              <a:ext uri="{FF2B5EF4-FFF2-40B4-BE49-F238E27FC236}">
                <a16:creationId xmlns:a16="http://schemas.microsoft.com/office/drawing/2014/main" id="{5773AE61-DEFC-4A24-AF38-D7A462454090}"/>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2683415" y="2844799"/>
            <a:ext cx="2710370" cy="2566988"/>
          </a:xfrm>
          <a:prstGeom prst="rect">
            <a:avLst/>
          </a:prstGeom>
        </p:spPr>
      </p:pic>
    </p:spTree>
    <p:extLst>
      <p:ext uri="{BB962C8B-B14F-4D97-AF65-F5344CB8AC3E}">
        <p14:creationId xmlns:p14="http://schemas.microsoft.com/office/powerpoint/2010/main" val="2471745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201E7-4276-43F9-83D7-A88EF5150CE4}"/>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1C60EE36-91D2-4AA0-B686-E32590740A2B}"/>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68056" y="4273214"/>
            <a:ext cx="4444444" cy="1587302"/>
          </a:xfrm>
        </p:spPr>
      </p:pic>
      <p:sp>
        <p:nvSpPr>
          <p:cNvPr id="4" name="Slide Number Placeholder 3">
            <a:extLst>
              <a:ext uri="{FF2B5EF4-FFF2-40B4-BE49-F238E27FC236}">
                <a16:creationId xmlns:a16="http://schemas.microsoft.com/office/drawing/2014/main" id="{0661FFD5-8B69-4323-922B-CF9AB9550DDB}"/>
              </a:ext>
            </a:extLst>
          </p:cNvPr>
          <p:cNvSpPr>
            <a:spLocks noGrp="1"/>
          </p:cNvSpPr>
          <p:nvPr>
            <p:ph type="sldNum" sz="quarter" idx="12"/>
          </p:nvPr>
        </p:nvSpPr>
        <p:spPr/>
        <p:txBody>
          <a:bodyPr/>
          <a:lstStyle/>
          <a:p>
            <a:fld id="{BB91B803-E462-4741-B8BD-B058610752DD}" type="slidenum">
              <a:rPr lang="en-US" smtClean="0"/>
              <a:t>7</a:t>
            </a:fld>
            <a:endParaRPr lang="en-US"/>
          </a:p>
        </p:txBody>
      </p:sp>
      <p:sp>
        <p:nvSpPr>
          <p:cNvPr id="7" name="TextBox 6">
            <a:extLst>
              <a:ext uri="{FF2B5EF4-FFF2-40B4-BE49-F238E27FC236}">
                <a16:creationId xmlns:a16="http://schemas.microsoft.com/office/drawing/2014/main" id="{FABEE94A-EFE1-494E-AB08-CEEE38300C50}"/>
              </a:ext>
            </a:extLst>
          </p:cNvPr>
          <p:cNvSpPr txBox="1"/>
          <p:nvPr/>
        </p:nvSpPr>
        <p:spPr>
          <a:xfrm>
            <a:off x="2349778" y="4656832"/>
            <a:ext cx="4444444" cy="230832"/>
          </a:xfrm>
          <a:prstGeom prst="rect">
            <a:avLst/>
          </a:prstGeom>
          <a:noFill/>
        </p:spPr>
        <p:txBody>
          <a:bodyPr wrap="square" rtlCol="0">
            <a:spAutoFit/>
          </a:bodyPr>
          <a:lstStyle/>
          <a:p>
            <a:r>
              <a:rPr lang="en-US" sz="900">
                <a:hlinkClick r:id="rId3" tooltip="http://blog.bibleboy.org/2008/01/singles-awareness-day-08.html"/>
              </a:rPr>
              <a:t>This Photo</a:t>
            </a:r>
            <a:r>
              <a:rPr lang="en-US" sz="900"/>
              <a:t> by Unknown Author is licensed under </a:t>
            </a:r>
            <a:r>
              <a:rPr lang="en-US" sz="900">
                <a:hlinkClick r:id="rId4" tooltip="https://creativecommons.org/licenses/by-nc-sa/3.0/"/>
              </a:rPr>
              <a:t>CC BY-SA-NC</a:t>
            </a:r>
            <a:endParaRPr lang="en-US" sz="900"/>
          </a:p>
        </p:txBody>
      </p:sp>
      <p:pic>
        <p:nvPicPr>
          <p:cNvPr id="10" name="Picture 9">
            <a:extLst>
              <a:ext uri="{FF2B5EF4-FFF2-40B4-BE49-F238E27FC236}">
                <a16:creationId xmlns:a16="http://schemas.microsoft.com/office/drawing/2014/main" id="{E15090DE-736D-49D8-8AD2-AC4D830A5A73}"/>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62000" y="1619278"/>
            <a:ext cx="2386938" cy="2386938"/>
          </a:xfrm>
          <a:prstGeom prst="rect">
            <a:avLst/>
          </a:prstGeom>
        </p:spPr>
      </p:pic>
    </p:spTree>
    <p:extLst>
      <p:ext uri="{BB962C8B-B14F-4D97-AF65-F5344CB8AC3E}">
        <p14:creationId xmlns:p14="http://schemas.microsoft.com/office/powerpoint/2010/main" val="676308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0FF92-B573-4B31-8092-0EB208B156DE}"/>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512EA3F4-8504-45D1-914F-EA09F14AFD4B}"/>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4800" y="2167545"/>
            <a:ext cx="4572000" cy="3429000"/>
          </a:xfrm>
        </p:spPr>
      </p:pic>
      <p:sp>
        <p:nvSpPr>
          <p:cNvPr id="4" name="Slide Number Placeholder 3">
            <a:extLst>
              <a:ext uri="{FF2B5EF4-FFF2-40B4-BE49-F238E27FC236}">
                <a16:creationId xmlns:a16="http://schemas.microsoft.com/office/drawing/2014/main" id="{BE54CEB0-B326-4AEF-AF54-D4B1531520A4}"/>
              </a:ext>
            </a:extLst>
          </p:cNvPr>
          <p:cNvSpPr>
            <a:spLocks noGrp="1"/>
          </p:cNvSpPr>
          <p:nvPr>
            <p:ph type="sldNum" sz="quarter" idx="12"/>
          </p:nvPr>
        </p:nvSpPr>
        <p:spPr/>
        <p:txBody>
          <a:bodyPr/>
          <a:lstStyle/>
          <a:p>
            <a:fld id="{BB91B803-E462-4741-B8BD-B058610752DD}" type="slidenum">
              <a:rPr lang="en-US" smtClean="0"/>
              <a:t>8</a:t>
            </a:fld>
            <a:endParaRPr lang="en-US"/>
          </a:p>
        </p:txBody>
      </p:sp>
      <p:pic>
        <p:nvPicPr>
          <p:cNvPr id="8" name="Picture 7">
            <a:extLst>
              <a:ext uri="{FF2B5EF4-FFF2-40B4-BE49-F238E27FC236}">
                <a16:creationId xmlns:a16="http://schemas.microsoft.com/office/drawing/2014/main" id="{9B61B6ED-A42E-4FD9-B7DA-299792440BB1}"/>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257800" y="2167545"/>
            <a:ext cx="3429000" cy="3429000"/>
          </a:xfrm>
          <a:prstGeom prst="rect">
            <a:avLst/>
          </a:prstGeom>
        </p:spPr>
      </p:pic>
      <p:sp>
        <p:nvSpPr>
          <p:cNvPr id="9" name="TextBox 8">
            <a:extLst>
              <a:ext uri="{FF2B5EF4-FFF2-40B4-BE49-F238E27FC236}">
                <a16:creationId xmlns:a16="http://schemas.microsoft.com/office/drawing/2014/main" id="{197ACFEA-84AD-44CB-99C0-3843E002D351}"/>
              </a:ext>
            </a:extLst>
          </p:cNvPr>
          <p:cNvSpPr txBox="1"/>
          <p:nvPr/>
        </p:nvSpPr>
        <p:spPr>
          <a:xfrm>
            <a:off x="5257800" y="6521947"/>
            <a:ext cx="1556558" cy="507831"/>
          </a:xfrm>
          <a:prstGeom prst="rect">
            <a:avLst/>
          </a:prstGeom>
          <a:noFill/>
        </p:spPr>
        <p:txBody>
          <a:bodyPr wrap="square" rtlCol="0">
            <a:spAutoFit/>
          </a:bodyPr>
          <a:lstStyle/>
          <a:p>
            <a:r>
              <a:rPr lang="en-US" sz="900">
                <a:hlinkClick r:id="rId5" tooltip="http://www.dudeiwantthat.com/household/decor/charlie-brown-christmas-tree.asp"/>
              </a:rPr>
              <a:t>This Photo</a:t>
            </a:r>
            <a:r>
              <a:rPr lang="en-US" sz="900"/>
              <a:t> by Unknown Author is licensed under </a:t>
            </a:r>
            <a:r>
              <a:rPr lang="en-US" sz="900">
                <a:hlinkClick r:id="rId6" tooltip="https://creativecommons.org/licenses/by-nc-sa/3.0/"/>
              </a:rPr>
              <a:t>CC BY-SA-NC</a:t>
            </a:r>
            <a:endParaRPr lang="en-US" sz="900"/>
          </a:p>
        </p:txBody>
      </p:sp>
    </p:spTree>
    <p:extLst>
      <p:ext uri="{BB962C8B-B14F-4D97-AF65-F5344CB8AC3E}">
        <p14:creationId xmlns:p14="http://schemas.microsoft.com/office/powerpoint/2010/main" val="3533498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3DE74-C13B-4E1A-BD3A-4EA0B5107388}"/>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697FEEAA-8667-481F-9210-3DE7B1BC9A93}"/>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71600" y="274638"/>
            <a:ext cx="5943600" cy="5943600"/>
          </a:xfrm>
        </p:spPr>
      </p:pic>
      <p:sp>
        <p:nvSpPr>
          <p:cNvPr id="4" name="Slide Number Placeholder 3">
            <a:extLst>
              <a:ext uri="{FF2B5EF4-FFF2-40B4-BE49-F238E27FC236}">
                <a16:creationId xmlns:a16="http://schemas.microsoft.com/office/drawing/2014/main" id="{D108D4A8-6231-49DE-AA71-B388670776EC}"/>
              </a:ext>
            </a:extLst>
          </p:cNvPr>
          <p:cNvSpPr>
            <a:spLocks noGrp="1"/>
          </p:cNvSpPr>
          <p:nvPr>
            <p:ph type="sldNum" sz="quarter" idx="12"/>
          </p:nvPr>
        </p:nvSpPr>
        <p:spPr/>
        <p:txBody>
          <a:bodyPr/>
          <a:lstStyle/>
          <a:p>
            <a:fld id="{BB91B803-E462-4741-B8BD-B058610752DD}" type="slidenum">
              <a:rPr lang="en-US" smtClean="0"/>
              <a:t>9</a:t>
            </a:fld>
            <a:endParaRPr lang="en-US"/>
          </a:p>
        </p:txBody>
      </p:sp>
      <p:sp>
        <p:nvSpPr>
          <p:cNvPr id="7" name="TextBox 6">
            <a:extLst>
              <a:ext uri="{FF2B5EF4-FFF2-40B4-BE49-F238E27FC236}">
                <a16:creationId xmlns:a16="http://schemas.microsoft.com/office/drawing/2014/main" id="{B892B69A-A7AA-41A4-8E25-C9F8D68CA10E}"/>
              </a:ext>
            </a:extLst>
          </p:cNvPr>
          <p:cNvSpPr txBox="1"/>
          <p:nvPr/>
        </p:nvSpPr>
        <p:spPr>
          <a:xfrm>
            <a:off x="2667000" y="5768181"/>
            <a:ext cx="3810000" cy="230832"/>
          </a:xfrm>
          <a:prstGeom prst="rect">
            <a:avLst/>
          </a:prstGeom>
          <a:noFill/>
        </p:spPr>
        <p:txBody>
          <a:bodyPr wrap="square" rtlCol="0">
            <a:spAutoFit/>
          </a:bodyPr>
          <a:lstStyle/>
          <a:p>
            <a:r>
              <a:rPr lang="en-US" sz="900">
                <a:hlinkClick r:id="rId3" tooltip="http://thegreenbelt.blogspot.co.uk/"/>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1151420766"/>
      </p:ext>
    </p:extLst>
  </p:cSld>
  <p:clrMapOvr>
    <a:masterClrMapping/>
  </p:clrMapOvr>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2223</TotalTime>
  <Words>789</Words>
  <Application>Microsoft Office PowerPoint</Application>
  <PresentationFormat>On-screen Show (4:3)</PresentationFormat>
  <Paragraphs>118</Paragraphs>
  <Slides>20</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Managing Post Go Live Depression</vt:lpstr>
      <vt:lpstr>Conflict of Interest</vt:lpstr>
      <vt:lpstr>Learning Objectives</vt:lpstr>
      <vt:lpstr>Post ‘Name Your Event Here’ Blues</vt:lpstr>
      <vt:lpstr>Big Events</vt:lpstr>
      <vt:lpstr>PowerPoint Presentation</vt:lpstr>
      <vt:lpstr>PowerPoint Presentation</vt:lpstr>
      <vt:lpstr>PowerPoint Presentation</vt:lpstr>
      <vt:lpstr>PowerPoint Presentation</vt:lpstr>
      <vt:lpstr>PowerPoint Presentation</vt:lpstr>
      <vt:lpstr>Four Main Food Groups</vt:lpstr>
      <vt:lpstr>Smiling is My Favorite</vt:lpstr>
      <vt:lpstr>There is room for everyone on the Nice List</vt:lpstr>
      <vt:lpstr>Full 40 Minutes</vt:lpstr>
      <vt:lpstr>Best Way to Spread Christmas Cheer</vt:lpstr>
      <vt:lpstr>On the _____ day of Go Live, the Help Desk sent to me:</vt:lpstr>
      <vt:lpstr>It’s a Wonderful Life</vt:lpstr>
      <vt:lpstr>Post Go Live</vt:lpstr>
      <vt:lpstr>Questions</vt:lpstr>
      <vt:lpstr>Contact Information</vt:lpstr>
    </vt:vector>
  </TitlesOfParts>
  <Company>Parkland Health &amp; Hospital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Tsedey Melaku</dc:creator>
  <cp:lastModifiedBy>Joni Padden</cp:lastModifiedBy>
  <cp:revision>49</cp:revision>
  <dcterms:created xsi:type="dcterms:W3CDTF">2019-09-13T06:17:46Z</dcterms:created>
  <dcterms:modified xsi:type="dcterms:W3CDTF">2019-11-13T01:37:43Z</dcterms:modified>
</cp:coreProperties>
</file>