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1" r:id="rId2"/>
    <p:sldId id="257" r:id="rId3"/>
    <p:sldId id="16298671" r:id="rId4"/>
    <p:sldId id="336" r:id="rId5"/>
    <p:sldId id="288" r:id="rId6"/>
    <p:sldId id="289" r:id="rId7"/>
    <p:sldId id="16298655" r:id="rId8"/>
    <p:sldId id="16298656" r:id="rId9"/>
    <p:sldId id="550" r:id="rId10"/>
    <p:sldId id="533" r:id="rId11"/>
    <p:sldId id="534" r:id="rId12"/>
    <p:sldId id="555" r:id="rId13"/>
    <p:sldId id="535" r:id="rId14"/>
    <p:sldId id="536" r:id="rId15"/>
    <p:sldId id="16298657" r:id="rId16"/>
    <p:sldId id="16298652" r:id="rId17"/>
    <p:sldId id="537" r:id="rId18"/>
    <p:sldId id="16298674" r:id="rId19"/>
    <p:sldId id="557" r:id="rId20"/>
    <p:sldId id="543" r:id="rId21"/>
    <p:sldId id="447" r:id="rId22"/>
    <p:sldId id="16298676" r:id="rId23"/>
    <p:sldId id="552" r:id="rId24"/>
    <p:sldId id="553" r:id="rId25"/>
    <p:sldId id="16298673" r:id="rId26"/>
    <p:sldId id="16298680" r:id="rId27"/>
    <p:sldId id="538" r:id="rId28"/>
    <p:sldId id="539" r:id="rId29"/>
    <p:sldId id="16298651" r:id="rId30"/>
    <p:sldId id="16298650" r:id="rId31"/>
    <p:sldId id="540" r:id="rId32"/>
    <p:sldId id="16298641" r:id="rId33"/>
    <p:sldId id="16298665" r:id="rId34"/>
    <p:sldId id="16298667" r:id="rId35"/>
    <p:sldId id="16298669" r:id="rId36"/>
    <p:sldId id="16298666" r:id="rId37"/>
    <p:sldId id="16298668" r:id="rId38"/>
    <p:sldId id="560" r:id="rId39"/>
    <p:sldId id="561" r:id="rId40"/>
    <p:sldId id="16298640" r:id="rId41"/>
    <p:sldId id="16298642" r:id="rId42"/>
    <p:sldId id="16298648" r:id="rId43"/>
    <p:sldId id="16298677" r:id="rId44"/>
    <p:sldId id="16298681" r:id="rId45"/>
    <p:sldId id="16298682" r:id="rId46"/>
    <p:sldId id="532" r:id="rId47"/>
    <p:sldId id="357" r:id="rId48"/>
    <p:sldId id="16298661" r:id="rId49"/>
    <p:sldId id="259" r:id="rId50"/>
    <p:sldId id="16298672" r:id="rId51"/>
    <p:sldId id="454" r:id="rId52"/>
    <p:sldId id="16298658" r:id="rId53"/>
    <p:sldId id="16298660" r:id="rId54"/>
    <p:sldId id="559" r:id="rId55"/>
    <p:sldId id="16298664" r:id="rId56"/>
    <p:sldId id="16298662" r:id="rId57"/>
    <p:sldId id="16298663" r:id="rId58"/>
    <p:sldId id="34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94660"/>
  </p:normalViewPr>
  <p:slideViewPr>
    <p:cSldViewPr>
      <p:cViewPr varScale="1">
        <p:scale>
          <a:sx n="61" d="100"/>
          <a:sy n="61" d="100"/>
        </p:scale>
        <p:origin x="246" y="72"/>
      </p:cViewPr>
      <p:guideLst>
        <p:guide orient="horz" pos="2160"/>
        <p:guide pos="2880"/>
      </p:guideLst>
    </p:cSldViewPr>
  </p:slideViewPr>
  <p:notesTextViewPr>
    <p:cViewPr>
      <p:scale>
        <a:sx n="1" d="1"/>
        <a:sy n="1" d="1"/>
      </p:scale>
      <p:origin x="0" y="0"/>
    </p:cViewPr>
  </p:notesTextViewPr>
  <p:sorterViewPr>
    <p:cViewPr>
      <p:scale>
        <a:sx n="100" d="100"/>
        <a:sy n="100" d="100"/>
      </p:scale>
      <p:origin x="0" y="-3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2D363-9088-42FD-8864-57E860A3E63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097448-6059-49DF-95FA-6F8B6B051BA3}">
      <dgm:prSet custT="1"/>
      <dgm:spPr/>
      <dgm:t>
        <a:bodyPr/>
        <a:lstStyle/>
        <a:p>
          <a:r>
            <a:rPr lang="en-US" sz="1600" dirty="0"/>
            <a:t>Interoperability</a:t>
          </a:r>
        </a:p>
      </dgm:t>
    </dgm:pt>
    <dgm:pt modelId="{5A3F8250-C203-4908-B682-FF2B15E5C4E8}" type="parTrans" cxnId="{6B577D19-3F62-46E7-B9C7-420CEA980E60}">
      <dgm:prSet/>
      <dgm:spPr/>
      <dgm:t>
        <a:bodyPr/>
        <a:lstStyle/>
        <a:p>
          <a:endParaRPr lang="en-US" sz="2000"/>
        </a:p>
      </dgm:t>
    </dgm:pt>
    <dgm:pt modelId="{C02E5EB5-5219-4350-8180-FEB1661683A2}" type="sibTrans" cxnId="{6B577D19-3F62-46E7-B9C7-420CEA980E60}">
      <dgm:prSet/>
      <dgm:spPr/>
      <dgm:t>
        <a:bodyPr/>
        <a:lstStyle/>
        <a:p>
          <a:endParaRPr lang="en-US" sz="2000"/>
        </a:p>
      </dgm:t>
    </dgm:pt>
    <dgm:pt modelId="{D979DE63-7C4E-4041-859A-10062D0A7E01}">
      <dgm:prSet custT="1"/>
      <dgm:spPr/>
      <dgm:t>
        <a:bodyPr/>
        <a:lstStyle/>
        <a:p>
          <a:r>
            <a:rPr lang="en-US" sz="1400" dirty="0"/>
            <a:t>Patient Access</a:t>
          </a:r>
        </a:p>
      </dgm:t>
    </dgm:pt>
    <dgm:pt modelId="{E4428486-E5D3-4BB8-A9E1-64A5FF90A68B}" type="parTrans" cxnId="{9B7C8259-7FF7-4C84-B610-C1985B65E3EE}">
      <dgm:prSet/>
      <dgm:spPr/>
      <dgm:t>
        <a:bodyPr/>
        <a:lstStyle/>
        <a:p>
          <a:endParaRPr lang="en-US" sz="2000"/>
        </a:p>
      </dgm:t>
    </dgm:pt>
    <dgm:pt modelId="{E82657D5-F2EB-4DEE-84F0-CA3698535E05}" type="sibTrans" cxnId="{9B7C8259-7FF7-4C84-B610-C1985B65E3EE}">
      <dgm:prSet/>
      <dgm:spPr/>
      <dgm:t>
        <a:bodyPr/>
        <a:lstStyle/>
        <a:p>
          <a:endParaRPr lang="en-US" sz="2000"/>
        </a:p>
      </dgm:t>
    </dgm:pt>
    <dgm:pt modelId="{D93FF958-2E43-4CF7-B2BE-949773E6EE49}">
      <dgm:prSet custT="1"/>
      <dgm:spPr/>
      <dgm:t>
        <a:bodyPr/>
        <a:lstStyle/>
        <a:p>
          <a:r>
            <a:rPr lang="en-US" sz="1400" dirty="0"/>
            <a:t>Telemedicine</a:t>
          </a:r>
        </a:p>
      </dgm:t>
    </dgm:pt>
    <dgm:pt modelId="{FBE0BF1C-CBCD-4F6D-BBDA-06C182F1A045}" type="parTrans" cxnId="{5560DA40-230B-4545-90E5-77DEEAE95018}">
      <dgm:prSet/>
      <dgm:spPr/>
      <dgm:t>
        <a:bodyPr/>
        <a:lstStyle/>
        <a:p>
          <a:endParaRPr lang="en-US" sz="2000"/>
        </a:p>
      </dgm:t>
    </dgm:pt>
    <dgm:pt modelId="{D4D6069B-25D5-401E-A48A-91A169B01409}" type="sibTrans" cxnId="{5560DA40-230B-4545-90E5-77DEEAE95018}">
      <dgm:prSet/>
      <dgm:spPr/>
      <dgm:t>
        <a:bodyPr/>
        <a:lstStyle/>
        <a:p>
          <a:endParaRPr lang="en-US" sz="2000"/>
        </a:p>
      </dgm:t>
    </dgm:pt>
    <dgm:pt modelId="{C28953A0-F4C2-4E79-950B-64FAFBADFB5B}">
      <dgm:prSet custT="1"/>
      <dgm:spPr/>
      <dgm:t>
        <a:bodyPr/>
        <a:lstStyle/>
        <a:p>
          <a:r>
            <a:rPr lang="en-US" sz="1400" dirty="0"/>
            <a:t>Cybersecurity</a:t>
          </a:r>
        </a:p>
      </dgm:t>
    </dgm:pt>
    <dgm:pt modelId="{6E7F01A8-ED1B-46CB-8615-E26EA117E287}" type="parTrans" cxnId="{4C04D0CB-36FA-433B-8FFA-6CB9CD52B05D}">
      <dgm:prSet/>
      <dgm:spPr/>
      <dgm:t>
        <a:bodyPr/>
        <a:lstStyle/>
        <a:p>
          <a:endParaRPr lang="en-US" sz="2000"/>
        </a:p>
      </dgm:t>
    </dgm:pt>
    <dgm:pt modelId="{E8CF1681-418A-45FD-BC26-F6B422F10E06}" type="sibTrans" cxnId="{4C04D0CB-36FA-433B-8FFA-6CB9CD52B05D}">
      <dgm:prSet/>
      <dgm:spPr/>
      <dgm:t>
        <a:bodyPr/>
        <a:lstStyle/>
        <a:p>
          <a:endParaRPr lang="en-US" sz="2000"/>
        </a:p>
      </dgm:t>
    </dgm:pt>
    <dgm:pt modelId="{CE9DEC4A-27A9-4E5B-A9C9-88D3BC70DC81}">
      <dgm:prSet custT="1"/>
      <dgm:spPr/>
      <dgm:t>
        <a:bodyPr/>
        <a:lstStyle/>
        <a:p>
          <a:r>
            <a:rPr lang="en-US" sz="1400" dirty="0"/>
            <a:t>Value-based Care &amp; Quality Improvement</a:t>
          </a:r>
        </a:p>
      </dgm:t>
    </dgm:pt>
    <dgm:pt modelId="{9D4F19F3-9561-4614-B511-96266B73EC72}" type="parTrans" cxnId="{B2C40FF8-1795-4C56-B058-43DBC3AA4F25}">
      <dgm:prSet/>
      <dgm:spPr/>
      <dgm:t>
        <a:bodyPr/>
        <a:lstStyle/>
        <a:p>
          <a:endParaRPr lang="en-US" sz="2000"/>
        </a:p>
      </dgm:t>
    </dgm:pt>
    <dgm:pt modelId="{D8062A48-B8EF-4DB5-8B28-363724E21576}" type="sibTrans" cxnId="{B2C40FF8-1795-4C56-B058-43DBC3AA4F25}">
      <dgm:prSet/>
      <dgm:spPr/>
      <dgm:t>
        <a:bodyPr/>
        <a:lstStyle/>
        <a:p>
          <a:endParaRPr lang="en-US" sz="2000"/>
        </a:p>
      </dgm:t>
    </dgm:pt>
    <dgm:pt modelId="{7D18217F-A2EF-4051-AFF6-64002B388DE7}" type="pres">
      <dgm:prSet presAssocID="{A452D363-9088-42FD-8864-57E860A3E63F}" presName="root" presStyleCnt="0">
        <dgm:presLayoutVars>
          <dgm:dir/>
          <dgm:resizeHandles val="exact"/>
        </dgm:presLayoutVars>
      </dgm:prSet>
      <dgm:spPr/>
    </dgm:pt>
    <dgm:pt modelId="{8B357792-BF7B-4B33-9B77-444D89A4684B}" type="pres">
      <dgm:prSet presAssocID="{70097448-6059-49DF-95FA-6F8B6B051BA3}" presName="compNode" presStyleCnt="0"/>
      <dgm:spPr/>
    </dgm:pt>
    <dgm:pt modelId="{5D249C5F-9D54-4BCF-BAF2-42B56B5A2649}" type="pres">
      <dgm:prSet presAssocID="{70097448-6059-49DF-95FA-6F8B6B051B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A036750E-0419-4B46-B445-8A7761A15F7B}" type="pres">
      <dgm:prSet presAssocID="{70097448-6059-49DF-95FA-6F8B6B051BA3}" presName="spaceRect" presStyleCnt="0"/>
      <dgm:spPr/>
    </dgm:pt>
    <dgm:pt modelId="{A9C7566A-4729-48E9-BB4A-5D2C70C07D48}" type="pres">
      <dgm:prSet presAssocID="{70097448-6059-49DF-95FA-6F8B6B051BA3}" presName="textRect" presStyleLbl="revTx" presStyleIdx="0" presStyleCnt="5">
        <dgm:presLayoutVars>
          <dgm:chMax val="1"/>
          <dgm:chPref val="1"/>
        </dgm:presLayoutVars>
      </dgm:prSet>
      <dgm:spPr/>
    </dgm:pt>
    <dgm:pt modelId="{C8D7B5A3-B645-4ECA-A83C-9D19C0DF7155}" type="pres">
      <dgm:prSet presAssocID="{C02E5EB5-5219-4350-8180-FEB1661683A2}" presName="sibTrans" presStyleCnt="0"/>
      <dgm:spPr/>
    </dgm:pt>
    <dgm:pt modelId="{0D4E5698-3BF1-4BFD-B8FB-0A14ABCDC5D2}" type="pres">
      <dgm:prSet presAssocID="{D979DE63-7C4E-4041-859A-10062D0A7E01}" presName="compNode" presStyleCnt="0"/>
      <dgm:spPr/>
    </dgm:pt>
    <dgm:pt modelId="{F301B831-8CBE-4A1D-9995-01307ECAFC3E}" type="pres">
      <dgm:prSet presAssocID="{D979DE63-7C4E-4041-859A-10062D0A7E01}"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wnload"/>
        </a:ext>
      </dgm:extLst>
    </dgm:pt>
    <dgm:pt modelId="{31FF2D0C-E72D-427E-BFDD-E7CFF3134365}" type="pres">
      <dgm:prSet presAssocID="{D979DE63-7C4E-4041-859A-10062D0A7E01}" presName="spaceRect" presStyleCnt="0"/>
      <dgm:spPr/>
    </dgm:pt>
    <dgm:pt modelId="{185190C9-51FC-46BB-833C-8EE7FB517653}" type="pres">
      <dgm:prSet presAssocID="{D979DE63-7C4E-4041-859A-10062D0A7E01}" presName="textRect" presStyleLbl="revTx" presStyleIdx="1" presStyleCnt="5">
        <dgm:presLayoutVars>
          <dgm:chMax val="1"/>
          <dgm:chPref val="1"/>
        </dgm:presLayoutVars>
      </dgm:prSet>
      <dgm:spPr/>
    </dgm:pt>
    <dgm:pt modelId="{A8011430-B632-4F2E-816C-95AF8FBCB9B1}" type="pres">
      <dgm:prSet presAssocID="{E82657D5-F2EB-4DEE-84F0-CA3698535E05}" presName="sibTrans" presStyleCnt="0"/>
      <dgm:spPr/>
    </dgm:pt>
    <dgm:pt modelId="{639D74C7-1277-4481-9AE2-A6750A1CB4D9}" type="pres">
      <dgm:prSet presAssocID="{D93FF958-2E43-4CF7-B2BE-949773E6EE49}" presName="compNode" presStyleCnt="0"/>
      <dgm:spPr/>
    </dgm:pt>
    <dgm:pt modelId="{9B45A839-30AC-4F77-9CCA-6574ED639559}" type="pres">
      <dgm:prSet presAssocID="{D93FF958-2E43-4CF7-B2BE-949773E6EE4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DD96E91-A483-4617-81AF-082D76A09A3E}" type="pres">
      <dgm:prSet presAssocID="{D93FF958-2E43-4CF7-B2BE-949773E6EE49}" presName="spaceRect" presStyleCnt="0"/>
      <dgm:spPr/>
    </dgm:pt>
    <dgm:pt modelId="{977A38DA-6647-4F38-95FD-CFFACDA9B646}" type="pres">
      <dgm:prSet presAssocID="{D93FF958-2E43-4CF7-B2BE-949773E6EE49}" presName="textRect" presStyleLbl="revTx" presStyleIdx="2" presStyleCnt="5">
        <dgm:presLayoutVars>
          <dgm:chMax val="1"/>
          <dgm:chPref val="1"/>
        </dgm:presLayoutVars>
      </dgm:prSet>
      <dgm:spPr/>
    </dgm:pt>
    <dgm:pt modelId="{56D53B12-9EAE-4163-9B63-199A7D3E19CA}" type="pres">
      <dgm:prSet presAssocID="{D4D6069B-25D5-401E-A48A-91A169B01409}" presName="sibTrans" presStyleCnt="0"/>
      <dgm:spPr/>
    </dgm:pt>
    <dgm:pt modelId="{1D6C9829-79F1-4328-AE1D-1304C6228E51}" type="pres">
      <dgm:prSet presAssocID="{C28953A0-F4C2-4E79-950B-64FAFBADFB5B}" presName="compNode" presStyleCnt="0"/>
      <dgm:spPr/>
    </dgm:pt>
    <dgm:pt modelId="{5D64C2BB-E21C-4460-A69A-679AEFAF172B}" type="pres">
      <dgm:prSet presAssocID="{C28953A0-F4C2-4E79-950B-64FAFBADFB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6A910721-CF0C-46B5-A058-0307F91AC89D}" type="pres">
      <dgm:prSet presAssocID="{C28953A0-F4C2-4E79-950B-64FAFBADFB5B}" presName="spaceRect" presStyleCnt="0"/>
      <dgm:spPr/>
    </dgm:pt>
    <dgm:pt modelId="{D07F7610-BD66-46DD-AC0C-4DF42E7621A5}" type="pres">
      <dgm:prSet presAssocID="{C28953A0-F4C2-4E79-950B-64FAFBADFB5B}" presName="textRect" presStyleLbl="revTx" presStyleIdx="3" presStyleCnt="5">
        <dgm:presLayoutVars>
          <dgm:chMax val="1"/>
          <dgm:chPref val="1"/>
        </dgm:presLayoutVars>
      </dgm:prSet>
      <dgm:spPr/>
    </dgm:pt>
    <dgm:pt modelId="{91C8C825-C19A-48C7-B234-037DF4B7E628}" type="pres">
      <dgm:prSet presAssocID="{E8CF1681-418A-45FD-BC26-F6B422F10E06}" presName="sibTrans" presStyleCnt="0"/>
      <dgm:spPr/>
    </dgm:pt>
    <dgm:pt modelId="{346CA959-6406-4ED8-8E60-EBD279EB1A9E}" type="pres">
      <dgm:prSet presAssocID="{CE9DEC4A-27A9-4E5B-A9C9-88D3BC70DC81}" presName="compNode" presStyleCnt="0"/>
      <dgm:spPr/>
    </dgm:pt>
    <dgm:pt modelId="{F1D9B75C-A7AE-4968-9EE7-C87DF7FC542A}" type="pres">
      <dgm:prSet presAssocID="{CE9DEC4A-27A9-4E5B-A9C9-88D3BC70DC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5C67F665-A4CE-441A-9362-0D4387C8347B}" type="pres">
      <dgm:prSet presAssocID="{CE9DEC4A-27A9-4E5B-A9C9-88D3BC70DC81}" presName="spaceRect" presStyleCnt="0"/>
      <dgm:spPr/>
    </dgm:pt>
    <dgm:pt modelId="{F4FA7964-FCB8-4884-9FD6-F1276B13EB0D}" type="pres">
      <dgm:prSet presAssocID="{CE9DEC4A-27A9-4E5B-A9C9-88D3BC70DC81}" presName="textRect" presStyleLbl="revTx" presStyleIdx="4" presStyleCnt="5">
        <dgm:presLayoutVars>
          <dgm:chMax val="1"/>
          <dgm:chPref val="1"/>
        </dgm:presLayoutVars>
      </dgm:prSet>
      <dgm:spPr/>
    </dgm:pt>
  </dgm:ptLst>
  <dgm:cxnLst>
    <dgm:cxn modelId="{B6D27B11-23E9-4C9A-9B71-FD6463387DC5}" type="presOf" srcId="{70097448-6059-49DF-95FA-6F8B6B051BA3}" destId="{A9C7566A-4729-48E9-BB4A-5D2C70C07D48}" srcOrd="0" destOrd="0" presId="urn:microsoft.com/office/officeart/2018/2/layout/IconLabelList"/>
    <dgm:cxn modelId="{6B577D19-3F62-46E7-B9C7-420CEA980E60}" srcId="{A452D363-9088-42FD-8864-57E860A3E63F}" destId="{70097448-6059-49DF-95FA-6F8B6B051BA3}" srcOrd="0" destOrd="0" parTransId="{5A3F8250-C203-4908-B682-FF2B15E5C4E8}" sibTransId="{C02E5EB5-5219-4350-8180-FEB1661683A2}"/>
    <dgm:cxn modelId="{F0D6FF20-E97E-47B2-B987-7DC2CA5B9736}" type="presOf" srcId="{CE9DEC4A-27A9-4E5B-A9C9-88D3BC70DC81}" destId="{F4FA7964-FCB8-4884-9FD6-F1276B13EB0D}" srcOrd="0" destOrd="0" presId="urn:microsoft.com/office/officeart/2018/2/layout/IconLabelList"/>
    <dgm:cxn modelId="{5560DA40-230B-4545-90E5-77DEEAE95018}" srcId="{A452D363-9088-42FD-8864-57E860A3E63F}" destId="{D93FF958-2E43-4CF7-B2BE-949773E6EE49}" srcOrd="2" destOrd="0" parTransId="{FBE0BF1C-CBCD-4F6D-BBDA-06C182F1A045}" sibTransId="{D4D6069B-25D5-401E-A48A-91A169B01409}"/>
    <dgm:cxn modelId="{9B7C8259-7FF7-4C84-B610-C1985B65E3EE}" srcId="{A452D363-9088-42FD-8864-57E860A3E63F}" destId="{D979DE63-7C4E-4041-859A-10062D0A7E01}" srcOrd="1" destOrd="0" parTransId="{E4428486-E5D3-4BB8-A9E1-64A5FF90A68B}" sibTransId="{E82657D5-F2EB-4DEE-84F0-CA3698535E05}"/>
    <dgm:cxn modelId="{06BFD27C-4612-4009-BC32-66285D2204D6}" type="presOf" srcId="{D979DE63-7C4E-4041-859A-10062D0A7E01}" destId="{185190C9-51FC-46BB-833C-8EE7FB517653}" srcOrd="0" destOrd="0" presId="urn:microsoft.com/office/officeart/2018/2/layout/IconLabelList"/>
    <dgm:cxn modelId="{CF6BA591-D537-47A1-9F8F-682CD92C2FCE}" type="presOf" srcId="{C28953A0-F4C2-4E79-950B-64FAFBADFB5B}" destId="{D07F7610-BD66-46DD-AC0C-4DF42E7621A5}" srcOrd="0" destOrd="0" presId="urn:microsoft.com/office/officeart/2018/2/layout/IconLabelList"/>
    <dgm:cxn modelId="{AA82A6A8-96CD-43BC-8792-47F073277509}" type="presOf" srcId="{D93FF958-2E43-4CF7-B2BE-949773E6EE49}" destId="{977A38DA-6647-4F38-95FD-CFFACDA9B646}" srcOrd="0" destOrd="0" presId="urn:microsoft.com/office/officeart/2018/2/layout/IconLabelList"/>
    <dgm:cxn modelId="{4C04D0CB-36FA-433B-8FFA-6CB9CD52B05D}" srcId="{A452D363-9088-42FD-8864-57E860A3E63F}" destId="{C28953A0-F4C2-4E79-950B-64FAFBADFB5B}" srcOrd="3" destOrd="0" parTransId="{6E7F01A8-ED1B-46CB-8615-E26EA117E287}" sibTransId="{E8CF1681-418A-45FD-BC26-F6B422F10E06}"/>
    <dgm:cxn modelId="{E91B45E8-C6E4-40B4-9D3B-814046FAFAB3}" type="presOf" srcId="{A452D363-9088-42FD-8864-57E860A3E63F}" destId="{7D18217F-A2EF-4051-AFF6-64002B388DE7}" srcOrd="0" destOrd="0" presId="urn:microsoft.com/office/officeart/2018/2/layout/IconLabelList"/>
    <dgm:cxn modelId="{B2C40FF8-1795-4C56-B058-43DBC3AA4F25}" srcId="{A452D363-9088-42FD-8864-57E860A3E63F}" destId="{CE9DEC4A-27A9-4E5B-A9C9-88D3BC70DC81}" srcOrd="4" destOrd="0" parTransId="{9D4F19F3-9561-4614-B511-96266B73EC72}" sibTransId="{D8062A48-B8EF-4DB5-8B28-363724E21576}"/>
    <dgm:cxn modelId="{77CC3C28-FE85-4F18-9903-37650EBABFC4}" type="presParOf" srcId="{7D18217F-A2EF-4051-AFF6-64002B388DE7}" destId="{8B357792-BF7B-4B33-9B77-444D89A4684B}" srcOrd="0" destOrd="0" presId="urn:microsoft.com/office/officeart/2018/2/layout/IconLabelList"/>
    <dgm:cxn modelId="{00A5A8CC-CE63-44A9-9052-E50089000B5E}" type="presParOf" srcId="{8B357792-BF7B-4B33-9B77-444D89A4684B}" destId="{5D249C5F-9D54-4BCF-BAF2-42B56B5A2649}" srcOrd="0" destOrd="0" presId="urn:microsoft.com/office/officeart/2018/2/layout/IconLabelList"/>
    <dgm:cxn modelId="{C452E56F-08C9-4063-96CD-BF19015EEA7F}" type="presParOf" srcId="{8B357792-BF7B-4B33-9B77-444D89A4684B}" destId="{A036750E-0419-4B46-B445-8A7761A15F7B}" srcOrd="1" destOrd="0" presId="urn:microsoft.com/office/officeart/2018/2/layout/IconLabelList"/>
    <dgm:cxn modelId="{7C5611CE-0F86-4C70-9EB8-27E4D2605677}" type="presParOf" srcId="{8B357792-BF7B-4B33-9B77-444D89A4684B}" destId="{A9C7566A-4729-48E9-BB4A-5D2C70C07D48}" srcOrd="2" destOrd="0" presId="urn:microsoft.com/office/officeart/2018/2/layout/IconLabelList"/>
    <dgm:cxn modelId="{072CA8E0-811A-4964-8391-4C878380A497}" type="presParOf" srcId="{7D18217F-A2EF-4051-AFF6-64002B388DE7}" destId="{C8D7B5A3-B645-4ECA-A83C-9D19C0DF7155}" srcOrd="1" destOrd="0" presId="urn:microsoft.com/office/officeart/2018/2/layout/IconLabelList"/>
    <dgm:cxn modelId="{9B925C28-C0F8-4373-9F3E-55CD57E2948E}" type="presParOf" srcId="{7D18217F-A2EF-4051-AFF6-64002B388DE7}" destId="{0D4E5698-3BF1-4BFD-B8FB-0A14ABCDC5D2}" srcOrd="2" destOrd="0" presId="urn:microsoft.com/office/officeart/2018/2/layout/IconLabelList"/>
    <dgm:cxn modelId="{0B53051D-1899-4F2E-ACDC-730A9B0D79B3}" type="presParOf" srcId="{0D4E5698-3BF1-4BFD-B8FB-0A14ABCDC5D2}" destId="{F301B831-8CBE-4A1D-9995-01307ECAFC3E}" srcOrd="0" destOrd="0" presId="urn:microsoft.com/office/officeart/2018/2/layout/IconLabelList"/>
    <dgm:cxn modelId="{0323C786-53E6-435B-83C3-29B6D0BE40BD}" type="presParOf" srcId="{0D4E5698-3BF1-4BFD-B8FB-0A14ABCDC5D2}" destId="{31FF2D0C-E72D-427E-BFDD-E7CFF3134365}" srcOrd="1" destOrd="0" presId="urn:microsoft.com/office/officeart/2018/2/layout/IconLabelList"/>
    <dgm:cxn modelId="{2A6B97B2-D1D0-47BB-8CD1-9969C705FB06}" type="presParOf" srcId="{0D4E5698-3BF1-4BFD-B8FB-0A14ABCDC5D2}" destId="{185190C9-51FC-46BB-833C-8EE7FB517653}" srcOrd="2" destOrd="0" presId="urn:microsoft.com/office/officeart/2018/2/layout/IconLabelList"/>
    <dgm:cxn modelId="{BAB606B2-768F-4B26-8C61-D252A4D4F2B2}" type="presParOf" srcId="{7D18217F-A2EF-4051-AFF6-64002B388DE7}" destId="{A8011430-B632-4F2E-816C-95AF8FBCB9B1}" srcOrd="3" destOrd="0" presId="urn:microsoft.com/office/officeart/2018/2/layout/IconLabelList"/>
    <dgm:cxn modelId="{DE8B9D7A-1D87-4418-8EE0-E71BB2D874EE}" type="presParOf" srcId="{7D18217F-A2EF-4051-AFF6-64002B388DE7}" destId="{639D74C7-1277-4481-9AE2-A6750A1CB4D9}" srcOrd="4" destOrd="0" presId="urn:microsoft.com/office/officeart/2018/2/layout/IconLabelList"/>
    <dgm:cxn modelId="{1C757456-DCB0-49E6-8B13-14D30C683DC2}" type="presParOf" srcId="{639D74C7-1277-4481-9AE2-A6750A1CB4D9}" destId="{9B45A839-30AC-4F77-9CCA-6574ED639559}" srcOrd="0" destOrd="0" presId="urn:microsoft.com/office/officeart/2018/2/layout/IconLabelList"/>
    <dgm:cxn modelId="{0DA4B12D-2DF7-4F18-9AD0-F51B501775FD}" type="presParOf" srcId="{639D74C7-1277-4481-9AE2-A6750A1CB4D9}" destId="{7DD96E91-A483-4617-81AF-082D76A09A3E}" srcOrd="1" destOrd="0" presId="urn:microsoft.com/office/officeart/2018/2/layout/IconLabelList"/>
    <dgm:cxn modelId="{7FE539F8-FC77-49FA-897D-B3CECB5F86D1}" type="presParOf" srcId="{639D74C7-1277-4481-9AE2-A6750A1CB4D9}" destId="{977A38DA-6647-4F38-95FD-CFFACDA9B646}" srcOrd="2" destOrd="0" presId="urn:microsoft.com/office/officeart/2018/2/layout/IconLabelList"/>
    <dgm:cxn modelId="{56BE9FF3-6698-43EA-801A-0745CEE49469}" type="presParOf" srcId="{7D18217F-A2EF-4051-AFF6-64002B388DE7}" destId="{56D53B12-9EAE-4163-9B63-199A7D3E19CA}" srcOrd="5" destOrd="0" presId="urn:microsoft.com/office/officeart/2018/2/layout/IconLabelList"/>
    <dgm:cxn modelId="{47FCC94A-BD87-48FA-BB81-A1045D996116}" type="presParOf" srcId="{7D18217F-A2EF-4051-AFF6-64002B388DE7}" destId="{1D6C9829-79F1-4328-AE1D-1304C6228E51}" srcOrd="6" destOrd="0" presId="urn:microsoft.com/office/officeart/2018/2/layout/IconLabelList"/>
    <dgm:cxn modelId="{D3FACF9B-8485-4637-A9B1-7C9DEF38EDAC}" type="presParOf" srcId="{1D6C9829-79F1-4328-AE1D-1304C6228E51}" destId="{5D64C2BB-E21C-4460-A69A-679AEFAF172B}" srcOrd="0" destOrd="0" presId="urn:microsoft.com/office/officeart/2018/2/layout/IconLabelList"/>
    <dgm:cxn modelId="{599C4324-75CF-4F14-AE19-73E5C5E471D7}" type="presParOf" srcId="{1D6C9829-79F1-4328-AE1D-1304C6228E51}" destId="{6A910721-CF0C-46B5-A058-0307F91AC89D}" srcOrd="1" destOrd="0" presId="urn:microsoft.com/office/officeart/2018/2/layout/IconLabelList"/>
    <dgm:cxn modelId="{AAD8E99B-204B-4F22-B2F2-8EDDBE845F1A}" type="presParOf" srcId="{1D6C9829-79F1-4328-AE1D-1304C6228E51}" destId="{D07F7610-BD66-46DD-AC0C-4DF42E7621A5}" srcOrd="2" destOrd="0" presId="urn:microsoft.com/office/officeart/2018/2/layout/IconLabelList"/>
    <dgm:cxn modelId="{D3699975-8097-4401-B193-760803444FD5}" type="presParOf" srcId="{7D18217F-A2EF-4051-AFF6-64002B388DE7}" destId="{91C8C825-C19A-48C7-B234-037DF4B7E628}" srcOrd="7" destOrd="0" presId="urn:microsoft.com/office/officeart/2018/2/layout/IconLabelList"/>
    <dgm:cxn modelId="{999B0541-0896-43FA-A92E-363FB1D24581}" type="presParOf" srcId="{7D18217F-A2EF-4051-AFF6-64002B388DE7}" destId="{346CA959-6406-4ED8-8E60-EBD279EB1A9E}" srcOrd="8" destOrd="0" presId="urn:microsoft.com/office/officeart/2018/2/layout/IconLabelList"/>
    <dgm:cxn modelId="{E8A7E09F-2975-4B16-AF53-304B6EA39A0B}" type="presParOf" srcId="{346CA959-6406-4ED8-8E60-EBD279EB1A9E}" destId="{F1D9B75C-A7AE-4968-9EE7-C87DF7FC542A}" srcOrd="0" destOrd="0" presId="urn:microsoft.com/office/officeart/2018/2/layout/IconLabelList"/>
    <dgm:cxn modelId="{EB5F442E-39DA-4FCF-ACDA-9C1CC1369D3F}" type="presParOf" srcId="{346CA959-6406-4ED8-8E60-EBD279EB1A9E}" destId="{5C67F665-A4CE-441A-9362-0D4387C8347B}" srcOrd="1" destOrd="0" presId="urn:microsoft.com/office/officeart/2018/2/layout/IconLabelList"/>
    <dgm:cxn modelId="{16A6914D-C251-41B1-8FF1-8388AAAF5A7C}" type="presParOf" srcId="{346CA959-6406-4ED8-8E60-EBD279EB1A9E}" destId="{F4FA7964-FCB8-4884-9FD6-F1276B13EB0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4CE1B-1D05-4A1E-8049-9BE43D6A97CD}"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48CCC31-71F7-4581-92FC-B40003522872}">
      <dgm:prSet/>
      <dgm:spPr/>
      <dgm:t>
        <a:bodyPr/>
        <a:lstStyle/>
        <a:p>
          <a:pPr>
            <a:lnSpc>
              <a:spcPct val="100000"/>
            </a:lnSpc>
            <a:defRPr b="1"/>
          </a:pPr>
          <a:r>
            <a:rPr lang="en-US" dirty="0"/>
            <a:t>CMS</a:t>
          </a:r>
        </a:p>
      </dgm:t>
    </dgm:pt>
    <dgm:pt modelId="{6F3AD070-6750-43C7-9491-D9F0EC213401}" type="parTrans" cxnId="{736A223B-7707-4C81-83F8-8500324C2A5D}">
      <dgm:prSet/>
      <dgm:spPr/>
      <dgm:t>
        <a:bodyPr/>
        <a:lstStyle/>
        <a:p>
          <a:endParaRPr lang="en-US"/>
        </a:p>
      </dgm:t>
    </dgm:pt>
    <dgm:pt modelId="{DF501BCD-912B-4D98-BADE-A272E7E641A4}" type="sibTrans" cxnId="{736A223B-7707-4C81-83F8-8500324C2A5D}">
      <dgm:prSet/>
      <dgm:spPr/>
      <dgm:t>
        <a:bodyPr/>
        <a:lstStyle/>
        <a:p>
          <a:endParaRPr lang="en-US"/>
        </a:p>
      </dgm:t>
    </dgm:pt>
    <dgm:pt modelId="{C471C717-2B49-4453-BD9F-F94B771F40CE}">
      <dgm:prSet custT="1"/>
      <dgm:spPr/>
      <dgm:t>
        <a:bodyPr/>
        <a:lstStyle/>
        <a:p>
          <a:pPr algn="l">
            <a:lnSpc>
              <a:spcPct val="100000"/>
            </a:lnSpc>
          </a:pPr>
          <a:r>
            <a:rPr lang="en-US" sz="2000" dirty="0"/>
            <a:t>Willing to use the hammer to move industry</a:t>
          </a:r>
        </a:p>
      </dgm:t>
    </dgm:pt>
    <dgm:pt modelId="{E4FEEAD3-6E9C-4F7C-A1B7-089EA00951D6}" type="parTrans" cxnId="{D90980A8-F27B-4A20-91A0-17B7AA09F851}">
      <dgm:prSet/>
      <dgm:spPr/>
      <dgm:t>
        <a:bodyPr/>
        <a:lstStyle/>
        <a:p>
          <a:endParaRPr lang="en-US"/>
        </a:p>
      </dgm:t>
    </dgm:pt>
    <dgm:pt modelId="{A23A90C0-9162-4F76-9468-DF802791927C}" type="sibTrans" cxnId="{D90980A8-F27B-4A20-91A0-17B7AA09F851}">
      <dgm:prSet/>
      <dgm:spPr/>
      <dgm:t>
        <a:bodyPr/>
        <a:lstStyle/>
        <a:p>
          <a:endParaRPr lang="en-US"/>
        </a:p>
      </dgm:t>
    </dgm:pt>
    <dgm:pt modelId="{A5766019-8B61-4225-90C1-8D3425A2C899}">
      <dgm:prSet custT="1"/>
      <dgm:spPr/>
      <dgm:t>
        <a:bodyPr/>
        <a:lstStyle/>
        <a:p>
          <a:pPr algn="l">
            <a:lnSpc>
              <a:spcPct val="100000"/>
            </a:lnSpc>
          </a:pPr>
          <a:r>
            <a:rPr lang="en-US" sz="2000" dirty="0"/>
            <a:t>Personal commitment from leadership</a:t>
          </a:r>
        </a:p>
      </dgm:t>
    </dgm:pt>
    <dgm:pt modelId="{A39D52A2-3FE2-47FF-B954-6F1EEEFE6CFF}" type="parTrans" cxnId="{48825E83-3000-43DB-AF7D-BF206B6713CB}">
      <dgm:prSet/>
      <dgm:spPr/>
      <dgm:t>
        <a:bodyPr/>
        <a:lstStyle/>
        <a:p>
          <a:endParaRPr lang="en-US"/>
        </a:p>
      </dgm:t>
    </dgm:pt>
    <dgm:pt modelId="{A3CF02F4-E65B-49D9-AE8B-8D4666A5F97B}" type="sibTrans" cxnId="{48825E83-3000-43DB-AF7D-BF206B6713CB}">
      <dgm:prSet/>
      <dgm:spPr/>
      <dgm:t>
        <a:bodyPr/>
        <a:lstStyle/>
        <a:p>
          <a:endParaRPr lang="en-US"/>
        </a:p>
      </dgm:t>
    </dgm:pt>
    <dgm:pt modelId="{A46B38D1-63CE-4C45-800F-B8F0C74AEA45}">
      <dgm:prSet custT="1"/>
      <dgm:spPr/>
      <dgm:t>
        <a:bodyPr/>
        <a:lstStyle/>
        <a:p>
          <a:pPr algn="l">
            <a:lnSpc>
              <a:spcPct val="100000"/>
            </a:lnSpc>
          </a:pPr>
          <a:r>
            <a:rPr lang="en-US" sz="2000" dirty="0"/>
            <a:t>ADT requirement</a:t>
          </a:r>
        </a:p>
      </dgm:t>
    </dgm:pt>
    <dgm:pt modelId="{9C47FD7F-6EF8-4B43-849D-153BFBF61DA7}" type="parTrans" cxnId="{182663AB-7EC5-46BE-B0E1-A895C6736BD1}">
      <dgm:prSet/>
      <dgm:spPr/>
      <dgm:t>
        <a:bodyPr/>
        <a:lstStyle/>
        <a:p>
          <a:endParaRPr lang="en-US"/>
        </a:p>
      </dgm:t>
    </dgm:pt>
    <dgm:pt modelId="{99B4ABBA-CFF7-4E88-9C37-54D5EC56369F}" type="sibTrans" cxnId="{182663AB-7EC5-46BE-B0E1-A895C6736BD1}">
      <dgm:prSet/>
      <dgm:spPr/>
      <dgm:t>
        <a:bodyPr/>
        <a:lstStyle/>
        <a:p>
          <a:endParaRPr lang="en-US"/>
        </a:p>
      </dgm:t>
    </dgm:pt>
    <dgm:pt modelId="{6BC86569-C6A3-4C9E-B64D-DBE41E8EA135}">
      <dgm:prSet custT="1"/>
      <dgm:spPr/>
      <dgm:t>
        <a:bodyPr/>
        <a:lstStyle/>
        <a:p>
          <a:pPr algn="l">
            <a:lnSpc>
              <a:spcPct val="100000"/>
            </a:lnSpc>
          </a:pPr>
          <a:r>
            <a:rPr lang="en-US" sz="2000" dirty="0"/>
            <a:t>Less stress on Promoting Interoperability Program</a:t>
          </a:r>
        </a:p>
      </dgm:t>
    </dgm:pt>
    <dgm:pt modelId="{9059B27F-56AF-4744-87CF-7ACD1C7A32C1}" type="parTrans" cxnId="{29ABC09D-C3BA-4984-BDF1-B5477B9404BC}">
      <dgm:prSet/>
      <dgm:spPr/>
      <dgm:t>
        <a:bodyPr/>
        <a:lstStyle/>
        <a:p>
          <a:endParaRPr lang="en-US"/>
        </a:p>
      </dgm:t>
    </dgm:pt>
    <dgm:pt modelId="{3B7DC9F0-4970-4A1B-A80E-38C65D8B86A4}" type="sibTrans" cxnId="{29ABC09D-C3BA-4984-BDF1-B5477B9404BC}">
      <dgm:prSet/>
      <dgm:spPr/>
      <dgm:t>
        <a:bodyPr/>
        <a:lstStyle/>
        <a:p>
          <a:endParaRPr lang="en-US"/>
        </a:p>
      </dgm:t>
    </dgm:pt>
    <dgm:pt modelId="{A5B42D44-5B56-45BB-B9EE-BE5511C07397}">
      <dgm:prSet custT="1"/>
      <dgm:spPr/>
      <dgm:t>
        <a:bodyPr/>
        <a:lstStyle/>
        <a:p>
          <a:pPr algn="l">
            <a:lnSpc>
              <a:spcPct val="100000"/>
            </a:lnSpc>
          </a:pPr>
          <a:r>
            <a:rPr lang="en-US" sz="2000" dirty="0"/>
            <a:t>Medicaid Refor</a:t>
          </a:r>
          <a:r>
            <a:rPr lang="en-US" sz="1700" dirty="0"/>
            <a:t>m</a:t>
          </a:r>
        </a:p>
      </dgm:t>
    </dgm:pt>
    <dgm:pt modelId="{907FF542-971C-4C08-8AB5-44CFCA097342}" type="parTrans" cxnId="{A3EE3845-38FE-47FD-95F5-2E5B23DB7AD3}">
      <dgm:prSet/>
      <dgm:spPr/>
      <dgm:t>
        <a:bodyPr/>
        <a:lstStyle/>
        <a:p>
          <a:endParaRPr lang="en-US"/>
        </a:p>
      </dgm:t>
    </dgm:pt>
    <dgm:pt modelId="{FF09595B-5359-49A5-85FA-E12E16647ED1}" type="sibTrans" cxnId="{A3EE3845-38FE-47FD-95F5-2E5B23DB7AD3}">
      <dgm:prSet/>
      <dgm:spPr/>
      <dgm:t>
        <a:bodyPr/>
        <a:lstStyle/>
        <a:p>
          <a:endParaRPr lang="en-US"/>
        </a:p>
      </dgm:t>
    </dgm:pt>
    <dgm:pt modelId="{FB52CAA7-B7D2-4890-A7C1-BF2817918F00}">
      <dgm:prSet/>
      <dgm:spPr/>
      <dgm:t>
        <a:bodyPr/>
        <a:lstStyle/>
        <a:p>
          <a:pPr>
            <a:lnSpc>
              <a:spcPct val="100000"/>
            </a:lnSpc>
            <a:defRPr b="1"/>
          </a:pPr>
          <a:r>
            <a:rPr lang="en-US" dirty="0"/>
            <a:t>ONC</a:t>
          </a:r>
        </a:p>
      </dgm:t>
    </dgm:pt>
    <dgm:pt modelId="{9F08469F-F087-4466-B7B1-2FCD3A918B04}" type="parTrans" cxnId="{BA5D17EC-0B6E-4137-ACBB-2F727639E946}">
      <dgm:prSet/>
      <dgm:spPr/>
      <dgm:t>
        <a:bodyPr/>
        <a:lstStyle/>
        <a:p>
          <a:endParaRPr lang="en-US"/>
        </a:p>
      </dgm:t>
    </dgm:pt>
    <dgm:pt modelId="{44260E15-E9F2-4584-B8E8-644D4F71439B}" type="sibTrans" cxnId="{BA5D17EC-0B6E-4137-ACBB-2F727639E946}">
      <dgm:prSet/>
      <dgm:spPr/>
      <dgm:t>
        <a:bodyPr/>
        <a:lstStyle/>
        <a:p>
          <a:endParaRPr lang="en-US"/>
        </a:p>
      </dgm:t>
    </dgm:pt>
    <dgm:pt modelId="{22DCFB3A-EA00-4E2D-85DE-4F9EBEAEE728}">
      <dgm:prSet custT="1"/>
      <dgm:spPr/>
      <dgm:t>
        <a:bodyPr/>
        <a:lstStyle/>
        <a:p>
          <a:pPr algn="l">
            <a:lnSpc>
              <a:spcPct val="100000"/>
            </a:lnSpc>
          </a:pPr>
          <a:r>
            <a:rPr lang="en-US" sz="2000" baseline="0" dirty="0"/>
            <a:t>Fighting for funding</a:t>
          </a:r>
        </a:p>
        <a:p>
          <a:pPr algn="l">
            <a:lnSpc>
              <a:spcPct val="100000"/>
            </a:lnSpc>
          </a:pPr>
          <a:r>
            <a:rPr lang="en-US" sz="2000" baseline="0" dirty="0"/>
            <a:t>Narrowing scope</a:t>
          </a:r>
        </a:p>
      </dgm:t>
    </dgm:pt>
    <dgm:pt modelId="{C488CDAA-5FCF-4751-8F4D-6D1B6FD2A057}" type="parTrans" cxnId="{F963BCA6-7877-4AB8-B636-D8CBFD460925}">
      <dgm:prSet/>
      <dgm:spPr/>
      <dgm:t>
        <a:bodyPr/>
        <a:lstStyle/>
        <a:p>
          <a:endParaRPr lang="en-US"/>
        </a:p>
      </dgm:t>
    </dgm:pt>
    <dgm:pt modelId="{74EB423C-6AFE-4F79-9AA8-6DC6CA5E7E70}" type="sibTrans" cxnId="{F963BCA6-7877-4AB8-B636-D8CBFD460925}">
      <dgm:prSet/>
      <dgm:spPr/>
      <dgm:t>
        <a:bodyPr/>
        <a:lstStyle/>
        <a:p>
          <a:endParaRPr lang="en-US"/>
        </a:p>
      </dgm:t>
    </dgm:pt>
    <dgm:pt modelId="{9A9B7457-681A-4C56-AA76-2E20BA0C01B8}">
      <dgm:prSet custT="1"/>
      <dgm:spPr/>
      <dgm:t>
        <a:bodyPr/>
        <a:lstStyle/>
        <a:p>
          <a:pPr algn="l">
            <a:lnSpc>
              <a:spcPct val="100000"/>
            </a:lnSpc>
          </a:pPr>
          <a:r>
            <a:rPr lang="en-US" sz="2000" baseline="0" dirty="0"/>
            <a:t>Future of CEHRT Program</a:t>
          </a:r>
        </a:p>
      </dgm:t>
    </dgm:pt>
    <dgm:pt modelId="{D88A05C8-108C-4F2A-A62A-33398B37479E}" type="parTrans" cxnId="{5553B722-289A-4D04-9C95-2266A59E4E9D}">
      <dgm:prSet/>
      <dgm:spPr/>
      <dgm:t>
        <a:bodyPr/>
        <a:lstStyle/>
        <a:p>
          <a:endParaRPr lang="en-US"/>
        </a:p>
      </dgm:t>
    </dgm:pt>
    <dgm:pt modelId="{9F19F05A-6073-49D3-B8D1-F13533314804}" type="sibTrans" cxnId="{5553B722-289A-4D04-9C95-2266A59E4E9D}">
      <dgm:prSet/>
      <dgm:spPr/>
      <dgm:t>
        <a:bodyPr/>
        <a:lstStyle/>
        <a:p>
          <a:endParaRPr lang="en-US"/>
        </a:p>
      </dgm:t>
    </dgm:pt>
    <dgm:pt modelId="{9FC65FC3-CDBE-4856-AB6D-E7869CCFD775}">
      <dgm:prSet custT="1"/>
      <dgm:spPr/>
      <dgm:t>
        <a:bodyPr/>
        <a:lstStyle/>
        <a:p>
          <a:pPr algn="l">
            <a:lnSpc>
              <a:spcPct val="100000"/>
            </a:lnSpc>
          </a:pPr>
          <a:r>
            <a:rPr lang="en-US" sz="2000" baseline="0" dirty="0"/>
            <a:t>Burden Reduction</a:t>
          </a:r>
        </a:p>
      </dgm:t>
    </dgm:pt>
    <dgm:pt modelId="{52E2CA88-033A-4DA9-AF19-223E740D89E3}" type="parTrans" cxnId="{60E8CF50-0C54-4ABA-B790-56F97706B32F}">
      <dgm:prSet/>
      <dgm:spPr/>
      <dgm:t>
        <a:bodyPr/>
        <a:lstStyle/>
        <a:p>
          <a:endParaRPr lang="en-US"/>
        </a:p>
      </dgm:t>
    </dgm:pt>
    <dgm:pt modelId="{F28A40FB-C7A3-44C6-AAB9-532978076CA6}" type="sibTrans" cxnId="{60E8CF50-0C54-4ABA-B790-56F97706B32F}">
      <dgm:prSet/>
      <dgm:spPr/>
      <dgm:t>
        <a:bodyPr/>
        <a:lstStyle/>
        <a:p>
          <a:endParaRPr lang="en-US"/>
        </a:p>
      </dgm:t>
    </dgm:pt>
    <dgm:pt modelId="{368DDA3E-0DC0-417C-838F-BBA5359A15D4}">
      <dgm:prSet custT="1"/>
      <dgm:spPr/>
      <dgm:t>
        <a:bodyPr/>
        <a:lstStyle/>
        <a:p>
          <a:pPr algn="l">
            <a:lnSpc>
              <a:spcPct val="100000"/>
            </a:lnSpc>
          </a:pPr>
          <a:r>
            <a:rPr lang="en-US" sz="2000" baseline="0" dirty="0"/>
            <a:t>Here come the payers</a:t>
          </a:r>
        </a:p>
      </dgm:t>
    </dgm:pt>
    <dgm:pt modelId="{DEA4A9AC-589B-4433-B0D7-6F206009D6F9}" type="parTrans" cxnId="{B1AE53D3-BDE5-4054-92E9-696E2375AD02}">
      <dgm:prSet/>
      <dgm:spPr/>
      <dgm:t>
        <a:bodyPr/>
        <a:lstStyle/>
        <a:p>
          <a:endParaRPr lang="en-US"/>
        </a:p>
      </dgm:t>
    </dgm:pt>
    <dgm:pt modelId="{F551B995-DC6A-4423-829D-608EE825BFF2}" type="sibTrans" cxnId="{B1AE53D3-BDE5-4054-92E9-696E2375AD02}">
      <dgm:prSet/>
      <dgm:spPr/>
      <dgm:t>
        <a:bodyPr/>
        <a:lstStyle/>
        <a:p>
          <a:endParaRPr lang="en-US"/>
        </a:p>
      </dgm:t>
    </dgm:pt>
    <dgm:pt modelId="{198225DB-FACB-4068-8A88-35B0E514AC4F}" type="pres">
      <dgm:prSet presAssocID="{2054CE1B-1D05-4A1E-8049-9BE43D6A97CD}" presName="root" presStyleCnt="0">
        <dgm:presLayoutVars>
          <dgm:dir/>
          <dgm:resizeHandles val="exact"/>
        </dgm:presLayoutVars>
      </dgm:prSet>
      <dgm:spPr/>
    </dgm:pt>
    <dgm:pt modelId="{A8D3F3B5-7737-408C-B9AA-6F0D1B6ECE06}" type="pres">
      <dgm:prSet presAssocID="{D48CCC31-71F7-4581-92FC-B40003522872}" presName="compNode" presStyleCnt="0"/>
      <dgm:spPr/>
    </dgm:pt>
    <dgm:pt modelId="{7976A0B0-C892-4062-99E0-1AF096996821}" type="pres">
      <dgm:prSet presAssocID="{D48CCC31-71F7-4581-92FC-B400035228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9B49F2D2-D446-4BA4-9E1B-87D80D3DFF34}" type="pres">
      <dgm:prSet presAssocID="{D48CCC31-71F7-4581-92FC-B40003522872}" presName="iconSpace" presStyleCnt="0"/>
      <dgm:spPr/>
    </dgm:pt>
    <dgm:pt modelId="{E1362C94-ED44-4725-AB72-13496DABA51C}" type="pres">
      <dgm:prSet presAssocID="{D48CCC31-71F7-4581-92FC-B40003522872}" presName="parTx" presStyleLbl="revTx" presStyleIdx="0" presStyleCnt="4">
        <dgm:presLayoutVars>
          <dgm:chMax val="0"/>
          <dgm:chPref val="0"/>
        </dgm:presLayoutVars>
      </dgm:prSet>
      <dgm:spPr/>
    </dgm:pt>
    <dgm:pt modelId="{9D4C9066-F6C2-49FE-961A-82D22128F7C8}" type="pres">
      <dgm:prSet presAssocID="{D48CCC31-71F7-4581-92FC-B40003522872}" presName="txSpace" presStyleCnt="0"/>
      <dgm:spPr/>
    </dgm:pt>
    <dgm:pt modelId="{27DF2B3D-0853-4727-A972-9579099E4AE6}" type="pres">
      <dgm:prSet presAssocID="{D48CCC31-71F7-4581-92FC-B40003522872}" presName="desTx" presStyleLbl="revTx" presStyleIdx="1" presStyleCnt="4">
        <dgm:presLayoutVars/>
      </dgm:prSet>
      <dgm:spPr/>
    </dgm:pt>
    <dgm:pt modelId="{6E2928DC-021F-4BBD-9A1E-75DCDF2C5259}" type="pres">
      <dgm:prSet presAssocID="{DF501BCD-912B-4D98-BADE-A272E7E641A4}" presName="sibTrans" presStyleCnt="0"/>
      <dgm:spPr/>
    </dgm:pt>
    <dgm:pt modelId="{1EC4579A-D0C3-410F-AD0C-CA2BEA7CB1F4}" type="pres">
      <dgm:prSet presAssocID="{FB52CAA7-B7D2-4890-A7C1-BF2817918F00}" presName="compNode" presStyleCnt="0"/>
      <dgm:spPr/>
    </dgm:pt>
    <dgm:pt modelId="{6BE058F1-EAF5-4554-AF1E-68D252E314B1}" type="pres">
      <dgm:prSet presAssocID="{FB52CAA7-B7D2-4890-A7C1-BF2817918F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0AF1A14-52BE-4867-9461-83F2A56CAF8C}" type="pres">
      <dgm:prSet presAssocID="{FB52CAA7-B7D2-4890-A7C1-BF2817918F00}" presName="iconSpace" presStyleCnt="0"/>
      <dgm:spPr/>
    </dgm:pt>
    <dgm:pt modelId="{614CB026-39AC-4EBA-B111-7F8C22FEB009}" type="pres">
      <dgm:prSet presAssocID="{FB52CAA7-B7D2-4890-A7C1-BF2817918F00}" presName="parTx" presStyleLbl="revTx" presStyleIdx="2" presStyleCnt="4">
        <dgm:presLayoutVars>
          <dgm:chMax val="0"/>
          <dgm:chPref val="0"/>
        </dgm:presLayoutVars>
      </dgm:prSet>
      <dgm:spPr/>
    </dgm:pt>
    <dgm:pt modelId="{78010422-7999-43AB-B39F-B9DCDAD4B240}" type="pres">
      <dgm:prSet presAssocID="{FB52CAA7-B7D2-4890-A7C1-BF2817918F00}" presName="txSpace" presStyleCnt="0"/>
      <dgm:spPr/>
    </dgm:pt>
    <dgm:pt modelId="{D420024A-3B56-4BBC-9FC9-0DCA6B4A6F15}" type="pres">
      <dgm:prSet presAssocID="{FB52CAA7-B7D2-4890-A7C1-BF2817918F00}" presName="desTx" presStyleLbl="revTx" presStyleIdx="3" presStyleCnt="4">
        <dgm:presLayoutVars/>
      </dgm:prSet>
      <dgm:spPr/>
    </dgm:pt>
  </dgm:ptLst>
  <dgm:cxnLst>
    <dgm:cxn modelId="{60821915-8A37-439E-AAC5-E93CABE9CB04}" type="presOf" srcId="{D48CCC31-71F7-4581-92FC-B40003522872}" destId="{E1362C94-ED44-4725-AB72-13496DABA51C}" srcOrd="0" destOrd="0" presId="urn:microsoft.com/office/officeart/2018/5/layout/CenteredIconLabelDescriptionList"/>
    <dgm:cxn modelId="{9EB8C91D-F1B6-4362-9040-9791F211BB7D}" type="presOf" srcId="{A46B38D1-63CE-4C45-800F-B8F0C74AEA45}" destId="{27DF2B3D-0853-4727-A972-9579099E4AE6}" srcOrd="0" destOrd="2" presId="urn:microsoft.com/office/officeart/2018/5/layout/CenteredIconLabelDescriptionList"/>
    <dgm:cxn modelId="{9FEA3821-E67B-4B9F-A362-35A01334F096}" type="presOf" srcId="{6BC86569-C6A3-4C9E-B64D-DBE41E8EA135}" destId="{27DF2B3D-0853-4727-A972-9579099E4AE6}" srcOrd="0" destOrd="3" presId="urn:microsoft.com/office/officeart/2018/5/layout/CenteredIconLabelDescriptionList"/>
    <dgm:cxn modelId="{5553B722-289A-4D04-9C95-2266A59E4E9D}" srcId="{FB52CAA7-B7D2-4890-A7C1-BF2817918F00}" destId="{9A9B7457-681A-4C56-AA76-2E20BA0C01B8}" srcOrd="1" destOrd="0" parTransId="{D88A05C8-108C-4F2A-A62A-33398B37479E}" sibTransId="{9F19F05A-6073-49D3-B8D1-F13533314804}"/>
    <dgm:cxn modelId="{28707435-0D4F-4B34-98F4-51F2F11D2AA8}" type="presOf" srcId="{A5766019-8B61-4225-90C1-8D3425A2C899}" destId="{27DF2B3D-0853-4727-A972-9579099E4AE6}" srcOrd="0" destOrd="1" presId="urn:microsoft.com/office/officeart/2018/5/layout/CenteredIconLabelDescriptionList"/>
    <dgm:cxn modelId="{53707C38-2C45-4F04-B86B-2AC723310916}" type="presOf" srcId="{368DDA3E-0DC0-417C-838F-BBA5359A15D4}" destId="{D420024A-3B56-4BBC-9FC9-0DCA6B4A6F15}" srcOrd="0" destOrd="3" presId="urn:microsoft.com/office/officeart/2018/5/layout/CenteredIconLabelDescriptionList"/>
    <dgm:cxn modelId="{736A223B-7707-4C81-83F8-8500324C2A5D}" srcId="{2054CE1B-1D05-4A1E-8049-9BE43D6A97CD}" destId="{D48CCC31-71F7-4581-92FC-B40003522872}" srcOrd="0" destOrd="0" parTransId="{6F3AD070-6750-43C7-9491-D9F0EC213401}" sibTransId="{DF501BCD-912B-4D98-BADE-A272E7E641A4}"/>
    <dgm:cxn modelId="{4443E23F-D351-40CA-BAAD-0E9FD3ADA47B}" type="presOf" srcId="{C471C717-2B49-4453-BD9F-F94B771F40CE}" destId="{27DF2B3D-0853-4727-A972-9579099E4AE6}" srcOrd="0" destOrd="0" presId="urn:microsoft.com/office/officeart/2018/5/layout/CenteredIconLabelDescriptionList"/>
    <dgm:cxn modelId="{A3EE3845-38FE-47FD-95F5-2E5B23DB7AD3}" srcId="{D48CCC31-71F7-4581-92FC-B40003522872}" destId="{A5B42D44-5B56-45BB-B9EE-BE5511C07397}" srcOrd="4" destOrd="0" parTransId="{907FF542-971C-4C08-8AB5-44CFCA097342}" sibTransId="{FF09595B-5359-49A5-85FA-E12E16647ED1}"/>
    <dgm:cxn modelId="{8FDD736F-0CA6-4A62-ACFF-7AFDC3FC4C10}" type="presOf" srcId="{2054CE1B-1D05-4A1E-8049-9BE43D6A97CD}" destId="{198225DB-FACB-4068-8A88-35B0E514AC4F}" srcOrd="0" destOrd="0" presId="urn:microsoft.com/office/officeart/2018/5/layout/CenteredIconLabelDescriptionList"/>
    <dgm:cxn modelId="{60E8CF50-0C54-4ABA-B790-56F97706B32F}" srcId="{FB52CAA7-B7D2-4890-A7C1-BF2817918F00}" destId="{9FC65FC3-CDBE-4856-AB6D-E7869CCFD775}" srcOrd="2" destOrd="0" parTransId="{52E2CA88-033A-4DA9-AF19-223E740D89E3}" sibTransId="{F28A40FB-C7A3-44C6-AAB9-532978076CA6}"/>
    <dgm:cxn modelId="{48825E83-3000-43DB-AF7D-BF206B6713CB}" srcId="{D48CCC31-71F7-4581-92FC-B40003522872}" destId="{A5766019-8B61-4225-90C1-8D3425A2C899}" srcOrd="1" destOrd="0" parTransId="{A39D52A2-3FE2-47FF-B954-6F1EEEFE6CFF}" sibTransId="{A3CF02F4-E65B-49D9-AE8B-8D4666A5F97B}"/>
    <dgm:cxn modelId="{29ABC09D-C3BA-4984-BDF1-B5477B9404BC}" srcId="{D48CCC31-71F7-4581-92FC-B40003522872}" destId="{6BC86569-C6A3-4C9E-B64D-DBE41E8EA135}" srcOrd="3" destOrd="0" parTransId="{9059B27F-56AF-4744-87CF-7ACD1C7A32C1}" sibTransId="{3B7DC9F0-4970-4A1B-A80E-38C65D8B86A4}"/>
    <dgm:cxn modelId="{F963BCA6-7877-4AB8-B636-D8CBFD460925}" srcId="{FB52CAA7-B7D2-4890-A7C1-BF2817918F00}" destId="{22DCFB3A-EA00-4E2D-85DE-4F9EBEAEE728}" srcOrd="0" destOrd="0" parTransId="{C488CDAA-5FCF-4751-8F4D-6D1B6FD2A057}" sibTransId="{74EB423C-6AFE-4F79-9AA8-6DC6CA5E7E70}"/>
    <dgm:cxn modelId="{D90980A8-F27B-4A20-91A0-17B7AA09F851}" srcId="{D48CCC31-71F7-4581-92FC-B40003522872}" destId="{C471C717-2B49-4453-BD9F-F94B771F40CE}" srcOrd="0" destOrd="0" parTransId="{E4FEEAD3-6E9C-4F7C-A1B7-089EA00951D6}" sibTransId="{A23A90C0-9162-4F76-9468-DF802791927C}"/>
    <dgm:cxn modelId="{182663AB-7EC5-46BE-B0E1-A895C6736BD1}" srcId="{D48CCC31-71F7-4581-92FC-B40003522872}" destId="{A46B38D1-63CE-4C45-800F-B8F0C74AEA45}" srcOrd="2" destOrd="0" parTransId="{9C47FD7F-6EF8-4B43-849D-153BFBF61DA7}" sibTransId="{99B4ABBA-CFF7-4E88-9C37-54D5EC56369F}"/>
    <dgm:cxn modelId="{B26BE8BA-D7FB-434D-A792-9AF2090EB874}" type="presOf" srcId="{FB52CAA7-B7D2-4890-A7C1-BF2817918F00}" destId="{614CB026-39AC-4EBA-B111-7F8C22FEB009}" srcOrd="0" destOrd="0" presId="urn:microsoft.com/office/officeart/2018/5/layout/CenteredIconLabelDescriptionList"/>
    <dgm:cxn modelId="{9F7271BE-72A9-4631-8F2D-70A954484069}" type="presOf" srcId="{A5B42D44-5B56-45BB-B9EE-BE5511C07397}" destId="{27DF2B3D-0853-4727-A972-9579099E4AE6}" srcOrd="0" destOrd="4" presId="urn:microsoft.com/office/officeart/2018/5/layout/CenteredIconLabelDescriptionList"/>
    <dgm:cxn modelId="{CB460AC9-43A7-4BCE-BB90-0DAED76DBF17}" type="presOf" srcId="{22DCFB3A-EA00-4E2D-85DE-4F9EBEAEE728}" destId="{D420024A-3B56-4BBC-9FC9-0DCA6B4A6F15}" srcOrd="0" destOrd="0" presId="urn:microsoft.com/office/officeart/2018/5/layout/CenteredIconLabelDescriptionList"/>
    <dgm:cxn modelId="{B1AE53D3-BDE5-4054-92E9-696E2375AD02}" srcId="{FB52CAA7-B7D2-4890-A7C1-BF2817918F00}" destId="{368DDA3E-0DC0-417C-838F-BBA5359A15D4}" srcOrd="3" destOrd="0" parTransId="{DEA4A9AC-589B-4433-B0D7-6F206009D6F9}" sibTransId="{F551B995-DC6A-4423-829D-608EE825BFF2}"/>
    <dgm:cxn modelId="{79FE06D4-10BB-4A61-A362-38CAC622E459}" type="presOf" srcId="{9A9B7457-681A-4C56-AA76-2E20BA0C01B8}" destId="{D420024A-3B56-4BBC-9FC9-0DCA6B4A6F15}" srcOrd="0" destOrd="1" presId="urn:microsoft.com/office/officeart/2018/5/layout/CenteredIconLabelDescriptionList"/>
    <dgm:cxn modelId="{BA5D17EC-0B6E-4137-ACBB-2F727639E946}" srcId="{2054CE1B-1D05-4A1E-8049-9BE43D6A97CD}" destId="{FB52CAA7-B7D2-4890-A7C1-BF2817918F00}" srcOrd="1" destOrd="0" parTransId="{9F08469F-F087-4466-B7B1-2FCD3A918B04}" sibTransId="{44260E15-E9F2-4584-B8E8-644D4F71439B}"/>
    <dgm:cxn modelId="{9E61E5FB-4281-40DA-B024-E0A345965B42}" type="presOf" srcId="{9FC65FC3-CDBE-4856-AB6D-E7869CCFD775}" destId="{D420024A-3B56-4BBC-9FC9-0DCA6B4A6F15}" srcOrd="0" destOrd="2" presId="urn:microsoft.com/office/officeart/2018/5/layout/CenteredIconLabelDescriptionList"/>
    <dgm:cxn modelId="{A477CB73-8762-4C5A-8155-D632E8251E70}" type="presParOf" srcId="{198225DB-FACB-4068-8A88-35B0E514AC4F}" destId="{A8D3F3B5-7737-408C-B9AA-6F0D1B6ECE06}" srcOrd="0" destOrd="0" presId="urn:microsoft.com/office/officeart/2018/5/layout/CenteredIconLabelDescriptionList"/>
    <dgm:cxn modelId="{D6D827C8-780D-4037-B74E-4947616D6984}" type="presParOf" srcId="{A8D3F3B5-7737-408C-B9AA-6F0D1B6ECE06}" destId="{7976A0B0-C892-4062-99E0-1AF096996821}" srcOrd="0" destOrd="0" presId="urn:microsoft.com/office/officeart/2018/5/layout/CenteredIconLabelDescriptionList"/>
    <dgm:cxn modelId="{3EC61DB3-DD91-4E52-AD60-483A8A725B22}" type="presParOf" srcId="{A8D3F3B5-7737-408C-B9AA-6F0D1B6ECE06}" destId="{9B49F2D2-D446-4BA4-9E1B-87D80D3DFF34}" srcOrd="1" destOrd="0" presId="urn:microsoft.com/office/officeart/2018/5/layout/CenteredIconLabelDescriptionList"/>
    <dgm:cxn modelId="{22F452CB-8984-4097-98D7-E7A6022F5DE0}" type="presParOf" srcId="{A8D3F3B5-7737-408C-B9AA-6F0D1B6ECE06}" destId="{E1362C94-ED44-4725-AB72-13496DABA51C}" srcOrd="2" destOrd="0" presId="urn:microsoft.com/office/officeart/2018/5/layout/CenteredIconLabelDescriptionList"/>
    <dgm:cxn modelId="{B7510E55-6135-4AC7-AEA1-086CA327762B}" type="presParOf" srcId="{A8D3F3B5-7737-408C-B9AA-6F0D1B6ECE06}" destId="{9D4C9066-F6C2-49FE-961A-82D22128F7C8}" srcOrd="3" destOrd="0" presId="urn:microsoft.com/office/officeart/2018/5/layout/CenteredIconLabelDescriptionList"/>
    <dgm:cxn modelId="{1E31AA31-F8E3-40EB-981A-268F0A5A5C73}" type="presParOf" srcId="{A8D3F3B5-7737-408C-B9AA-6F0D1B6ECE06}" destId="{27DF2B3D-0853-4727-A972-9579099E4AE6}" srcOrd="4" destOrd="0" presId="urn:microsoft.com/office/officeart/2018/5/layout/CenteredIconLabelDescriptionList"/>
    <dgm:cxn modelId="{08BA9F15-0850-43DE-A1B3-92D01848F5B0}" type="presParOf" srcId="{198225DB-FACB-4068-8A88-35B0E514AC4F}" destId="{6E2928DC-021F-4BBD-9A1E-75DCDF2C5259}" srcOrd="1" destOrd="0" presId="urn:microsoft.com/office/officeart/2018/5/layout/CenteredIconLabelDescriptionList"/>
    <dgm:cxn modelId="{9B2915A2-6F19-4671-B3CE-0FBD5B376E4F}" type="presParOf" srcId="{198225DB-FACB-4068-8A88-35B0E514AC4F}" destId="{1EC4579A-D0C3-410F-AD0C-CA2BEA7CB1F4}" srcOrd="2" destOrd="0" presId="urn:microsoft.com/office/officeart/2018/5/layout/CenteredIconLabelDescriptionList"/>
    <dgm:cxn modelId="{DDFE4EB3-57B3-4AB4-ADE0-B400BC3BE22C}" type="presParOf" srcId="{1EC4579A-D0C3-410F-AD0C-CA2BEA7CB1F4}" destId="{6BE058F1-EAF5-4554-AF1E-68D252E314B1}" srcOrd="0" destOrd="0" presId="urn:microsoft.com/office/officeart/2018/5/layout/CenteredIconLabelDescriptionList"/>
    <dgm:cxn modelId="{B1462A96-F1E4-4CC0-B5D1-C2DF58E524E5}" type="presParOf" srcId="{1EC4579A-D0C3-410F-AD0C-CA2BEA7CB1F4}" destId="{70AF1A14-52BE-4867-9461-83F2A56CAF8C}" srcOrd="1" destOrd="0" presId="urn:microsoft.com/office/officeart/2018/5/layout/CenteredIconLabelDescriptionList"/>
    <dgm:cxn modelId="{C081CC0F-B19E-4208-83B1-078E0E2864AA}" type="presParOf" srcId="{1EC4579A-D0C3-410F-AD0C-CA2BEA7CB1F4}" destId="{614CB026-39AC-4EBA-B111-7F8C22FEB009}" srcOrd="2" destOrd="0" presId="urn:microsoft.com/office/officeart/2018/5/layout/CenteredIconLabelDescriptionList"/>
    <dgm:cxn modelId="{7ABBE119-9263-4685-BA6D-5FD0A18390B8}" type="presParOf" srcId="{1EC4579A-D0C3-410F-AD0C-CA2BEA7CB1F4}" destId="{78010422-7999-43AB-B39F-B9DCDAD4B240}" srcOrd="3" destOrd="0" presId="urn:microsoft.com/office/officeart/2018/5/layout/CenteredIconLabelDescriptionList"/>
    <dgm:cxn modelId="{18848A2E-8897-44AC-95CE-36EAA64F797D}" type="presParOf" srcId="{1EC4579A-D0C3-410F-AD0C-CA2BEA7CB1F4}" destId="{D420024A-3B56-4BBC-9FC9-0DCA6B4A6F1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0_2" csCatId="mainScheme" phldr="1"/>
      <dgm:spPr/>
      <dgm:t>
        <a:bodyPr/>
        <a:lstStyle/>
        <a:p>
          <a:endParaRPr lang="en-US"/>
        </a:p>
      </dgm:t>
    </dgm:pt>
    <dgm:pt modelId="{D423FB80-F2BD-4DDE-80B1-76F84FE09A02}">
      <dgm:prSet phldrT="[Text]"/>
      <dgm:spPr/>
      <dgm:t>
        <a:bodyPr/>
        <a:lstStyle/>
        <a:p>
          <a:pPr>
            <a:defRPr b="1"/>
          </a:pPr>
          <a:r>
            <a:rPr lang="en-US" dirty="0">
              <a:solidFill>
                <a:schemeClr val="tx1"/>
              </a:solidFill>
              <a:latin typeface="+mn-lt"/>
              <a:cs typeface="Arial" panose="020B0604020202020204" pitchFamily="34" charset="0"/>
            </a:rPr>
            <a:t>HIPAA</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050" b="0" i="0" dirty="0">
              <a:solidFill>
                <a:schemeClr val="tx1"/>
              </a:solidFill>
              <a:latin typeface="+mn-lt"/>
              <a:cs typeface="Arial" panose="020B0604020202020204" pitchFamily="34" charset="0"/>
            </a:rPr>
            <a:t>Modernized the flow of healthcare information, stipulate how personal Information maintained by the healthcare entities should be protected and secured.</a:t>
          </a:r>
          <a:endParaRPr lang="en-US" sz="1050" dirty="0">
            <a:solidFill>
              <a:schemeClr val="tx1"/>
            </a:solidFill>
            <a:latin typeface="+mn-lt"/>
            <a:cs typeface="Arial" panose="020B0604020202020204" pitchFamily="34" charset="0"/>
          </a:endParaRP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custT="1"/>
      <dgm:spPr/>
      <dgm:t>
        <a:bodyPr/>
        <a:lstStyle/>
        <a:p>
          <a:pPr>
            <a:defRPr b="1"/>
          </a:pPr>
          <a:r>
            <a:rPr lang="en-US" sz="1200" dirty="0">
              <a:solidFill>
                <a:schemeClr val="tx1"/>
              </a:solidFill>
              <a:latin typeface="+mn-lt"/>
              <a:cs typeface="Arial" panose="020B0604020202020204" pitchFamily="34" charset="0"/>
            </a:rPr>
            <a:t>ONC Established</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8A93A940-284B-49B0-9D89-5FA2B3B3C7E5}">
      <dgm:prSet phldrT="[Text]"/>
      <dgm:spPr/>
      <dgm:t>
        <a:bodyPr/>
        <a:lstStyle/>
        <a:p>
          <a:pPr>
            <a:defRPr b="1"/>
          </a:pPr>
          <a:r>
            <a:rPr lang="en-US" dirty="0">
              <a:solidFill>
                <a:schemeClr val="tx1"/>
              </a:solidFill>
              <a:latin typeface="+mn-lt"/>
              <a:cs typeface="Arial" panose="020B0604020202020204" pitchFamily="34" charset="0"/>
            </a:rPr>
            <a:t>HITECH</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custT="1"/>
      <dgm:spPr/>
      <dgm:t>
        <a:bodyPr/>
        <a:lstStyle/>
        <a:p>
          <a:r>
            <a:rPr lang="en-US" sz="1000" dirty="0">
              <a:solidFill>
                <a:schemeClr val="tx1"/>
              </a:solidFill>
              <a:latin typeface="+mn-lt"/>
              <a:cs typeface="Arial" panose="020B0604020202020204" pitchFamily="34" charset="0"/>
            </a:rPr>
            <a:t>EHR Incentive Program and accompanying certification program to facilitate adoption of EHRs nationally. Results in $35B toward adoption and use of EHRs.</a:t>
          </a:r>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90310723-7592-4615-B2D8-8F8E2FE46611}">
      <dgm:prSet custT="1"/>
      <dgm:spPr/>
      <dgm:t>
        <a:bodyPr/>
        <a:lstStyle/>
        <a:p>
          <a:pPr>
            <a:defRPr b="1"/>
          </a:pPr>
          <a:r>
            <a:rPr lang="en-US" sz="1200" dirty="0">
              <a:solidFill>
                <a:schemeClr val="tx1"/>
              </a:solidFill>
              <a:latin typeface="+mn-lt"/>
              <a:cs typeface="Arial" panose="020B0604020202020204" pitchFamily="34" charset="0"/>
            </a:rPr>
            <a:t>MACRA</a:t>
          </a:r>
        </a:p>
      </dgm:t>
    </dgm:pt>
    <dgm:pt modelId="{54BBDCC9-8FD4-4F9D-A94B-B8035430EA35}" type="parTrans" cxnId="{796D5280-39B9-459E-A558-0FA1FE6A4BEE}">
      <dgm:prSet/>
      <dgm:spPr/>
      <dgm:t>
        <a:bodyPr/>
        <a:lstStyle/>
        <a:p>
          <a:endParaRPr lang="en-US"/>
        </a:p>
      </dgm:t>
    </dgm:pt>
    <dgm:pt modelId="{25F2042A-4CFE-4190-94B9-52F10ADE3BCD}" type="sibTrans" cxnId="{796D5280-39B9-459E-A558-0FA1FE6A4BEE}">
      <dgm:prSet/>
      <dgm:spPr/>
      <dgm:t>
        <a:bodyPr/>
        <a:lstStyle/>
        <a:p>
          <a:endParaRPr lang="en-US"/>
        </a:p>
      </dgm:t>
    </dgm:pt>
    <dgm:pt modelId="{2358FCB2-3D12-47B4-9380-8E1682478616}">
      <dgm:prSet custT="1"/>
      <dgm:spPr/>
      <dgm:t>
        <a:bodyPr/>
        <a:lstStyle/>
        <a:p>
          <a:pPr>
            <a:defRPr b="1"/>
          </a:pPr>
          <a:r>
            <a:rPr lang="en-US" sz="1100" dirty="0">
              <a:solidFill>
                <a:schemeClr val="tx1"/>
              </a:solidFill>
              <a:latin typeface="+mn-lt"/>
              <a:cs typeface="Arial" panose="020B0604020202020204" pitchFamily="34" charset="0"/>
            </a:rPr>
            <a:t>Appropriations Act of 2015</a:t>
          </a:r>
        </a:p>
      </dgm:t>
    </dgm:pt>
    <dgm:pt modelId="{DB964ABD-D282-42F7-8797-889A7B14C4A4}" type="parTrans" cxnId="{E1D35734-926F-4F3A-BAC7-8384648C760E}">
      <dgm:prSet/>
      <dgm:spPr/>
      <dgm:t>
        <a:bodyPr/>
        <a:lstStyle/>
        <a:p>
          <a:endParaRPr lang="en-US"/>
        </a:p>
      </dgm:t>
    </dgm:pt>
    <dgm:pt modelId="{926A4B57-A1BF-4EA4-8F17-47960659224E}" type="sibTrans" cxnId="{E1D35734-926F-4F3A-BAC7-8384648C760E}">
      <dgm:prSet/>
      <dgm:spPr/>
      <dgm:t>
        <a:bodyPr/>
        <a:lstStyle/>
        <a:p>
          <a:endParaRPr lang="en-US"/>
        </a:p>
      </dgm:t>
    </dgm:pt>
    <dgm:pt modelId="{B764150A-357F-44C0-A0DB-CA5E3F13B470}">
      <dgm:prSet custT="1"/>
      <dgm:spPr/>
      <dgm:t>
        <a:bodyPr/>
        <a:lstStyle/>
        <a:p>
          <a:pPr>
            <a:defRPr b="1"/>
          </a:pPr>
          <a:r>
            <a:rPr lang="en-US" sz="1200" dirty="0">
              <a:solidFill>
                <a:schemeClr val="tx1"/>
              </a:solidFill>
              <a:latin typeface="+mn-lt"/>
              <a:cs typeface="Arial" panose="020B0604020202020204" pitchFamily="34" charset="0"/>
            </a:rPr>
            <a:t>JASON Report “A Robust Health Data Infrastructure”</a:t>
          </a:r>
        </a:p>
      </dgm:t>
    </dgm:pt>
    <dgm:pt modelId="{80988C52-367A-49F4-BB57-5FEBF0335EAD}" type="parTrans" cxnId="{727DCE1D-5C15-456D-A7CA-823EDB35B9D1}">
      <dgm:prSet/>
      <dgm:spPr/>
      <dgm:t>
        <a:bodyPr/>
        <a:lstStyle/>
        <a:p>
          <a:endParaRPr lang="en-US"/>
        </a:p>
      </dgm:t>
    </dgm:pt>
    <dgm:pt modelId="{FD293272-6FC1-4030-AF59-0548554B4136}" type="sibTrans" cxnId="{727DCE1D-5C15-456D-A7CA-823EDB35B9D1}">
      <dgm:prSet/>
      <dgm:spPr/>
      <dgm:t>
        <a:bodyPr/>
        <a:lstStyle/>
        <a:p>
          <a:endParaRPr lang="en-US"/>
        </a:p>
      </dgm:t>
    </dgm:pt>
    <dgm:pt modelId="{FADD9831-5F64-4921-AADF-E5AFE047E3C8}">
      <dgm:prSet custT="1"/>
      <dgm:spPr/>
      <dgm:t>
        <a:bodyPr/>
        <a:lstStyle/>
        <a:p>
          <a:pPr>
            <a:defRPr b="1"/>
          </a:pPr>
          <a:r>
            <a:rPr lang="en-US" sz="1200" dirty="0">
              <a:solidFill>
                <a:schemeClr val="tx1"/>
              </a:solidFill>
              <a:latin typeface="+mn-lt"/>
              <a:cs typeface="Arial" panose="020B0604020202020204" pitchFamily="34" charset="0"/>
            </a:rPr>
            <a:t>21st Century Cures</a:t>
          </a:r>
        </a:p>
      </dgm:t>
    </dgm:pt>
    <dgm:pt modelId="{314920A7-8C90-4D3C-BBF8-5FE434348960}" type="parTrans" cxnId="{FF7690FD-4B0B-4543-95D0-82ABFB08B0D3}">
      <dgm:prSet/>
      <dgm:spPr/>
      <dgm:t>
        <a:bodyPr/>
        <a:lstStyle/>
        <a:p>
          <a:endParaRPr lang="en-US"/>
        </a:p>
      </dgm:t>
    </dgm:pt>
    <dgm:pt modelId="{D7964B23-2D55-4137-8D56-DAF48A7C441D}" type="sibTrans" cxnId="{FF7690FD-4B0B-4543-95D0-82ABFB08B0D3}">
      <dgm:prSet/>
      <dgm:spPr/>
      <dgm:t>
        <a:bodyPr/>
        <a:lstStyle/>
        <a:p>
          <a:endParaRPr lang="en-US"/>
        </a:p>
      </dgm:t>
    </dgm:pt>
    <dgm:pt modelId="{2ABF796C-A92A-49AE-BADE-4A945692F7C8}">
      <dgm:prSet custT="1"/>
      <dgm:spPr/>
      <dgm:t>
        <a:bodyPr/>
        <a:lstStyle/>
        <a:p>
          <a:r>
            <a:rPr lang="en-US" sz="1100" dirty="0">
              <a:solidFill>
                <a:schemeClr val="tx1"/>
              </a:solidFill>
              <a:latin typeface="+mn-lt"/>
              <a:cs typeface="Arial" panose="020B0604020202020204" pitchFamily="34" charset="0"/>
            </a:rPr>
            <a:t>Required ONC to produce a report within 90 days of enactment on the extent of health information blocking and a comprehensive strategy to address it. </a:t>
          </a:r>
        </a:p>
      </dgm:t>
    </dgm:pt>
    <dgm:pt modelId="{57177E2E-8C23-40F8-9007-2190889C9B20}" type="parTrans" cxnId="{4AF06622-757F-4D2E-ADCD-F95E2E6F52D5}">
      <dgm:prSet/>
      <dgm:spPr/>
      <dgm:t>
        <a:bodyPr/>
        <a:lstStyle/>
        <a:p>
          <a:endParaRPr lang="en-US"/>
        </a:p>
      </dgm:t>
    </dgm:pt>
    <dgm:pt modelId="{9F5137AA-A75B-47CB-A6FB-9306E1ADD158}" type="sibTrans" cxnId="{4AF06622-757F-4D2E-ADCD-F95E2E6F52D5}">
      <dgm:prSet/>
      <dgm:spPr/>
      <dgm:t>
        <a:bodyPr/>
        <a:lstStyle/>
        <a:p>
          <a:endParaRPr lang="en-US"/>
        </a:p>
      </dgm:t>
    </dgm:pt>
    <dgm:pt modelId="{D436A69A-A885-40EB-82E5-67CFA4CFB6F0}">
      <dgm:prSet custT="1"/>
      <dgm:spPr/>
      <dgm:t>
        <a:bodyPr/>
        <a:lstStyle/>
        <a:p>
          <a:r>
            <a:rPr lang="en-US" sz="1000" dirty="0">
              <a:solidFill>
                <a:schemeClr val="tx1"/>
              </a:solidFill>
              <a:latin typeface="+mn-lt"/>
              <a:cs typeface="Arial" panose="020B0604020202020204" pitchFamily="34" charset="0"/>
            </a:rPr>
            <a:t>Report :lack of an architecture supporting standardized APIs, EHR vendor technology and business practices. structural impediments to achieving interoperability</a:t>
          </a:r>
        </a:p>
      </dgm:t>
    </dgm:pt>
    <dgm:pt modelId="{7B7C2C08-3B0D-4650-B50F-644529B5812E}" type="parTrans" cxnId="{F8D236EC-D185-4597-B188-88696FEFE3EF}">
      <dgm:prSet/>
      <dgm:spPr/>
      <dgm:t>
        <a:bodyPr/>
        <a:lstStyle/>
        <a:p>
          <a:endParaRPr lang="en-US"/>
        </a:p>
      </dgm:t>
    </dgm:pt>
    <dgm:pt modelId="{D8B3E964-5E86-41C5-974F-DF465725AEF2}" type="sibTrans" cxnId="{F8D236EC-D185-4597-B188-88696FEFE3EF}">
      <dgm:prSet/>
      <dgm:spPr/>
      <dgm:t>
        <a:bodyPr/>
        <a:lstStyle/>
        <a:p>
          <a:endParaRPr lang="en-US"/>
        </a:p>
      </dgm:t>
    </dgm:pt>
    <dgm:pt modelId="{95F1BFD1-A475-456F-AC8F-2DA5B4B8B8B7}">
      <dgm:prSet/>
      <dgm:spPr/>
      <dgm:t>
        <a:bodyPr/>
        <a:lstStyle/>
        <a:p>
          <a:r>
            <a:rPr lang="en-US" dirty="0">
              <a:solidFill>
                <a:schemeClr val="tx1"/>
              </a:solidFill>
              <a:latin typeface="+mn-lt"/>
              <a:cs typeface="Arial" panose="020B0604020202020204" pitchFamily="34" charset="0"/>
            </a:rPr>
            <a:t>President George W. Bush signs Executive Order to establish National Coordinator for Health IT position.</a:t>
          </a:r>
        </a:p>
      </dgm:t>
    </dgm:pt>
    <dgm:pt modelId="{F5C7DAB3-0C98-4C17-A6A3-3EA965502CC1}" type="parTrans" cxnId="{81950D16-FD69-4E47-9B94-09D2EB0F00FD}">
      <dgm:prSet/>
      <dgm:spPr/>
      <dgm:t>
        <a:bodyPr/>
        <a:lstStyle/>
        <a:p>
          <a:endParaRPr lang="en-US"/>
        </a:p>
      </dgm:t>
    </dgm:pt>
    <dgm:pt modelId="{2B3E36CA-F007-4F8D-AE63-FEE26DE871B8}" type="sibTrans" cxnId="{81950D16-FD69-4E47-9B94-09D2EB0F00FD}">
      <dgm:prSet/>
      <dgm:spPr/>
      <dgm:t>
        <a:bodyPr/>
        <a:lstStyle/>
        <a:p>
          <a:endParaRPr lang="en-US"/>
        </a:p>
      </dgm:t>
    </dgm:pt>
    <dgm:pt modelId="{88FEAD56-9F43-46F1-BCE0-B70642A67F1F}">
      <dgm:prSet custT="1"/>
      <dgm:spPr/>
      <dgm:t>
        <a:bodyPr/>
        <a:lstStyle/>
        <a:p>
          <a:r>
            <a:rPr lang="en-US" sz="900" dirty="0">
              <a:solidFill>
                <a:schemeClr val="tx1"/>
              </a:solidFill>
              <a:latin typeface="+mn-lt"/>
              <a:cs typeface="Arial" panose="020B0604020202020204" pitchFamily="34" charset="0"/>
            </a:rPr>
            <a:t>Required ONC to create a strategy by July 2016 Assess whether interoperability has been achieved by Dec. 2018, If the goal has not reached Report to Congress barriers by December 2019. Rolled MU for doctors into MIPS program. </a:t>
          </a:r>
        </a:p>
      </dgm:t>
    </dgm:pt>
    <dgm:pt modelId="{7FACB9FD-32C2-4A80-80F5-CC8D273369FF}" type="parTrans" cxnId="{EF5C93C3-A168-4DBE-8520-5BAB7F84BE05}">
      <dgm:prSet/>
      <dgm:spPr/>
      <dgm:t>
        <a:bodyPr/>
        <a:lstStyle/>
        <a:p>
          <a:endParaRPr lang="en-US"/>
        </a:p>
      </dgm:t>
    </dgm:pt>
    <dgm:pt modelId="{050B3E54-5F84-4A64-9C7D-480FA35EDBB4}" type="sibTrans" cxnId="{EF5C93C3-A168-4DBE-8520-5BAB7F84BE05}">
      <dgm:prSet/>
      <dgm:spPr/>
      <dgm:t>
        <a:bodyPr/>
        <a:lstStyle/>
        <a:p>
          <a:endParaRPr lang="en-US"/>
        </a:p>
      </dgm:t>
    </dgm:pt>
    <dgm:pt modelId="{126F49B7-DED0-41AB-9AE3-A0E26C3B1662}">
      <dgm:prSet custT="1"/>
      <dgm:spPr/>
      <dgm:t>
        <a:bodyPr/>
        <a:lstStyle/>
        <a:p>
          <a:r>
            <a:rPr lang="en-US" sz="1050" dirty="0">
              <a:solidFill>
                <a:schemeClr val="tx1"/>
              </a:solidFill>
              <a:latin typeface="+mn-lt"/>
              <a:cs typeface="Arial" panose="020B0604020202020204" pitchFamily="34" charset="0"/>
            </a:rPr>
            <a:t>Addressed provider burden from health IT, information blocking, conditions of certification, HIE network of networks and requests report on patient matching. </a:t>
          </a:r>
        </a:p>
      </dgm:t>
    </dgm:pt>
    <dgm:pt modelId="{C56C822D-1E91-48BC-B002-81E25C720316}" type="parTrans" cxnId="{CD13B0EB-F9D2-4899-B984-197DBA4157C7}">
      <dgm:prSet/>
      <dgm:spPr/>
      <dgm:t>
        <a:bodyPr/>
        <a:lstStyle/>
        <a:p>
          <a:endParaRPr lang="en-US"/>
        </a:p>
      </dgm:t>
    </dgm:pt>
    <dgm:pt modelId="{90C5CC78-0064-44AD-9606-DDFC19799425}" type="sibTrans" cxnId="{CD13B0EB-F9D2-4899-B984-197DBA4157C7}">
      <dgm:prSet/>
      <dgm:spPr/>
      <dgm:t>
        <a:bodyPr/>
        <a:lstStyle/>
        <a:p>
          <a:endParaRPr lang="en-US"/>
        </a:p>
      </dgm:t>
    </dgm:pt>
    <dgm:pt modelId="{3540A46A-4E47-4778-AD39-9FE30AD07E22}">
      <dgm:prSet custT="1"/>
      <dgm:spPr/>
      <dgm:t>
        <a:bodyPr/>
        <a:lstStyle/>
        <a:p>
          <a:pPr>
            <a:defRPr b="1"/>
          </a:pPr>
          <a:r>
            <a:rPr lang="en-US" sz="1200" dirty="0">
              <a:solidFill>
                <a:schemeClr val="tx1"/>
              </a:solidFill>
              <a:latin typeface="+mn-lt"/>
              <a:cs typeface="Arial" panose="020B0604020202020204" pitchFamily="34" charset="0"/>
            </a:rPr>
            <a:t>REBOOT: Re-examining the Strategies Needed to Successfully Adopt Health IT</a:t>
          </a:r>
          <a:endParaRPr lang="en-US" sz="1400" dirty="0">
            <a:solidFill>
              <a:schemeClr val="tx1"/>
            </a:solidFill>
            <a:latin typeface="+mn-lt"/>
            <a:cs typeface="Arial" panose="020B0604020202020204" pitchFamily="34" charset="0"/>
          </a:endParaRPr>
        </a:p>
      </dgm:t>
    </dgm:pt>
    <dgm:pt modelId="{F58033A4-87AE-4F9E-A95E-A6C45B6A9CEE}" type="parTrans" cxnId="{66AE952D-C4CD-474A-AD88-9F63A7088E60}">
      <dgm:prSet/>
      <dgm:spPr/>
      <dgm:t>
        <a:bodyPr/>
        <a:lstStyle/>
        <a:p>
          <a:endParaRPr lang="en-US"/>
        </a:p>
      </dgm:t>
    </dgm:pt>
    <dgm:pt modelId="{9FA34E81-7EDA-4EEE-B6E4-0D5F5597716E}" type="sibTrans" cxnId="{66AE952D-C4CD-474A-AD88-9F63A7088E60}">
      <dgm:prSet/>
      <dgm:spPr/>
      <dgm:t>
        <a:bodyPr/>
        <a:lstStyle/>
        <a:p>
          <a:endParaRPr lang="en-US"/>
        </a:p>
      </dgm:t>
    </dgm:pt>
    <dgm:pt modelId="{AD7751E0-E188-4BE0-ACDE-E235E357D4FD}">
      <dgm:prSet custT="1"/>
      <dgm:spPr/>
      <dgm:t>
        <a:bodyPr/>
        <a:lstStyle/>
        <a:p>
          <a:r>
            <a:rPr lang="en-US" sz="1000" b="0" i="0" dirty="0">
              <a:solidFill>
                <a:schemeClr val="tx1"/>
              </a:solidFill>
              <a:latin typeface="+mn-lt"/>
              <a:cs typeface="Arial" panose="020B0604020202020204" pitchFamily="34" charset="0"/>
            </a:rPr>
            <a:t>Five Senators outlined concerns with current federal health IT policy, including increased health care costs, lack of momentum toward interoperability.</a:t>
          </a:r>
          <a:endParaRPr lang="en-US" sz="1000" dirty="0">
            <a:solidFill>
              <a:schemeClr val="tx1"/>
            </a:solidFill>
            <a:latin typeface="+mn-lt"/>
            <a:cs typeface="Arial" panose="020B0604020202020204" pitchFamily="34" charset="0"/>
          </a:endParaRPr>
        </a:p>
      </dgm:t>
    </dgm:pt>
    <dgm:pt modelId="{992CD14D-A275-468A-8084-8BE5471558C0}" type="parTrans" cxnId="{55BCF6AD-BCC0-4FE7-A540-A22BF0283278}">
      <dgm:prSet/>
      <dgm:spPr/>
      <dgm:t>
        <a:bodyPr/>
        <a:lstStyle/>
        <a:p>
          <a:endParaRPr lang="en-US"/>
        </a:p>
      </dgm:t>
    </dgm:pt>
    <dgm:pt modelId="{710E6A40-458E-44A7-A180-0F981E17B0EB}" type="sibTrans" cxnId="{55BCF6AD-BCC0-4FE7-A540-A22BF0283278}">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8" custScaleX="112877" custScaleY="88952" custLinFactNeighborX="-4207" custLinFactNeighborY="-2735">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8" custScaleX="111005" custLinFactNeighborX="-5496" custLinFactNeighborY="1716"/>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8"/>
      <dgm:spPr/>
    </dgm:pt>
    <dgm:pt modelId="{6D7F9BE3-3008-4E5E-96F3-C71D72649902}" type="pres">
      <dgm:prSet presAssocID="{D423FB80-F2BD-4DDE-80B1-76F84FE09A02}" presName="ConnectorPoint" presStyleLbl="node1" presStyleIdx="0"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1" presStyleCnt="8" custLinFactNeighborX="-22263" custLinFactNeighborY="570">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1" presStyleCnt="8" custLinFactNeighborX="-22424"/>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1" presStyleCnt="8"/>
      <dgm:spPr/>
    </dgm:pt>
    <dgm:pt modelId="{8E0947F0-E28B-4B2E-B1D6-BFEED1AF012B}" type="pres">
      <dgm:prSet presAssocID="{2DC4903D-31E8-4ED6-875F-63877788B702}" presName="ConnectorPoint" presStyleLbl="node1" presStyleIdx="1"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2" presStyleCnt="8">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2" presStyleCnt="8"/>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2" presStyleCnt="8"/>
      <dgm:spPr/>
    </dgm:pt>
    <dgm:pt modelId="{53B98CC0-1029-46A6-8053-0933F88F7705}" type="pres">
      <dgm:prSet presAssocID="{8A93A940-284B-49B0-9D89-5FA2B3B3C7E5}" presName="ConnectorPoint" presStyleLbl="node1" presStyleIdx="2"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ED7FD386-E91E-4500-9B1B-A5B2EA2DCD9E}" type="pres">
      <dgm:prSet presAssocID="{8A93A940-284B-49B0-9D89-5FA2B3B3C7E5}" presName="EmptyPlaceHolder" presStyleCnt="0"/>
      <dgm:spPr/>
    </dgm:pt>
    <dgm:pt modelId="{BB32D4E1-E69F-46D8-A522-A772249451B2}" type="pres">
      <dgm:prSet presAssocID="{E0447E4A-3C15-4884-AEBE-804149EBD331}" presName="spaceBetweenRectangles" presStyleCnt="0"/>
      <dgm:spPr/>
    </dgm:pt>
    <dgm:pt modelId="{C788CFC0-879B-459D-B825-1536DA15D172}" type="pres">
      <dgm:prSet presAssocID="{3540A46A-4E47-4778-AD39-9FE30AD07E22}" presName="composite" presStyleCnt="0"/>
      <dgm:spPr/>
    </dgm:pt>
    <dgm:pt modelId="{9C712A36-CB03-4451-B3A2-18F6A5C1A884}" type="pres">
      <dgm:prSet presAssocID="{3540A46A-4E47-4778-AD39-9FE30AD07E22}" presName="L1TextContainer" presStyleLbl="alignNode1" presStyleIdx="3" presStyleCnt="8" custScaleX="121012" custScaleY="162271" custLinFactNeighborX="-10240" custLinFactNeighborY="10483">
        <dgm:presLayoutVars>
          <dgm:chMax val="1"/>
          <dgm:chPref val="1"/>
          <dgm:bulletEnabled val="1"/>
        </dgm:presLayoutVars>
      </dgm:prSet>
      <dgm:spPr/>
    </dgm:pt>
    <dgm:pt modelId="{89B2F520-8171-45A4-A57B-9A0F941493BD}" type="pres">
      <dgm:prSet presAssocID="{3540A46A-4E47-4778-AD39-9FE30AD07E22}" presName="L2TextContainerWrapper" presStyleCnt="0">
        <dgm:presLayoutVars>
          <dgm:bulletEnabled val="1"/>
        </dgm:presLayoutVars>
      </dgm:prSet>
      <dgm:spPr/>
    </dgm:pt>
    <dgm:pt modelId="{4FC67510-2A82-476C-9DFF-FF019072DF08}" type="pres">
      <dgm:prSet presAssocID="{3540A46A-4E47-4778-AD39-9FE30AD07E22}" presName="L2TextContainer" presStyleLbl="bgAccFollowNode1" presStyleIdx="3" presStyleCnt="8" custScaleX="125242" custScaleY="92456" custLinFactNeighborX="-11082" custLinFactNeighborY="19974"/>
      <dgm:spPr/>
    </dgm:pt>
    <dgm:pt modelId="{2DC82D2D-A438-4C0A-A24E-C86353EED3C2}" type="pres">
      <dgm:prSet presAssocID="{3540A46A-4E47-4778-AD39-9FE30AD07E22}" presName="FlexibleEmptyPlaceHolder" presStyleCnt="0"/>
      <dgm:spPr/>
    </dgm:pt>
    <dgm:pt modelId="{046F1E93-933D-4553-B471-68438C74E4D3}" type="pres">
      <dgm:prSet presAssocID="{3540A46A-4E47-4778-AD39-9FE30AD07E22}" presName="ConnectLine" presStyleLbl="sibTrans1D1" presStyleIdx="3" presStyleCnt="8"/>
      <dgm:spPr/>
    </dgm:pt>
    <dgm:pt modelId="{2E636B73-23FE-4708-952C-0E53AB8F0955}" type="pres">
      <dgm:prSet presAssocID="{3540A46A-4E47-4778-AD39-9FE30AD07E22}" presName="ConnectorPoint" presStyleLbl="node1" presStyleIdx="3"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107833BA-405F-4BBB-BFB7-88577CA8ADF2}" type="pres">
      <dgm:prSet presAssocID="{3540A46A-4E47-4778-AD39-9FE30AD07E22}" presName="EmptyPlaceHolder" presStyleCnt="0"/>
      <dgm:spPr/>
    </dgm:pt>
    <dgm:pt modelId="{E06C4B5C-9C65-403C-9306-928B54CF2795}" type="pres">
      <dgm:prSet presAssocID="{9FA34E81-7EDA-4EEE-B6E4-0D5F5597716E}" presName="spaceBetweenRectangles" presStyleCnt="0"/>
      <dgm:spPr/>
    </dgm:pt>
    <dgm:pt modelId="{3EEFF195-729F-4808-8D5A-91B09D2D6654}" type="pres">
      <dgm:prSet presAssocID="{B764150A-357F-44C0-A0DB-CA5E3F13B470}" presName="composite" presStyleCnt="0"/>
      <dgm:spPr/>
    </dgm:pt>
    <dgm:pt modelId="{F8BC1256-B9C7-4442-9519-0D564C14FF15}" type="pres">
      <dgm:prSet presAssocID="{B764150A-357F-44C0-A0DB-CA5E3F13B470}" presName="L1TextContainer" presStyleLbl="alignNode1" presStyleIdx="4" presStyleCnt="8" custScaleX="147161" custScaleY="116339" custLinFactNeighborX="1999" custLinFactNeighborY="-7339">
        <dgm:presLayoutVars>
          <dgm:chMax val="1"/>
          <dgm:chPref val="1"/>
          <dgm:bulletEnabled val="1"/>
        </dgm:presLayoutVars>
      </dgm:prSet>
      <dgm:spPr/>
    </dgm:pt>
    <dgm:pt modelId="{8D1DD2B9-A9F0-4475-A77C-B2C9679F3A29}" type="pres">
      <dgm:prSet presAssocID="{B764150A-357F-44C0-A0DB-CA5E3F13B470}" presName="L2TextContainerWrapper" presStyleCnt="0">
        <dgm:presLayoutVars>
          <dgm:bulletEnabled val="1"/>
        </dgm:presLayoutVars>
      </dgm:prSet>
      <dgm:spPr/>
    </dgm:pt>
    <dgm:pt modelId="{40FDC6DD-51CA-438B-9ACC-69D2A77C61BB}" type="pres">
      <dgm:prSet presAssocID="{B764150A-357F-44C0-A0DB-CA5E3F13B470}" presName="L2TextContainer" presStyleLbl="bgAccFollowNode1" presStyleIdx="4" presStyleCnt="8" custScaleX="137624" custScaleY="112619" custLinFactNeighborX="-432" custLinFactNeighborY="-14735"/>
      <dgm:spPr/>
    </dgm:pt>
    <dgm:pt modelId="{CEA24666-4970-4DE0-B9DF-777AFFCD6B54}" type="pres">
      <dgm:prSet presAssocID="{B764150A-357F-44C0-A0DB-CA5E3F13B470}" presName="FlexibleEmptyPlaceHolder" presStyleCnt="0"/>
      <dgm:spPr/>
    </dgm:pt>
    <dgm:pt modelId="{F893ACD6-0C33-45F9-A9CC-17C186F26E94}" type="pres">
      <dgm:prSet presAssocID="{B764150A-357F-44C0-A0DB-CA5E3F13B470}" presName="ConnectLine" presStyleLbl="sibTrans1D1" presStyleIdx="4" presStyleCnt="8"/>
      <dgm:spPr/>
    </dgm:pt>
    <dgm:pt modelId="{BBBBFBA6-F59E-4E15-8D84-65E3724F4E7F}" type="pres">
      <dgm:prSet presAssocID="{B764150A-357F-44C0-A0DB-CA5E3F13B470}" presName="ConnectorPoint" presStyleLbl="node1" presStyleIdx="4"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7A696B03-EBFC-4AD6-8818-62395936AAE7}" type="pres">
      <dgm:prSet presAssocID="{B764150A-357F-44C0-A0DB-CA5E3F13B470}" presName="EmptyPlaceHolder" presStyleCnt="0"/>
      <dgm:spPr/>
    </dgm:pt>
    <dgm:pt modelId="{A22CDFD8-B223-4A8B-A5ED-5973773B822D}" type="pres">
      <dgm:prSet presAssocID="{FD293272-6FC1-4030-AF59-0548554B4136}" presName="spaceBetweenRectangles" presStyleCnt="0"/>
      <dgm:spPr/>
    </dgm:pt>
    <dgm:pt modelId="{61AC14B8-B9B4-4330-828A-D99825E6B57D}" type="pres">
      <dgm:prSet presAssocID="{90310723-7592-4615-B2D8-8F8E2FE46611}" presName="composite" presStyleCnt="0"/>
      <dgm:spPr/>
    </dgm:pt>
    <dgm:pt modelId="{46B8EF00-FF0C-4F9F-9924-9B1E12186A35}" type="pres">
      <dgm:prSet presAssocID="{90310723-7592-4615-B2D8-8F8E2FE46611}" presName="L1TextContainer" presStyleLbl="alignNode1" presStyleIdx="5" presStyleCnt="8" custScaleX="118489" custLinFactNeighborX="-838">
        <dgm:presLayoutVars>
          <dgm:chMax val="1"/>
          <dgm:chPref val="1"/>
          <dgm:bulletEnabled val="1"/>
        </dgm:presLayoutVars>
      </dgm:prSet>
      <dgm:spPr/>
    </dgm:pt>
    <dgm:pt modelId="{1FB52FF0-3976-4BDE-AA8B-DBCC664B6538}" type="pres">
      <dgm:prSet presAssocID="{90310723-7592-4615-B2D8-8F8E2FE46611}" presName="L2TextContainerWrapper" presStyleCnt="0">
        <dgm:presLayoutVars>
          <dgm:bulletEnabled val="1"/>
        </dgm:presLayoutVars>
      </dgm:prSet>
      <dgm:spPr/>
    </dgm:pt>
    <dgm:pt modelId="{3E02EA7A-0408-4A38-BD6D-BD4F16CCCC7F}" type="pres">
      <dgm:prSet presAssocID="{90310723-7592-4615-B2D8-8F8E2FE46611}" presName="L2TextContainer" presStyleLbl="bgAccFollowNode1" presStyleIdx="5" presStyleCnt="8" custScaleX="120776"/>
      <dgm:spPr/>
    </dgm:pt>
    <dgm:pt modelId="{68DFA7FD-B00C-4584-98B4-21E90E877CF7}" type="pres">
      <dgm:prSet presAssocID="{90310723-7592-4615-B2D8-8F8E2FE46611}" presName="FlexibleEmptyPlaceHolder" presStyleCnt="0"/>
      <dgm:spPr/>
    </dgm:pt>
    <dgm:pt modelId="{78E1FCA9-05F8-4FC8-95C7-3A6A3417D56E}" type="pres">
      <dgm:prSet presAssocID="{90310723-7592-4615-B2D8-8F8E2FE46611}" presName="ConnectLine" presStyleLbl="sibTrans1D1" presStyleIdx="5" presStyleCnt="8"/>
      <dgm:spPr/>
    </dgm:pt>
    <dgm:pt modelId="{D72C3978-7C75-4B02-A126-D4DBAC48D492}" type="pres">
      <dgm:prSet presAssocID="{90310723-7592-4615-B2D8-8F8E2FE46611}" presName="ConnectorPoint" presStyleLbl="node1" presStyleIdx="5"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20D19243-2FFC-40F5-810E-4D6C1D0EC68B}" type="pres">
      <dgm:prSet presAssocID="{90310723-7592-4615-B2D8-8F8E2FE46611}" presName="EmptyPlaceHolder" presStyleCnt="0"/>
      <dgm:spPr/>
    </dgm:pt>
    <dgm:pt modelId="{0F89EF3A-6299-44F7-9DD1-53814226DB25}" type="pres">
      <dgm:prSet presAssocID="{25F2042A-4CFE-4190-94B9-52F10ADE3BCD}" presName="spaceBetweenRectangles" presStyleCnt="0"/>
      <dgm:spPr/>
    </dgm:pt>
    <dgm:pt modelId="{8F7A4F7A-ACF9-4B7F-B9C0-49801C529D56}" type="pres">
      <dgm:prSet presAssocID="{2358FCB2-3D12-47B4-9380-8E1682478616}" presName="composite" presStyleCnt="0"/>
      <dgm:spPr/>
    </dgm:pt>
    <dgm:pt modelId="{CDBAC41B-1A5A-45D4-A8C3-F7D93703BEB0}" type="pres">
      <dgm:prSet presAssocID="{2358FCB2-3D12-47B4-9380-8E1682478616}" presName="L1TextContainer" presStyleLbl="alignNode1" presStyleIdx="6" presStyleCnt="8" custScaleX="107346" custScaleY="130322" custLinFactNeighborX="8316" custLinFactNeighborY="11429">
        <dgm:presLayoutVars>
          <dgm:chMax val="1"/>
          <dgm:chPref val="1"/>
          <dgm:bulletEnabled val="1"/>
        </dgm:presLayoutVars>
      </dgm:prSet>
      <dgm:spPr/>
    </dgm:pt>
    <dgm:pt modelId="{9BD850F7-E9AF-48B6-BEE6-612CA0887301}" type="pres">
      <dgm:prSet presAssocID="{2358FCB2-3D12-47B4-9380-8E1682478616}" presName="L2TextContainerWrapper" presStyleCnt="0">
        <dgm:presLayoutVars>
          <dgm:bulletEnabled val="1"/>
        </dgm:presLayoutVars>
      </dgm:prSet>
      <dgm:spPr/>
    </dgm:pt>
    <dgm:pt modelId="{F8426000-0187-4DA8-B13B-D4E2062BAF8E}" type="pres">
      <dgm:prSet presAssocID="{2358FCB2-3D12-47B4-9380-8E1682478616}" presName="L2TextContainer" presStyleLbl="bgAccFollowNode1" presStyleIdx="6" presStyleCnt="8" custScaleX="108053" custLinFactNeighborX="7229" custLinFactNeighborY="-3014"/>
      <dgm:spPr/>
    </dgm:pt>
    <dgm:pt modelId="{407BE42C-EFB9-402B-9FDB-0023D8D4DDE9}" type="pres">
      <dgm:prSet presAssocID="{2358FCB2-3D12-47B4-9380-8E1682478616}" presName="FlexibleEmptyPlaceHolder" presStyleCnt="0"/>
      <dgm:spPr/>
    </dgm:pt>
    <dgm:pt modelId="{E2E9981C-20ED-400A-8F0E-527EC30D04F2}" type="pres">
      <dgm:prSet presAssocID="{2358FCB2-3D12-47B4-9380-8E1682478616}" presName="ConnectLine" presStyleLbl="sibTrans1D1" presStyleIdx="6" presStyleCnt="8"/>
      <dgm:spPr/>
    </dgm:pt>
    <dgm:pt modelId="{576FDA9D-5DD4-4E2D-93FE-9BF634A224B2}" type="pres">
      <dgm:prSet presAssocID="{2358FCB2-3D12-47B4-9380-8E1682478616}" presName="ConnectorPoint" presStyleLbl="node1" presStyleIdx="6"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F772A68C-6E04-4976-8528-9704E2946C20}" type="pres">
      <dgm:prSet presAssocID="{2358FCB2-3D12-47B4-9380-8E1682478616}" presName="EmptyPlaceHolder" presStyleCnt="0"/>
      <dgm:spPr/>
    </dgm:pt>
    <dgm:pt modelId="{DA7C4F82-89A0-4073-B175-2CC5456B13AC}" type="pres">
      <dgm:prSet presAssocID="{926A4B57-A1BF-4EA4-8F17-47960659224E}" presName="spaceBetweenRectangles" presStyleCnt="0"/>
      <dgm:spPr/>
    </dgm:pt>
    <dgm:pt modelId="{2E6DB909-9214-43AA-AEA3-7436203BFD1F}" type="pres">
      <dgm:prSet presAssocID="{FADD9831-5F64-4921-AADF-E5AFE047E3C8}" presName="composite" presStyleCnt="0"/>
      <dgm:spPr/>
    </dgm:pt>
    <dgm:pt modelId="{576F3E6B-E27A-48AB-9801-7E99E4C1244D}" type="pres">
      <dgm:prSet presAssocID="{FADD9831-5F64-4921-AADF-E5AFE047E3C8}" presName="L1TextContainer" presStyleLbl="alignNode1" presStyleIdx="7" presStyleCnt="8" custLinFactNeighborX="6165" custLinFactNeighborY="-1358">
        <dgm:presLayoutVars>
          <dgm:chMax val="1"/>
          <dgm:chPref val="1"/>
          <dgm:bulletEnabled val="1"/>
        </dgm:presLayoutVars>
      </dgm:prSet>
      <dgm:spPr/>
    </dgm:pt>
    <dgm:pt modelId="{EB46A601-2019-45E0-AF86-94DEB5AC7A31}" type="pres">
      <dgm:prSet presAssocID="{FADD9831-5F64-4921-AADF-E5AFE047E3C8}" presName="L2TextContainerWrapper" presStyleCnt="0">
        <dgm:presLayoutVars>
          <dgm:bulletEnabled val="1"/>
        </dgm:presLayoutVars>
      </dgm:prSet>
      <dgm:spPr/>
    </dgm:pt>
    <dgm:pt modelId="{3AB39FF2-E132-4130-89CC-42770016E35B}" type="pres">
      <dgm:prSet presAssocID="{FADD9831-5F64-4921-AADF-E5AFE047E3C8}" presName="L2TextContainer" presStyleLbl="bgAccFollowNode1" presStyleIdx="7" presStyleCnt="8" custLinFactNeighborX="6165" custLinFactNeighborY="639"/>
      <dgm:spPr/>
    </dgm:pt>
    <dgm:pt modelId="{3A64BFDA-37F5-46AB-BFD8-679CE82508E6}" type="pres">
      <dgm:prSet presAssocID="{FADD9831-5F64-4921-AADF-E5AFE047E3C8}" presName="FlexibleEmptyPlaceHolder" presStyleCnt="0"/>
      <dgm:spPr/>
    </dgm:pt>
    <dgm:pt modelId="{56381C01-6261-42C9-B794-B121B1248BCE}" type="pres">
      <dgm:prSet presAssocID="{FADD9831-5F64-4921-AADF-E5AFE047E3C8}" presName="ConnectLine" presStyleLbl="sibTrans1D1" presStyleIdx="7" presStyleCnt="8"/>
      <dgm:spPr/>
    </dgm:pt>
    <dgm:pt modelId="{5A39CE95-4F2D-48B9-AE01-0C06A43492F8}" type="pres">
      <dgm:prSet presAssocID="{FADD9831-5F64-4921-AADF-E5AFE047E3C8}" presName="ConnectorPoint" presStyleLbl="node1" presStyleIdx="7" presStyleCnt="8"/>
      <dgm:spPr>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gm:spPr>
    </dgm:pt>
    <dgm:pt modelId="{021C65C4-C39A-457B-9E21-6E279474C2B4}" type="pres">
      <dgm:prSet presAssocID="{FADD9831-5F64-4921-AADF-E5AFE047E3C8}" presName="EmptyPlaceHolder" presStyleCnt="0"/>
      <dgm:spPr/>
    </dgm:pt>
  </dgm:ptLst>
  <dgm:cxnLst>
    <dgm:cxn modelId="{81950D16-FD69-4E47-9B94-09D2EB0F00FD}" srcId="{2DC4903D-31E8-4ED6-875F-63877788B702}" destId="{95F1BFD1-A475-456F-AC8F-2DA5B4B8B8B7}" srcOrd="0" destOrd="0" parTransId="{F5C7DAB3-0C98-4C17-A6A3-3EA965502CC1}" sibTransId="{2B3E36CA-F007-4F8D-AE63-FEE26DE871B8}"/>
    <dgm:cxn modelId="{727DCE1D-5C15-456D-A7CA-823EDB35B9D1}" srcId="{FF3CD410-5E2E-4080-A893-907D31D22CB3}" destId="{B764150A-357F-44C0-A0DB-CA5E3F13B470}" srcOrd="4" destOrd="0" parTransId="{80988C52-367A-49F4-BB57-5FEBF0335EAD}" sibTransId="{FD293272-6FC1-4030-AF59-0548554B4136}"/>
    <dgm:cxn modelId="{4AF06622-757F-4D2E-ADCD-F95E2E6F52D5}" srcId="{2358FCB2-3D12-47B4-9380-8E1682478616}" destId="{2ABF796C-A92A-49AE-BADE-4A945692F7C8}" srcOrd="0" destOrd="0" parTransId="{57177E2E-8C23-40F8-9007-2190889C9B20}" sibTransId="{9F5137AA-A75B-47CB-A6FB-9306E1ADD158}"/>
    <dgm:cxn modelId="{E59E7923-D8CC-4641-8476-34C9E168107D}" type="presOf" srcId="{3540A46A-4E47-4778-AD39-9FE30AD07E22}" destId="{9C712A36-CB03-4451-B3A2-18F6A5C1A884}" srcOrd="0" destOrd="0" presId="urn:microsoft.com/office/officeart/2017/3/layout/HorizontalLabelsTimeline"/>
    <dgm:cxn modelId="{539FEA2C-E99D-46E5-A2FF-37A8DFDF2F32}" type="presOf" srcId="{B764150A-357F-44C0-A0DB-CA5E3F13B470}" destId="{F8BC1256-B9C7-4442-9519-0D564C14FF15}" srcOrd="0" destOrd="0" presId="urn:microsoft.com/office/officeart/2017/3/layout/HorizontalLabelsTimeline"/>
    <dgm:cxn modelId="{66AE952D-C4CD-474A-AD88-9F63A7088E60}" srcId="{FF3CD410-5E2E-4080-A893-907D31D22CB3}" destId="{3540A46A-4E47-4778-AD39-9FE30AD07E22}" srcOrd="3" destOrd="0" parTransId="{F58033A4-87AE-4F9E-A95E-A6C45B6A9CEE}" sibTransId="{9FA34E81-7EDA-4EEE-B6E4-0D5F5597716E}"/>
    <dgm:cxn modelId="{E1D35734-926F-4F3A-BAC7-8384648C760E}" srcId="{FF3CD410-5E2E-4080-A893-907D31D22CB3}" destId="{2358FCB2-3D12-47B4-9380-8E1682478616}" srcOrd="6" destOrd="0" parTransId="{DB964ABD-D282-42F7-8797-889A7B14C4A4}" sibTransId="{926A4B57-A1BF-4EA4-8F17-47960659224E}"/>
    <dgm:cxn modelId="{99C1253C-2F00-4A8E-81EE-531DE904A6DF}" type="presOf" srcId="{95F1BFD1-A475-456F-AC8F-2DA5B4B8B8B7}" destId="{1D60394B-1800-4790-9694-08B1C1D1B34D}" srcOrd="0" destOrd="0" presId="urn:microsoft.com/office/officeart/2017/3/layout/HorizontalLabelsTimeline"/>
    <dgm:cxn modelId="{44BE923D-0C6F-4E60-8CFF-D7FB2320BF2B}" type="presOf" srcId="{2358FCB2-3D12-47B4-9380-8E1682478616}" destId="{CDBAC41B-1A5A-45D4-A8C3-F7D93703BEB0}" srcOrd="0" destOrd="0" presId="urn:microsoft.com/office/officeart/2017/3/layout/HorizontalLabelsTimeline"/>
    <dgm:cxn modelId="{B5B86B41-076D-4E76-9A02-686D293DDF29}" type="presOf" srcId="{8A93A940-284B-49B0-9D89-5FA2B3B3C7E5}" destId="{A7F04B95-81DC-4C70-990B-FEE82F4C63E7}" srcOrd="0" destOrd="0" presId="urn:microsoft.com/office/officeart/2017/3/layout/HorizontalLabelsTimeline"/>
    <dgm:cxn modelId="{F47B1963-8EBA-4B30-8F71-424199E908C1}" type="presOf" srcId="{88FEAD56-9F43-46F1-BCE0-B70642A67F1F}" destId="{3E02EA7A-0408-4A38-BD6D-BD4F16CCCC7F}" srcOrd="0" destOrd="0" presId="urn:microsoft.com/office/officeart/2017/3/layout/HorizontalLabelsTimeline"/>
    <dgm:cxn modelId="{33B40D44-3C42-4E29-A30F-5F9A748AB25E}" type="presOf" srcId="{2DC4903D-31E8-4ED6-875F-63877788B702}" destId="{270971D8-F05B-4392-88C0-D9921BB5F6B0}" srcOrd="0" destOrd="0" presId="urn:microsoft.com/office/officeart/2017/3/layout/HorizontalLabelsTimeline"/>
    <dgm:cxn modelId="{982D7B44-1518-4DD0-82D4-8A3901DD95E9}" srcId="{FF3CD410-5E2E-4080-A893-907D31D22CB3}" destId="{8A93A940-284B-49B0-9D89-5FA2B3B3C7E5}" srcOrd="2" destOrd="0" parTransId="{CD96219D-3688-4138-ACC9-901ED9FEACCC}" sibTransId="{E0447E4A-3C15-4884-AEBE-804149EBD331}"/>
    <dgm:cxn modelId="{CF1C7367-BFC7-46B9-A7E2-BEA26E31535F}" type="presOf" srcId="{245E128E-7700-4C91-9411-CDD1DCA94D67}" destId="{255B3FC7-BD87-4810-87ED-7952D0F23157}" srcOrd="0" destOrd="0" presId="urn:microsoft.com/office/officeart/2017/3/layout/HorizontalLabelsTimeline"/>
    <dgm:cxn modelId="{FDC2AC67-FF91-4E64-8789-361BC8ED149E}" type="presOf" srcId="{6BA5F3BE-D53A-42E0-A7FE-674B99BD07E6}" destId="{725F2AEF-0925-4411-A89A-5976D96BC3B1}" srcOrd="0" destOrd="0" presId="urn:microsoft.com/office/officeart/2017/3/layout/HorizontalLabelsTimeline"/>
    <dgm:cxn modelId="{C8F18869-20C9-446D-8A16-C640D7B821CA}" type="presOf" srcId="{D423FB80-F2BD-4DDE-80B1-76F84FE09A02}" destId="{64E37A6A-8F95-4F28-92FC-1FE8089D7DAF}" srcOrd="0" destOrd="0" presId="urn:microsoft.com/office/officeart/2017/3/layout/HorizontalLabelsTimeline"/>
    <dgm:cxn modelId="{A319CB69-6926-431D-A805-EACBFA83FA66}" srcId="{FF3CD410-5E2E-4080-A893-907D31D22CB3}" destId="{2DC4903D-31E8-4ED6-875F-63877788B702}" srcOrd="1" destOrd="0" parTransId="{A18F8C20-9A13-44DB-9E45-C2DE49ACE5D9}" sibTransId="{EBFDEA83-93E5-4D72-A672-078838B258F5}"/>
    <dgm:cxn modelId="{24FE186F-F804-46F5-9C2D-96C1655A06BB}" type="presOf" srcId="{FF3CD410-5E2E-4080-A893-907D31D22CB3}" destId="{687CC7BD-79EF-4A0F-BDD3-809BFA49E6BE}" srcOrd="0" destOrd="0" presId="urn:microsoft.com/office/officeart/2017/3/layout/HorizontalLabelsTimeline"/>
    <dgm:cxn modelId="{980B5C6F-3066-4EFF-BAC9-01031DD2EF83}" type="presOf" srcId="{D436A69A-A885-40EB-82E5-67CFA4CFB6F0}" destId="{40FDC6DD-51CA-438B-9ACC-69D2A77C61BB}" srcOrd="0" destOrd="0" presId="urn:microsoft.com/office/officeart/2017/3/layout/HorizontalLabelsTimeline"/>
    <dgm:cxn modelId="{796D5280-39B9-459E-A558-0FA1FE6A4BEE}" srcId="{FF3CD410-5E2E-4080-A893-907D31D22CB3}" destId="{90310723-7592-4615-B2D8-8F8E2FE46611}" srcOrd="5" destOrd="0" parTransId="{54BBDCC9-8FD4-4F9D-A94B-B8035430EA35}" sibTransId="{25F2042A-4CFE-4190-94B9-52F10ADE3BCD}"/>
    <dgm:cxn modelId="{6AEB3B94-8522-4F42-A6BC-BC55C5AED92F}" srcId="{8A93A940-284B-49B0-9D89-5FA2B3B3C7E5}" destId="{6BA5F3BE-D53A-42E0-A7FE-674B99BD07E6}" srcOrd="0" destOrd="0" parTransId="{9484BBA1-86EE-4AA2-B94A-A26EED0EFB1E}" sibTransId="{48C67DB7-8AA6-454C-83AE-A16B3B9F45FF}"/>
    <dgm:cxn modelId="{C0531E97-40F4-4A74-A378-68999B5DCE77}" type="presOf" srcId="{AD7751E0-E188-4BE0-ACDE-E235E357D4FD}" destId="{4FC67510-2A82-476C-9DFF-FF019072DF08}" srcOrd="0" destOrd="0" presId="urn:microsoft.com/office/officeart/2017/3/layout/HorizontalLabelsTimeline"/>
    <dgm:cxn modelId="{68D35F9D-DABF-4E5A-94D4-F988D8E84907}" srcId="{D423FB80-F2BD-4DDE-80B1-76F84FE09A02}" destId="{245E128E-7700-4C91-9411-CDD1DCA94D67}" srcOrd="0" destOrd="0" parTransId="{B4D95EBA-0423-4AFA-B379-E030341B1F23}" sibTransId="{4963BA97-D4C5-477B-9B0D-68DB38F61579}"/>
    <dgm:cxn modelId="{55BCF6AD-BCC0-4FE7-A540-A22BF0283278}" srcId="{3540A46A-4E47-4778-AD39-9FE30AD07E22}" destId="{AD7751E0-E188-4BE0-ACDE-E235E357D4FD}" srcOrd="0" destOrd="0" parTransId="{992CD14D-A275-468A-8084-8BE5471558C0}" sibTransId="{710E6A40-458E-44A7-A180-0F981E17B0EB}"/>
    <dgm:cxn modelId="{5BF3B7B1-A779-4E2D-8625-77DE0CA38FEE}" srcId="{FF3CD410-5E2E-4080-A893-907D31D22CB3}" destId="{D423FB80-F2BD-4DDE-80B1-76F84FE09A02}" srcOrd="0" destOrd="0" parTransId="{9B1CA3FF-D252-4AF5-8F50-CFC93ACA9175}" sibTransId="{EBE862E1-9761-4AA7-AA00-BD79FA3B27DD}"/>
    <dgm:cxn modelId="{EA5FF6B8-C50F-47E5-BB9E-EBF78C54AB77}" type="presOf" srcId="{FADD9831-5F64-4921-AADF-E5AFE047E3C8}" destId="{576F3E6B-E27A-48AB-9801-7E99E4C1244D}" srcOrd="0" destOrd="0" presId="urn:microsoft.com/office/officeart/2017/3/layout/HorizontalLabelsTimeline"/>
    <dgm:cxn modelId="{EF5C93C3-A168-4DBE-8520-5BAB7F84BE05}" srcId="{90310723-7592-4615-B2D8-8F8E2FE46611}" destId="{88FEAD56-9F43-46F1-BCE0-B70642A67F1F}" srcOrd="0" destOrd="0" parTransId="{7FACB9FD-32C2-4A80-80F5-CC8D273369FF}" sibTransId="{050B3E54-5F84-4A64-9C7D-480FA35EDBB4}"/>
    <dgm:cxn modelId="{80D686CE-261A-4874-B2FC-17AD364D96D5}" type="presOf" srcId="{90310723-7592-4615-B2D8-8F8E2FE46611}" destId="{46B8EF00-FF0C-4F9F-9924-9B1E12186A35}" srcOrd="0" destOrd="0" presId="urn:microsoft.com/office/officeart/2017/3/layout/HorizontalLabelsTimeline"/>
    <dgm:cxn modelId="{136FCCD3-D4AC-42CF-AE8B-A2A93BA45244}" type="presOf" srcId="{2ABF796C-A92A-49AE-BADE-4A945692F7C8}" destId="{F8426000-0187-4DA8-B13B-D4E2062BAF8E}" srcOrd="0" destOrd="0" presId="urn:microsoft.com/office/officeart/2017/3/layout/HorizontalLabelsTimeline"/>
    <dgm:cxn modelId="{EF50B2E3-EC63-4B92-9D23-3E4B0EA4C311}" type="presOf" srcId="{126F49B7-DED0-41AB-9AE3-A0E26C3B1662}" destId="{3AB39FF2-E132-4130-89CC-42770016E35B}" srcOrd="0" destOrd="0" presId="urn:microsoft.com/office/officeart/2017/3/layout/HorizontalLabelsTimeline"/>
    <dgm:cxn modelId="{CD13B0EB-F9D2-4899-B984-197DBA4157C7}" srcId="{FADD9831-5F64-4921-AADF-E5AFE047E3C8}" destId="{126F49B7-DED0-41AB-9AE3-A0E26C3B1662}" srcOrd="0" destOrd="0" parTransId="{C56C822D-1E91-48BC-B002-81E25C720316}" sibTransId="{90C5CC78-0064-44AD-9606-DDFC19799425}"/>
    <dgm:cxn modelId="{F8D236EC-D185-4597-B188-88696FEFE3EF}" srcId="{B764150A-357F-44C0-A0DB-CA5E3F13B470}" destId="{D436A69A-A885-40EB-82E5-67CFA4CFB6F0}" srcOrd="0" destOrd="0" parTransId="{7B7C2C08-3B0D-4650-B50F-644529B5812E}" sibTransId="{D8B3E964-5E86-41C5-974F-DF465725AEF2}"/>
    <dgm:cxn modelId="{FF7690FD-4B0B-4543-95D0-82ABFB08B0D3}" srcId="{FF3CD410-5E2E-4080-A893-907D31D22CB3}" destId="{FADD9831-5F64-4921-AADF-E5AFE047E3C8}" srcOrd="7" destOrd="0" parTransId="{314920A7-8C90-4D3C-BBF8-5FE434348960}" sibTransId="{D7964B23-2D55-4137-8D56-DAF48A7C441D}"/>
    <dgm:cxn modelId="{23DD700F-5A4A-4FA1-A11C-19C98A787F15}" type="presParOf" srcId="{687CC7BD-79EF-4A0F-BDD3-809BFA49E6BE}" destId="{6168B371-2815-4661-9209-F8A29814ADCC}" srcOrd="0" destOrd="0" presId="urn:microsoft.com/office/officeart/2017/3/layout/HorizontalLabelsTimeline"/>
    <dgm:cxn modelId="{B52D7A27-B8BD-49BE-A3AA-662EEB8DFA49}" type="presParOf" srcId="{687CC7BD-79EF-4A0F-BDD3-809BFA49E6BE}" destId="{4C5F54B5-504F-4069-AF1D-9A370FBD268C}" srcOrd="1" destOrd="0" presId="urn:microsoft.com/office/officeart/2017/3/layout/HorizontalLabelsTimeline"/>
    <dgm:cxn modelId="{DAED96CF-996B-4C9F-80F0-90DEF94A3AD7}" type="presParOf" srcId="{4C5F54B5-504F-4069-AF1D-9A370FBD268C}" destId="{34539F78-7536-446A-B749-4315D26F2C4E}" srcOrd="0" destOrd="0" presId="urn:microsoft.com/office/officeart/2017/3/layout/HorizontalLabelsTimeline"/>
    <dgm:cxn modelId="{5766CBAD-6758-48B8-AE13-7C045F22C130}" type="presParOf" srcId="{34539F78-7536-446A-B749-4315D26F2C4E}" destId="{64E37A6A-8F95-4F28-92FC-1FE8089D7DAF}" srcOrd="0" destOrd="0" presId="urn:microsoft.com/office/officeart/2017/3/layout/HorizontalLabelsTimeline"/>
    <dgm:cxn modelId="{1D4CFB3D-FA3E-4948-B954-0C6CB383A5F0}" type="presParOf" srcId="{34539F78-7536-446A-B749-4315D26F2C4E}" destId="{301B11E7-9AB9-40DA-A950-87C47281308D}" srcOrd="1" destOrd="0" presId="urn:microsoft.com/office/officeart/2017/3/layout/HorizontalLabelsTimeline"/>
    <dgm:cxn modelId="{E7B3110B-DCAC-4048-A608-F41BCB083D84}" type="presParOf" srcId="{301B11E7-9AB9-40DA-A950-87C47281308D}" destId="{255B3FC7-BD87-4810-87ED-7952D0F23157}" srcOrd="0" destOrd="0" presId="urn:microsoft.com/office/officeart/2017/3/layout/HorizontalLabelsTimeline"/>
    <dgm:cxn modelId="{2038008C-00E6-4A8D-BA0A-3A5CFC4CC3C0}" type="presParOf" srcId="{301B11E7-9AB9-40DA-A950-87C47281308D}" destId="{4B545162-9690-412E-B970-54DA905B44AF}" srcOrd="1" destOrd="0" presId="urn:microsoft.com/office/officeart/2017/3/layout/HorizontalLabelsTimeline"/>
    <dgm:cxn modelId="{57FC5E85-F479-4E44-ACF1-C9C2BA758ABA}" type="presParOf" srcId="{34539F78-7536-446A-B749-4315D26F2C4E}" destId="{DF478A7F-4668-4E0A-86F7-C1205CF5AA73}" srcOrd="2" destOrd="0" presId="urn:microsoft.com/office/officeart/2017/3/layout/HorizontalLabelsTimeline"/>
    <dgm:cxn modelId="{DDE2AC6D-21D1-435F-AF92-3DC37885ADDE}" type="presParOf" srcId="{34539F78-7536-446A-B749-4315D26F2C4E}" destId="{6D7F9BE3-3008-4E5E-96F3-C71D72649902}" srcOrd="3" destOrd="0" presId="urn:microsoft.com/office/officeart/2017/3/layout/HorizontalLabelsTimeline"/>
    <dgm:cxn modelId="{007FB34F-0DEB-47ED-B32F-9E0A2060A214}" type="presParOf" srcId="{34539F78-7536-446A-B749-4315D26F2C4E}" destId="{02633C3C-6589-41FB-998C-85A7548107A4}" srcOrd="4" destOrd="0" presId="urn:microsoft.com/office/officeart/2017/3/layout/HorizontalLabelsTimeline"/>
    <dgm:cxn modelId="{8C8F3C7D-6A73-486F-A6F6-67EBC0CC65EE}" type="presParOf" srcId="{4C5F54B5-504F-4069-AF1D-9A370FBD268C}" destId="{41467129-B2CC-4E38-A5B2-56D30FA28409}" srcOrd="1" destOrd="0" presId="urn:microsoft.com/office/officeart/2017/3/layout/HorizontalLabelsTimeline"/>
    <dgm:cxn modelId="{31942B02-2B9B-4BB6-8DC9-2F4C2FB47A1E}" type="presParOf" srcId="{4C5F54B5-504F-4069-AF1D-9A370FBD268C}" destId="{6AA3FB3F-E213-4147-93D1-22B952CDFE17}" srcOrd="2" destOrd="0" presId="urn:microsoft.com/office/officeart/2017/3/layout/HorizontalLabelsTimeline"/>
    <dgm:cxn modelId="{463A171B-2CE8-4569-93DB-3EDABC148A32}" type="presParOf" srcId="{6AA3FB3F-E213-4147-93D1-22B952CDFE17}" destId="{270971D8-F05B-4392-88C0-D9921BB5F6B0}" srcOrd="0" destOrd="0" presId="urn:microsoft.com/office/officeart/2017/3/layout/HorizontalLabelsTimeline"/>
    <dgm:cxn modelId="{FD9835C6-3883-4306-AB18-DCCCA678CFB6}" type="presParOf" srcId="{6AA3FB3F-E213-4147-93D1-22B952CDFE17}" destId="{68B34C20-0EE9-4A51-9634-702BEA794899}" srcOrd="1" destOrd="0" presId="urn:microsoft.com/office/officeart/2017/3/layout/HorizontalLabelsTimeline"/>
    <dgm:cxn modelId="{95B66452-4D1B-4808-8709-AAC91324EDFE}" type="presParOf" srcId="{68B34C20-0EE9-4A51-9634-702BEA794899}" destId="{1D60394B-1800-4790-9694-08B1C1D1B34D}" srcOrd="0" destOrd="0" presId="urn:microsoft.com/office/officeart/2017/3/layout/HorizontalLabelsTimeline"/>
    <dgm:cxn modelId="{65297E45-E1FA-4F27-824A-C11076D66B52}" type="presParOf" srcId="{68B34C20-0EE9-4A51-9634-702BEA794899}" destId="{F7828579-24D8-4EC2-A1D6-344D5AD522E4}" srcOrd="1" destOrd="0" presId="urn:microsoft.com/office/officeart/2017/3/layout/HorizontalLabelsTimeline"/>
    <dgm:cxn modelId="{5C249FB0-4B1A-4D41-99D5-5818C5DC88DB}" type="presParOf" srcId="{6AA3FB3F-E213-4147-93D1-22B952CDFE17}" destId="{59F1EF41-14EA-48EE-A559-118169DBDB24}" srcOrd="2" destOrd="0" presId="urn:microsoft.com/office/officeart/2017/3/layout/HorizontalLabelsTimeline"/>
    <dgm:cxn modelId="{9BD173A8-A065-4B6D-B38B-04B1DEC0EA0B}" type="presParOf" srcId="{6AA3FB3F-E213-4147-93D1-22B952CDFE17}" destId="{8E0947F0-E28B-4B2E-B1D6-BFEED1AF012B}" srcOrd="3" destOrd="0" presId="urn:microsoft.com/office/officeart/2017/3/layout/HorizontalLabelsTimeline"/>
    <dgm:cxn modelId="{FB35FA16-7CF7-477A-A447-235B54688574}" type="presParOf" srcId="{6AA3FB3F-E213-4147-93D1-22B952CDFE17}" destId="{6BA99215-8D0D-4B24-ACDB-B8619064A20A}" srcOrd="4" destOrd="0" presId="urn:microsoft.com/office/officeart/2017/3/layout/HorizontalLabelsTimeline"/>
    <dgm:cxn modelId="{AD4C17D4-73B6-47E3-9B57-8E3FF7230016}" type="presParOf" srcId="{4C5F54B5-504F-4069-AF1D-9A370FBD268C}" destId="{9B2B8A77-95BF-4B3D-B7A2-74A64BEAD033}" srcOrd="3" destOrd="0" presId="urn:microsoft.com/office/officeart/2017/3/layout/HorizontalLabelsTimeline"/>
    <dgm:cxn modelId="{AC048846-7CBB-49FB-9A6E-E5A5BED2A47A}" type="presParOf" srcId="{4C5F54B5-504F-4069-AF1D-9A370FBD268C}" destId="{CB500B18-4CCC-44D0-A7EE-E63EC340604C}" srcOrd="4" destOrd="0" presId="urn:microsoft.com/office/officeart/2017/3/layout/HorizontalLabelsTimeline"/>
    <dgm:cxn modelId="{A74002D4-25B4-4EEB-9A19-1C9F188C3BF6}" type="presParOf" srcId="{CB500B18-4CCC-44D0-A7EE-E63EC340604C}" destId="{A7F04B95-81DC-4C70-990B-FEE82F4C63E7}" srcOrd="0" destOrd="0" presId="urn:microsoft.com/office/officeart/2017/3/layout/HorizontalLabelsTimeline"/>
    <dgm:cxn modelId="{4AEB91FE-6A00-4C7D-BF95-403D5EB5E1DE}" type="presParOf" srcId="{CB500B18-4CCC-44D0-A7EE-E63EC340604C}" destId="{16384FAB-C600-47F1-91A6-2EF972F345F9}" srcOrd="1" destOrd="0" presId="urn:microsoft.com/office/officeart/2017/3/layout/HorizontalLabelsTimeline"/>
    <dgm:cxn modelId="{C3153255-421A-436B-9E56-70DDB8E9D26C}" type="presParOf" srcId="{16384FAB-C600-47F1-91A6-2EF972F345F9}" destId="{725F2AEF-0925-4411-A89A-5976D96BC3B1}" srcOrd="0" destOrd="0" presId="urn:microsoft.com/office/officeart/2017/3/layout/HorizontalLabelsTimeline"/>
    <dgm:cxn modelId="{E221D103-B7A6-48D2-BC6B-646F254B904F}" type="presParOf" srcId="{16384FAB-C600-47F1-91A6-2EF972F345F9}" destId="{F1CEE27F-E297-4972-B373-BDB021CAF74B}" srcOrd="1" destOrd="0" presId="urn:microsoft.com/office/officeart/2017/3/layout/HorizontalLabelsTimeline"/>
    <dgm:cxn modelId="{740071C0-49B1-4904-8F24-AE402DF82BCC}" type="presParOf" srcId="{CB500B18-4CCC-44D0-A7EE-E63EC340604C}" destId="{3F1F843F-8CAA-4ECF-B5A2-211D6C43D3C6}" srcOrd="2" destOrd="0" presId="urn:microsoft.com/office/officeart/2017/3/layout/HorizontalLabelsTimeline"/>
    <dgm:cxn modelId="{6A29038F-105E-4BB3-AA63-E91CABBC4E0C}" type="presParOf" srcId="{CB500B18-4CCC-44D0-A7EE-E63EC340604C}" destId="{53B98CC0-1029-46A6-8053-0933F88F7705}" srcOrd="3" destOrd="0" presId="urn:microsoft.com/office/officeart/2017/3/layout/HorizontalLabelsTimeline"/>
    <dgm:cxn modelId="{AF8B01FD-C5EB-47EC-8E66-119D9C077399}" type="presParOf" srcId="{CB500B18-4CCC-44D0-A7EE-E63EC340604C}" destId="{ED7FD386-E91E-4500-9B1B-A5B2EA2DCD9E}" srcOrd="4" destOrd="0" presId="urn:microsoft.com/office/officeart/2017/3/layout/HorizontalLabelsTimeline"/>
    <dgm:cxn modelId="{747103D7-9496-4372-A799-1042E8B99B32}" type="presParOf" srcId="{4C5F54B5-504F-4069-AF1D-9A370FBD268C}" destId="{BB32D4E1-E69F-46D8-A522-A772249451B2}" srcOrd="5" destOrd="0" presId="urn:microsoft.com/office/officeart/2017/3/layout/HorizontalLabelsTimeline"/>
    <dgm:cxn modelId="{8B1935AE-94F2-43CE-A495-563BFD989FD7}" type="presParOf" srcId="{4C5F54B5-504F-4069-AF1D-9A370FBD268C}" destId="{C788CFC0-879B-459D-B825-1536DA15D172}" srcOrd="6" destOrd="0" presId="urn:microsoft.com/office/officeart/2017/3/layout/HorizontalLabelsTimeline"/>
    <dgm:cxn modelId="{FC607D56-3189-4BDF-8288-15A6C4F190FE}" type="presParOf" srcId="{C788CFC0-879B-459D-B825-1536DA15D172}" destId="{9C712A36-CB03-4451-B3A2-18F6A5C1A884}" srcOrd="0" destOrd="0" presId="urn:microsoft.com/office/officeart/2017/3/layout/HorizontalLabelsTimeline"/>
    <dgm:cxn modelId="{DEC35463-AFC9-4B10-BFF5-7269F9C288E3}" type="presParOf" srcId="{C788CFC0-879B-459D-B825-1536DA15D172}" destId="{89B2F520-8171-45A4-A57B-9A0F941493BD}" srcOrd="1" destOrd="0" presId="urn:microsoft.com/office/officeart/2017/3/layout/HorizontalLabelsTimeline"/>
    <dgm:cxn modelId="{38A75593-B6B3-4BA3-B001-3429D5E1F1D7}" type="presParOf" srcId="{89B2F520-8171-45A4-A57B-9A0F941493BD}" destId="{4FC67510-2A82-476C-9DFF-FF019072DF08}" srcOrd="0" destOrd="0" presId="urn:microsoft.com/office/officeart/2017/3/layout/HorizontalLabelsTimeline"/>
    <dgm:cxn modelId="{45C48460-6EE7-4B7A-AC5E-655580F1A44D}" type="presParOf" srcId="{89B2F520-8171-45A4-A57B-9A0F941493BD}" destId="{2DC82D2D-A438-4C0A-A24E-C86353EED3C2}" srcOrd="1" destOrd="0" presId="urn:microsoft.com/office/officeart/2017/3/layout/HorizontalLabelsTimeline"/>
    <dgm:cxn modelId="{433EEBF0-3BF2-4F4B-8471-1BF59BF33914}" type="presParOf" srcId="{C788CFC0-879B-459D-B825-1536DA15D172}" destId="{046F1E93-933D-4553-B471-68438C74E4D3}" srcOrd="2" destOrd="0" presId="urn:microsoft.com/office/officeart/2017/3/layout/HorizontalLabelsTimeline"/>
    <dgm:cxn modelId="{74420E57-B0F0-4E9E-8939-6209E9FCAAC1}" type="presParOf" srcId="{C788CFC0-879B-459D-B825-1536DA15D172}" destId="{2E636B73-23FE-4708-952C-0E53AB8F0955}" srcOrd="3" destOrd="0" presId="urn:microsoft.com/office/officeart/2017/3/layout/HorizontalLabelsTimeline"/>
    <dgm:cxn modelId="{52FB3EB9-7927-42E5-89E5-037BB289FF10}" type="presParOf" srcId="{C788CFC0-879B-459D-B825-1536DA15D172}" destId="{107833BA-405F-4BBB-BFB7-88577CA8ADF2}" srcOrd="4" destOrd="0" presId="urn:microsoft.com/office/officeart/2017/3/layout/HorizontalLabelsTimeline"/>
    <dgm:cxn modelId="{FE1D4523-EB2C-40BA-B06C-0C32FDD15CF9}" type="presParOf" srcId="{4C5F54B5-504F-4069-AF1D-9A370FBD268C}" destId="{E06C4B5C-9C65-403C-9306-928B54CF2795}" srcOrd="7" destOrd="0" presId="urn:microsoft.com/office/officeart/2017/3/layout/HorizontalLabelsTimeline"/>
    <dgm:cxn modelId="{3921CED7-9216-4549-840C-FA2A2043B52C}" type="presParOf" srcId="{4C5F54B5-504F-4069-AF1D-9A370FBD268C}" destId="{3EEFF195-729F-4808-8D5A-91B09D2D6654}" srcOrd="8" destOrd="0" presId="urn:microsoft.com/office/officeart/2017/3/layout/HorizontalLabelsTimeline"/>
    <dgm:cxn modelId="{510B977E-D6D8-47DD-A17F-BA7D3361027D}" type="presParOf" srcId="{3EEFF195-729F-4808-8D5A-91B09D2D6654}" destId="{F8BC1256-B9C7-4442-9519-0D564C14FF15}" srcOrd="0" destOrd="0" presId="urn:microsoft.com/office/officeart/2017/3/layout/HorizontalLabelsTimeline"/>
    <dgm:cxn modelId="{D91BA0D5-5DE6-4198-B7CB-E8994341BC5B}" type="presParOf" srcId="{3EEFF195-729F-4808-8D5A-91B09D2D6654}" destId="{8D1DD2B9-A9F0-4475-A77C-B2C9679F3A29}" srcOrd="1" destOrd="0" presId="urn:microsoft.com/office/officeart/2017/3/layout/HorizontalLabelsTimeline"/>
    <dgm:cxn modelId="{E51A3AFB-1038-4F2B-B39B-291A8CA02993}" type="presParOf" srcId="{8D1DD2B9-A9F0-4475-A77C-B2C9679F3A29}" destId="{40FDC6DD-51CA-438B-9ACC-69D2A77C61BB}" srcOrd="0" destOrd="0" presId="urn:microsoft.com/office/officeart/2017/3/layout/HorizontalLabelsTimeline"/>
    <dgm:cxn modelId="{88F42C41-AEF3-42AE-9633-5B6B4A36394F}" type="presParOf" srcId="{8D1DD2B9-A9F0-4475-A77C-B2C9679F3A29}" destId="{CEA24666-4970-4DE0-B9DF-777AFFCD6B54}" srcOrd="1" destOrd="0" presId="urn:microsoft.com/office/officeart/2017/3/layout/HorizontalLabelsTimeline"/>
    <dgm:cxn modelId="{0647A46C-817E-4194-B73B-18926D1D13FC}" type="presParOf" srcId="{3EEFF195-729F-4808-8D5A-91B09D2D6654}" destId="{F893ACD6-0C33-45F9-A9CC-17C186F26E94}" srcOrd="2" destOrd="0" presId="urn:microsoft.com/office/officeart/2017/3/layout/HorizontalLabelsTimeline"/>
    <dgm:cxn modelId="{5C60190F-869B-4494-A0BC-2D0B435EA46B}" type="presParOf" srcId="{3EEFF195-729F-4808-8D5A-91B09D2D6654}" destId="{BBBBFBA6-F59E-4E15-8D84-65E3724F4E7F}" srcOrd="3" destOrd="0" presId="urn:microsoft.com/office/officeart/2017/3/layout/HorizontalLabelsTimeline"/>
    <dgm:cxn modelId="{9EA9F80A-6A05-4910-AFDF-40E1E1FB4182}" type="presParOf" srcId="{3EEFF195-729F-4808-8D5A-91B09D2D6654}" destId="{7A696B03-EBFC-4AD6-8818-62395936AAE7}" srcOrd="4" destOrd="0" presId="urn:microsoft.com/office/officeart/2017/3/layout/HorizontalLabelsTimeline"/>
    <dgm:cxn modelId="{BBFEA389-4684-4638-BD52-6BC8C8A98D60}" type="presParOf" srcId="{4C5F54B5-504F-4069-AF1D-9A370FBD268C}" destId="{A22CDFD8-B223-4A8B-A5ED-5973773B822D}" srcOrd="9" destOrd="0" presId="urn:microsoft.com/office/officeart/2017/3/layout/HorizontalLabelsTimeline"/>
    <dgm:cxn modelId="{46E98B6E-ABF4-4B5C-8405-9828961ED89A}" type="presParOf" srcId="{4C5F54B5-504F-4069-AF1D-9A370FBD268C}" destId="{61AC14B8-B9B4-4330-828A-D99825E6B57D}" srcOrd="10" destOrd="0" presId="urn:microsoft.com/office/officeart/2017/3/layout/HorizontalLabelsTimeline"/>
    <dgm:cxn modelId="{1A429101-5C45-4B67-82EF-077986FB4583}" type="presParOf" srcId="{61AC14B8-B9B4-4330-828A-D99825E6B57D}" destId="{46B8EF00-FF0C-4F9F-9924-9B1E12186A35}" srcOrd="0" destOrd="0" presId="urn:microsoft.com/office/officeart/2017/3/layout/HorizontalLabelsTimeline"/>
    <dgm:cxn modelId="{0EEF19AD-F080-4F58-85D8-A2CAAA97A288}" type="presParOf" srcId="{61AC14B8-B9B4-4330-828A-D99825E6B57D}" destId="{1FB52FF0-3976-4BDE-AA8B-DBCC664B6538}" srcOrd="1" destOrd="0" presId="urn:microsoft.com/office/officeart/2017/3/layout/HorizontalLabelsTimeline"/>
    <dgm:cxn modelId="{E932867A-3E12-454D-BD48-7A32F4C86785}" type="presParOf" srcId="{1FB52FF0-3976-4BDE-AA8B-DBCC664B6538}" destId="{3E02EA7A-0408-4A38-BD6D-BD4F16CCCC7F}" srcOrd="0" destOrd="0" presId="urn:microsoft.com/office/officeart/2017/3/layout/HorizontalLabelsTimeline"/>
    <dgm:cxn modelId="{DF443A52-9932-46BA-A2BE-47FF2E79E00E}" type="presParOf" srcId="{1FB52FF0-3976-4BDE-AA8B-DBCC664B6538}" destId="{68DFA7FD-B00C-4584-98B4-21E90E877CF7}" srcOrd="1" destOrd="0" presId="urn:microsoft.com/office/officeart/2017/3/layout/HorizontalLabelsTimeline"/>
    <dgm:cxn modelId="{A3637BD9-E76B-4695-94D8-76F8FA419003}" type="presParOf" srcId="{61AC14B8-B9B4-4330-828A-D99825E6B57D}" destId="{78E1FCA9-05F8-4FC8-95C7-3A6A3417D56E}" srcOrd="2" destOrd="0" presId="urn:microsoft.com/office/officeart/2017/3/layout/HorizontalLabelsTimeline"/>
    <dgm:cxn modelId="{14E485E2-CC90-45C7-A6A8-E8811261DDE1}" type="presParOf" srcId="{61AC14B8-B9B4-4330-828A-D99825E6B57D}" destId="{D72C3978-7C75-4B02-A126-D4DBAC48D492}" srcOrd="3" destOrd="0" presId="urn:microsoft.com/office/officeart/2017/3/layout/HorizontalLabelsTimeline"/>
    <dgm:cxn modelId="{F4D1A2E3-0238-4FA3-8416-50253152DBF0}" type="presParOf" srcId="{61AC14B8-B9B4-4330-828A-D99825E6B57D}" destId="{20D19243-2FFC-40F5-810E-4D6C1D0EC68B}" srcOrd="4" destOrd="0" presId="urn:microsoft.com/office/officeart/2017/3/layout/HorizontalLabelsTimeline"/>
    <dgm:cxn modelId="{D6CD153D-A863-4E76-927C-E94FC94CD587}" type="presParOf" srcId="{4C5F54B5-504F-4069-AF1D-9A370FBD268C}" destId="{0F89EF3A-6299-44F7-9DD1-53814226DB25}" srcOrd="11" destOrd="0" presId="urn:microsoft.com/office/officeart/2017/3/layout/HorizontalLabelsTimeline"/>
    <dgm:cxn modelId="{67E97AD6-5C9A-4A77-ADD4-EEF81B22DBFB}" type="presParOf" srcId="{4C5F54B5-504F-4069-AF1D-9A370FBD268C}" destId="{8F7A4F7A-ACF9-4B7F-B9C0-49801C529D56}" srcOrd="12" destOrd="0" presId="urn:microsoft.com/office/officeart/2017/3/layout/HorizontalLabelsTimeline"/>
    <dgm:cxn modelId="{72CB2DA2-5AA1-4C6E-83CD-BEBD7BB10BB1}" type="presParOf" srcId="{8F7A4F7A-ACF9-4B7F-B9C0-49801C529D56}" destId="{CDBAC41B-1A5A-45D4-A8C3-F7D93703BEB0}" srcOrd="0" destOrd="0" presId="urn:microsoft.com/office/officeart/2017/3/layout/HorizontalLabelsTimeline"/>
    <dgm:cxn modelId="{E5B75870-D6B0-4BB4-9F08-2C9333542F2E}" type="presParOf" srcId="{8F7A4F7A-ACF9-4B7F-B9C0-49801C529D56}" destId="{9BD850F7-E9AF-48B6-BEE6-612CA0887301}" srcOrd="1" destOrd="0" presId="urn:microsoft.com/office/officeart/2017/3/layout/HorizontalLabelsTimeline"/>
    <dgm:cxn modelId="{A0CD1E65-7C97-4991-AD4F-09759FDD72D9}" type="presParOf" srcId="{9BD850F7-E9AF-48B6-BEE6-612CA0887301}" destId="{F8426000-0187-4DA8-B13B-D4E2062BAF8E}" srcOrd="0" destOrd="0" presId="urn:microsoft.com/office/officeart/2017/3/layout/HorizontalLabelsTimeline"/>
    <dgm:cxn modelId="{CE1FF55E-33FA-43B6-83B1-A6C5ECA2EB54}" type="presParOf" srcId="{9BD850F7-E9AF-48B6-BEE6-612CA0887301}" destId="{407BE42C-EFB9-402B-9FDB-0023D8D4DDE9}" srcOrd="1" destOrd="0" presId="urn:microsoft.com/office/officeart/2017/3/layout/HorizontalLabelsTimeline"/>
    <dgm:cxn modelId="{1A633EB9-796B-4ACC-A749-ACDF7D30B567}" type="presParOf" srcId="{8F7A4F7A-ACF9-4B7F-B9C0-49801C529D56}" destId="{E2E9981C-20ED-400A-8F0E-527EC30D04F2}" srcOrd="2" destOrd="0" presId="urn:microsoft.com/office/officeart/2017/3/layout/HorizontalLabelsTimeline"/>
    <dgm:cxn modelId="{9192AE94-BE61-4554-9993-87313F35DAF1}" type="presParOf" srcId="{8F7A4F7A-ACF9-4B7F-B9C0-49801C529D56}" destId="{576FDA9D-5DD4-4E2D-93FE-9BF634A224B2}" srcOrd="3" destOrd="0" presId="urn:microsoft.com/office/officeart/2017/3/layout/HorizontalLabelsTimeline"/>
    <dgm:cxn modelId="{EE4C394D-3453-448E-9F79-802B2B5F9C34}" type="presParOf" srcId="{8F7A4F7A-ACF9-4B7F-B9C0-49801C529D56}" destId="{F772A68C-6E04-4976-8528-9704E2946C20}" srcOrd="4" destOrd="0" presId="urn:microsoft.com/office/officeart/2017/3/layout/HorizontalLabelsTimeline"/>
    <dgm:cxn modelId="{4A072E4F-B006-4AC6-ABDB-C2FF87CC54D4}" type="presParOf" srcId="{4C5F54B5-504F-4069-AF1D-9A370FBD268C}" destId="{DA7C4F82-89A0-4073-B175-2CC5456B13AC}" srcOrd="13" destOrd="0" presId="urn:microsoft.com/office/officeart/2017/3/layout/HorizontalLabelsTimeline"/>
    <dgm:cxn modelId="{A9AFF76E-E301-4C73-9299-5414BD65AF6D}" type="presParOf" srcId="{4C5F54B5-504F-4069-AF1D-9A370FBD268C}" destId="{2E6DB909-9214-43AA-AEA3-7436203BFD1F}" srcOrd="14" destOrd="0" presId="urn:microsoft.com/office/officeart/2017/3/layout/HorizontalLabelsTimeline"/>
    <dgm:cxn modelId="{736AAEA4-2112-4377-A1FF-0208CE8EE7D2}" type="presParOf" srcId="{2E6DB909-9214-43AA-AEA3-7436203BFD1F}" destId="{576F3E6B-E27A-48AB-9801-7E99E4C1244D}" srcOrd="0" destOrd="0" presId="urn:microsoft.com/office/officeart/2017/3/layout/HorizontalLabelsTimeline"/>
    <dgm:cxn modelId="{2E11562F-3F7D-4718-A404-FA36E9A99FE2}" type="presParOf" srcId="{2E6DB909-9214-43AA-AEA3-7436203BFD1F}" destId="{EB46A601-2019-45E0-AF86-94DEB5AC7A31}" srcOrd="1" destOrd="0" presId="urn:microsoft.com/office/officeart/2017/3/layout/HorizontalLabelsTimeline"/>
    <dgm:cxn modelId="{64385933-0B80-42A6-BE9D-2BC0F9F0B28A}" type="presParOf" srcId="{EB46A601-2019-45E0-AF86-94DEB5AC7A31}" destId="{3AB39FF2-E132-4130-89CC-42770016E35B}" srcOrd="0" destOrd="0" presId="urn:microsoft.com/office/officeart/2017/3/layout/HorizontalLabelsTimeline"/>
    <dgm:cxn modelId="{C05C856B-B3D5-4D66-9570-3742B66682F5}" type="presParOf" srcId="{EB46A601-2019-45E0-AF86-94DEB5AC7A31}" destId="{3A64BFDA-37F5-46AB-BFD8-679CE82508E6}" srcOrd="1" destOrd="0" presId="urn:microsoft.com/office/officeart/2017/3/layout/HorizontalLabelsTimeline"/>
    <dgm:cxn modelId="{4D74C451-DE8A-4AA5-B934-DB859BE3C0EE}" type="presParOf" srcId="{2E6DB909-9214-43AA-AEA3-7436203BFD1F}" destId="{56381C01-6261-42C9-B794-B121B1248BCE}" srcOrd="2" destOrd="0" presId="urn:microsoft.com/office/officeart/2017/3/layout/HorizontalLabelsTimeline"/>
    <dgm:cxn modelId="{87162B06-E68B-4863-9AB4-6174C4D957A3}" type="presParOf" srcId="{2E6DB909-9214-43AA-AEA3-7436203BFD1F}" destId="{5A39CE95-4F2D-48B9-AE01-0C06A43492F8}" srcOrd="3" destOrd="0" presId="urn:microsoft.com/office/officeart/2017/3/layout/HorizontalLabelsTimeline"/>
    <dgm:cxn modelId="{1EB3132A-C3A9-490E-B708-E6F9AC203441}" type="presParOf" srcId="{2E6DB909-9214-43AA-AEA3-7436203BFD1F}" destId="{021C65C4-C39A-457B-9E21-6E279474C2B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463CF-3E0D-4FFA-8014-253A113F43A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7522DE5-0D9E-4F9B-A096-3D2D15AAA587}">
      <dgm:prSet/>
      <dgm:spPr/>
      <dgm:t>
        <a:bodyPr/>
        <a:lstStyle/>
        <a:p>
          <a:r>
            <a:rPr lang="en-US" dirty="0"/>
            <a:t>Building on forthcoming interoperability rules</a:t>
          </a:r>
        </a:p>
      </dgm:t>
    </dgm:pt>
    <dgm:pt modelId="{ABEFA111-0427-4764-91F8-DF7CE71DCCB5}" type="parTrans" cxnId="{15DDF3FD-6218-4782-8F47-E153DD699A30}">
      <dgm:prSet/>
      <dgm:spPr/>
      <dgm:t>
        <a:bodyPr/>
        <a:lstStyle/>
        <a:p>
          <a:endParaRPr lang="en-US"/>
        </a:p>
      </dgm:t>
    </dgm:pt>
    <dgm:pt modelId="{5D001B88-2C51-4467-AA77-8F3F4493ECE8}" type="sibTrans" cxnId="{15DDF3FD-6218-4782-8F47-E153DD699A30}">
      <dgm:prSet/>
      <dgm:spPr/>
      <dgm:t>
        <a:bodyPr/>
        <a:lstStyle/>
        <a:p>
          <a:endParaRPr lang="en-US"/>
        </a:p>
      </dgm:t>
    </dgm:pt>
    <dgm:pt modelId="{2C676EA1-8D21-402F-957A-FA3577C9F616}">
      <dgm:prSet/>
      <dgm:spPr/>
      <dgm:t>
        <a:bodyPr/>
        <a:lstStyle/>
        <a:p>
          <a:r>
            <a:rPr lang="en-US" dirty="0"/>
            <a:t>Address patient empowerment &amp; access</a:t>
          </a:r>
        </a:p>
      </dgm:t>
    </dgm:pt>
    <dgm:pt modelId="{4CF129F5-F13C-43D5-A13C-79D6AF4E7F23}" type="parTrans" cxnId="{2B9B58DA-1E69-4ABC-9274-DC950F0B30FF}">
      <dgm:prSet/>
      <dgm:spPr/>
      <dgm:t>
        <a:bodyPr/>
        <a:lstStyle/>
        <a:p>
          <a:endParaRPr lang="en-US"/>
        </a:p>
      </dgm:t>
    </dgm:pt>
    <dgm:pt modelId="{CB19EF51-1EAA-4AFF-8AD1-01F02C2A302D}" type="sibTrans" cxnId="{2B9B58DA-1E69-4ABC-9274-DC950F0B30FF}">
      <dgm:prSet/>
      <dgm:spPr/>
      <dgm:t>
        <a:bodyPr/>
        <a:lstStyle/>
        <a:p>
          <a:endParaRPr lang="en-US"/>
        </a:p>
      </dgm:t>
    </dgm:pt>
    <dgm:pt modelId="{90996EA6-F650-471E-BCF7-6D35DA18A6F2}" type="pres">
      <dgm:prSet presAssocID="{000463CF-3E0D-4FFA-8014-253A113F43A3}" presName="root" presStyleCnt="0">
        <dgm:presLayoutVars>
          <dgm:dir/>
          <dgm:resizeHandles val="exact"/>
        </dgm:presLayoutVars>
      </dgm:prSet>
      <dgm:spPr/>
    </dgm:pt>
    <dgm:pt modelId="{D0B81DC2-D499-40AD-AAFD-158D8DD98493}" type="pres">
      <dgm:prSet presAssocID="{87522DE5-0D9E-4F9B-A096-3D2D15AAA587}" presName="compNode" presStyleCnt="0"/>
      <dgm:spPr/>
    </dgm:pt>
    <dgm:pt modelId="{0832071B-6903-4430-8240-EB9222B59DFB}" type="pres">
      <dgm:prSet presAssocID="{87522DE5-0D9E-4F9B-A096-3D2D15AAA58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nections"/>
        </a:ext>
      </dgm:extLst>
    </dgm:pt>
    <dgm:pt modelId="{7EE318B2-D259-437D-8E4C-B6F1B3C4BB28}" type="pres">
      <dgm:prSet presAssocID="{87522DE5-0D9E-4F9B-A096-3D2D15AAA587}" presName="spaceRect" presStyleCnt="0"/>
      <dgm:spPr/>
    </dgm:pt>
    <dgm:pt modelId="{F9223799-648C-4302-AF9E-DDDD9E180E8C}" type="pres">
      <dgm:prSet presAssocID="{87522DE5-0D9E-4F9B-A096-3D2D15AAA587}" presName="textRect" presStyleLbl="revTx" presStyleIdx="0" presStyleCnt="2">
        <dgm:presLayoutVars>
          <dgm:chMax val="1"/>
          <dgm:chPref val="1"/>
        </dgm:presLayoutVars>
      </dgm:prSet>
      <dgm:spPr/>
    </dgm:pt>
    <dgm:pt modelId="{5CE5425C-74E5-4233-9848-879C9B148611}" type="pres">
      <dgm:prSet presAssocID="{5D001B88-2C51-4467-AA77-8F3F4493ECE8}" presName="sibTrans" presStyleCnt="0"/>
      <dgm:spPr/>
    </dgm:pt>
    <dgm:pt modelId="{868C08F6-20EB-4030-B87C-68802E23501E}" type="pres">
      <dgm:prSet presAssocID="{2C676EA1-8D21-402F-957A-FA3577C9F616}" presName="compNode" presStyleCnt="0"/>
      <dgm:spPr/>
    </dgm:pt>
    <dgm:pt modelId="{469F91C3-9559-409A-9702-999797E8A814}" type="pres">
      <dgm:prSet presAssocID="{2C676EA1-8D21-402F-957A-FA3577C9F61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79A410F1-EA4B-4CCF-B74C-0E38CA7BA576}" type="pres">
      <dgm:prSet presAssocID="{2C676EA1-8D21-402F-957A-FA3577C9F616}" presName="spaceRect" presStyleCnt="0"/>
      <dgm:spPr/>
    </dgm:pt>
    <dgm:pt modelId="{7EE52453-56FF-4E3A-9B37-F09A8FE7B65E}" type="pres">
      <dgm:prSet presAssocID="{2C676EA1-8D21-402F-957A-FA3577C9F616}" presName="textRect" presStyleLbl="revTx" presStyleIdx="1" presStyleCnt="2">
        <dgm:presLayoutVars>
          <dgm:chMax val="1"/>
          <dgm:chPref val="1"/>
        </dgm:presLayoutVars>
      </dgm:prSet>
      <dgm:spPr/>
    </dgm:pt>
  </dgm:ptLst>
  <dgm:cxnLst>
    <dgm:cxn modelId="{800C6006-3551-4608-BB6D-2CFC8E137972}" type="presOf" srcId="{2C676EA1-8D21-402F-957A-FA3577C9F616}" destId="{7EE52453-56FF-4E3A-9B37-F09A8FE7B65E}" srcOrd="0" destOrd="0" presId="urn:microsoft.com/office/officeart/2018/2/layout/IconLabelList"/>
    <dgm:cxn modelId="{1B9BDA12-53D7-4655-BB08-9AE33E210E79}" type="presOf" srcId="{87522DE5-0D9E-4F9B-A096-3D2D15AAA587}" destId="{F9223799-648C-4302-AF9E-DDDD9E180E8C}" srcOrd="0" destOrd="0" presId="urn:microsoft.com/office/officeart/2018/2/layout/IconLabelList"/>
    <dgm:cxn modelId="{6699ED5F-F9C2-4AF0-A054-A299DE958708}" type="presOf" srcId="{000463CF-3E0D-4FFA-8014-253A113F43A3}" destId="{90996EA6-F650-471E-BCF7-6D35DA18A6F2}" srcOrd="0" destOrd="0" presId="urn:microsoft.com/office/officeart/2018/2/layout/IconLabelList"/>
    <dgm:cxn modelId="{2B9B58DA-1E69-4ABC-9274-DC950F0B30FF}" srcId="{000463CF-3E0D-4FFA-8014-253A113F43A3}" destId="{2C676EA1-8D21-402F-957A-FA3577C9F616}" srcOrd="1" destOrd="0" parTransId="{4CF129F5-F13C-43D5-A13C-79D6AF4E7F23}" sibTransId="{CB19EF51-1EAA-4AFF-8AD1-01F02C2A302D}"/>
    <dgm:cxn modelId="{15DDF3FD-6218-4782-8F47-E153DD699A30}" srcId="{000463CF-3E0D-4FFA-8014-253A113F43A3}" destId="{87522DE5-0D9E-4F9B-A096-3D2D15AAA587}" srcOrd="0" destOrd="0" parTransId="{ABEFA111-0427-4764-91F8-DF7CE71DCCB5}" sibTransId="{5D001B88-2C51-4467-AA77-8F3F4493ECE8}"/>
    <dgm:cxn modelId="{1FA6FD6D-FED2-410E-B57A-F5EE9932DA82}" type="presParOf" srcId="{90996EA6-F650-471E-BCF7-6D35DA18A6F2}" destId="{D0B81DC2-D499-40AD-AAFD-158D8DD98493}" srcOrd="0" destOrd="0" presId="urn:microsoft.com/office/officeart/2018/2/layout/IconLabelList"/>
    <dgm:cxn modelId="{CEE28B44-207C-4AC7-8C70-0783DB27AAF6}" type="presParOf" srcId="{D0B81DC2-D499-40AD-AAFD-158D8DD98493}" destId="{0832071B-6903-4430-8240-EB9222B59DFB}" srcOrd="0" destOrd="0" presId="urn:microsoft.com/office/officeart/2018/2/layout/IconLabelList"/>
    <dgm:cxn modelId="{8DC51F67-6CD6-4ACA-84B4-3A1204E3BC91}" type="presParOf" srcId="{D0B81DC2-D499-40AD-AAFD-158D8DD98493}" destId="{7EE318B2-D259-437D-8E4C-B6F1B3C4BB28}" srcOrd="1" destOrd="0" presId="urn:microsoft.com/office/officeart/2018/2/layout/IconLabelList"/>
    <dgm:cxn modelId="{999D98C7-1A2E-42E1-A525-7554F3E0E334}" type="presParOf" srcId="{D0B81DC2-D499-40AD-AAFD-158D8DD98493}" destId="{F9223799-648C-4302-AF9E-DDDD9E180E8C}" srcOrd="2" destOrd="0" presId="urn:microsoft.com/office/officeart/2018/2/layout/IconLabelList"/>
    <dgm:cxn modelId="{B0317557-6689-4FB8-814A-F8F3E60D5D12}" type="presParOf" srcId="{90996EA6-F650-471E-BCF7-6D35DA18A6F2}" destId="{5CE5425C-74E5-4233-9848-879C9B148611}" srcOrd="1" destOrd="0" presId="urn:microsoft.com/office/officeart/2018/2/layout/IconLabelList"/>
    <dgm:cxn modelId="{1042471A-2E47-4A77-9452-866EFC04DC65}" type="presParOf" srcId="{90996EA6-F650-471E-BCF7-6D35DA18A6F2}" destId="{868C08F6-20EB-4030-B87C-68802E23501E}" srcOrd="2" destOrd="0" presId="urn:microsoft.com/office/officeart/2018/2/layout/IconLabelList"/>
    <dgm:cxn modelId="{E4B0F219-106B-43CB-AC84-B75AE976C027}" type="presParOf" srcId="{868C08F6-20EB-4030-B87C-68802E23501E}" destId="{469F91C3-9559-409A-9702-999797E8A814}" srcOrd="0" destOrd="0" presId="urn:microsoft.com/office/officeart/2018/2/layout/IconLabelList"/>
    <dgm:cxn modelId="{0FEBC105-7D78-488D-A2B5-4747AC4A111E}" type="presParOf" srcId="{868C08F6-20EB-4030-B87C-68802E23501E}" destId="{79A410F1-EA4B-4CCF-B74C-0E38CA7BA576}" srcOrd="1" destOrd="0" presId="urn:microsoft.com/office/officeart/2018/2/layout/IconLabelList"/>
    <dgm:cxn modelId="{C3A4078C-98C9-44C8-A84A-1D58E3F5BE08}" type="presParOf" srcId="{868C08F6-20EB-4030-B87C-68802E23501E}" destId="{7EE52453-56FF-4E3A-9B37-F09A8FE7B65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49C5F-9D54-4BCF-BAF2-42B56B5A2649}">
      <dsp:nvSpPr>
        <dsp:cNvPr id="0" name=""/>
        <dsp:cNvSpPr/>
      </dsp:nvSpPr>
      <dsp:spPr>
        <a:xfrm>
          <a:off x="408846" y="799448"/>
          <a:ext cx="667617" cy="667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C7566A-4729-48E9-BB4A-5D2C70C07D48}">
      <dsp:nvSpPr>
        <dsp:cNvPr id="0" name=""/>
        <dsp:cNvSpPr/>
      </dsp:nvSpPr>
      <dsp:spPr>
        <a:xfrm>
          <a:off x="857" y="1689775"/>
          <a:ext cx="1483593" cy="59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Interoperability</a:t>
          </a:r>
        </a:p>
      </dsp:txBody>
      <dsp:txXfrm>
        <a:off x="857" y="1689775"/>
        <a:ext cx="1483593" cy="593437"/>
      </dsp:txXfrm>
    </dsp:sp>
    <dsp:sp modelId="{F301B831-8CBE-4A1D-9995-01307ECAFC3E}">
      <dsp:nvSpPr>
        <dsp:cNvPr id="0" name=""/>
        <dsp:cNvSpPr/>
      </dsp:nvSpPr>
      <dsp:spPr>
        <a:xfrm>
          <a:off x="2152068" y="799448"/>
          <a:ext cx="667617" cy="6676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5190C9-51FC-46BB-833C-8EE7FB517653}">
      <dsp:nvSpPr>
        <dsp:cNvPr id="0" name=""/>
        <dsp:cNvSpPr/>
      </dsp:nvSpPr>
      <dsp:spPr>
        <a:xfrm>
          <a:off x="1744080" y="1689775"/>
          <a:ext cx="1483593" cy="59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Patient Access</a:t>
          </a:r>
        </a:p>
      </dsp:txBody>
      <dsp:txXfrm>
        <a:off x="1744080" y="1689775"/>
        <a:ext cx="1483593" cy="593437"/>
      </dsp:txXfrm>
    </dsp:sp>
    <dsp:sp modelId="{9B45A839-30AC-4F77-9CCA-6574ED639559}">
      <dsp:nvSpPr>
        <dsp:cNvPr id="0" name=""/>
        <dsp:cNvSpPr/>
      </dsp:nvSpPr>
      <dsp:spPr>
        <a:xfrm>
          <a:off x="3895291" y="799448"/>
          <a:ext cx="667617" cy="667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A38DA-6647-4F38-95FD-CFFACDA9B646}">
      <dsp:nvSpPr>
        <dsp:cNvPr id="0" name=""/>
        <dsp:cNvSpPr/>
      </dsp:nvSpPr>
      <dsp:spPr>
        <a:xfrm>
          <a:off x="3487303" y="1689775"/>
          <a:ext cx="1483593" cy="59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Telemedicine</a:t>
          </a:r>
        </a:p>
      </dsp:txBody>
      <dsp:txXfrm>
        <a:off x="3487303" y="1689775"/>
        <a:ext cx="1483593" cy="593437"/>
      </dsp:txXfrm>
    </dsp:sp>
    <dsp:sp modelId="{5D64C2BB-E21C-4460-A69A-679AEFAF172B}">
      <dsp:nvSpPr>
        <dsp:cNvPr id="0" name=""/>
        <dsp:cNvSpPr/>
      </dsp:nvSpPr>
      <dsp:spPr>
        <a:xfrm>
          <a:off x="5638514" y="799448"/>
          <a:ext cx="667617" cy="667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7F7610-BD66-46DD-AC0C-4DF42E7621A5}">
      <dsp:nvSpPr>
        <dsp:cNvPr id="0" name=""/>
        <dsp:cNvSpPr/>
      </dsp:nvSpPr>
      <dsp:spPr>
        <a:xfrm>
          <a:off x="5230525" y="1689775"/>
          <a:ext cx="1483593" cy="59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Cybersecurity</a:t>
          </a:r>
        </a:p>
      </dsp:txBody>
      <dsp:txXfrm>
        <a:off x="5230525" y="1689775"/>
        <a:ext cx="1483593" cy="593437"/>
      </dsp:txXfrm>
    </dsp:sp>
    <dsp:sp modelId="{F1D9B75C-A7AE-4968-9EE7-C87DF7FC542A}">
      <dsp:nvSpPr>
        <dsp:cNvPr id="0" name=""/>
        <dsp:cNvSpPr/>
      </dsp:nvSpPr>
      <dsp:spPr>
        <a:xfrm>
          <a:off x="7381736" y="799448"/>
          <a:ext cx="667617" cy="6676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FA7964-FCB8-4884-9FD6-F1276B13EB0D}">
      <dsp:nvSpPr>
        <dsp:cNvPr id="0" name=""/>
        <dsp:cNvSpPr/>
      </dsp:nvSpPr>
      <dsp:spPr>
        <a:xfrm>
          <a:off x="6973748" y="1689775"/>
          <a:ext cx="1483593" cy="59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Value-based Care &amp; Quality Improvement</a:t>
          </a:r>
        </a:p>
      </dsp:txBody>
      <dsp:txXfrm>
        <a:off x="6973748" y="1689775"/>
        <a:ext cx="1483593" cy="593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6A0B0-C892-4062-99E0-1AF096996821}">
      <dsp:nvSpPr>
        <dsp:cNvPr id="0" name=""/>
        <dsp:cNvSpPr/>
      </dsp:nvSpPr>
      <dsp:spPr>
        <a:xfrm>
          <a:off x="1083333" y="0"/>
          <a:ext cx="1158312" cy="7378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362C94-ED44-4725-AB72-13496DABA51C}">
      <dsp:nvSpPr>
        <dsp:cNvPr id="0" name=""/>
        <dsp:cNvSpPr/>
      </dsp:nvSpPr>
      <dsp:spPr>
        <a:xfrm>
          <a:off x="7757" y="821855"/>
          <a:ext cx="3309464" cy="31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CMS</a:t>
          </a:r>
        </a:p>
      </dsp:txBody>
      <dsp:txXfrm>
        <a:off x="7757" y="821855"/>
        <a:ext cx="3309464" cy="316218"/>
      </dsp:txXfrm>
    </dsp:sp>
    <dsp:sp modelId="{27DF2B3D-0853-4727-A972-9579099E4AE6}">
      <dsp:nvSpPr>
        <dsp:cNvPr id="0" name=""/>
        <dsp:cNvSpPr/>
      </dsp:nvSpPr>
      <dsp:spPr>
        <a:xfrm>
          <a:off x="7757" y="1177149"/>
          <a:ext cx="3309464" cy="189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Willing to use the hammer to move industry</a:t>
          </a:r>
        </a:p>
        <a:p>
          <a:pPr marL="0" lvl="0" indent="0" algn="l" defTabSz="889000">
            <a:lnSpc>
              <a:spcPct val="100000"/>
            </a:lnSpc>
            <a:spcBef>
              <a:spcPct val="0"/>
            </a:spcBef>
            <a:spcAft>
              <a:spcPct val="35000"/>
            </a:spcAft>
            <a:buNone/>
          </a:pPr>
          <a:r>
            <a:rPr lang="en-US" sz="2000" kern="1200" dirty="0"/>
            <a:t>Personal commitment from leadership</a:t>
          </a:r>
        </a:p>
        <a:p>
          <a:pPr marL="0" lvl="0" indent="0" algn="l" defTabSz="889000">
            <a:lnSpc>
              <a:spcPct val="100000"/>
            </a:lnSpc>
            <a:spcBef>
              <a:spcPct val="0"/>
            </a:spcBef>
            <a:spcAft>
              <a:spcPct val="35000"/>
            </a:spcAft>
            <a:buNone/>
          </a:pPr>
          <a:r>
            <a:rPr lang="en-US" sz="2000" kern="1200" dirty="0"/>
            <a:t>ADT requirement</a:t>
          </a:r>
        </a:p>
        <a:p>
          <a:pPr marL="0" lvl="0" indent="0" algn="l" defTabSz="889000">
            <a:lnSpc>
              <a:spcPct val="100000"/>
            </a:lnSpc>
            <a:spcBef>
              <a:spcPct val="0"/>
            </a:spcBef>
            <a:spcAft>
              <a:spcPct val="35000"/>
            </a:spcAft>
            <a:buNone/>
          </a:pPr>
          <a:r>
            <a:rPr lang="en-US" sz="2000" kern="1200" dirty="0"/>
            <a:t>Less stress on Promoting Interoperability Program</a:t>
          </a:r>
        </a:p>
        <a:p>
          <a:pPr marL="0" lvl="0" indent="0" algn="l" defTabSz="889000">
            <a:lnSpc>
              <a:spcPct val="100000"/>
            </a:lnSpc>
            <a:spcBef>
              <a:spcPct val="0"/>
            </a:spcBef>
            <a:spcAft>
              <a:spcPct val="35000"/>
            </a:spcAft>
            <a:buNone/>
          </a:pPr>
          <a:r>
            <a:rPr lang="en-US" sz="2000" kern="1200" dirty="0"/>
            <a:t>Medicaid Refor</a:t>
          </a:r>
          <a:r>
            <a:rPr lang="en-US" sz="1700" kern="1200" dirty="0"/>
            <a:t>m</a:t>
          </a:r>
        </a:p>
      </dsp:txBody>
      <dsp:txXfrm>
        <a:off x="7757" y="1177149"/>
        <a:ext cx="3309464" cy="1892962"/>
      </dsp:txXfrm>
    </dsp:sp>
    <dsp:sp modelId="{6BE058F1-EAF5-4554-AF1E-68D252E314B1}">
      <dsp:nvSpPr>
        <dsp:cNvPr id="0" name=""/>
        <dsp:cNvSpPr/>
      </dsp:nvSpPr>
      <dsp:spPr>
        <a:xfrm>
          <a:off x="4971953" y="0"/>
          <a:ext cx="1158312" cy="7378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4CB026-39AC-4EBA-B111-7F8C22FEB009}">
      <dsp:nvSpPr>
        <dsp:cNvPr id="0" name=""/>
        <dsp:cNvSpPr/>
      </dsp:nvSpPr>
      <dsp:spPr>
        <a:xfrm>
          <a:off x="3896378" y="821855"/>
          <a:ext cx="3309464" cy="31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ONC</a:t>
          </a:r>
        </a:p>
      </dsp:txBody>
      <dsp:txXfrm>
        <a:off x="3896378" y="821855"/>
        <a:ext cx="3309464" cy="316218"/>
      </dsp:txXfrm>
    </dsp:sp>
    <dsp:sp modelId="{D420024A-3B56-4BBC-9FC9-0DCA6B4A6F15}">
      <dsp:nvSpPr>
        <dsp:cNvPr id="0" name=""/>
        <dsp:cNvSpPr/>
      </dsp:nvSpPr>
      <dsp:spPr>
        <a:xfrm>
          <a:off x="3896378" y="1177149"/>
          <a:ext cx="3309464" cy="189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baseline="0" dirty="0"/>
            <a:t>Fighting for funding</a:t>
          </a:r>
        </a:p>
        <a:p>
          <a:pPr marL="0" lvl="0" indent="0" algn="l" defTabSz="889000">
            <a:lnSpc>
              <a:spcPct val="100000"/>
            </a:lnSpc>
            <a:spcBef>
              <a:spcPct val="0"/>
            </a:spcBef>
            <a:spcAft>
              <a:spcPct val="35000"/>
            </a:spcAft>
            <a:buNone/>
          </a:pPr>
          <a:r>
            <a:rPr lang="en-US" sz="2000" kern="1200" baseline="0" dirty="0"/>
            <a:t>Narrowing scope</a:t>
          </a:r>
        </a:p>
        <a:p>
          <a:pPr marL="0" lvl="0" indent="0" algn="l" defTabSz="889000">
            <a:lnSpc>
              <a:spcPct val="100000"/>
            </a:lnSpc>
            <a:spcBef>
              <a:spcPct val="0"/>
            </a:spcBef>
            <a:spcAft>
              <a:spcPct val="35000"/>
            </a:spcAft>
            <a:buNone/>
          </a:pPr>
          <a:r>
            <a:rPr lang="en-US" sz="2000" kern="1200" baseline="0" dirty="0"/>
            <a:t>Future of CEHRT Program</a:t>
          </a:r>
        </a:p>
        <a:p>
          <a:pPr marL="0" lvl="0" indent="0" algn="l" defTabSz="889000">
            <a:lnSpc>
              <a:spcPct val="100000"/>
            </a:lnSpc>
            <a:spcBef>
              <a:spcPct val="0"/>
            </a:spcBef>
            <a:spcAft>
              <a:spcPct val="35000"/>
            </a:spcAft>
            <a:buNone/>
          </a:pPr>
          <a:r>
            <a:rPr lang="en-US" sz="2000" kern="1200" baseline="0" dirty="0"/>
            <a:t>Burden Reduction</a:t>
          </a:r>
        </a:p>
        <a:p>
          <a:pPr marL="0" lvl="0" indent="0" algn="l" defTabSz="889000">
            <a:lnSpc>
              <a:spcPct val="100000"/>
            </a:lnSpc>
            <a:spcBef>
              <a:spcPct val="0"/>
            </a:spcBef>
            <a:spcAft>
              <a:spcPct val="35000"/>
            </a:spcAft>
            <a:buNone/>
          </a:pPr>
          <a:r>
            <a:rPr lang="en-US" sz="2000" kern="1200" baseline="0" dirty="0"/>
            <a:t>Here come the payers</a:t>
          </a:r>
        </a:p>
      </dsp:txBody>
      <dsp:txXfrm>
        <a:off x="3896378" y="1177149"/>
        <a:ext cx="3309464" cy="1892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1775604"/>
          <a:ext cx="8366522" cy="0"/>
        </a:xfrm>
        <a:prstGeom prst="line">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0" y="1111446"/>
          <a:ext cx="1673890" cy="33718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solidFill>
                <a:schemeClr val="tx1"/>
              </a:solidFill>
              <a:latin typeface="+mn-lt"/>
              <a:cs typeface="Arial" panose="020B0604020202020204" pitchFamily="34" charset="0"/>
            </a:rPr>
            <a:t>HIPAA</a:t>
          </a:r>
        </a:p>
      </dsp:txBody>
      <dsp:txXfrm>
        <a:off x="0" y="1111446"/>
        <a:ext cx="1673890" cy="337185"/>
      </dsp:txXfrm>
    </dsp:sp>
    <dsp:sp modelId="{255B3FC7-BD87-4810-87ED-7952D0F23157}">
      <dsp:nvSpPr>
        <dsp:cNvPr id="0" name=""/>
        <dsp:cNvSpPr/>
      </dsp:nvSpPr>
      <dsp:spPr>
        <a:xfrm>
          <a:off x="0" y="51678"/>
          <a:ext cx="1646130" cy="106751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66725">
            <a:lnSpc>
              <a:spcPct val="90000"/>
            </a:lnSpc>
            <a:spcBef>
              <a:spcPct val="0"/>
            </a:spcBef>
            <a:spcAft>
              <a:spcPct val="35000"/>
            </a:spcAft>
            <a:buNone/>
          </a:pPr>
          <a:r>
            <a:rPr lang="en-US" sz="1050" b="0" i="0" kern="1200" dirty="0">
              <a:solidFill>
                <a:schemeClr val="tx1"/>
              </a:solidFill>
              <a:latin typeface="+mn-lt"/>
              <a:cs typeface="Arial" panose="020B0604020202020204" pitchFamily="34" charset="0"/>
            </a:rPr>
            <a:t>Modernized the flow of healthcare information, stipulate how personal Information maintained by the healthcare entities should be protected and secured.</a:t>
          </a:r>
          <a:endParaRPr lang="en-US" sz="1050" kern="1200" dirty="0">
            <a:solidFill>
              <a:schemeClr val="tx1"/>
            </a:solidFill>
            <a:latin typeface="+mn-lt"/>
            <a:cs typeface="Arial" panose="020B0604020202020204" pitchFamily="34" charset="0"/>
          </a:endParaRPr>
        </a:p>
      </dsp:txBody>
      <dsp:txXfrm>
        <a:off x="0" y="51678"/>
        <a:ext cx="1646130" cy="1067514"/>
      </dsp:txXfrm>
    </dsp:sp>
    <dsp:sp modelId="{DF478A7F-4668-4E0A-86F7-C1205CF5AA73}">
      <dsp:nvSpPr>
        <dsp:cNvPr id="0" name=""/>
        <dsp:cNvSpPr/>
      </dsp:nvSpPr>
      <dsp:spPr>
        <a:xfrm>
          <a:off x="836945" y="1528867"/>
          <a:ext cx="0" cy="19669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617645" y="2026618"/>
          <a:ext cx="1482933" cy="4261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533400">
            <a:lnSpc>
              <a:spcPct val="90000"/>
            </a:lnSpc>
            <a:spcBef>
              <a:spcPct val="0"/>
            </a:spcBef>
            <a:spcAft>
              <a:spcPct val="35000"/>
            </a:spcAft>
            <a:buNone/>
            <a:defRPr b="1"/>
          </a:pPr>
          <a:r>
            <a:rPr lang="en-US" sz="1200" kern="1200" dirty="0">
              <a:solidFill>
                <a:schemeClr val="tx1"/>
              </a:solidFill>
              <a:latin typeface="+mn-lt"/>
              <a:cs typeface="Arial" panose="020B0604020202020204" pitchFamily="34" charset="0"/>
            </a:rPr>
            <a:t>ONC Established</a:t>
          </a:r>
        </a:p>
      </dsp:txBody>
      <dsp:txXfrm>
        <a:off x="617645" y="2026618"/>
        <a:ext cx="1482933" cy="426145"/>
      </dsp:txXfrm>
    </dsp:sp>
    <dsp:sp modelId="{1D60394B-1800-4790-9694-08B1C1D1B34D}">
      <dsp:nvSpPr>
        <dsp:cNvPr id="0" name=""/>
        <dsp:cNvSpPr/>
      </dsp:nvSpPr>
      <dsp:spPr>
        <a:xfrm>
          <a:off x="615257" y="2450334"/>
          <a:ext cx="1482933" cy="110087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mn-lt"/>
              <a:cs typeface="Arial" panose="020B0604020202020204" pitchFamily="34" charset="0"/>
            </a:rPr>
            <a:t>President George W. Bush signs Executive Order to establish National Coordinator for Health IT position.</a:t>
          </a:r>
        </a:p>
      </dsp:txBody>
      <dsp:txXfrm>
        <a:off x="615257" y="2450334"/>
        <a:ext cx="1482933" cy="1100874"/>
      </dsp:txXfrm>
    </dsp:sp>
    <dsp:sp modelId="{59F1EF41-14EA-48EE-A559-118169DBDB24}">
      <dsp:nvSpPr>
        <dsp:cNvPr id="0" name=""/>
        <dsp:cNvSpPr/>
      </dsp:nvSpPr>
      <dsp:spPr>
        <a:xfrm>
          <a:off x="1359112" y="1778033"/>
          <a:ext cx="0" cy="248584"/>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815089" y="1743381"/>
          <a:ext cx="43711" cy="43711"/>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1331490" y="1750411"/>
          <a:ext cx="55243" cy="55243"/>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1790366" y="1100874"/>
          <a:ext cx="1482933" cy="4261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solidFill>
                <a:schemeClr val="tx1"/>
              </a:solidFill>
              <a:latin typeface="+mn-lt"/>
              <a:cs typeface="Arial" panose="020B0604020202020204" pitchFamily="34" charset="0"/>
            </a:rPr>
            <a:t>HITECH</a:t>
          </a:r>
        </a:p>
      </dsp:txBody>
      <dsp:txXfrm>
        <a:off x="1790366" y="1100874"/>
        <a:ext cx="1482933" cy="426145"/>
      </dsp:txXfrm>
    </dsp:sp>
    <dsp:sp modelId="{725F2AEF-0925-4411-A89A-5976D96BC3B1}">
      <dsp:nvSpPr>
        <dsp:cNvPr id="0" name=""/>
        <dsp:cNvSpPr/>
      </dsp:nvSpPr>
      <dsp:spPr>
        <a:xfrm>
          <a:off x="1790366" y="0"/>
          <a:ext cx="1482933" cy="110087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n-lt"/>
              <a:cs typeface="Arial" panose="020B0604020202020204" pitchFamily="34" charset="0"/>
            </a:rPr>
            <a:t>EHR Incentive Program and accompanying certification program to facilitate adoption of EHRs nationally. Results in $35B toward adoption and use of EHRs.</a:t>
          </a:r>
        </a:p>
      </dsp:txBody>
      <dsp:txXfrm>
        <a:off x="1790366" y="0"/>
        <a:ext cx="1482933" cy="1100874"/>
      </dsp:txXfrm>
    </dsp:sp>
    <dsp:sp modelId="{3F1F843F-8CAA-4ECF-B5A2-211D6C43D3C6}">
      <dsp:nvSpPr>
        <dsp:cNvPr id="0" name=""/>
        <dsp:cNvSpPr/>
      </dsp:nvSpPr>
      <dsp:spPr>
        <a:xfrm>
          <a:off x="2531833" y="1527019"/>
          <a:ext cx="0" cy="248584"/>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712A36-CB03-4451-B3A2-18F6A5C1A884}">
      <dsp:nvSpPr>
        <dsp:cNvPr id="0" name=""/>
        <dsp:cNvSpPr/>
      </dsp:nvSpPr>
      <dsp:spPr>
        <a:xfrm>
          <a:off x="2411345" y="1945303"/>
          <a:ext cx="1794527" cy="69150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533400">
            <a:lnSpc>
              <a:spcPct val="90000"/>
            </a:lnSpc>
            <a:spcBef>
              <a:spcPct val="0"/>
            </a:spcBef>
            <a:spcAft>
              <a:spcPct val="35000"/>
            </a:spcAft>
            <a:buNone/>
            <a:defRPr b="1"/>
          </a:pPr>
          <a:r>
            <a:rPr lang="en-US" sz="1200" kern="1200" dirty="0">
              <a:solidFill>
                <a:schemeClr val="tx1"/>
              </a:solidFill>
              <a:latin typeface="+mn-lt"/>
              <a:cs typeface="Arial" panose="020B0604020202020204" pitchFamily="34" charset="0"/>
            </a:rPr>
            <a:t>REBOOT: Re-examining the Strategies Needed to Successfully Adopt Health IT</a:t>
          </a:r>
          <a:endParaRPr lang="en-US" sz="1400" kern="1200" dirty="0">
            <a:solidFill>
              <a:schemeClr val="tx1"/>
            </a:solidFill>
            <a:latin typeface="+mn-lt"/>
            <a:cs typeface="Arial" panose="020B0604020202020204" pitchFamily="34" charset="0"/>
          </a:endParaRPr>
        </a:p>
      </dsp:txBody>
      <dsp:txXfrm>
        <a:off x="2411345" y="1945303"/>
        <a:ext cx="1794527" cy="691509"/>
      </dsp:txXfrm>
    </dsp:sp>
    <dsp:sp modelId="{4FC67510-2A82-476C-9DFF-FF019072DF08}">
      <dsp:nvSpPr>
        <dsp:cNvPr id="0" name=""/>
        <dsp:cNvSpPr/>
      </dsp:nvSpPr>
      <dsp:spPr>
        <a:xfrm>
          <a:off x="2367494" y="2656632"/>
          <a:ext cx="1857255" cy="89457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US" sz="1000" b="0" i="0" kern="1200" dirty="0">
              <a:solidFill>
                <a:schemeClr val="tx1"/>
              </a:solidFill>
              <a:latin typeface="+mn-lt"/>
              <a:cs typeface="Arial" panose="020B0604020202020204" pitchFamily="34" charset="0"/>
            </a:rPr>
            <a:t>Five Senators outlined concerns with current federal health IT policy, including increased health care costs, lack of momentum toward interoperability.</a:t>
          </a:r>
          <a:endParaRPr lang="en-US" sz="1000" kern="1200" dirty="0">
            <a:solidFill>
              <a:schemeClr val="tx1"/>
            </a:solidFill>
            <a:latin typeface="+mn-lt"/>
            <a:cs typeface="Arial" panose="020B0604020202020204" pitchFamily="34" charset="0"/>
          </a:endParaRPr>
        </a:p>
      </dsp:txBody>
      <dsp:txXfrm>
        <a:off x="2367494" y="2656632"/>
        <a:ext cx="1857255" cy="894576"/>
      </dsp:txXfrm>
    </dsp:sp>
    <dsp:sp modelId="{046F1E93-933D-4553-B471-68438C74E4D3}">
      <dsp:nvSpPr>
        <dsp:cNvPr id="0" name=""/>
        <dsp:cNvSpPr/>
      </dsp:nvSpPr>
      <dsp:spPr>
        <a:xfrm>
          <a:off x="3308608" y="1752003"/>
          <a:ext cx="0" cy="403380"/>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2504211" y="1747982"/>
          <a:ext cx="55243" cy="55243"/>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636B73-23FE-4708-952C-0E53AB8F0955}">
      <dsp:nvSpPr>
        <dsp:cNvPr id="0" name=""/>
        <dsp:cNvSpPr/>
      </dsp:nvSpPr>
      <dsp:spPr>
        <a:xfrm rot="2700000">
          <a:off x="3275182" y="1795975"/>
          <a:ext cx="66851" cy="66851"/>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C1256-B9C7-4442-9519-0D564C14FF15}">
      <dsp:nvSpPr>
        <dsp:cNvPr id="0" name=""/>
        <dsp:cNvSpPr/>
      </dsp:nvSpPr>
      <dsp:spPr>
        <a:xfrm>
          <a:off x="3576156" y="1052447"/>
          <a:ext cx="2182299" cy="49577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533400">
            <a:lnSpc>
              <a:spcPct val="90000"/>
            </a:lnSpc>
            <a:spcBef>
              <a:spcPct val="0"/>
            </a:spcBef>
            <a:spcAft>
              <a:spcPct val="35000"/>
            </a:spcAft>
            <a:buNone/>
            <a:defRPr b="1"/>
          </a:pPr>
          <a:r>
            <a:rPr lang="en-US" sz="1200" kern="1200" dirty="0">
              <a:solidFill>
                <a:schemeClr val="tx1"/>
              </a:solidFill>
              <a:latin typeface="+mn-lt"/>
              <a:cs typeface="Arial" panose="020B0604020202020204" pitchFamily="34" charset="0"/>
            </a:rPr>
            <a:t>JASON Report “A Robust Health Data Infrastructure”</a:t>
          </a:r>
        </a:p>
      </dsp:txBody>
      <dsp:txXfrm>
        <a:off x="3576156" y="1052447"/>
        <a:ext cx="2182299" cy="495772"/>
      </dsp:txXfrm>
    </dsp:sp>
    <dsp:sp modelId="{40FDC6DD-51CA-438B-9ACC-69D2A77C61BB}">
      <dsp:nvSpPr>
        <dsp:cNvPr id="0" name=""/>
        <dsp:cNvSpPr/>
      </dsp:nvSpPr>
      <dsp:spPr>
        <a:xfrm>
          <a:off x="3610820" y="0"/>
          <a:ext cx="2040872" cy="101707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n-lt"/>
              <a:cs typeface="Arial" panose="020B0604020202020204" pitchFamily="34" charset="0"/>
            </a:rPr>
            <a:t>Report :lack of an architecture supporting standardized APIs, EHR vendor technology and business practices. structural impediments to achieving interoperability</a:t>
          </a:r>
        </a:p>
      </dsp:txBody>
      <dsp:txXfrm>
        <a:off x="3610820" y="0"/>
        <a:ext cx="2040872" cy="1017074"/>
      </dsp:txXfrm>
    </dsp:sp>
    <dsp:sp modelId="{F893ACD6-0C33-45F9-A9CC-17C186F26E94}">
      <dsp:nvSpPr>
        <dsp:cNvPr id="0" name=""/>
        <dsp:cNvSpPr/>
      </dsp:nvSpPr>
      <dsp:spPr>
        <a:xfrm>
          <a:off x="4667306" y="1493098"/>
          <a:ext cx="0" cy="289200"/>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B8EF00-FF0C-4F9F-9924-9B1E12186A35}">
      <dsp:nvSpPr>
        <dsp:cNvPr id="0" name=""/>
        <dsp:cNvSpPr/>
      </dsp:nvSpPr>
      <dsp:spPr>
        <a:xfrm>
          <a:off x="4890767" y="2024189"/>
          <a:ext cx="1757112" cy="4261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533400">
            <a:lnSpc>
              <a:spcPct val="90000"/>
            </a:lnSpc>
            <a:spcBef>
              <a:spcPct val="0"/>
            </a:spcBef>
            <a:spcAft>
              <a:spcPct val="35000"/>
            </a:spcAft>
            <a:buNone/>
            <a:defRPr b="1"/>
          </a:pPr>
          <a:r>
            <a:rPr lang="en-US" sz="1200" kern="1200" dirty="0">
              <a:solidFill>
                <a:schemeClr val="tx1"/>
              </a:solidFill>
              <a:latin typeface="+mn-lt"/>
              <a:cs typeface="Arial" panose="020B0604020202020204" pitchFamily="34" charset="0"/>
            </a:rPr>
            <a:t>MACRA</a:t>
          </a:r>
        </a:p>
      </dsp:txBody>
      <dsp:txXfrm>
        <a:off x="4890767" y="2024189"/>
        <a:ext cx="1757112" cy="426145"/>
      </dsp:txXfrm>
    </dsp:sp>
    <dsp:sp modelId="{3E02EA7A-0408-4A38-BD6D-BD4F16CCCC7F}">
      <dsp:nvSpPr>
        <dsp:cNvPr id="0" name=""/>
        <dsp:cNvSpPr/>
      </dsp:nvSpPr>
      <dsp:spPr>
        <a:xfrm>
          <a:off x="4886236" y="2450334"/>
          <a:ext cx="1791027" cy="106751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25" tIns="85725" rIns="85725" bIns="85725" numCol="1" spcCol="1270" anchor="ctr" anchorCtr="0">
          <a:noAutofit/>
        </a:bodyPr>
        <a:lstStyle/>
        <a:p>
          <a:pPr marL="0" lvl="0" indent="0" algn="l" defTabSz="400050">
            <a:lnSpc>
              <a:spcPct val="90000"/>
            </a:lnSpc>
            <a:spcBef>
              <a:spcPct val="0"/>
            </a:spcBef>
            <a:spcAft>
              <a:spcPct val="35000"/>
            </a:spcAft>
            <a:buNone/>
          </a:pPr>
          <a:r>
            <a:rPr lang="en-US" sz="900" kern="1200" dirty="0">
              <a:solidFill>
                <a:schemeClr val="tx1"/>
              </a:solidFill>
              <a:latin typeface="+mn-lt"/>
              <a:cs typeface="Arial" panose="020B0604020202020204" pitchFamily="34" charset="0"/>
            </a:rPr>
            <a:t>Required ONC to create a strategy by July 2016 Assess whether interoperability has been achieved by Dec. 2018, If the goal has not reached Report to Congress barriers by December 2019. Rolled MU for doctors into MIPS program. </a:t>
          </a:r>
        </a:p>
      </dsp:txBody>
      <dsp:txXfrm>
        <a:off x="4886236" y="2450334"/>
        <a:ext cx="1791027" cy="1067514"/>
      </dsp:txXfrm>
    </dsp:sp>
    <dsp:sp modelId="{78E1FCA9-05F8-4FC8-95C7-3A6A3417D56E}">
      <dsp:nvSpPr>
        <dsp:cNvPr id="0" name=""/>
        <dsp:cNvSpPr/>
      </dsp:nvSpPr>
      <dsp:spPr>
        <a:xfrm>
          <a:off x="5769323" y="1775604"/>
          <a:ext cx="0" cy="248584"/>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BBFBA6-F59E-4E15-8D84-65E3724F4E7F}">
      <dsp:nvSpPr>
        <dsp:cNvPr id="0" name=""/>
        <dsp:cNvSpPr/>
      </dsp:nvSpPr>
      <dsp:spPr>
        <a:xfrm rot="2700000">
          <a:off x="4635171" y="1729856"/>
          <a:ext cx="64270" cy="64270"/>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C3978-7C75-4B02-A126-D4DBAC48D492}">
      <dsp:nvSpPr>
        <dsp:cNvPr id="0" name=""/>
        <dsp:cNvSpPr/>
      </dsp:nvSpPr>
      <dsp:spPr>
        <a:xfrm rot="2700000">
          <a:off x="5741701" y="1747982"/>
          <a:ext cx="55243" cy="55243"/>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AC41B-1A5A-45D4-A8C3-F7D93703BEB0}">
      <dsp:nvSpPr>
        <dsp:cNvPr id="0" name=""/>
        <dsp:cNvSpPr/>
      </dsp:nvSpPr>
      <dsp:spPr>
        <a:xfrm>
          <a:off x="6004650" y="1084971"/>
          <a:ext cx="1591869" cy="55536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488950">
            <a:lnSpc>
              <a:spcPct val="90000"/>
            </a:lnSpc>
            <a:spcBef>
              <a:spcPct val="0"/>
            </a:spcBef>
            <a:spcAft>
              <a:spcPct val="35000"/>
            </a:spcAft>
            <a:buNone/>
            <a:defRPr b="1"/>
          </a:pPr>
          <a:r>
            <a:rPr lang="en-US" sz="1100" kern="1200" dirty="0">
              <a:solidFill>
                <a:schemeClr val="tx1"/>
              </a:solidFill>
              <a:latin typeface="+mn-lt"/>
              <a:cs typeface="Arial" panose="020B0604020202020204" pitchFamily="34" charset="0"/>
            </a:rPr>
            <a:t>Appropriations Act of 2015</a:t>
          </a:r>
        </a:p>
      </dsp:txBody>
      <dsp:txXfrm>
        <a:off x="6004650" y="1084971"/>
        <a:ext cx="1591869" cy="555360"/>
      </dsp:txXfrm>
    </dsp:sp>
    <dsp:sp modelId="{F8426000-0187-4DA8-B13B-D4E2062BAF8E}">
      <dsp:nvSpPr>
        <dsp:cNvPr id="0" name=""/>
        <dsp:cNvSpPr/>
      </dsp:nvSpPr>
      <dsp:spPr>
        <a:xfrm>
          <a:off x="5983288" y="1184"/>
          <a:ext cx="1602353" cy="106751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latin typeface="+mn-lt"/>
              <a:cs typeface="Arial" panose="020B0604020202020204" pitchFamily="34" charset="0"/>
            </a:rPr>
            <a:t>Required ONC to produce a report within 90 days of enactment on the extent of health information blocking and a comprehensive strategy to address it. </a:t>
          </a:r>
        </a:p>
      </dsp:txBody>
      <dsp:txXfrm>
        <a:off x="5983288" y="1184"/>
        <a:ext cx="1602353" cy="1067514"/>
      </dsp:txXfrm>
    </dsp:sp>
    <dsp:sp modelId="{E2E9981C-20ED-400A-8F0E-527EC30D04F2}">
      <dsp:nvSpPr>
        <dsp:cNvPr id="0" name=""/>
        <dsp:cNvSpPr/>
      </dsp:nvSpPr>
      <dsp:spPr>
        <a:xfrm>
          <a:off x="6800585" y="1538036"/>
          <a:ext cx="0" cy="323960"/>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6F3E6B-E27A-48AB-9801-7E99E4C1244D}">
      <dsp:nvSpPr>
        <dsp:cNvPr id="0" name=""/>
        <dsp:cNvSpPr/>
      </dsp:nvSpPr>
      <dsp:spPr>
        <a:xfrm>
          <a:off x="6869796" y="2018402"/>
          <a:ext cx="1482933" cy="42614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533400">
            <a:lnSpc>
              <a:spcPct val="90000"/>
            </a:lnSpc>
            <a:spcBef>
              <a:spcPct val="0"/>
            </a:spcBef>
            <a:spcAft>
              <a:spcPct val="35000"/>
            </a:spcAft>
            <a:buNone/>
            <a:defRPr b="1"/>
          </a:pPr>
          <a:r>
            <a:rPr lang="en-US" sz="1200" kern="1200" dirty="0">
              <a:solidFill>
                <a:schemeClr val="tx1"/>
              </a:solidFill>
              <a:latin typeface="+mn-lt"/>
              <a:cs typeface="Arial" panose="020B0604020202020204" pitchFamily="34" charset="0"/>
            </a:rPr>
            <a:t>21st Century Cures</a:t>
          </a:r>
        </a:p>
      </dsp:txBody>
      <dsp:txXfrm>
        <a:off x="6869796" y="2018402"/>
        <a:ext cx="1482933" cy="426145"/>
      </dsp:txXfrm>
    </dsp:sp>
    <dsp:sp modelId="{3AB39FF2-E132-4130-89CC-42770016E35B}">
      <dsp:nvSpPr>
        <dsp:cNvPr id="0" name=""/>
        <dsp:cNvSpPr/>
      </dsp:nvSpPr>
      <dsp:spPr>
        <a:xfrm>
          <a:off x="6869796" y="2450334"/>
          <a:ext cx="1482933" cy="110087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66725">
            <a:lnSpc>
              <a:spcPct val="90000"/>
            </a:lnSpc>
            <a:spcBef>
              <a:spcPct val="0"/>
            </a:spcBef>
            <a:spcAft>
              <a:spcPct val="35000"/>
            </a:spcAft>
            <a:buNone/>
          </a:pPr>
          <a:r>
            <a:rPr lang="en-US" sz="1050" kern="1200" dirty="0">
              <a:solidFill>
                <a:schemeClr val="tx1"/>
              </a:solidFill>
              <a:latin typeface="+mn-lt"/>
              <a:cs typeface="Arial" panose="020B0604020202020204" pitchFamily="34" charset="0"/>
            </a:rPr>
            <a:t>Addressed provider burden from health IT, information blocking, conditions of certification, HIE network of networks and requests report on patient matching. </a:t>
          </a:r>
        </a:p>
      </dsp:txBody>
      <dsp:txXfrm>
        <a:off x="6869796" y="2450334"/>
        <a:ext cx="1482933" cy="1100874"/>
      </dsp:txXfrm>
    </dsp:sp>
    <dsp:sp modelId="{56381C01-6261-42C9-B794-B121B1248BCE}">
      <dsp:nvSpPr>
        <dsp:cNvPr id="0" name=""/>
        <dsp:cNvSpPr/>
      </dsp:nvSpPr>
      <dsp:spPr>
        <a:xfrm>
          <a:off x="7611262" y="1769817"/>
          <a:ext cx="0" cy="248584"/>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6FDA9D-5DD4-4E2D-93FE-9BF634A224B2}">
      <dsp:nvSpPr>
        <dsp:cNvPr id="0" name=""/>
        <dsp:cNvSpPr/>
      </dsp:nvSpPr>
      <dsp:spPr>
        <a:xfrm rot="2700000">
          <a:off x="6770934" y="1794657"/>
          <a:ext cx="59302" cy="59302"/>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9CE95-4F2D-48B9-AE01-0C06A43492F8}">
      <dsp:nvSpPr>
        <dsp:cNvPr id="0" name=""/>
        <dsp:cNvSpPr/>
      </dsp:nvSpPr>
      <dsp:spPr>
        <a:xfrm rot="2700000">
          <a:off x="7583641" y="1742195"/>
          <a:ext cx="55243" cy="55243"/>
        </a:xfrm>
        <a:prstGeom prst="rect">
          <a:avLst/>
        </a:prstGeom>
        <a:solidFill>
          <a:schemeClr val="lt1">
            <a:hueOff val="0"/>
            <a:satOff val="0"/>
            <a:lumOff val="0"/>
            <a:alphaOff val="0"/>
          </a:schemeClr>
        </a:solidFill>
        <a:ln w="63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2071B-6903-4430-8240-EB9222B59DFB}">
      <dsp:nvSpPr>
        <dsp:cNvPr id="0" name=""/>
        <dsp:cNvSpPr/>
      </dsp:nvSpPr>
      <dsp:spPr>
        <a:xfrm>
          <a:off x="928596" y="238939"/>
          <a:ext cx="1483312" cy="14833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223799-648C-4302-AF9E-DDDD9E180E8C}">
      <dsp:nvSpPr>
        <dsp:cNvPr id="0" name=""/>
        <dsp:cNvSpPr/>
      </dsp:nvSpPr>
      <dsp:spPr>
        <a:xfrm>
          <a:off x="22128" y="2111172"/>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Building on forthcoming interoperability rules</a:t>
          </a:r>
        </a:p>
      </dsp:txBody>
      <dsp:txXfrm>
        <a:off x="22128" y="2111172"/>
        <a:ext cx="3296250" cy="720000"/>
      </dsp:txXfrm>
    </dsp:sp>
    <dsp:sp modelId="{469F91C3-9559-409A-9702-999797E8A814}">
      <dsp:nvSpPr>
        <dsp:cNvPr id="0" name=""/>
        <dsp:cNvSpPr/>
      </dsp:nvSpPr>
      <dsp:spPr>
        <a:xfrm>
          <a:off x="4801690" y="238939"/>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E52453-56FF-4E3A-9B37-F09A8FE7B65E}">
      <dsp:nvSpPr>
        <dsp:cNvPr id="0" name=""/>
        <dsp:cNvSpPr/>
      </dsp:nvSpPr>
      <dsp:spPr>
        <a:xfrm>
          <a:off x="3895221" y="2111172"/>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Address patient empowerment &amp; access</a:t>
          </a:r>
        </a:p>
      </dsp:txBody>
      <dsp:txXfrm>
        <a:off x="3895221" y="2111172"/>
        <a:ext cx="329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11/13/2019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dirty="0"/>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am I sharing this with you? Because she is on a war path… CMS released the draft Patient Access and Interoperability rule earlier this year, which we’ll dive into shortly, she tells this story just about every time she has the opportunity. This goes hand-in-hand with the ongoing work of the Office of American Innovation which is of course led by the President’s son-in-law, Jared Kushner. </a:t>
            </a:r>
          </a:p>
          <a:p>
            <a:endParaRPr lang="en-US" dirty="0"/>
          </a:p>
          <a:p>
            <a:r>
              <a:rPr lang="en-US" dirty="0"/>
              <a:t>The Administration wants interoperability and is employing a “take no prisoners” approach.</a:t>
            </a:r>
          </a:p>
        </p:txBody>
      </p:sp>
      <p:sp>
        <p:nvSpPr>
          <p:cNvPr id="4" name="Slide Number Placeholder 3"/>
          <p:cNvSpPr>
            <a:spLocks noGrp="1"/>
          </p:cNvSpPr>
          <p:nvPr>
            <p:ph type="sldNum" sz="quarter" idx="5"/>
          </p:nvPr>
        </p:nvSpPr>
        <p:spPr/>
        <p:txBody>
          <a:bodyPr/>
          <a:lstStyle/>
          <a:p>
            <a:fld id="{E31FAC90-44B9-40B0-BBF5-51DCC5A71ADA}" type="slidenum">
              <a:rPr lang="en-US" smtClean="0"/>
              <a:t>5</a:t>
            </a:fld>
            <a:endParaRPr lang="en-US" dirty="0"/>
          </a:p>
        </p:txBody>
      </p:sp>
    </p:spTree>
    <p:extLst>
      <p:ext uri="{BB962C8B-B14F-4D97-AF65-F5344CB8AC3E}">
        <p14:creationId xmlns:p14="http://schemas.microsoft.com/office/powerpoint/2010/main" val="202760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Congress may be distracted by other non-healthcare priorities, but they have still had plenty of time to dig into some healthcare security and privacy issues. We need to continue educating, advocating and </a:t>
            </a:r>
          </a:p>
        </p:txBody>
      </p:sp>
      <p:sp>
        <p:nvSpPr>
          <p:cNvPr id="4" name="Slide Number Placeholder 3"/>
          <p:cNvSpPr>
            <a:spLocks noGrp="1"/>
          </p:cNvSpPr>
          <p:nvPr>
            <p:ph type="sldNum" sz="quarter" idx="5"/>
          </p:nvPr>
        </p:nvSpPr>
        <p:spPr/>
        <p:txBody>
          <a:bodyPr/>
          <a:lstStyle/>
          <a:p>
            <a:fld id="{5A3298B8-7556-430B-B7F9-BA1EC32C67CF}" type="slidenum">
              <a:rPr lang="en-US" smtClean="0"/>
              <a:t>40</a:t>
            </a:fld>
            <a:endParaRPr lang="en-US" dirty="0"/>
          </a:p>
        </p:txBody>
      </p:sp>
    </p:spTree>
    <p:extLst>
      <p:ext uri="{BB962C8B-B14F-4D97-AF65-F5344CB8AC3E}">
        <p14:creationId xmlns:p14="http://schemas.microsoft.com/office/powerpoint/2010/main" val="50769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0662B8-1F48-4253-8C3D-969890C12546}" type="slidenum">
              <a:rPr lang="en-US" smtClean="0"/>
              <a:t>46</a:t>
            </a:fld>
            <a:endParaRPr lang="en-US" dirty="0"/>
          </a:p>
        </p:txBody>
      </p:sp>
    </p:spTree>
    <p:extLst>
      <p:ext uri="{BB962C8B-B14F-4D97-AF65-F5344CB8AC3E}">
        <p14:creationId xmlns:p14="http://schemas.microsoft.com/office/powerpoint/2010/main" val="208602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unlike ePHI and health information, EHI is not limited to information that is created or received by a health care provider, health plan, health care clearinghouse, public health authority, employer, life insurer, school, or university. EHI may be provided, directly from an individual, or from technology that the individual has elected to use, to an actor covered by the information blocking provisions (around page 344 of public inspection desk version of the NPRM).</a:t>
            </a:r>
          </a:p>
        </p:txBody>
      </p:sp>
      <p:sp>
        <p:nvSpPr>
          <p:cNvPr id="4" name="Slide Number Placeholder 3"/>
          <p:cNvSpPr>
            <a:spLocks noGrp="1"/>
          </p:cNvSpPr>
          <p:nvPr>
            <p:ph type="sldNum" sz="quarter" idx="5"/>
          </p:nvPr>
        </p:nvSpPr>
        <p:spPr/>
        <p:txBody>
          <a:bodyPr/>
          <a:lstStyle/>
          <a:p>
            <a:fld id="{CEFA16CB-AEBE-4616-A0C2-923B64A8254D}" type="slidenum">
              <a:rPr lang="en-US" smtClean="0"/>
              <a:pPr/>
              <a:t>51</a:t>
            </a:fld>
            <a:endParaRPr lang="en-US" dirty="0"/>
          </a:p>
        </p:txBody>
      </p:sp>
    </p:spTree>
    <p:extLst>
      <p:ext uri="{BB962C8B-B14F-4D97-AF65-F5344CB8AC3E}">
        <p14:creationId xmlns:p14="http://schemas.microsoft.com/office/powerpoint/2010/main" val="56949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Conditions of Participation</a:t>
            </a:r>
          </a:p>
          <a:p>
            <a:r>
              <a:rPr lang="en-US" dirty="0"/>
              <a:t>Interest coming from the top of the food chain</a:t>
            </a:r>
          </a:p>
          <a:p>
            <a:r>
              <a:rPr lang="en-US" dirty="0"/>
              <a:t>Interoperability, Certified EHR requirements in CMS payment programs</a:t>
            </a:r>
          </a:p>
          <a:p>
            <a:endParaRPr lang="en-US" dirty="0"/>
          </a:p>
        </p:txBody>
      </p:sp>
      <p:sp>
        <p:nvSpPr>
          <p:cNvPr id="4" name="Slide Number Placeholder 3"/>
          <p:cNvSpPr>
            <a:spLocks noGrp="1"/>
          </p:cNvSpPr>
          <p:nvPr>
            <p:ph type="sldNum" sz="quarter" idx="5"/>
          </p:nvPr>
        </p:nvSpPr>
        <p:spPr/>
        <p:txBody>
          <a:bodyPr/>
          <a:lstStyle/>
          <a:p>
            <a:fld id="{E31FAC90-44B9-40B0-BBF5-51DCC5A71ADA}" type="slidenum">
              <a:rPr lang="en-US" smtClean="0"/>
              <a:t>7</a:t>
            </a:fld>
            <a:endParaRPr lang="en-US" dirty="0"/>
          </a:p>
        </p:txBody>
      </p:sp>
    </p:spTree>
    <p:extLst>
      <p:ext uri="{BB962C8B-B14F-4D97-AF65-F5344CB8AC3E}">
        <p14:creationId xmlns:p14="http://schemas.microsoft.com/office/powerpoint/2010/main" val="227660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FAC90-44B9-40B0-BBF5-51DCC5A71ADA}" type="slidenum">
              <a:rPr lang="en-US" smtClean="0"/>
              <a:t>8</a:t>
            </a:fld>
            <a:endParaRPr lang="en-US" dirty="0"/>
          </a:p>
        </p:txBody>
      </p:sp>
    </p:spTree>
    <p:extLst>
      <p:ext uri="{BB962C8B-B14F-4D97-AF65-F5344CB8AC3E}">
        <p14:creationId xmlns:p14="http://schemas.microsoft.com/office/powerpoint/2010/main" val="98444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   </a:t>
            </a:r>
          </a:p>
        </p:txBody>
      </p:sp>
      <p:sp>
        <p:nvSpPr>
          <p:cNvPr id="4" name="Slide Number Placeholder 3"/>
          <p:cNvSpPr>
            <a:spLocks noGrp="1"/>
          </p:cNvSpPr>
          <p:nvPr>
            <p:ph type="sldNum" sz="quarter" idx="5"/>
          </p:nvPr>
        </p:nvSpPr>
        <p:spPr/>
        <p:txBody>
          <a:bodyPr/>
          <a:lstStyle/>
          <a:p>
            <a:fld id="{5BE7A233-C82D-41BE-894F-457609E1884B}" type="slidenum">
              <a:rPr lang="en-US" smtClean="0"/>
              <a:t>17</a:t>
            </a:fld>
            <a:endParaRPr lang="en-US" dirty="0"/>
          </a:p>
        </p:txBody>
      </p:sp>
    </p:spTree>
    <p:extLst>
      <p:ext uri="{BB962C8B-B14F-4D97-AF65-F5344CB8AC3E}">
        <p14:creationId xmlns:p14="http://schemas.microsoft.com/office/powerpoint/2010/main" val="179502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 Core Data for Interoperability</a:t>
            </a:r>
          </a:p>
          <a:p>
            <a:r>
              <a:rPr lang="en-US" dirty="0"/>
              <a:t>ONC believes that all of these data classes and elements can be supported by FHIR standards, but it specifies that 6 certification criteria will need to use C-CDA Release 2.1 and an accompanying C-CDA Companion Guide.</a:t>
            </a:r>
          </a:p>
          <a:p>
            <a:endParaRPr lang="en-US" dirty="0"/>
          </a:p>
          <a:p>
            <a:r>
              <a:rPr lang="en-US" dirty="0"/>
              <a:t>“transitions of care” (§ 170.315(b)(1)); </a:t>
            </a:r>
          </a:p>
          <a:p>
            <a:r>
              <a:rPr lang="en-US" dirty="0"/>
              <a:t>• “clinical information reconciliation and incorporation” (§ 170.315(b)(2)); </a:t>
            </a:r>
          </a:p>
          <a:p>
            <a:r>
              <a:rPr lang="en-US" dirty="0"/>
              <a:t>• “care plan” (§ 170.315(b)(9)); </a:t>
            </a:r>
          </a:p>
          <a:p>
            <a:r>
              <a:rPr lang="en-US" dirty="0"/>
              <a:t>• “view, download, and transmit to 3rd party” (§ 170.315(e)(1)); </a:t>
            </a:r>
          </a:p>
          <a:p>
            <a:r>
              <a:rPr lang="en-US" dirty="0"/>
              <a:t>• “consolidated CDA creation performance” (§ 170.315(g)(6)); and </a:t>
            </a:r>
          </a:p>
          <a:p>
            <a:r>
              <a:rPr lang="en-US" dirty="0"/>
              <a:t>• “application access – all data request” (§ 170.315(g)(9)). </a:t>
            </a:r>
          </a:p>
          <a:p>
            <a:endParaRPr lang="en-US" dirty="0"/>
          </a:p>
        </p:txBody>
      </p:sp>
      <p:sp>
        <p:nvSpPr>
          <p:cNvPr id="4" name="Slide Number Placeholder 3"/>
          <p:cNvSpPr>
            <a:spLocks noGrp="1"/>
          </p:cNvSpPr>
          <p:nvPr>
            <p:ph type="sldNum" sz="quarter" idx="5"/>
          </p:nvPr>
        </p:nvSpPr>
        <p:spPr/>
        <p:txBody>
          <a:bodyPr/>
          <a:lstStyle/>
          <a:p>
            <a:fld id="{CEFA16CB-AEBE-4616-A0C2-923B64A8254D}" type="slidenum">
              <a:rPr lang="en-US" smtClean="0"/>
              <a:pPr/>
              <a:t>21</a:t>
            </a:fld>
            <a:endParaRPr lang="en-US" dirty="0"/>
          </a:p>
        </p:txBody>
      </p:sp>
    </p:spTree>
    <p:extLst>
      <p:ext uri="{BB962C8B-B14F-4D97-AF65-F5344CB8AC3E}">
        <p14:creationId xmlns:p14="http://schemas.microsoft.com/office/powerpoint/2010/main" val="21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23</a:t>
            </a:fld>
            <a:endParaRPr lang="en-US" dirty="0"/>
          </a:p>
        </p:txBody>
      </p:sp>
    </p:spTree>
    <p:extLst>
      <p:ext uri="{BB962C8B-B14F-4D97-AF65-F5344CB8AC3E}">
        <p14:creationId xmlns:p14="http://schemas.microsoft.com/office/powerpoint/2010/main" val="44703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31</a:t>
            </a:fld>
            <a:endParaRPr lang="en-US" dirty="0"/>
          </a:p>
        </p:txBody>
      </p:sp>
    </p:spTree>
    <p:extLst>
      <p:ext uri="{BB962C8B-B14F-4D97-AF65-F5344CB8AC3E}">
        <p14:creationId xmlns:p14="http://schemas.microsoft.com/office/powerpoint/2010/main" val="422654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conditions must be met for Medicare to make payments for telehealth services under the Physician Fee Schedule (PFS) rule, as outlined in Section 1834(m) of the Social Security Act. 1. The service must be furnished via an interactive telecommunications system. CMS’ interpretation of the requirement that the services be performed using an interactive telecommunications system is that this must be a two-way, real-time interactive communication using audio and video equipment between the patient and distant site provider; 2. The service must be furnished by a physician or other authorized practitioner; 3. The service must be furnished to an eligible telehealth individual; and 4. The individual receiving the service must be located in a telehealth originating site (mostly rural). While the law allows CMS to annually add to the list of services which may be performed via telehealth under the above outlined conditions, the statute does not permit the agency to waive the aforementioned conditions.</a:t>
            </a:r>
          </a:p>
        </p:txBody>
      </p:sp>
      <p:sp>
        <p:nvSpPr>
          <p:cNvPr id="4" name="Slide Number Placeholder 3"/>
          <p:cNvSpPr>
            <a:spLocks noGrp="1"/>
          </p:cNvSpPr>
          <p:nvPr>
            <p:ph type="sldNum" sz="quarter" idx="5"/>
          </p:nvPr>
        </p:nvSpPr>
        <p:spPr/>
        <p:txBody>
          <a:bodyPr/>
          <a:lstStyle/>
          <a:p>
            <a:fld id="{E31FAC90-44B9-40B0-BBF5-51DCC5A71ADA}" type="slidenum">
              <a:rPr lang="en-US" smtClean="0"/>
              <a:t>34</a:t>
            </a:fld>
            <a:endParaRPr lang="en-US" dirty="0"/>
          </a:p>
        </p:txBody>
      </p:sp>
    </p:spTree>
    <p:extLst>
      <p:ext uri="{BB962C8B-B14F-4D97-AF65-F5344CB8AC3E}">
        <p14:creationId xmlns:p14="http://schemas.microsoft.com/office/powerpoint/2010/main" val="187645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Administrator Verma’s stated priority to expand technology-enabled healthcare makes it likely that Medicare reimbursement of virtual health services will expand further in the future. Additionally, the American Medical Association (AMA) has identified CPT codes that could be performed remotely, which CMS may leverage for further expansion of reimbursement of remote services.</a:t>
            </a:r>
            <a:endParaRPr lang="en-US" dirty="0"/>
          </a:p>
        </p:txBody>
      </p:sp>
      <p:sp>
        <p:nvSpPr>
          <p:cNvPr id="4" name="Slide Number Placeholder 3"/>
          <p:cNvSpPr>
            <a:spLocks noGrp="1"/>
          </p:cNvSpPr>
          <p:nvPr>
            <p:ph type="sldNum" sz="quarter" idx="5"/>
          </p:nvPr>
        </p:nvSpPr>
        <p:spPr/>
        <p:txBody>
          <a:bodyPr/>
          <a:lstStyle/>
          <a:p>
            <a:fld id="{E31FAC90-44B9-40B0-BBF5-51DCC5A71ADA}" type="slidenum">
              <a:rPr lang="en-US" smtClean="0"/>
              <a:t>35</a:t>
            </a:fld>
            <a:endParaRPr lang="en-US" dirty="0"/>
          </a:p>
        </p:txBody>
      </p:sp>
    </p:spTree>
    <p:extLst>
      <p:ext uri="{BB962C8B-B14F-4D97-AF65-F5344CB8AC3E}">
        <p14:creationId xmlns:p14="http://schemas.microsoft.com/office/powerpoint/2010/main" val="4106828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2449788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84A1-6928-4C42-A3C2-A7FA2A1DDCD8}" type="datetimeFigureOut">
              <a:rPr lang="en-US" smtClean="0"/>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18937A-54AB-48A5-881D-D8B55AFFC2E1}" type="slidenum">
              <a:rPr lang="en-US" smtClean="0"/>
              <a:t>‹#›</a:t>
            </a:fld>
            <a:endParaRPr lang="en-US" dirty="0"/>
          </a:p>
        </p:txBody>
      </p:sp>
    </p:spTree>
    <p:extLst>
      <p:ext uri="{BB962C8B-B14F-4D97-AF65-F5344CB8AC3E}">
        <p14:creationId xmlns:p14="http://schemas.microsoft.com/office/powerpoint/2010/main" val="199351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89F6AA-5704-406A-9025-6ABAB96D0D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8" y="0"/>
            <a:ext cx="9136605" cy="6858000"/>
          </a:xfrm>
          <a:prstGeom prst="rect">
            <a:avLst/>
          </a:prstGeom>
        </p:spPr>
      </p:pic>
      <p:pic>
        <p:nvPicPr>
          <p:cNvPr id="10" name="Picture 9">
            <a:extLst>
              <a:ext uri="{FF2B5EF4-FFF2-40B4-BE49-F238E27FC236}">
                <a16:creationId xmlns:a16="http://schemas.microsoft.com/office/drawing/2014/main" id="{C76373AA-2B0D-4589-85BE-2EBD565089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40" t="6316" r="1994" b="4210"/>
          <a:stretch/>
        </p:blipFill>
        <p:spPr>
          <a:xfrm>
            <a:off x="1" y="0"/>
            <a:ext cx="9493250" cy="6858000"/>
          </a:xfrm>
          <a:prstGeom prst="rect">
            <a:avLst/>
          </a:prstGeom>
        </p:spPr>
      </p:pic>
    </p:spTree>
    <p:extLst>
      <p:ext uri="{BB962C8B-B14F-4D97-AF65-F5344CB8AC3E}">
        <p14:creationId xmlns:p14="http://schemas.microsoft.com/office/powerpoint/2010/main" val="30365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dirty="0"/>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dirty="0"/>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dirty="0"/>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imgres?imgurl=https%3A%2F%2Fiwaria.s3.amazonaws.com%2Fprod%2Fthumbs%2F1543420682550.1.jpeg&amp;imgrefurl=https%3A%2F%2Fiwaria.com%2Fphoto%2FNTMyMw%3D%3D%2F&amp;docid=K8wqq7C7plgWhM&amp;tbnid=6AKYkJZhgUBmsM%3A&amp;vet=10ahUKEwimmqyrgOjlAhVBF6wKHeK1DeAQMwhxKBEwEQ..i&amp;w=2160&amp;h=1440&amp;bih=831&amp;biw=1821&amp;q=concerned%20facial%20expression&amp;ved=0ahUKEwimmqyrgOjlAhVBF6wKHeK1DeAQMwhxKBEwEQ&amp;iact=mrc&amp;uact=8" TargetMode="External"/><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com/imgres?imgurl=http%3A%2F%2Fwww.heatherelizabethmann.com%2Fuploads%2F4%2F4%2F7%2F6%2F44763907%2Fscreenshot-2018-02-21-13-02-02_orig.png&amp;imgrefurl=https%3A%2F%2Fwww.heatherelizabethmann.com%2Fblog%2Fnavigating-the-data-seas-how-to-harvest-insights-from-data-without-getting-overwhelmed&amp;docid=QspHi6Fmt3oSXM&amp;tbnid=JIW22b1DrpGAjM%3A&amp;vet=10ahUKEwi9rJP1hujlAhURjq0KHRXoA_gQMwhHKAgwCA..i&amp;w=548&amp;h=379&amp;bih=831&amp;biw=1821&amp;q=patient%20overwhelmed%20by%20data&amp;ved=0ahUKEwi9rJP1hujlAhURjq0KHRXoA_gQMwhHKAgwCA&amp;iact=mrc&amp;uact=8"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www.google.com/imgres?imgurl=https%3A%2F%2F1.bp.blogspot.com%2F-BI4Lu3ofmkw%2FV6y2IQE8YzI%2FAAAAAAAAACQ%2FAGZcnyHULQwkt72KSBBu6O0MMq9hi5qAQCLcB%2Fs1600%2FAndroidtopeia_08-12-12.12.16.png&amp;imgrefurl=https%3A%2F%2Fandroidtopeia.blogspot.com%2F2016%2F08%2Fhow-to-create-ehi-configuration-file.html&amp;docid=sT2S10sW8Z-YYM&amp;tbnid=0QIhzQZ_SJK_IM%3A&amp;vet=10ahUKEwjNy7qD--flAhVHI6wKHc4zBjAQMwhDKAEwAQ..i&amp;w=480&amp;h=491&amp;bih=831&amp;biw=1821&amp;q=EHI&amp;ved=0ahUKEwjNy7qD--flAhVHI6wKHc4zBjAQMwhDKAEwAQ&amp;iact=mrc&amp;uact=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om/imgres?imgurl=https%3A%2F%2Fi.guim.co.uk%2Fimg%2Fstatic%2Fsys-images%2FGuardian%2FPix%2Fpictures%2F2008%2F06%2F15%2Ffear460.jpg%3Fwidth%3D300%26quality%3D85%26auto%3Dformat%26fit%3Dmax%26s%3D5302ac657bdb0208bff2b5a6d931e261&amp;imgrefurl=https%3A%2F%2Fwww.theguardian.com%2Fscience%2F2008%2Fjun%2F15%2Ffear.science&amp;docid=XJkgMCC9Z286eM&amp;tbnid=IRNAcL_GwMQfYM%3A&amp;vet=10ahUKEwiz-Y2g_-flAhUIPa0KHS-KA-8QMwhXKAowCg..i&amp;w=300&amp;h=180&amp;bih=831&amp;biw=1821&amp;q=Face%20expressing%20really&amp;ved=0ahUKEwiz-Y2g_-flAhUIPa0KHS-KA-8QMwhXKAowCg&amp;iact=mrc&amp;uact=8"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ogle.com/imgres?imgurl=https%3A%2F%2Fi0.wp.com%2Fmydarijajourney.com%2Fwp-content%2Fuploads%2F2017%2F08%2F082017_1658_9eddemwhatd1.png%3Ffit%3D225%252C225%26ssl%3D1%26resize%3D350%252C200&amp;imgrefurl=https%3A%2F%2Fmydarijajourney.com%2Fbla-really-mean%2F&amp;docid=Yzy9giOt5CwYPM&amp;tbnid=KKtGQ16VThJ_bM%3A&amp;vet=10ahUKEwjEg9_4hOjlAhVKT6wKHX08AlYQMwg9KAEwAQ..i&amp;w=350&amp;h=200&amp;bih=831&amp;biw=1821&amp;q=what%20does%20it%20really%20mean&amp;ved=0ahUKEwjEg9_4hOjlAhVKT6wKHX08AlYQMwg9KAEwAQ&amp;iact=mrc&amp;uact=8"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imgres?imgurl=https%3A%2F%2Fehrintelligence.com%2Fimages%2Fsite%2Farticle_headers%2F_normal%2Fimage_%25281%2529.jpg&amp;imgrefurl=https%3A%2F%2Fehrintelligence.com%2Fnews%2Fhie-adoption-of-adt-notifications-improving-patient-outcomes&amp;docid=yXP7zjzaU2VcAM&amp;tbnid=4jvWfSiL9eToKM%3A&amp;vet=10ahUKEwjZ27XlhejlAhVDXK0KHWAgASsQMwhLKAQwBA..i&amp;w=690&amp;h=425&amp;bih=831&amp;biw=1821&amp;q=adt%20in%20healthcare&amp;ved=0ahUKEwjZ27XlhejlAhVDXK0KHWAgASsQMwhLKAQwBA&amp;iact=mrc&amp;uact=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imgres?imgurl=https%3A%2F%2Fcdn.aarp.net%2Fcontent%2Fdam%2Faarp%2Fhealth%2Fhealthy-living%2F2018%2F01%2F1140-telemedicine-inside-hospital-beds.imgcache.revbe9d8845d757719ce8f4a3bfac9c73ed.jpg&amp;imgrefurl=https%3A%2F%2Fwww.aarp.org%2Fhealth%2Fconditions-treatments%2Finfo-2018%2Ftelemedicine-teleheath-online-doctors-appointment.html&amp;docid=fh8DRyJoeG0mXM&amp;tbnid=AGx58GSeyuXW5M%3A&amp;vet=10ahUKEwiGhqHCiejlAhVR4qwKHcOJDt8QMwhsKAQwBA..i&amp;w=1140&amp;h=655&amp;bih=831&amp;biw=1821&amp;q=telemedicine%20images&amp;ved=0ahUKEwiGhqHCiejlAhVR4qwKHcOJDt8QMwhsKAQwBA&amp;iact=mrc&amp;uact=8"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6.tmp"/></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imgres?imgurl=https%3A%2F%2Fwww.securitysales.com%2Fwp-content%2Fuploads%2F2019%2F09%2FAdobeStock_182344447.jpeg&amp;imgrefurl=https%3A%2F%2Fwww.securitysales.com%2Fnews%2Fhacker-thermostat-vulgar-music%2F&amp;docid=hgDV0cIaSofaTM&amp;tbnid=764BSNNJkkqu5M%3A&amp;vet=10ahUKEwjs_Y6wh-jlAhUEXqwKHfZLAKQQMwiDASgIMAg..i&amp;w=500&amp;h=300&amp;bih=831&amp;biw=1821&amp;q=hackder&amp;ved=0ahUKEwjs_Y6wh-jlAhUEXqwKHfZLAKQQMwiDASgIMAg&amp;iact=mrc&amp;uact=8"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imgres?imgurl=https%3A%2F%2Fi2.wp.com%2Ffloriologyinstitute.com%2Fwp-content%2Fuploads%2F2019%2F05%2FFM-Congressional-Action-Days.png%3Ffit%3D600%252C335%26ssl%3D1&amp;imgrefurl=https%3A%2F%2Ffloriologyinstitute.com%2Fcongressional-action-days%2F&amp;docid=nqkdo4077GXjVM&amp;tbnid=ZBfcQrVqWvdWyM%3A&amp;vet=10ahUKEwiWgv7giejlAhUBCKwKHQM4BWUQMwhZKAwwDA..i&amp;w=600&amp;h=335&amp;itg=1&amp;bih=831&amp;biw=1821&amp;q=congressional%20action&amp;ved=0ahUKEwiWgv7giejlAhUBCKwKHQM4BWUQMwhZKAwwDA&amp;iact=mrc&amp;uact=8"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tmp"/><Relationship Id="rId7" Type="http://schemas.openxmlformats.org/officeDocument/2006/relationships/image" Target="../media/image54.tm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tmp"/></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9.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mailto:l.o.johnson@verizon.net"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3108-2E5A-4817-896D-AD28F33654DA}"/>
              </a:ext>
            </a:extLst>
          </p:cNvPr>
          <p:cNvSpPr>
            <a:spLocks noGrp="1"/>
          </p:cNvSpPr>
          <p:nvPr>
            <p:ph type="ctrTitle"/>
          </p:nvPr>
        </p:nvSpPr>
        <p:spPr/>
        <p:txBody>
          <a:bodyPr/>
          <a:lstStyle/>
          <a:p>
            <a:r>
              <a:rPr lang="en-US" dirty="0"/>
              <a:t>Politics, Policies and the Clinical Informaticist</a:t>
            </a:r>
          </a:p>
        </p:txBody>
      </p:sp>
      <p:sp>
        <p:nvSpPr>
          <p:cNvPr id="3" name="Subtitle 2">
            <a:extLst>
              <a:ext uri="{FF2B5EF4-FFF2-40B4-BE49-F238E27FC236}">
                <a16:creationId xmlns:a16="http://schemas.microsoft.com/office/drawing/2014/main" id="{7887707F-00B9-4E1B-8BD9-5F6705249FB5}"/>
              </a:ext>
            </a:extLst>
          </p:cNvPr>
          <p:cNvSpPr>
            <a:spLocks noGrp="1"/>
          </p:cNvSpPr>
          <p:nvPr>
            <p:ph type="subTitle" idx="1"/>
          </p:nvPr>
        </p:nvSpPr>
        <p:spPr>
          <a:xfrm>
            <a:off x="1371600" y="3886200"/>
            <a:ext cx="6400800" cy="1981200"/>
          </a:xfrm>
        </p:spPr>
        <p:txBody>
          <a:bodyPr>
            <a:normAutofit fontScale="85000" lnSpcReduction="20000"/>
          </a:bodyPr>
          <a:lstStyle/>
          <a:p>
            <a:r>
              <a:rPr lang="en-US" dirty="0"/>
              <a:t>Liz Johnson, MS, FAAN, LCHIME, FCHIME, FHIMSS, CHCIO, RN-BC</a:t>
            </a:r>
          </a:p>
          <a:p>
            <a:endParaRPr lang="en-US" dirty="0"/>
          </a:p>
          <a:p>
            <a:r>
              <a:rPr lang="en-US" dirty="0"/>
              <a:t>Retired Chief Innovation Officer, Tenet Health Care</a:t>
            </a:r>
          </a:p>
        </p:txBody>
      </p:sp>
    </p:spTree>
    <p:extLst>
      <p:ext uri="{BB962C8B-B14F-4D97-AF65-F5344CB8AC3E}">
        <p14:creationId xmlns:p14="http://schemas.microsoft.com/office/powerpoint/2010/main" val="127971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D06993-EAA7-42D9-9F6B-9D027EFA2946}"/>
              </a:ext>
            </a:extLst>
          </p:cNvPr>
          <p:cNvPicPr>
            <a:picLocks noChangeAspect="1"/>
          </p:cNvPicPr>
          <p:nvPr/>
        </p:nvPicPr>
        <p:blipFill>
          <a:blip r:embed="rId2">
            <a:lum contrast="21000"/>
            <a:extLst>
              <a:ext uri="{28A0092B-C50C-407E-A947-70E740481C1C}">
                <a14:useLocalDpi xmlns:a14="http://schemas.microsoft.com/office/drawing/2010/main" val="0"/>
              </a:ext>
            </a:extLst>
          </a:blip>
          <a:stretch>
            <a:fillRect/>
          </a:stretch>
        </p:blipFill>
        <p:spPr>
          <a:xfrm>
            <a:off x="4114800" y="3722531"/>
            <a:ext cx="4521200" cy="2218081"/>
          </a:xfrm>
          <a:prstGeom prst="rect">
            <a:avLst/>
          </a:prstGeom>
        </p:spPr>
      </p:pic>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21</a:t>
            </a:r>
            <a:r>
              <a:rPr lang="en-US" baseline="30000" dirty="0">
                <a:cs typeface="Arial" panose="020B0604020202020204" pitchFamily="34" charset="0"/>
              </a:rPr>
              <a:t>st</a:t>
            </a:r>
            <a:r>
              <a:rPr lang="en-US" dirty="0">
                <a:cs typeface="Arial" panose="020B0604020202020204" pitchFamily="34" charset="0"/>
              </a:rPr>
              <a:t> Century Cures Act</a:t>
            </a: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a:xfrm>
            <a:off x="457200" y="1226717"/>
            <a:ext cx="6839857" cy="2910580"/>
          </a:xfrm>
        </p:spPr>
        <p:txBody>
          <a:bodyPr>
            <a:normAutofit/>
          </a:bodyPr>
          <a:lstStyle/>
          <a:p>
            <a:pPr lvl="1"/>
            <a:r>
              <a:rPr lang="en-US" sz="2400" dirty="0">
                <a:cs typeface="Arial" panose="020B0604020202020204" pitchFamily="34" charset="0"/>
              </a:rPr>
              <a:t>21st Century Cures Act of 2016 passed both the House (392-26) and Senate (94-5) December 7, 2016</a:t>
            </a:r>
          </a:p>
          <a:p>
            <a:pPr lvl="1"/>
            <a:r>
              <a:rPr lang="en-US" sz="2400" dirty="0">
                <a:cs typeface="Arial" panose="020B0604020202020204" pitchFamily="34" charset="0"/>
              </a:rPr>
              <a:t>President Obama signed </a:t>
            </a:r>
            <a:br>
              <a:rPr lang="en-US" sz="2400" dirty="0">
                <a:cs typeface="Arial" panose="020B0604020202020204" pitchFamily="34" charset="0"/>
              </a:rPr>
            </a:br>
            <a:r>
              <a:rPr lang="en-US" sz="2400" dirty="0">
                <a:cs typeface="Arial" panose="020B0604020202020204" pitchFamily="34" charset="0"/>
              </a:rPr>
              <a:t>Public Law No: 114-255 Dec 13, 2016</a:t>
            </a:r>
          </a:p>
          <a:p>
            <a:pPr lvl="1"/>
            <a:r>
              <a:rPr lang="en-US" sz="2400" dirty="0">
                <a:cs typeface="Arial" panose="020B0604020202020204" pitchFamily="34" charset="0"/>
              </a:rPr>
              <a:t>Interoperability, Trusted Exchange, Improved Usability</a:t>
            </a:r>
          </a:p>
          <a:p>
            <a:pPr lvl="0"/>
            <a:endParaRPr lang="en-US" sz="3300" dirty="0">
              <a:latin typeface="Arial" panose="020B0604020202020204" pitchFamily="34" charset="0"/>
              <a:cs typeface="Arial" panose="020B0604020202020204" pitchFamily="34" charset="0"/>
            </a:endParaRPr>
          </a:p>
        </p:txBody>
      </p:sp>
      <p:pic>
        <p:nvPicPr>
          <p:cNvPr id="11" name="Picture 2" descr="Image result for 21st century cures">
            <a:extLst>
              <a:ext uri="{FF2B5EF4-FFF2-40B4-BE49-F238E27FC236}">
                <a16:creationId xmlns:a16="http://schemas.microsoft.com/office/drawing/2014/main" id="{389F3B2B-75DC-4A31-8BD8-28F65C488B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6390" y="4467246"/>
            <a:ext cx="1461334" cy="14613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0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Health IT and Cures</a:t>
            </a: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fontScale="92500" lnSpcReduction="10000"/>
          </a:bodyPr>
          <a:lstStyle/>
          <a:p>
            <a:pPr marL="457200" lvl="1" indent="0">
              <a:buNone/>
            </a:pPr>
            <a:r>
              <a:rPr lang="en-US" sz="3200" dirty="0">
                <a:cs typeface="Arial" panose="020B0604020202020204" pitchFamily="34" charset="0"/>
              </a:rPr>
              <a:t>Cures Act = Roughly a dozen major health IT provisions</a:t>
            </a:r>
          </a:p>
          <a:p>
            <a:pPr lvl="2"/>
            <a:r>
              <a:rPr lang="en-US" sz="2800" dirty="0">
                <a:cs typeface="Arial" panose="020B0604020202020204" pitchFamily="34" charset="0"/>
              </a:rPr>
              <a:t>Address </a:t>
            </a:r>
            <a:r>
              <a:rPr lang="en-US" sz="2800" b="1" u="sng" dirty="0">
                <a:cs typeface="Arial" panose="020B0604020202020204" pitchFamily="34" charset="0"/>
              </a:rPr>
              <a:t>provider burden</a:t>
            </a:r>
          </a:p>
          <a:p>
            <a:pPr lvl="3"/>
            <a:r>
              <a:rPr lang="en-US" sz="2400" dirty="0">
                <a:cs typeface="Arial" panose="020B0604020202020204" pitchFamily="34" charset="0"/>
              </a:rPr>
              <a:t>Strategy, Certification for specialties and sites of service, provider directory</a:t>
            </a:r>
          </a:p>
          <a:p>
            <a:pPr lvl="2"/>
            <a:r>
              <a:rPr lang="en-US" sz="2800" dirty="0">
                <a:cs typeface="Arial" panose="020B0604020202020204" pitchFamily="34" charset="0"/>
              </a:rPr>
              <a:t>Improve Conditions &amp; Maintenance of </a:t>
            </a:r>
            <a:r>
              <a:rPr lang="en-US" sz="2800" b="1" u="sng" dirty="0">
                <a:cs typeface="Arial" panose="020B0604020202020204" pitchFamily="34" charset="0"/>
              </a:rPr>
              <a:t>Certification</a:t>
            </a:r>
          </a:p>
          <a:p>
            <a:pPr lvl="3"/>
            <a:r>
              <a:rPr lang="en-US" sz="2400" dirty="0">
                <a:cs typeface="Arial" panose="020B0604020202020204" pitchFamily="34" charset="0"/>
              </a:rPr>
              <a:t>Real-world testing, EHR Reporting Program (Usability, Interoperability, Security, Communications), Information Blocking, APIs</a:t>
            </a:r>
          </a:p>
          <a:p>
            <a:pPr lvl="2"/>
            <a:r>
              <a:rPr lang="en-US" sz="2800" dirty="0">
                <a:cs typeface="Arial" panose="020B0604020202020204" pitchFamily="34" charset="0"/>
              </a:rPr>
              <a:t>Ensure </a:t>
            </a:r>
            <a:r>
              <a:rPr lang="en-US" sz="2800" b="1" u="sng" dirty="0">
                <a:cs typeface="Arial" panose="020B0604020202020204" pitchFamily="34" charset="0"/>
              </a:rPr>
              <a:t>Trusted Exchange / Common Agreement</a:t>
            </a:r>
          </a:p>
          <a:p>
            <a:pPr lvl="2"/>
            <a:r>
              <a:rPr lang="en-US" sz="2800" dirty="0">
                <a:cs typeface="Arial" panose="020B0604020202020204" pitchFamily="34" charset="0"/>
              </a:rPr>
              <a:t>Discourage</a:t>
            </a:r>
            <a:r>
              <a:rPr lang="en-US" sz="2800" b="1" u="sng" dirty="0">
                <a:cs typeface="Arial" panose="020B0604020202020204" pitchFamily="34" charset="0"/>
              </a:rPr>
              <a:t> Information Blocking</a:t>
            </a:r>
          </a:p>
        </p:txBody>
      </p:sp>
    </p:spTree>
    <p:extLst>
      <p:ext uri="{BB962C8B-B14F-4D97-AF65-F5344CB8AC3E}">
        <p14:creationId xmlns:p14="http://schemas.microsoft.com/office/powerpoint/2010/main" val="300134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5F00-09AC-49F2-B73D-890EA6D26845}"/>
              </a:ext>
            </a:extLst>
          </p:cNvPr>
          <p:cNvSpPr>
            <a:spLocks noGrp="1"/>
          </p:cNvSpPr>
          <p:nvPr>
            <p:ph type="title"/>
          </p:nvPr>
        </p:nvSpPr>
        <p:spPr>
          <a:xfrm>
            <a:off x="304800" y="304800"/>
            <a:ext cx="8229600" cy="1143000"/>
          </a:xfrm>
        </p:spPr>
        <p:txBody>
          <a:bodyPr>
            <a:normAutofit fontScale="90000"/>
          </a:bodyPr>
          <a:lstStyle/>
          <a:p>
            <a:r>
              <a:rPr lang="en-US" sz="4000" dirty="0"/>
              <a:t>Cures Definition of Information Blocking</a:t>
            </a:r>
          </a:p>
        </p:txBody>
      </p:sp>
      <p:sp>
        <p:nvSpPr>
          <p:cNvPr id="3" name="Content Placeholder 2">
            <a:extLst>
              <a:ext uri="{FF2B5EF4-FFF2-40B4-BE49-F238E27FC236}">
                <a16:creationId xmlns:a16="http://schemas.microsoft.com/office/drawing/2014/main" id="{16F7A345-E183-431C-AC35-2AEDD1D24817}"/>
              </a:ext>
            </a:extLst>
          </p:cNvPr>
          <p:cNvSpPr>
            <a:spLocks noGrp="1"/>
          </p:cNvSpPr>
          <p:nvPr>
            <p:ph idx="1"/>
          </p:nvPr>
        </p:nvSpPr>
        <p:spPr/>
        <p:txBody>
          <a:bodyPr>
            <a:normAutofit/>
          </a:bodyPr>
          <a:lstStyle/>
          <a:p>
            <a:r>
              <a:rPr lang="en-US" sz="2700" dirty="0"/>
              <a:t>IN GENERAL.—In this section, the term ‘information blocking’ means a practice that— </a:t>
            </a:r>
          </a:p>
          <a:p>
            <a:pPr lvl="1"/>
            <a:r>
              <a:rPr lang="en-US" sz="2400" dirty="0"/>
              <a:t>‘‘(A) is likely to </a:t>
            </a:r>
            <a:r>
              <a:rPr lang="en-US" sz="2400" b="1" dirty="0">
                <a:solidFill>
                  <a:srgbClr val="C00000"/>
                </a:solidFill>
              </a:rPr>
              <a:t>interfere with, prevent, or materially discourage access, exchange, or use of electronic health information;</a:t>
            </a:r>
            <a:r>
              <a:rPr lang="en-US" sz="2400" dirty="0"/>
              <a:t> and </a:t>
            </a:r>
          </a:p>
          <a:p>
            <a:pPr lvl="2"/>
            <a:r>
              <a:rPr lang="en-US" sz="2100" dirty="0"/>
              <a:t>‘‘(B)(i) </a:t>
            </a:r>
            <a:r>
              <a:rPr lang="en-US" sz="2100" b="1" u="sng" dirty="0">
                <a:solidFill>
                  <a:srgbClr val="C00000"/>
                </a:solidFill>
              </a:rPr>
              <a:t>should know</a:t>
            </a:r>
            <a:r>
              <a:rPr lang="en-US" sz="2100" dirty="0"/>
              <a:t>, that such practice is likely to interfere with, prevent, or materially discourage the access, exchange, or use of electronic health information; or </a:t>
            </a:r>
          </a:p>
          <a:p>
            <a:pPr lvl="2"/>
            <a:r>
              <a:rPr lang="en-US" sz="2100" dirty="0"/>
              <a:t>(ii) </a:t>
            </a:r>
            <a:r>
              <a:rPr lang="en-US" sz="2100" b="1" u="sng" dirty="0">
                <a:solidFill>
                  <a:srgbClr val="C00000"/>
                </a:solidFill>
              </a:rPr>
              <a:t>knows</a:t>
            </a:r>
            <a:r>
              <a:rPr lang="en-US" sz="2100" dirty="0"/>
              <a:t> that such practice is unreasonable and is likely to interfere with, prevent, or materially discourage access, exchange, or use of electronic health information. </a:t>
            </a:r>
          </a:p>
        </p:txBody>
      </p:sp>
    </p:spTree>
    <p:extLst>
      <p:ext uri="{BB962C8B-B14F-4D97-AF65-F5344CB8AC3E}">
        <p14:creationId xmlns:p14="http://schemas.microsoft.com/office/powerpoint/2010/main" val="1337307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Cures Definition of Interoperability</a:t>
            </a: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a:bodyPr>
          <a:lstStyle/>
          <a:p>
            <a:pPr lvl="1"/>
            <a:r>
              <a:rPr lang="en-US" dirty="0">
                <a:cs typeface="Arial" panose="020B0604020202020204" pitchFamily="34" charset="0"/>
              </a:rPr>
              <a:t>Cures defines interoperability in the context of health IT that:</a:t>
            </a:r>
          </a:p>
          <a:p>
            <a:pPr lvl="2"/>
            <a:r>
              <a:rPr lang="en-US" dirty="0">
                <a:cs typeface="Arial" panose="020B0604020202020204" pitchFamily="34" charset="0"/>
              </a:rPr>
              <a:t>(1) enables the secure exchange and use of </a:t>
            </a:r>
            <a:r>
              <a:rPr lang="en-US" dirty="0">
                <a:solidFill>
                  <a:srgbClr val="C00000"/>
                </a:solidFill>
                <a:cs typeface="Arial" panose="020B0604020202020204" pitchFamily="34" charset="0"/>
              </a:rPr>
              <a:t>electronic health information</a:t>
            </a:r>
            <a:r>
              <a:rPr lang="en-US" dirty="0">
                <a:cs typeface="Arial" panose="020B0604020202020204" pitchFamily="34" charset="0"/>
              </a:rPr>
              <a:t> </a:t>
            </a:r>
            <a:r>
              <a:rPr lang="en-US" u="sng" dirty="0">
                <a:solidFill>
                  <a:srgbClr val="C00000"/>
                </a:solidFill>
                <a:cs typeface="Arial" panose="020B0604020202020204" pitchFamily="34" charset="0"/>
              </a:rPr>
              <a:t>without special effort </a:t>
            </a:r>
            <a:r>
              <a:rPr lang="en-US" dirty="0">
                <a:cs typeface="Arial" panose="020B0604020202020204" pitchFamily="34" charset="0"/>
              </a:rPr>
              <a:t>on the part of the user</a:t>
            </a:r>
          </a:p>
          <a:p>
            <a:pPr lvl="2"/>
            <a:r>
              <a:rPr lang="en-US" dirty="0">
                <a:cs typeface="Arial" panose="020B0604020202020204" pitchFamily="34" charset="0"/>
              </a:rPr>
              <a:t>(2) allows for </a:t>
            </a:r>
            <a:r>
              <a:rPr lang="en-US" dirty="0">
                <a:solidFill>
                  <a:srgbClr val="C00000"/>
                </a:solidFill>
                <a:cs typeface="Arial" panose="020B0604020202020204" pitchFamily="34" charset="0"/>
              </a:rPr>
              <a:t>complete access, exchange, and use </a:t>
            </a:r>
            <a:r>
              <a:rPr lang="en-US" dirty="0">
                <a:cs typeface="Arial" panose="020B0604020202020204" pitchFamily="34" charset="0"/>
              </a:rPr>
              <a:t>of </a:t>
            </a:r>
            <a:r>
              <a:rPr lang="en-US" dirty="0">
                <a:solidFill>
                  <a:srgbClr val="C00000"/>
                </a:solidFill>
                <a:cs typeface="Arial" panose="020B0604020202020204" pitchFamily="34" charset="0"/>
              </a:rPr>
              <a:t>all electronically accessible health information </a:t>
            </a:r>
            <a:r>
              <a:rPr lang="en-US" dirty="0">
                <a:cs typeface="Arial" panose="020B0604020202020204" pitchFamily="34" charset="0"/>
              </a:rPr>
              <a:t>for authorized use under applicable State or Federal law; and</a:t>
            </a:r>
          </a:p>
          <a:p>
            <a:pPr lvl="2"/>
            <a:r>
              <a:rPr lang="en-US" dirty="0">
                <a:cs typeface="Arial" panose="020B0604020202020204" pitchFamily="34" charset="0"/>
              </a:rPr>
              <a:t>(3) does not constitute </a:t>
            </a:r>
            <a:r>
              <a:rPr lang="en-US" dirty="0">
                <a:solidFill>
                  <a:srgbClr val="C00000"/>
                </a:solidFill>
                <a:cs typeface="Arial" panose="020B0604020202020204" pitchFamily="34" charset="0"/>
              </a:rPr>
              <a:t>information blocking</a:t>
            </a:r>
            <a:endParaRPr lang="en-US" sz="2100" dirty="0">
              <a:solidFill>
                <a:srgbClr val="C00000"/>
              </a:solidFill>
              <a:cs typeface="Arial" panose="020B0604020202020204" pitchFamily="34" charset="0"/>
            </a:endParaRPr>
          </a:p>
        </p:txBody>
      </p:sp>
      <p:sp>
        <p:nvSpPr>
          <p:cNvPr id="9" name="TextBox 8">
            <a:extLst>
              <a:ext uri="{FF2B5EF4-FFF2-40B4-BE49-F238E27FC236}">
                <a16:creationId xmlns:a16="http://schemas.microsoft.com/office/drawing/2014/main" id="{5A08FD26-E5C1-4A4C-99B4-20ABFEA4164F}"/>
              </a:ext>
            </a:extLst>
          </p:cNvPr>
          <p:cNvSpPr txBox="1"/>
          <p:nvPr/>
        </p:nvSpPr>
        <p:spPr>
          <a:xfrm>
            <a:off x="5334000" y="5334000"/>
            <a:ext cx="3125407" cy="307777"/>
          </a:xfrm>
          <a:prstGeom prst="rect">
            <a:avLst/>
          </a:prstGeom>
          <a:noFill/>
        </p:spPr>
        <p:txBody>
          <a:bodyPr wrap="none" rtlCol="0">
            <a:spAutoFit/>
          </a:bodyPr>
          <a:lstStyle/>
          <a:p>
            <a:pPr algn="r"/>
            <a:r>
              <a:rPr lang="en-US" sz="1400" dirty="0">
                <a:cs typeface="Arial" panose="020B0604020202020204" pitchFamily="34" charset="0"/>
              </a:rPr>
              <a:t>Defined in Section 4003 of the Cures Act</a:t>
            </a:r>
          </a:p>
        </p:txBody>
      </p:sp>
    </p:spTree>
    <p:extLst>
      <p:ext uri="{BB962C8B-B14F-4D97-AF65-F5344CB8AC3E}">
        <p14:creationId xmlns:p14="http://schemas.microsoft.com/office/powerpoint/2010/main" val="249101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Putting it Simply</a:t>
            </a:r>
            <a:endParaRPr lang="en-US" sz="3600" dirty="0">
              <a:cs typeface="Arial" panose="020B0604020202020204" pitchFamily="34" charset="0"/>
            </a:endParaRP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a:bodyPr>
          <a:lstStyle/>
          <a:p>
            <a:pPr lvl="1"/>
            <a:r>
              <a:rPr lang="en-US" dirty="0">
                <a:cs typeface="Arial" panose="020B0604020202020204" pitchFamily="34" charset="0"/>
              </a:rPr>
              <a:t>Open APIs</a:t>
            </a:r>
          </a:p>
          <a:p>
            <a:pPr lvl="1"/>
            <a:r>
              <a:rPr lang="en-US" dirty="0">
                <a:cs typeface="Arial" panose="020B0604020202020204" pitchFamily="34" charset="0"/>
              </a:rPr>
              <a:t>Exchange and use of electronic health information “without special effort”</a:t>
            </a:r>
          </a:p>
          <a:p>
            <a:pPr lvl="1"/>
            <a:r>
              <a:rPr lang="en-US" dirty="0">
                <a:cs typeface="Arial" panose="020B0604020202020204" pitchFamily="34" charset="0"/>
              </a:rPr>
              <a:t>Complete access, exchange, use of all electronic health information</a:t>
            </a:r>
          </a:p>
          <a:p>
            <a:pPr lvl="1"/>
            <a:r>
              <a:rPr lang="en-US" dirty="0">
                <a:cs typeface="Arial" panose="020B0604020202020204" pitchFamily="34" charset="0"/>
              </a:rPr>
              <a:t>Information blocking is bad</a:t>
            </a:r>
            <a:endParaRPr lang="en-US" sz="2230" dirty="0">
              <a:cs typeface="Arial" panose="020B0604020202020204" pitchFamily="34" charset="0"/>
            </a:endParaRPr>
          </a:p>
        </p:txBody>
      </p:sp>
      <p:pic>
        <p:nvPicPr>
          <p:cNvPr id="1026" name="Picture 2" descr="Image result for making it real">
            <a:extLst>
              <a:ext uri="{FF2B5EF4-FFF2-40B4-BE49-F238E27FC236}">
                <a16:creationId xmlns:a16="http://schemas.microsoft.com/office/drawing/2014/main" id="{F7054D9B-4246-40BB-8726-2220ADD20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57358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65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8263-1EF8-496A-9894-F50A64EC01B1}"/>
              </a:ext>
            </a:extLst>
          </p:cNvPr>
          <p:cNvSpPr>
            <a:spLocks noGrp="1"/>
          </p:cNvSpPr>
          <p:nvPr>
            <p:ph type="title"/>
          </p:nvPr>
        </p:nvSpPr>
        <p:spPr/>
        <p:txBody>
          <a:bodyPr/>
          <a:lstStyle/>
          <a:p>
            <a:r>
              <a:rPr lang="en-US" dirty="0"/>
              <a:t>Looking Ahead to 2020</a:t>
            </a:r>
          </a:p>
        </p:txBody>
      </p:sp>
      <p:sp>
        <p:nvSpPr>
          <p:cNvPr id="3" name="Content Placeholder 2">
            <a:extLst>
              <a:ext uri="{FF2B5EF4-FFF2-40B4-BE49-F238E27FC236}">
                <a16:creationId xmlns:a16="http://schemas.microsoft.com/office/drawing/2014/main" id="{D3A3D443-82B1-427C-A3A6-5626E967BF40}"/>
              </a:ext>
            </a:extLst>
          </p:cNvPr>
          <p:cNvSpPr>
            <a:spLocks noGrp="1"/>
          </p:cNvSpPr>
          <p:nvPr>
            <p:ph idx="1"/>
          </p:nvPr>
        </p:nvSpPr>
        <p:spPr>
          <a:xfrm>
            <a:off x="508000" y="1829356"/>
            <a:ext cx="7148990" cy="4061534"/>
          </a:xfrm>
        </p:spPr>
        <p:txBody>
          <a:bodyPr numCol="2">
            <a:normAutofit fontScale="47500" lnSpcReduction="20000"/>
          </a:bodyPr>
          <a:lstStyle/>
          <a:p>
            <a:r>
              <a:rPr lang="en-US" sz="3400" dirty="0"/>
              <a:t>ONC:</a:t>
            </a:r>
          </a:p>
          <a:p>
            <a:pPr lvl="1"/>
            <a:r>
              <a:rPr lang="en-US" sz="3400" dirty="0">
                <a:highlight>
                  <a:srgbClr val="00FF00"/>
                </a:highlight>
              </a:rPr>
              <a:t>Information Blocking Rule</a:t>
            </a:r>
          </a:p>
          <a:p>
            <a:pPr lvl="1"/>
            <a:r>
              <a:rPr lang="en-US" sz="3400" dirty="0"/>
              <a:t>Trusted Exchange Framework and Common Agreement (TEFCA)</a:t>
            </a:r>
          </a:p>
          <a:p>
            <a:pPr lvl="1"/>
            <a:r>
              <a:rPr lang="en-US" sz="3400" dirty="0"/>
              <a:t>Health IT Burden Reduction Report</a:t>
            </a:r>
          </a:p>
          <a:p>
            <a:r>
              <a:rPr lang="en-US" sz="3400" dirty="0"/>
              <a:t>CMS:</a:t>
            </a:r>
          </a:p>
          <a:p>
            <a:pPr lvl="1"/>
            <a:r>
              <a:rPr lang="en-US" sz="3400" dirty="0">
                <a:highlight>
                  <a:srgbClr val="00FF00"/>
                </a:highlight>
              </a:rPr>
              <a:t>Patient Access and Interoperability Rule</a:t>
            </a:r>
          </a:p>
          <a:p>
            <a:pPr lvl="1"/>
            <a:r>
              <a:rPr lang="en-US" sz="3400" dirty="0">
                <a:highlight>
                  <a:srgbClr val="00FF00"/>
                </a:highlight>
              </a:rPr>
              <a:t>Physician Fee Schedule</a:t>
            </a:r>
          </a:p>
          <a:p>
            <a:pPr lvl="1"/>
            <a:r>
              <a:rPr lang="en-US" sz="3400" dirty="0">
                <a:highlight>
                  <a:srgbClr val="FFFF00"/>
                </a:highlight>
              </a:rPr>
              <a:t>Stark Law</a:t>
            </a:r>
          </a:p>
          <a:p>
            <a:r>
              <a:rPr lang="en-US" sz="3400" dirty="0"/>
              <a:t>OCR:</a:t>
            </a:r>
          </a:p>
          <a:p>
            <a:pPr lvl="1"/>
            <a:r>
              <a:rPr lang="en-US" sz="3400" dirty="0"/>
              <a:t>HIPAA Proposed Rule</a:t>
            </a:r>
          </a:p>
          <a:p>
            <a:r>
              <a:rPr lang="en-US" sz="3400" dirty="0"/>
              <a:t>FCC</a:t>
            </a:r>
          </a:p>
          <a:p>
            <a:pPr lvl="1"/>
            <a:r>
              <a:rPr lang="en-US" sz="3400" dirty="0">
                <a:highlight>
                  <a:srgbClr val="FFFF00"/>
                </a:highlight>
              </a:rPr>
              <a:t>Connected Care Pilot</a:t>
            </a:r>
          </a:p>
          <a:p>
            <a:pPr lvl="1"/>
            <a:r>
              <a:rPr lang="en-US" sz="3400" dirty="0"/>
              <a:t>Broadband Access</a:t>
            </a:r>
          </a:p>
          <a:p>
            <a:r>
              <a:rPr lang="en-US" sz="3400" dirty="0"/>
              <a:t>NIST:</a:t>
            </a:r>
          </a:p>
          <a:p>
            <a:pPr lvl="1"/>
            <a:r>
              <a:rPr lang="en-US" sz="3400" dirty="0"/>
              <a:t>CSF</a:t>
            </a:r>
          </a:p>
          <a:p>
            <a:pPr lvl="1"/>
            <a:r>
              <a:rPr lang="en-US" sz="3400" dirty="0">
                <a:highlight>
                  <a:srgbClr val="FFFF00"/>
                </a:highlight>
              </a:rPr>
              <a:t>Privacy Framework</a:t>
            </a:r>
          </a:p>
          <a:p>
            <a:r>
              <a:rPr lang="en-US" sz="3400" dirty="0"/>
              <a:t>FDA:</a:t>
            </a:r>
          </a:p>
          <a:p>
            <a:pPr lvl="1"/>
            <a:r>
              <a:rPr lang="en-US" sz="3400" dirty="0"/>
              <a:t>Medical Device Cybersecurity Final Guidance</a:t>
            </a:r>
          </a:p>
          <a:p>
            <a:pPr lvl="1"/>
            <a:r>
              <a:rPr lang="en-US" sz="3400" dirty="0">
                <a:highlight>
                  <a:srgbClr val="FFFF00"/>
                </a:highlight>
              </a:rPr>
              <a:t>CDS Guidance</a:t>
            </a:r>
          </a:p>
          <a:p>
            <a:r>
              <a:rPr lang="en-US" sz="3400" dirty="0"/>
              <a:t>OIG:</a:t>
            </a:r>
          </a:p>
          <a:p>
            <a:pPr lvl="1"/>
            <a:r>
              <a:rPr lang="en-US" sz="3400" dirty="0">
                <a:highlight>
                  <a:srgbClr val="FFFF00"/>
                </a:highlight>
              </a:rPr>
              <a:t>Anti-kickback Statute</a:t>
            </a:r>
          </a:p>
          <a:p>
            <a:pPr lvl="1"/>
            <a:r>
              <a:rPr lang="en-US" sz="3400" dirty="0"/>
              <a:t>Provider Info Blocking Penalties</a:t>
            </a:r>
          </a:p>
          <a:p>
            <a:endParaRPr lang="en-US" sz="3400" dirty="0"/>
          </a:p>
          <a:p>
            <a:pPr marL="0" indent="0">
              <a:buNone/>
            </a:pPr>
            <a:r>
              <a:rPr lang="en-US" sz="3400" dirty="0">
                <a:highlight>
                  <a:srgbClr val="00FF00"/>
                </a:highlight>
              </a:rPr>
              <a:t>Green</a:t>
            </a:r>
            <a:r>
              <a:rPr lang="en-US" sz="3400" dirty="0"/>
              <a:t> = Imminent</a:t>
            </a:r>
          </a:p>
          <a:p>
            <a:pPr marL="0" indent="0">
              <a:buNone/>
            </a:pPr>
            <a:r>
              <a:rPr lang="en-US" sz="3400" dirty="0">
                <a:highlight>
                  <a:srgbClr val="FFFF00"/>
                </a:highlight>
              </a:rPr>
              <a:t>Yellow</a:t>
            </a:r>
            <a:r>
              <a:rPr lang="en-US" sz="3400" dirty="0"/>
              <a:t> = Open for comment/ Comment Period Closed Recently</a:t>
            </a:r>
          </a:p>
          <a:p>
            <a:endParaRPr lang="en-US" dirty="0"/>
          </a:p>
        </p:txBody>
      </p:sp>
    </p:spTree>
    <p:extLst>
      <p:ext uri="{BB962C8B-B14F-4D97-AF65-F5344CB8AC3E}">
        <p14:creationId xmlns:p14="http://schemas.microsoft.com/office/powerpoint/2010/main" val="163435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4BDCE-FAF2-4614-BD11-E3349F840078}"/>
              </a:ext>
            </a:extLst>
          </p:cNvPr>
          <p:cNvPicPr>
            <a:picLocks noChangeAspect="1"/>
          </p:cNvPicPr>
          <p:nvPr/>
        </p:nvPicPr>
        <p:blipFill>
          <a:blip r:embed="rId2"/>
          <a:stretch>
            <a:fillRect/>
          </a:stretch>
        </p:blipFill>
        <p:spPr>
          <a:xfrm>
            <a:off x="228600" y="2133600"/>
            <a:ext cx="3335553" cy="4170784"/>
          </a:xfrm>
          <a:prstGeom prst="rect">
            <a:avLst/>
          </a:prstGeom>
        </p:spPr>
      </p:pic>
      <p:pic>
        <p:nvPicPr>
          <p:cNvPr id="3" name="Picture 2">
            <a:extLst>
              <a:ext uri="{FF2B5EF4-FFF2-40B4-BE49-F238E27FC236}">
                <a16:creationId xmlns:a16="http://schemas.microsoft.com/office/drawing/2014/main" id="{DAC9DED5-BEF4-4921-AB3D-4A3FE1D52856}"/>
              </a:ext>
            </a:extLst>
          </p:cNvPr>
          <p:cNvPicPr>
            <a:picLocks noChangeAspect="1"/>
          </p:cNvPicPr>
          <p:nvPr/>
        </p:nvPicPr>
        <p:blipFill>
          <a:blip r:embed="rId3"/>
          <a:stretch>
            <a:fillRect/>
          </a:stretch>
        </p:blipFill>
        <p:spPr>
          <a:xfrm>
            <a:off x="4572000" y="2133600"/>
            <a:ext cx="3692169" cy="4170784"/>
          </a:xfrm>
          <a:prstGeom prst="rect">
            <a:avLst/>
          </a:prstGeom>
        </p:spPr>
      </p:pic>
      <p:pic>
        <p:nvPicPr>
          <p:cNvPr id="2050" name="Picture 2" descr="Image result for we are waiting">
            <a:extLst>
              <a:ext uri="{FF2B5EF4-FFF2-40B4-BE49-F238E27FC236}">
                <a16:creationId xmlns:a16="http://schemas.microsoft.com/office/drawing/2014/main" id="{BF2520C0-BCA7-4933-B51D-5ED2EDDA2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0"/>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4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A Look Back at the Proposed Rule</a:t>
            </a: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a:bodyPr>
          <a:lstStyle/>
          <a:p>
            <a:pPr lvl="1"/>
            <a:r>
              <a:rPr lang="en-US" dirty="0">
                <a:cs typeface="Arial" panose="020B0604020202020204" pitchFamily="34" charset="0"/>
              </a:rPr>
              <a:t>742-page rule released Feb. 11</a:t>
            </a:r>
          </a:p>
          <a:p>
            <a:pPr lvl="1"/>
            <a:r>
              <a:rPr lang="en-US" dirty="0">
                <a:cs typeface="Arial" panose="020B0604020202020204" pitchFamily="34" charset="0"/>
              </a:rPr>
              <a:t>Three main sections of interest</a:t>
            </a:r>
          </a:p>
          <a:p>
            <a:pPr lvl="2"/>
            <a:r>
              <a:rPr lang="en-US" sz="2800" dirty="0">
                <a:cs typeface="Arial" panose="020B0604020202020204" pitchFamily="34" charset="0"/>
              </a:rPr>
              <a:t>New functional requirements for Certified EHR Technology (CEHRT)</a:t>
            </a:r>
          </a:p>
          <a:p>
            <a:pPr lvl="3"/>
            <a:r>
              <a:rPr lang="en-US" sz="2800" dirty="0">
                <a:cs typeface="Arial" panose="020B0604020202020204" pitchFamily="34" charset="0"/>
              </a:rPr>
              <a:t>New standards and specifications (incl. for APIs)</a:t>
            </a:r>
          </a:p>
          <a:p>
            <a:pPr lvl="2"/>
            <a:r>
              <a:rPr lang="en-US" sz="2800" dirty="0">
                <a:cs typeface="Arial" panose="020B0604020202020204" pitchFamily="34" charset="0"/>
              </a:rPr>
              <a:t>New Conditions &amp; Maintenance of Certification</a:t>
            </a:r>
          </a:p>
          <a:p>
            <a:pPr lvl="3"/>
            <a:r>
              <a:rPr lang="en-US" sz="2800" dirty="0">
                <a:cs typeface="Arial" panose="020B0604020202020204" pitchFamily="34" charset="0"/>
              </a:rPr>
              <a:t>7 New Requirements</a:t>
            </a:r>
          </a:p>
          <a:p>
            <a:pPr lvl="2"/>
            <a:r>
              <a:rPr lang="en-US" sz="2800" dirty="0">
                <a:cs typeface="Arial" panose="020B0604020202020204" pitchFamily="34" charset="0"/>
              </a:rPr>
              <a:t>New “safe harbors” for Information Blocking</a:t>
            </a:r>
          </a:p>
        </p:txBody>
      </p:sp>
    </p:spTree>
    <p:extLst>
      <p:ext uri="{BB962C8B-B14F-4D97-AF65-F5344CB8AC3E}">
        <p14:creationId xmlns:p14="http://schemas.microsoft.com/office/powerpoint/2010/main" val="346454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9664-DC00-4359-B1CE-426D641C574F}"/>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D70E7554-84CB-4E30-9DD0-750825B4B6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5" y="1929606"/>
            <a:ext cx="7143750" cy="3867150"/>
          </a:xfrm>
        </p:spPr>
      </p:pic>
      <p:sp>
        <p:nvSpPr>
          <p:cNvPr id="4" name="Slide Number Placeholder 3">
            <a:extLst>
              <a:ext uri="{FF2B5EF4-FFF2-40B4-BE49-F238E27FC236}">
                <a16:creationId xmlns:a16="http://schemas.microsoft.com/office/drawing/2014/main" id="{1053F98F-F902-4162-838D-5867E0FD19BD}"/>
              </a:ext>
            </a:extLst>
          </p:cNvPr>
          <p:cNvSpPr>
            <a:spLocks noGrp="1"/>
          </p:cNvSpPr>
          <p:nvPr>
            <p:ph type="sldNum" sz="quarter" idx="12"/>
          </p:nvPr>
        </p:nvSpPr>
        <p:spPr/>
        <p:txBody>
          <a:bodyPr/>
          <a:lstStyle/>
          <a:p>
            <a:fld id="{BB91B803-E462-4741-B8BD-B058610752DD}" type="slidenum">
              <a:rPr lang="en-US" smtClean="0"/>
              <a:t>18</a:t>
            </a:fld>
            <a:endParaRPr lang="en-US" dirty="0"/>
          </a:p>
        </p:txBody>
      </p:sp>
      <p:sp>
        <p:nvSpPr>
          <p:cNvPr id="7" name="TextBox 6">
            <a:extLst>
              <a:ext uri="{FF2B5EF4-FFF2-40B4-BE49-F238E27FC236}">
                <a16:creationId xmlns:a16="http://schemas.microsoft.com/office/drawing/2014/main" id="{54CF930E-0A5A-4D01-9DAB-A26BC6FFE095}"/>
              </a:ext>
            </a:extLst>
          </p:cNvPr>
          <p:cNvSpPr txBox="1"/>
          <p:nvPr/>
        </p:nvSpPr>
        <p:spPr>
          <a:xfrm flipH="1">
            <a:off x="1295400" y="3315493"/>
            <a:ext cx="3505200" cy="2123658"/>
          </a:xfrm>
          <a:prstGeom prst="rect">
            <a:avLst/>
          </a:prstGeom>
          <a:solidFill>
            <a:schemeClr val="bg1">
              <a:lumMod val="50000"/>
            </a:schemeClr>
          </a:solidFill>
        </p:spPr>
        <p:txBody>
          <a:bodyPr wrap="square" rtlCol="0">
            <a:spAutoFit/>
          </a:bodyPr>
          <a:lstStyle/>
          <a:p>
            <a:pPr algn="ctr"/>
            <a:r>
              <a:rPr lang="en-US" sz="2200" dirty="0"/>
              <a:t>Keep 2015 Edition </a:t>
            </a:r>
          </a:p>
          <a:p>
            <a:pPr algn="ctr"/>
            <a:endParaRPr lang="en-US" sz="2200" dirty="0"/>
          </a:p>
          <a:p>
            <a:pPr algn="ctr"/>
            <a:r>
              <a:rPr lang="en-US" sz="2200" dirty="0"/>
              <a:t>Or</a:t>
            </a:r>
          </a:p>
          <a:p>
            <a:pPr algn="ctr"/>
            <a:endParaRPr lang="en-US" sz="2200" dirty="0"/>
          </a:p>
          <a:p>
            <a:pPr algn="ctr"/>
            <a:r>
              <a:rPr lang="en-US" sz="2200" dirty="0"/>
              <a:t>Create a new version.</a:t>
            </a:r>
          </a:p>
          <a:p>
            <a:pPr algn="ctr"/>
            <a:endParaRPr lang="en-US" sz="2200" dirty="0"/>
          </a:p>
        </p:txBody>
      </p:sp>
    </p:spTree>
    <p:extLst>
      <p:ext uri="{BB962C8B-B14F-4D97-AF65-F5344CB8AC3E}">
        <p14:creationId xmlns:p14="http://schemas.microsoft.com/office/powerpoint/2010/main" val="338372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15F0-B90C-48F0-AEE6-C6AA8FD0995E}"/>
              </a:ext>
            </a:extLst>
          </p:cNvPr>
          <p:cNvSpPr>
            <a:spLocks noGrp="1"/>
          </p:cNvSpPr>
          <p:nvPr>
            <p:ph type="title"/>
          </p:nvPr>
        </p:nvSpPr>
        <p:spPr/>
        <p:txBody>
          <a:bodyPr>
            <a:normAutofit/>
          </a:bodyPr>
          <a:lstStyle/>
          <a:p>
            <a:r>
              <a:rPr lang="en-US" dirty="0"/>
              <a:t>Open APIs w/o Special Effort</a:t>
            </a:r>
          </a:p>
        </p:txBody>
      </p:sp>
      <p:pic>
        <p:nvPicPr>
          <p:cNvPr id="1026" name="Picture 2" descr="Image result for open apis">
            <a:extLst>
              <a:ext uri="{FF2B5EF4-FFF2-40B4-BE49-F238E27FC236}">
                <a16:creationId xmlns:a16="http://schemas.microsoft.com/office/drawing/2014/main" id="{B6A0CD93-396E-4154-8778-AFCCC1C731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2477691"/>
            <a:ext cx="4376939" cy="29110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mage result for concerned facial expression">
            <a:hlinkClick r:id="rId3"/>
            <a:extLst>
              <a:ext uri="{FF2B5EF4-FFF2-40B4-BE49-F238E27FC236}">
                <a16:creationId xmlns:a16="http://schemas.microsoft.com/office/drawing/2014/main" id="{48C84959-B94F-4ACA-941F-FB760456E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962" y="2477692"/>
            <a:ext cx="3605217" cy="239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8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83F0-9937-47FF-832E-B801C0B752C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9D12E41-64E2-4127-830E-56C5E1107B36}"/>
              </a:ext>
            </a:extLst>
          </p:cNvPr>
          <p:cNvSpPr>
            <a:spLocks noGrp="1"/>
          </p:cNvSpPr>
          <p:nvPr>
            <p:ph idx="1"/>
          </p:nvPr>
        </p:nvSpPr>
        <p:spPr/>
        <p:txBody>
          <a:bodyPr/>
          <a:lstStyle/>
          <a:p>
            <a:r>
              <a:rPr lang="en-US" sz="2400" dirty="0"/>
              <a:t>Discuss key themes, players and policies for clinical informaticist to consider</a:t>
            </a:r>
          </a:p>
          <a:p>
            <a:r>
              <a:rPr lang="en-US" sz="2400" dirty="0"/>
              <a:t>Understand both short-term and long-term policy outlook for health IT</a:t>
            </a:r>
          </a:p>
          <a:p>
            <a:r>
              <a:rPr lang="en-US" sz="2400" dirty="0"/>
              <a:t>Identify key policies and methods for participants to gain access to knowledge and influence</a:t>
            </a:r>
          </a:p>
          <a:p>
            <a:endParaRPr lang="en-US" dirty="0"/>
          </a:p>
        </p:txBody>
      </p:sp>
    </p:spTree>
    <p:extLst>
      <p:ext uri="{BB962C8B-B14F-4D97-AF65-F5344CB8AC3E}">
        <p14:creationId xmlns:p14="http://schemas.microsoft.com/office/powerpoint/2010/main" val="217633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APIs: Open &amp; Without Special Effort</a:t>
            </a:r>
            <a:endParaRPr lang="en-US" sz="2400" dirty="0">
              <a:cs typeface="Arial" panose="020B0604020202020204" pitchFamily="34" charset="0"/>
            </a:endParaRPr>
          </a:p>
        </p:txBody>
      </p:sp>
      <p:sp>
        <p:nvSpPr>
          <p:cNvPr id="10" name="Content Placeholder 2">
            <a:extLst>
              <a:ext uri="{FF2B5EF4-FFF2-40B4-BE49-F238E27FC236}">
                <a16:creationId xmlns:a16="http://schemas.microsoft.com/office/drawing/2014/main" id="{A2DA9EFE-8C98-4EE5-A87E-1B053AFDB03E}"/>
              </a:ext>
            </a:extLst>
          </p:cNvPr>
          <p:cNvSpPr>
            <a:spLocks noGrp="1"/>
          </p:cNvSpPr>
          <p:nvPr>
            <p:ph idx="1"/>
          </p:nvPr>
        </p:nvSpPr>
        <p:spPr/>
        <p:txBody>
          <a:bodyPr>
            <a:normAutofit fontScale="92500" lnSpcReduction="10000"/>
          </a:bodyPr>
          <a:lstStyle/>
          <a:p>
            <a:pPr lvl="1"/>
            <a:r>
              <a:rPr lang="en-US" dirty="0">
                <a:cs typeface="Arial" panose="020B0604020202020204" pitchFamily="34" charset="0"/>
              </a:rPr>
              <a:t>Open &amp; Without Special Effort will be accomplished through:</a:t>
            </a:r>
          </a:p>
          <a:p>
            <a:pPr lvl="2"/>
            <a:r>
              <a:rPr lang="en-US" dirty="0">
                <a:cs typeface="Arial" panose="020B0604020202020204" pitchFamily="34" charset="0"/>
              </a:rPr>
              <a:t>Standardization</a:t>
            </a:r>
          </a:p>
          <a:p>
            <a:pPr lvl="3"/>
            <a:r>
              <a:rPr lang="en-US" dirty="0">
                <a:cs typeface="Arial" panose="020B0604020202020204" pitchFamily="34" charset="0"/>
              </a:rPr>
              <a:t>Technical standards and constraining implementation guides</a:t>
            </a:r>
          </a:p>
          <a:p>
            <a:pPr lvl="3"/>
            <a:r>
              <a:rPr lang="en-US" dirty="0">
                <a:solidFill>
                  <a:srgbClr val="C00000"/>
                </a:solidFill>
                <a:cs typeface="Arial" panose="020B0604020202020204" pitchFamily="34" charset="0"/>
              </a:rPr>
              <a:t>USCDI version 1</a:t>
            </a:r>
          </a:p>
          <a:p>
            <a:pPr lvl="3"/>
            <a:endParaRPr lang="en-US" dirty="0">
              <a:cs typeface="Arial" panose="020B0604020202020204" pitchFamily="34" charset="0"/>
            </a:endParaRPr>
          </a:p>
          <a:p>
            <a:pPr marL="1097198" lvl="3" indent="0">
              <a:buNone/>
            </a:pPr>
            <a:endParaRPr lang="en-US" dirty="0">
              <a:cs typeface="Arial" panose="020B0604020202020204" pitchFamily="34" charset="0"/>
            </a:endParaRPr>
          </a:p>
          <a:p>
            <a:pPr lvl="2"/>
            <a:r>
              <a:rPr lang="en-US" dirty="0">
                <a:cs typeface="Arial" panose="020B0604020202020204" pitchFamily="34" charset="0"/>
              </a:rPr>
              <a:t>Transparency</a:t>
            </a:r>
          </a:p>
          <a:p>
            <a:pPr lvl="3"/>
            <a:r>
              <a:rPr lang="en-US" dirty="0">
                <a:cs typeface="Arial" panose="020B0604020202020204" pitchFamily="34" charset="0"/>
              </a:rPr>
              <a:t>Business and technical documentation necessary to interact with the APIs in production freely and publicly accessible</a:t>
            </a:r>
          </a:p>
          <a:p>
            <a:pPr lvl="2"/>
            <a:r>
              <a:rPr lang="en-US" dirty="0">
                <a:cs typeface="Arial" panose="020B0604020202020204" pitchFamily="34" charset="0"/>
              </a:rPr>
              <a:t>Pro-competitiveness</a:t>
            </a:r>
          </a:p>
          <a:p>
            <a:pPr lvl="3"/>
            <a:r>
              <a:rPr lang="en-US" dirty="0">
                <a:cs typeface="Arial" panose="020B0604020202020204" pitchFamily="34" charset="0"/>
              </a:rPr>
              <a:t>Business practices that promote the efficient access, exchange, and use of EHI to support a competitive marketplace</a:t>
            </a:r>
          </a:p>
          <a:p>
            <a:pPr lvl="2"/>
            <a:endParaRPr lang="en-US" dirty="0"/>
          </a:p>
        </p:txBody>
      </p:sp>
      <p:cxnSp>
        <p:nvCxnSpPr>
          <p:cNvPr id="11" name="Straight Connector 10">
            <a:extLst>
              <a:ext uri="{FF2B5EF4-FFF2-40B4-BE49-F238E27FC236}">
                <a16:creationId xmlns:a16="http://schemas.microsoft.com/office/drawing/2014/main" id="{3578724F-82E9-412E-841A-1AAE0DA0DF12}"/>
              </a:ext>
            </a:extLst>
          </p:cNvPr>
          <p:cNvCxnSpPr>
            <a:cxnSpLocks/>
          </p:cNvCxnSpPr>
          <p:nvPr/>
        </p:nvCxnSpPr>
        <p:spPr bwMode="auto">
          <a:xfrm>
            <a:off x="343274" y="3506433"/>
            <a:ext cx="8278221" cy="0"/>
          </a:xfrm>
          <a:prstGeom prst="line">
            <a:avLst/>
          </a:prstGeom>
          <a:ln w="3810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213E7C9-DE8F-4384-972F-19D245053D61}"/>
              </a:ext>
            </a:extLst>
          </p:cNvPr>
          <p:cNvSpPr txBox="1"/>
          <p:nvPr/>
        </p:nvSpPr>
        <p:spPr>
          <a:xfrm rot="16200000">
            <a:off x="-286023" y="2098806"/>
            <a:ext cx="1653172" cy="461665"/>
          </a:xfrm>
          <a:prstGeom prst="rect">
            <a:avLst/>
          </a:prstGeom>
          <a:noFill/>
        </p:spPr>
        <p:txBody>
          <a:bodyPr wrap="square" rtlCol="0">
            <a:spAutoFit/>
          </a:bodyPr>
          <a:lstStyle/>
          <a:p>
            <a:pPr algn="ctr"/>
            <a:r>
              <a:rPr lang="en-US" sz="1200" dirty="0">
                <a:cs typeface="Arial" panose="020B0604020202020204" pitchFamily="34" charset="0"/>
              </a:rPr>
              <a:t>Certification</a:t>
            </a:r>
          </a:p>
          <a:p>
            <a:pPr algn="ctr"/>
            <a:r>
              <a:rPr lang="en-US" sz="1200" dirty="0">
                <a:cs typeface="Arial" panose="020B0604020202020204" pitchFamily="34" charset="0"/>
              </a:rPr>
              <a:t>Criterion</a:t>
            </a:r>
          </a:p>
        </p:txBody>
      </p:sp>
      <p:sp>
        <p:nvSpPr>
          <p:cNvPr id="13" name="TextBox 12">
            <a:extLst>
              <a:ext uri="{FF2B5EF4-FFF2-40B4-BE49-F238E27FC236}">
                <a16:creationId xmlns:a16="http://schemas.microsoft.com/office/drawing/2014/main" id="{D652B112-F25C-4F68-AE86-0D328952E6F9}"/>
              </a:ext>
            </a:extLst>
          </p:cNvPr>
          <p:cNvSpPr txBox="1"/>
          <p:nvPr/>
        </p:nvSpPr>
        <p:spPr>
          <a:xfrm rot="16200000">
            <a:off x="-460719" y="4276884"/>
            <a:ext cx="1817900" cy="276999"/>
          </a:xfrm>
          <a:prstGeom prst="rect">
            <a:avLst/>
          </a:prstGeom>
          <a:noFill/>
        </p:spPr>
        <p:txBody>
          <a:bodyPr wrap="square" rtlCol="0">
            <a:spAutoFit/>
          </a:bodyPr>
          <a:lstStyle/>
          <a:p>
            <a:r>
              <a:rPr lang="en-US" sz="1200" dirty="0">
                <a:cs typeface="Arial" panose="020B0604020202020204" pitchFamily="34" charset="0"/>
              </a:rPr>
              <a:t>Certification Conditions</a:t>
            </a:r>
          </a:p>
        </p:txBody>
      </p:sp>
    </p:spTree>
    <p:extLst>
      <p:ext uri="{BB962C8B-B14F-4D97-AF65-F5344CB8AC3E}">
        <p14:creationId xmlns:p14="http://schemas.microsoft.com/office/powerpoint/2010/main" val="79481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31D5-3ADB-40EB-BD9C-594980B3353C}"/>
              </a:ext>
            </a:extLst>
          </p:cNvPr>
          <p:cNvSpPr>
            <a:spLocks noGrp="1"/>
          </p:cNvSpPr>
          <p:nvPr>
            <p:ph type="title"/>
          </p:nvPr>
        </p:nvSpPr>
        <p:spPr/>
        <p:txBody>
          <a:bodyPr>
            <a:normAutofit/>
          </a:bodyPr>
          <a:lstStyle/>
          <a:p>
            <a:r>
              <a:rPr lang="en-US" sz="3600" dirty="0"/>
              <a:t>USCDI Version 1</a:t>
            </a:r>
          </a:p>
        </p:txBody>
      </p:sp>
      <p:sp>
        <p:nvSpPr>
          <p:cNvPr id="3" name="Content Placeholder 2">
            <a:extLst>
              <a:ext uri="{FF2B5EF4-FFF2-40B4-BE49-F238E27FC236}">
                <a16:creationId xmlns:a16="http://schemas.microsoft.com/office/drawing/2014/main" id="{61E6DD3C-2967-489F-AF60-CFF26DB9B9DD}"/>
              </a:ext>
            </a:extLst>
          </p:cNvPr>
          <p:cNvSpPr>
            <a:spLocks noGrp="1"/>
          </p:cNvSpPr>
          <p:nvPr>
            <p:ph idx="1"/>
          </p:nvPr>
        </p:nvSpPr>
        <p:spPr>
          <a:xfrm>
            <a:off x="64839" y="2099828"/>
            <a:ext cx="2639899" cy="3263504"/>
          </a:xfrm>
        </p:spPr>
        <p:txBody>
          <a:bodyPr>
            <a:normAutofit/>
          </a:bodyPr>
          <a:lstStyle/>
          <a:p>
            <a:pPr lvl="1"/>
            <a:r>
              <a:rPr lang="en-US" sz="1800" dirty="0"/>
              <a:t>USCDI v1 includes 15 data classes and 50+ data elements</a:t>
            </a:r>
          </a:p>
          <a:p>
            <a:pPr lvl="2"/>
            <a:r>
              <a:rPr lang="en-US" sz="1600" dirty="0"/>
              <a:t>C-CDA 2.1</a:t>
            </a:r>
          </a:p>
          <a:p>
            <a:pPr lvl="2"/>
            <a:r>
              <a:rPr lang="en-US" sz="1600" dirty="0"/>
              <a:t>FHIR R2</a:t>
            </a:r>
          </a:p>
          <a:p>
            <a:pPr lvl="1"/>
            <a:r>
              <a:rPr lang="en-US" sz="1800" dirty="0"/>
              <a:t>Regular cadence of updates expected, but timeline is unclear</a:t>
            </a:r>
          </a:p>
          <a:p>
            <a:pPr lvl="2"/>
            <a:endParaRPr lang="en-US" sz="1600" dirty="0"/>
          </a:p>
        </p:txBody>
      </p:sp>
      <p:pic>
        <p:nvPicPr>
          <p:cNvPr id="6" name="Picture 5">
            <a:extLst>
              <a:ext uri="{FF2B5EF4-FFF2-40B4-BE49-F238E27FC236}">
                <a16:creationId xmlns:a16="http://schemas.microsoft.com/office/drawing/2014/main" id="{FCE1D6FC-807B-486C-876D-473FC3F3D04D}"/>
              </a:ext>
            </a:extLst>
          </p:cNvPr>
          <p:cNvPicPr>
            <a:picLocks noChangeAspect="1"/>
          </p:cNvPicPr>
          <p:nvPr/>
        </p:nvPicPr>
        <p:blipFill>
          <a:blip r:embed="rId3"/>
          <a:stretch>
            <a:fillRect/>
          </a:stretch>
        </p:blipFill>
        <p:spPr>
          <a:xfrm>
            <a:off x="2704738" y="1600200"/>
            <a:ext cx="5993676" cy="3537113"/>
          </a:xfrm>
          <a:prstGeom prst="rect">
            <a:avLst/>
          </a:prstGeom>
        </p:spPr>
      </p:pic>
      <p:sp>
        <p:nvSpPr>
          <p:cNvPr id="5" name="Arrow: Down 4">
            <a:extLst>
              <a:ext uri="{FF2B5EF4-FFF2-40B4-BE49-F238E27FC236}">
                <a16:creationId xmlns:a16="http://schemas.microsoft.com/office/drawing/2014/main" id="{2A782EE8-1167-43B4-A146-D6376569A4DF}"/>
              </a:ext>
            </a:extLst>
          </p:cNvPr>
          <p:cNvSpPr/>
          <p:nvPr/>
        </p:nvSpPr>
        <p:spPr>
          <a:xfrm rot="20525117">
            <a:off x="2541510" y="1492164"/>
            <a:ext cx="145011" cy="1188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115532FF-1990-44CD-8624-059F76EC763F}"/>
              </a:ext>
            </a:extLst>
          </p:cNvPr>
          <p:cNvSpPr/>
          <p:nvPr/>
        </p:nvSpPr>
        <p:spPr>
          <a:xfrm rot="12911186">
            <a:off x="5179055" y="4368084"/>
            <a:ext cx="198128" cy="1188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4215AF17-2EA3-4C6C-AF2D-FF4463EAB222}"/>
              </a:ext>
            </a:extLst>
          </p:cNvPr>
          <p:cNvSpPr/>
          <p:nvPr/>
        </p:nvSpPr>
        <p:spPr>
          <a:xfrm rot="2781445">
            <a:off x="8175276" y="955079"/>
            <a:ext cx="152789" cy="1188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ADF6251E-D59B-4C91-8423-66BE9D844F86}"/>
              </a:ext>
            </a:extLst>
          </p:cNvPr>
          <p:cNvSpPr/>
          <p:nvPr/>
        </p:nvSpPr>
        <p:spPr>
          <a:xfrm rot="11059011" flipH="1">
            <a:off x="7784030" y="5059200"/>
            <a:ext cx="134941" cy="1188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3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BB93-7CFC-437C-B265-3AAD3D8CB55C}"/>
              </a:ext>
            </a:extLst>
          </p:cNvPr>
          <p:cNvSpPr>
            <a:spLocks noGrp="1"/>
          </p:cNvSpPr>
          <p:nvPr>
            <p:ph type="title"/>
          </p:nvPr>
        </p:nvSpPr>
        <p:spPr/>
        <p:txBody>
          <a:bodyPr/>
          <a:lstStyle/>
          <a:p>
            <a:r>
              <a:rPr lang="en-US" dirty="0"/>
              <a:t>Access to all data</a:t>
            </a:r>
          </a:p>
        </p:txBody>
      </p:sp>
      <p:sp>
        <p:nvSpPr>
          <p:cNvPr id="4" name="Slide Number Placeholder 3">
            <a:extLst>
              <a:ext uri="{FF2B5EF4-FFF2-40B4-BE49-F238E27FC236}">
                <a16:creationId xmlns:a16="http://schemas.microsoft.com/office/drawing/2014/main" id="{F46B8EAA-95D9-4791-82AF-CAE5EF87C48D}"/>
              </a:ext>
            </a:extLst>
          </p:cNvPr>
          <p:cNvSpPr>
            <a:spLocks noGrp="1"/>
          </p:cNvSpPr>
          <p:nvPr>
            <p:ph type="sldNum" sz="quarter" idx="12"/>
          </p:nvPr>
        </p:nvSpPr>
        <p:spPr/>
        <p:txBody>
          <a:bodyPr/>
          <a:lstStyle/>
          <a:p>
            <a:fld id="{BB91B803-E462-4741-B8BD-B058610752DD}" type="slidenum">
              <a:rPr lang="en-US" smtClean="0"/>
              <a:t>22</a:t>
            </a:fld>
            <a:endParaRPr lang="en-US" dirty="0"/>
          </a:p>
        </p:txBody>
      </p:sp>
      <p:pic>
        <p:nvPicPr>
          <p:cNvPr id="11267" name="Picture 3" descr="Image result for patient overwhelmed by data">
            <a:hlinkClick r:id="rId2"/>
            <a:extLst>
              <a:ext uri="{FF2B5EF4-FFF2-40B4-BE49-F238E27FC236}">
                <a16:creationId xmlns:a16="http://schemas.microsoft.com/office/drawing/2014/main" id="{2C9FA72A-FCB5-4A23-8547-9B9B4A9C0E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4553281" cy="315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29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A895-5500-4F2C-A6B7-4B718B121438}"/>
              </a:ext>
            </a:extLst>
          </p:cNvPr>
          <p:cNvSpPr>
            <a:spLocks noGrp="1"/>
          </p:cNvSpPr>
          <p:nvPr>
            <p:ph type="title"/>
          </p:nvPr>
        </p:nvSpPr>
        <p:spPr/>
        <p:txBody>
          <a:bodyPr>
            <a:noAutofit/>
          </a:bodyPr>
          <a:lstStyle/>
          <a:p>
            <a:r>
              <a:rPr lang="en-US" sz="4000" dirty="0"/>
              <a:t>Complete access, exchange, and use of all electronic health information</a:t>
            </a:r>
          </a:p>
        </p:txBody>
      </p:sp>
      <p:sp>
        <p:nvSpPr>
          <p:cNvPr id="6" name="Content Placeholder 2">
            <a:extLst>
              <a:ext uri="{FF2B5EF4-FFF2-40B4-BE49-F238E27FC236}">
                <a16:creationId xmlns:a16="http://schemas.microsoft.com/office/drawing/2014/main" id="{691FDBC1-5BFD-4461-A574-E44807935DF1}"/>
              </a:ext>
            </a:extLst>
          </p:cNvPr>
          <p:cNvSpPr>
            <a:spLocks noGrp="1"/>
          </p:cNvSpPr>
          <p:nvPr>
            <p:ph idx="1"/>
          </p:nvPr>
        </p:nvSpPr>
        <p:spPr>
          <a:xfrm>
            <a:off x="-152400" y="1704914"/>
            <a:ext cx="8839199" cy="4543485"/>
          </a:xfrm>
        </p:spPr>
        <p:txBody>
          <a:bodyPr>
            <a:normAutofit/>
          </a:bodyPr>
          <a:lstStyle/>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r>
              <a:rPr lang="en-US" sz="2000" b="1" u="sng" dirty="0"/>
              <a:t>Meant to support export of a single patient’s data and all of the patients’ data</a:t>
            </a:r>
          </a:p>
        </p:txBody>
      </p:sp>
      <p:pic>
        <p:nvPicPr>
          <p:cNvPr id="4" name="Picture 3" descr="A picture containing knife&#10;&#10;Description automatically generated">
            <a:extLst>
              <a:ext uri="{FF2B5EF4-FFF2-40B4-BE49-F238E27FC236}">
                <a16:creationId xmlns:a16="http://schemas.microsoft.com/office/drawing/2014/main" id="{D6D63175-12FE-4527-8EB7-18910CBC4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41267"/>
            <a:ext cx="3810000" cy="2590800"/>
          </a:xfrm>
          <a:prstGeom prst="rect">
            <a:avLst/>
          </a:prstGeom>
        </p:spPr>
      </p:pic>
      <p:sp>
        <p:nvSpPr>
          <p:cNvPr id="5" name="TextBox 4">
            <a:extLst>
              <a:ext uri="{FF2B5EF4-FFF2-40B4-BE49-F238E27FC236}">
                <a16:creationId xmlns:a16="http://schemas.microsoft.com/office/drawing/2014/main" id="{7401D163-5C1E-4278-BB68-6219C62BF71E}"/>
              </a:ext>
            </a:extLst>
          </p:cNvPr>
          <p:cNvSpPr txBox="1"/>
          <p:nvPr/>
        </p:nvSpPr>
        <p:spPr>
          <a:xfrm>
            <a:off x="4507835" y="2751892"/>
            <a:ext cx="609599" cy="584775"/>
          </a:xfrm>
          <a:prstGeom prst="rect">
            <a:avLst/>
          </a:prstGeom>
          <a:noFill/>
        </p:spPr>
        <p:txBody>
          <a:bodyPr wrap="square" rtlCol="0">
            <a:spAutoFit/>
          </a:bodyPr>
          <a:lstStyle/>
          <a:p>
            <a:r>
              <a:rPr lang="en-US" sz="3200" b="1" dirty="0"/>
              <a:t>vs</a:t>
            </a:r>
          </a:p>
        </p:txBody>
      </p:sp>
      <p:pic>
        <p:nvPicPr>
          <p:cNvPr id="5123" name="Picture 3" descr="Image result for EHI">
            <a:hlinkClick r:id="rId4"/>
            <a:extLst>
              <a:ext uri="{FF2B5EF4-FFF2-40B4-BE49-F238E27FC236}">
                <a16:creationId xmlns:a16="http://schemas.microsoft.com/office/drawing/2014/main" id="{436D16D1-AD3F-47AE-870C-80B28FC53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41267"/>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21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69EC6AD0-9410-412F-B30B-CF6E8CF1B1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94523">
            <a:off x="-43917" y="-120118"/>
            <a:ext cx="2670338" cy="2670338"/>
          </a:xfrm>
          <a:prstGeom prst="rect">
            <a:avLst/>
          </a:prstGeom>
        </p:spPr>
      </p:pic>
      <p:sp>
        <p:nvSpPr>
          <p:cNvPr id="2" name="Title 1">
            <a:extLst>
              <a:ext uri="{FF2B5EF4-FFF2-40B4-BE49-F238E27FC236}">
                <a16:creationId xmlns:a16="http://schemas.microsoft.com/office/drawing/2014/main" id="{6A7A49DE-BA06-4D84-BB93-83F5874FCFAE}"/>
              </a:ext>
            </a:extLst>
          </p:cNvPr>
          <p:cNvSpPr>
            <a:spLocks noGrp="1"/>
          </p:cNvSpPr>
          <p:nvPr>
            <p:ph type="title"/>
          </p:nvPr>
        </p:nvSpPr>
        <p:spPr/>
        <p:txBody>
          <a:bodyPr>
            <a:normAutofit/>
          </a:bodyPr>
          <a:lstStyle/>
          <a:p>
            <a:r>
              <a:rPr lang="en-US" dirty="0"/>
              <a:t>Scope of EHI</a:t>
            </a:r>
          </a:p>
        </p:txBody>
      </p:sp>
      <p:sp>
        <p:nvSpPr>
          <p:cNvPr id="3" name="Content Placeholder 2">
            <a:extLst>
              <a:ext uri="{FF2B5EF4-FFF2-40B4-BE49-F238E27FC236}">
                <a16:creationId xmlns:a16="http://schemas.microsoft.com/office/drawing/2014/main" id="{1C16A9C0-50C4-45F5-BAF9-C6A4D6B7400E}"/>
              </a:ext>
            </a:extLst>
          </p:cNvPr>
          <p:cNvSpPr>
            <a:spLocks noGrp="1"/>
          </p:cNvSpPr>
          <p:nvPr>
            <p:ph idx="1"/>
          </p:nvPr>
        </p:nvSpPr>
        <p:spPr>
          <a:xfrm>
            <a:off x="457200" y="1600200"/>
            <a:ext cx="8229600" cy="4525963"/>
          </a:xfrm>
        </p:spPr>
        <p:txBody>
          <a:bodyPr>
            <a:normAutofit/>
          </a:bodyPr>
          <a:lstStyle/>
          <a:p>
            <a:pPr lvl="1"/>
            <a:r>
              <a:rPr lang="en-US" b="1" dirty="0"/>
              <a:t>All data health IT system produces and electronically manages for a patient or group of patients. </a:t>
            </a:r>
          </a:p>
          <a:p>
            <a:pPr lvl="1"/>
            <a:r>
              <a:rPr lang="en-US" b="1" dirty="0"/>
              <a:t>Health IT’s entire database, </a:t>
            </a:r>
            <a:r>
              <a:rPr lang="en-US" b="1" u="sng" dirty="0"/>
              <a:t>including but not limited </a:t>
            </a:r>
            <a:r>
              <a:rPr lang="en-US" b="1" dirty="0"/>
              <a:t>to clinical, administrative, and claims/billing data. </a:t>
            </a:r>
          </a:p>
          <a:p>
            <a:pPr lvl="1"/>
            <a:r>
              <a:rPr lang="en-US" b="1" dirty="0"/>
              <a:t>Any data that may be stored in separate data warehouses that the system has access to, can produce, and electronically manages.</a:t>
            </a:r>
            <a:r>
              <a:rPr lang="en-US" dirty="0"/>
              <a:t> </a:t>
            </a:r>
          </a:p>
        </p:txBody>
      </p:sp>
    </p:spTree>
    <p:extLst>
      <p:ext uri="{BB962C8B-B14F-4D97-AF65-F5344CB8AC3E}">
        <p14:creationId xmlns:p14="http://schemas.microsoft.com/office/powerpoint/2010/main" val="90812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BB93-7CFC-437C-B265-3AAD3D8CB55C}"/>
              </a:ext>
            </a:extLst>
          </p:cNvPr>
          <p:cNvSpPr>
            <a:spLocks noGrp="1"/>
          </p:cNvSpPr>
          <p:nvPr>
            <p:ph type="title"/>
          </p:nvPr>
        </p:nvSpPr>
        <p:spPr/>
        <p:txBody>
          <a:bodyPr/>
          <a:lstStyle/>
          <a:p>
            <a:r>
              <a:rPr lang="en-US" dirty="0"/>
              <a:t>Information Blocking</a:t>
            </a:r>
          </a:p>
        </p:txBody>
      </p:sp>
      <p:sp>
        <p:nvSpPr>
          <p:cNvPr id="3" name="Content Placeholder 2">
            <a:extLst>
              <a:ext uri="{FF2B5EF4-FFF2-40B4-BE49-F238E27FC236}">
                <a16:creationId xmlns:a16="http://schemas.microsoft.com/office/drawing/2014/main" id="{30A04EBF-17A7-4C60-9767-58D74242716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46B8EAA-95D9-4791-82AF-CAE5EF87C48D}"/>
              </a:ext>
            </a:extLst>
          </p:cNvPr>
          <p:cNvSpPr>
            <a:spLocks noGrp="1"/>
          </p:cNvSpPr>
          <p:nvPr>
            <p:ph type="sldNum" sz="quarter" idx="12"/>
          </p:nvPr>
        </p:nvSpPr>
        <p:spPr/>
        <p:txBody>
          <a:bodyPr/>
          <a:lstStyle/>
          <a:p>
            <a:fld id="{BB91B803-E462-4741-B8BD-B058610752DD}" type="slidenum">
              <a:rPr lang="en-US" smtClean="0"/>
              <a:t>25</a:t>
            </a:fld>
            <a:endParaRPr lang="en-US" dirty="0"/>
          </a:p>
        </p:txBody>
      </p:sp>
      <p:pic>
        <p:nvPicPr>
          <p:cNvPr id="6" name="Picture 3" descr="Image result for Face expressing really">
            <a:hlinkClick r:id="rId2"/>
            <a:extLst>
              <a:ext uri="{FF2B5EF4-FFF2-40B4-BE49-F238E27FC236}">
                <a16:creationId xmlns:a16="http://schemas.microsoft.com/office/drawing/2014/main" id="{34A3C993-E71E-464F-9C1D-15FA50909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7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Information Blocking</a:t>
            </a:r>
          </a:p>
        </p:txBody>
      </p:sp>
      <p:sp>
        <p:nvSpPr>
          <p:cNvPr id="4" name="Content Placeholder 3">
            <a:extLst>
              <a:ext uri="{FF2B5EF4-FFF2-40B4-BE49-F238E27FC236}">
                <a16:creationId xmlns:a16="http://schemas.microsoft.com/office/drawing/2014/main" id="{254D3A30-6881-4E31-AD4C-8ACE1453E288}"/>
              </a:ext>
            </a:extLst>
          </p:cNvPr>
          <p:cNvSpPr>
            <a:spLocks noGrp="1"/>
          </p:cNvSpPr>
          <p:nvPr>
            <p:ph idx="1"/>
          </p:nvPr>
        </p:nvSpPr>
        <p:spPr>
          <a:xfrm>
            <a:off x="457200" y="1600200"/>
            <a:ext cx="5210107" cy="4525963"/>
          </a:xfrm>
          <a:prstGeom prst="rect">
            <a:avLst/>
          </a:prstGeom>
        </p:spPr>
        <p:txBody>
          <a:bodyPr vert="horz" lIns="91440" tIns="45720" rIns="91440" bIns="45720" rtlCol="0">
            <a:normAutofit lnSpcReduction="10000"/>
          </a:bodyPr>
          <a:lstStyle/>
          <a:p>
            <a:pPr marL="0" indent="0" defTabSz="914400">
              <a:lnSpc>
                <a:spcPct val="90000"/>
              </a:lnSpc>
              <a:spcBef>
                <a:spcPct val="20000"/>
              </a:spcBef>
              <a:buClr>
                <a:schemeClr val="tx1"/>
              </a:buClr>
              <a:buNone/>
            </a:pPr>
            <a:r>
              <a:rPr lang="en-US" sz="3200" b="1" kern="1200" dirty="0">
                <a:solidFill>
                  <a:schemeClr val="tx1"/>
                </a:solidFill>
                <a:latin typeface="Trebuchet MS" panose="020B0603020202020204" pitchFamily="34" charset="0"/>
              </a:rPr>
              <a:t>One in six (17%) </a:t>
            </a:r>
            <a:r>
              <a:rPr lang="en-US" sz="3200" kern="1200" dirty="0">
                <a:solidFill>
                  <a:schemeClr val="tx1"/>
                </a:solidFill>
                <a:latin typeface="Trebuchet MS" panose="020B0603020202020204" pitchFamily="34" charset="0"/>
              </a:rPr>
              <a:t>healthcare executives are “</a:t>
            </a:r>
            <a:r>
              <a:rPr lang="en-US" sz="3200" b="1" kern="1200" dirty="0">
                <a:solidFill>
                  <a:schemeClr val="tx1"/>
                </a:solidFill>
                <a:latin typeface="Trebuchet MS" panose="020B0603020202020204" pitchFamily="34" charset="0"/>
              </a:rPr>
              <a:t>completely unaware</a:t>
            </a:r>
            <a:r>
              <a:rPr lang="en-US" sz="3200" kern="1200" dirty="0">
                <a:solidFill>
                  <a:schemeClr val="tx1"/>
                </a:solidFill>
                <a:latin typeface="Trebuchet MS" panose="020B0603020202020204" pitchFamily="34" charset="0"/>
              </a:rPr>
              <a:t>” of new legislation that requires greater patient access to healthcare records and sharing of such records—with </a:t>
            </a:r>
            <a:r>
              <a:rPr lang="en-US" sz="3200" b="1" kern="1200" dirty="0">
                <a:solidFill>
                  <a:schemeClr val="tx1"/>
                </a:solidFill>
                <a:latin typeface="Trebuchet MS" panose="020B0603020202020204" pitchFamily="34" charset="0"/>
              </a:rPr>
              <a:t>two-thirds (65%) </a:t>
            </a:r>
            <a:r>
              <a:rPr lang="en-US" sz="3200" kern="1200" dirty="0">
                <a:solidFill>
                  <a:schemeClr val="tx1"/>
                </a:solidFill>
                <a:latin typeface="Trebuchet MS" panose="020B0603020202020204" pitchFamily="34" charset="0"/>
              </a:rPr>
              <a:t>only </a:t>
            </a:r>
            <a:r>
              <a:rPr lang="en-US" sz="3200" b="1" kern="1200" dirty="0">
                <a:solidFill>
                  <a:schemeClr val="tx1"/>
                </a:solidFill>
                <a:latin typeface="Trebuchet MS" panose="020B0603020202020204" pitchFamily="34" charset="0"/>
              </a:rPr>
              <a:t>“somewhat” or “vaguely” familiar</a:t>
            </a:r>
            <a:r>
              <a:rPr lang="en-US" sz="3200" kern="1200" dirty="0">
                <a:solidFill>
                  <a:schemeClr val="tx1"/>
                </a:solidFill>
                <a:latin typeface="Trebuchet MS" panose="020B0603020202020204" pitchFamily="34" charset="0"/>
              </a:rPr>
              <a:t>, a new Accenture survey finds.</a:t>
            </a:r>
          </a:p>
        </p:txBody>
      </p:sp>
      <p:pic>
        <p:nvPicPr>
          <p:cNvPr id="5" name="Picture 4">
            <a:extLst>
              <a:ext uri="{FF2B5EF4-FFF2-40B4-BE49-F238E27FC236}">
                <a16:creationId xmlns:a16="http://schemas.microsoft.com/office/drawing/2014/main" id="{2EE97F13-CCD1-4B6D-8210-BCCE7EBF50B0}"/>
              </a:ext>
            </a:extLst>
          </p:cNvPr>
          <p:cNvPicPr>
            <a:picLocks noChangeAspect="1"/>
          </p:cNvPicPr>
          <p:nvPr/>
        </p:nvPicPr>
        <p:blipFill rotWithShape="1">
          <a:blip r:embed="rId2"/>
          <a:srcRect l="11403" r="6018" b="3"/>
          <a:stretch/>
        </p:blipFill>
        <p:spPr>
          <a:xfrm>
            <a:off x="5667307" y="1337312"/>
            <a:ext cx="2996946" cy="4183378"/>
          </a:xfrm>
          <a:prstGeom prst="rect">
            <a:avLst/>
          </a:prstGeom>
          <a:effectLst/>
        </p:spPr>
      </p:pic>
    </p:spTree>
    <p:extLst>
      <p:ext uri="{BB962C8B-B14F-4D97-AF65-F5344CB8AC3E}">
        <p14:creationId xmlns:p14="http://schemas.microsoft.com/office/powerpoint/2010/main" val="89726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sz="4050" dirty="0">
                <a:cs typeface="Arial" panose="020B0604020202020204" pitchFamily="34" charset="0"/>
              </a:rPr>
              <a:t>Information Blocking</a:t>
            </a:r>
            <a:endParaRPr lang="en-US" sz="3300" dirty="0">
              <a:cs typeface="Arial" panose="020B0604020202020204" pitchFamily="34" charset="0"/>
            </a:endParaRP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a:bodyPr>
          <a:lstStyle/>
          <a:p>
            <a:r>
              <a:rPr lang="en-US" sz="2700" dirty="0">
                <a:cs typeface="Arial" panose="020B0604020202020204" pitchFamily="34" charset="0"/>
              </a:rPr>
              <a:t>“Our presumption is you are sharing…Let me repeat that: Our presumption is that you are sharing”</a:t>
            </a:r>
          </a:p>
          <a:p>
            <a:pPr lvl="1"/>
            <a:r>
              <a:rPr lang="en-US" sz="2400" dirty="0">
                <a:cs typeface="Arial" panose="020B0604020202020204" pitchFamily="34" charset="0"/>
              </a:rPr>
              <a:t>Impacts: Health Care Providers, Health IT Developers, Health Information Exchanges, Health Information Networks </a:t>
            </a:r>
          </a:p>
          <a:p>
            <a:pPr lvl="1"/>
            <a:r>
              <a:rPr lang="en-US" sz="2400" dirty="0">
                <a:cs typeface="Arial" panose="020B0604020202020204" pitchFamily="34" charset="0"/>
              </a:rPr>
              <a:t>Broadly applicable to </a:t>
            </a:r>
            <a:r>
              <a:rPr lang="en-US" sz="2400" dirty="0">
                <a:solidFill>
                  <a:srgbClr val="C00000"/>
                </a:solidFill>
                <a:cs typeface="Arial" panose="020B0604020202020204" pitchFamily="34" charset="0"/>
              </a:rPr>
              <a:t>all EHI </a:t>
            </a:r>
          </a:p>
          <a:p>
            <a:pPr lvl="1"/>
            <a:r>
              <a:rPr lang="en-US" sz="2400" dirty="0">
                <a:cs typeface="Arial" panose="020B0604020202020204" pitchFamily="34" charset="0"/>
              </a:rPr>
              <a:t>Seven exceptions outlined in ONC rule</a:t>
            </a:r>
          </a:p>
          <a:p>
            <a:pPr lvl="2"/>
            <a:r>
              <a:rPr lang="en-US" sz="2100" dirty="0">
                <a:cs typeface="Arial" panose="020B0604020202020204" pitchFamily="34" charset="0"/>
              </a:rPr>
              <a:t>Multiple provisions must be met under the auspice of each exception</a:t>
            </a:r>
          </a:p>
        </p:txBody>
      </p:sp>
    </p:spTree>
    <p:extLst>
      <p:ext uri="{BB962C8B-B14F-4D97-AF65-F5344CB8AC3E}">
        <p14:creationId xmlns:p14="http://schemas.microsoft.com/office/powerpoint/2010/main" val="6670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sz="3600" dirty="0">
                <a:cs typeface="Arial" panose="020B0604020202020204" pitchFamily="34" charset="0"/>
              </a:rPr>
              <a:t>Information Blocking Exceptions</a:t>
            </a:r>
            <a:endParaRPr lang="en-US" sz="2800" dirty="0">
              <a:cs typeface="Arial" panose="020B0604020202020204" pitchFamily="34" charset="0"/>
            </a:endParaRP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a:bodyPr>
          <a:lstStyle/>
          <a:p>
            <a:pPr lvl="1"/>
            <a:r>
              <a:rPr lang="en-US" sz="2400" dirty="0">
                <a:cs typeface="Arial" panose="020B0604020202020204" pitchFamily="34" charset="0"/>
              </a:rPr>
              <a:t>Preventing Harm</a:t>
            </a:r>
          </a:p>
          <a:p>
            <a:pPr lvl="1"/>
            <a:r>
              <a:rPr lang="en-US" sz="2400" dirty="0">
                <a:cs typeface="Arial" panose="020B0604020202020204" pitchFamily="34" charset="0"/>
              </a:rPr>
              <a:t>Promoting the Privacy of EHI</a:t>
            </a:r>
          </a:p>
          <a:p>
            <a:pPr lvl="1"/>
            <a:r>
              <a:rPr lang="en-US" sz="2400" dirty="0">
                <a:cs typeface="Arial" panose="020B0604020202020204" pitchFamily="34" charset="0"/>
              </a:rPr>
              <a:t>Promoting the Security of EHI </a:t>
            </a:r>
          </a:p>
          <a:p>
            <a:pPr lvl="1"/>
            <a:r>
              <a:rPr lang="en-US" sz="2400" dirty="0">
                <a:cs typeface="Arial" panose="020B0604020202020204" pitchFamily="34" charset="0"/>
              </a:rPr>
              <a:t>Recovering Costs Reasonably Incurred</a:t>
            </a:r>
          </a:p>
          <a:p>
            <a:pPr lvl="1"/>
            <a:r>
              <a:rPr lang="en-US" sz="2400" dirty="0">
                <a:cs typeface="Arial" panose="020B0604020202020204" pitchFamily="34" charset="0"/>
              </a:rPr>
              <a:t>Responding to Requests that are Infeasible</a:t>
            </a:r>
          </a:p>
          <a:p>
            <a:pPr lvl="1"/>
            <a:r>
              <a:rPr lang="en-US" sz="2400" dirty="0">
                <a:cs typeface="Arial" panose="020B0604020202020204" pitchFamily="34" charset="0"/>
              </a:rPr>
              <a:t>Licensing of Interoperability Elements on Reasonable and Non-discriminatory Terms</a:t>
            </a:r>
          </a:p>
          <a:p>
            <a:pPr lvl="1"/>
            <a:r>
              <a:rPr lang="en-US" sz="2400" dirty="0">
                <a:cs typeface="Arial" panose="020B0604020202020204" pitchFamily="34" charset="0"/>
              </a:rPr>
              <a:t>Maintaining and Improving Health IT Performance</a:t>
            </a:r>
          </a:p>
        </p:txBody>
      </p:sp>
      <p:pic>
        <p:nvPicPr>
          <p:cNvPr id="9221" name="Picture 5" descr="Image result for what does it really mean">
            <a:hlinkClick r:id="rId2"/>
            <a:extLst>
              <a:ext uri="{FF2B5EF4-FFF2-40B4-BE49-F238E27FC236}">
                <a16:creationId xmlns:a16="http://schemas.microsoft.com/office/drawing/2014/main" id="{900DCCF0-B5FD-49F2-913F-B3B182A6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7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5633-A935-40E1-8EFA-9C397830F55F}"/>
              </a:ext>
            </a:extLst>
          </p:cNvPr>
          <p:cNvSpPr>
            <a:spLocks noGrp="1"/>
          </p:cNvSpPr>
          <p:nvPr>
            <p:ph type="title"/>
          </p:nvPr>
        </p:nvSpPr>
        <p:spPr>
          <a:xfrm>
            <a:off x="4842955" y="1768258"/>
            <a:ext cx="2623174" cy="2251997"/>
          </a:xfrm>
        </p:spPr>
        <p:txBody>
          <a:bodyPr vert="horz" lIns="68580" tIns="34290" rIns="68580" bIns="34290" rtlCol="0" anchor="b">
            <a:normAutofit/>
          </a:bodyPr>
          <a:lstStyle/>
          <a:p>
            <a:r>
              <a:rPr lang="en-US" sz="3300" dirty="0">
                <a:solidFill>
                  <a:schemeClr val="accent1"/>
                </a:solidFill>
              </a:rPr>
              <a:t>EHR Vendors Under Scrutiny</a:t>
            </a:r>
          </a:p>
        </p:txBody>
      </p:sp>
      <p:pic>
        <p:nvPicPr>
          <p:cNvPr id="5" name="Content Placeholder 4" descr="A screenshot of a cell phone&#10;&#10;Description automatically generated">
            <a:extLst>
              <a:ext uri="{FF2B5EF4-FFF2-40B4-BE49-F238E27FC236}">
                <a16:creationId xmlns:a16="http://schemas.microsoft.com/office/drawing/2014/main" id="{A0AC0BFF-DE42-4797-BEB5-678983DDFF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865" y="2164397"/>
            <a:ext cx="4378709" cy="3021309"/>
          </a:xfrm>
          <a:prstGeom prst="rect">
            <a:avLst/>
          </a:prstGeom>
        </p:spPr>
      </p:pic>
    </p:spTree>
    <p:extLst>
      <p:ext uri="{BB962C8B-B14F-4D97-AF65-F5344CB8AC3E}">
        <p14:creationId xmlns:p14="http://schemas.microsoft.com/office/powerpoint/2010/main" val="297777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shington chaos">
            <a:extLst>
              <a:ext uri="{FF2B5EF4-FFF2-40B4-BE49-F238E27FC236}">
                <a16:creationId xmlns:a16="http://schemas.microsoft.com/office/drawing/2014/main" id="{1567BC06-9C1B-420F-B51C-A977CCF58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85725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3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E60CE5-1B29-4869-A387-62200B23CC19}"/>
              </a:ext>
            </a:extLst>
          </p:cNvPr>
          <p:cNvSpPr>
            <a:spLocks noGrp="1"/>
          </p:cNvSpPr>
          <p:nvPr>
            <p:ph type="body" idx="1"/>
          </p:nvPr>
        </p:nvSpPr>
        <p:spPr/>
        <p:txBody>
          <a:bodyPr>
            <a:normAutofit/>
          </a:bodyPr>
          <a:lstStyle/>
          <a:p>
            <a:r>
              <a:rPr lang="en-US" sz="4400" dirty="0">
                <a:solidFill>
                  <a:schemeClr val="tx1"/>
                </a:solidFill>
              </a:rPr>
              <a:t>Patient Access</a:t>
            </a:r>
          </a:p>
        </p:txBody>
      </p:sp>
      <p:pic>
        <p:nvPicPr>
          <p:cNvPr id="6" name="Content Placeholder 4">
            <a:extLst>
              <a:ext uri="{FF2B5EF4-FFF2-40B4-BE49-F238E27FC236}">
                <a16:creationId xmlns:a16="http://schemas.microsoft.com/office/drawing/2014/main" id="{79A79ADF-5FA6-448C-994A-4DBB3D557C60}"/>
              </a:ext>
            </a:extLst>
          </p:cNvPr>
          <p:cNvPicPr>
            <a:picLocks noChangeAspect="1"/>
          </p:cNvPicPr>
          <p:nvPr/>
        </p:nvPicPr>
        <p:blipFill rotWithShape="1">
          <a:blip r:embed="rId2">
            <a:extLst>
              <a:ext uri="{28A0092B-C50C-407E-A947-70E740481C1C}">
                <a14:useLocalDpi xmlns:a14="http://schemas.microsoft.com/office/drawing/2010/main" val="0"/>
              </a:ext>
            </a:extLst>
          </a:blip>
          <a:srcRect l="16718" r="10219" b="1"/>
          <a:stretch/>
        </p:blipFill>
        <p:spPr>
          <a:xfrm>
            <a:off x="4000903" y="1878798"/>
            <a:ext cx="4493810" cy="3890177"/>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250415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p:txBody>
          <a:bodyPr>
            <a:noAutofit/>
          </a:bodyPr>
          <a:lstStyle/>
          <a:p>
            <a:r>
              <a:rPr lang="en-US" dirty="0">
                <a:cs typeface="Arial" panose="020B0604020202020204" pitchFamily="34" charset="0"/>
              </a:rPr>
              <a:t>CMS Interoperability &amp; Patient Access NPRM</a:t>
            </a:r>
            <a:endParaRPr lang="en-US" sz="2400" dirty="0">
              <a:cs typeface="Arial" panose="020B0604020202020204" pitchFamily="34" charset="0"/>
            </a:endParaRP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p:txBody>
          <a:bodyPr>
            <a:normAutofit/>
          </a:bodyPr>
          <a:lstStyle/>
          <a:p>
            <a:pPr lvl="1"/>
            <a:r>
              <a:rPr lang="en-US" sz="2400" dirty="0">
                <a:cs typeface="Arial" panose="020B0604020202020204" pitchFamily="34" charset="0"/>
              </a:rPr>
              <a:t>Expansion of Blue Button 2.0</a:t>
            </a:r>
          </a:p>
          <a:p>
            <a:pPr lvl="1"/>
            <a:endParaRPr lang="en-US" sz="2400" dirty="0">
              <a:cs typeface="Arial" panose="020B0604020202020204" pitchFamily="34" charset="0"/>
            </a:endParaRPr>
          </a:p>
          <a:p>
            <a:pPr lvl="2"/>
            <a:r>
              <a:rPr lang="en-US" sz="2100" dirty="0">
                <a:cs typeface="Arial" panose="020B0604020202020204" pitchFamily="34" charset="0"/>
              </a:rPr>
              <a:t>APIs required for all federal plans</a:t>
            </a:r>
          </a:p>
          <a:p>
            <a:pPr lvl="2"/>
            <a:endParaRPr lang="en-US" sz="2100" dirty="0">
              <a:cs typeface="Arial" panose="020B0604020202020204" pitchFamily="34" charset="0"/>
            </a:endParaRPr>
          </a:p>
          <a:p>
            <a:pPr lvl="2"/>
            <a:r>
              <a:rPr lang="en-US" sz="2100" dirty="0">
                <a:cs typeface="Arial" panose="020B0604020202020204" pitchFamily="34" charset="0"/>
              </a:rPr>
              <a:t>Requirements to share patient data across payers for care coordination</a:t>
            </a:r>
          </a:p>
          <a:p>
            <a:pPr lvl="2"/>
            <a:endParaRPr lang="en-US" sz="2100" dirty="0">
              <a:cs typeface="Arial" panose="020B0604020202020204" pitchFamily="34" charset="0"/>
            </a:endParaRPr>
          </a:p>
          <a:p>
            <a:pPr lvl="2"/>
            <a:r>
              <a:rPr lang="en-US" sz="2100" dirty="0">
                <a:cs typeface="Arial" panose="020B0604020202020204" pitchFamily="34" charset="0"/>
              </a:rPr>
              <a:t>New Condition of Participation in Medicare change</a:t>
            </a:r>
          </a:p>
          <a:p>
            <a:pPr lvl="3"/>
            <a:r>
              <a:rPr lang="en-US" sz="1800" dirty="0">
                <a:cs typeface="Arial" panose="020B0604020202020204" pitchFamily="34" charset="0"/>
              </a:rPr>
              <a:t>Hospitals must send electronic notifications when a patient is admitted, discharged, or transferred</a:t>
            </a:r>
          </a:p>
        </p:txBody>
      </p:sp>
      <p:sp>
        <p:nvSpPr>
          <p:cNvPr id="3" name="Oval 2">
            <a:extLst>
              <a:ext uri="{FF2B5EF4-FFF2-40B4-BE49-F238E27FC236}">
                <a16:creationId xmlns:a16="http://schemas.microsoft.com/office/drawing/2014/main" id="{C5FD6E72-8DCC-47D8-B863-15D52DD5A2A7}"/>
              </a:ext>
            </a:extLst>
          </p:cNvPr>
          <p:cNvSpPr/>
          <p:nvPr/>
        </p:nvSpPr>
        <p:spPr>
          <a:xfrm>
            <a:off x="498882" y="4114801"/>
            <a:ext cx="8146237" cy="144244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5" name="Picture 5" descr="Image result for adt in healthcare">
            <a:hlinkClick r:id="rId3"/>
            <a:extLst>
              <a:ext uri="{FF2B5EF4-FFF2-40B4-BE49-F238E27FC236}">
                <a16:creationId xmlns:a16="http://schemas.microsoft.com/office/drawing/2014/main" id="{0C4CA166-E035-4A4A-AE85-832DBF782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969" y="1447800"/>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56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789D-BAAA-4AF7-AB7C-FA81095910AF}"/>
              </a:ext>
            </a:extLst>
          </p:cNvPr>
          <p:cNvSpPr>
            <a:spLocks noGrp="1"/>
          </p:cNvSpPr>
          <p:nvPr>
            <p:ph type="title"/>
          </p:nvPr>
        </p:nvSpPr>
        <p:spPr>
          <a:xfrm>
            <a:off x="4571142" y="1803248"/>
            <a:ext cx="2623174" cy="2251997"/>
          </a:xfrm>
        </p:spPr>
        <p:txBody>
          <a:bodyPr vert="horz" lIns="68580" tIns="34290" rIns="68580" bIns="34290" rtlCol="0" anchor="b">
            <a:normAutofit/>
          </a:bodyPr>
          <a:lstStyle/>
          <a:p>
            <a:pPr>
              <a:lnSpc>
                <a:spcPct val="90000"/>
              </a:lnSpc>
            </a:pPr>
            <a:r>
              <a:rPr lang="en-US" sz="3075" dirty="0">
                <a:solidFill>
                  <a:schemeClr val="accent1"/>
                </a:solidFill>
              </a:rPr>
              <a:t>Are you doing enough to share data with your patients?</a:t>
            </a:r>
          </a:p>
        </p:txBody>
      </p:sp>
      <p:pic>
        <p:nvPicPr>
          <p:cNvPr id="5" name="Content Placeholder 4" descr="A screenshot of a cell phone&#10;&#10;Description automatically generated">
            <a:extLst>
              <a:ext uri="{FF2B5EF4-FFF2-40B4-BE49-F238E27FC236}">
                <a16:creationId xmlns:a16="http://schemas.microsoft.com/office/drawing/2014/main" id="{88E5431B-9D17-42AD-AF97-5C01DD6106C6}"/>
              </a:ext>
            </a:extLst>
          </p:cNvPr>
          <p:cNvPicPr>
            <a:picLocks noChangeAspect="1"/>
          </p:cNvPicPr>
          <p:nvPr/>
        </p:nvPicPr>
        <p:blipFill rotWithShape="1">
          <a:blip r:embed="rId2">
            <a:extLst>
              <a:ext uri="{28A0092B-C50C-407E-A947-70E740481C1C}">
                <a14:useLocalDpi xmlns:a14="http://schemas.microsoft.com/office/drawing/2010/main" val="0"/>
              </a:ext>
            </a:extLst>
          </a:blip>
          <a:srcRect l="105" r="3828"/>
          <a:stretch/>
        </p:blipFill>
        <p:spPr>
          <a:xfrm>
            <a:off x="750976" y="1803248"/>
            <a:ext cx="3580992" cy="3251505"/>
          </a:xfrm>
          <a:prstGeom prst="rect">
            <a:avLst/>
          </a:prstGeom>
        </p:spPr>
      </p:pic>
    </p:spTree>
    <p:extLst>
      <p:ext uri="{BB962C8B-B14F-4D97-AF65-F5344CB8AC3E}">
        <p14:creationId xmlns:p14="http://schemas.microsoft.com/office/powerpoint/2010/main" val="121014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7AEFA0-4E08-442F-BFBE-6587C22B8EBD}"/>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Telemedicine</a:t>
            </a:r>
          </a:p>
        </p:txBody>
      </p:sp>
      <p:pic>
        <p:nvPicPr>
          <p:cNvPr id="13315" name="Picture 3" descr="Image result for telemedicine images">
            <a:hlinkClick r:id="rId3"/>
            <a:extLst>
              <a:ext uri="{FF2B5EF4-FFF2-40B4-BE49-F238E27FC236}">
                <a16:creationId xmlns:a16="http://schemas.microsoft.com/office/drawing/2014/main" id="{1A1F5CEF-705D-4F87-BCE8-D588BD947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4243"/>
          <a:stretch/>
        </p:blipFill>
        <p:spPr bwMode="auto">
          <a:xfrm>
            <a:off x="457200" y="1600200"/>
            <a:ext cx="8229600" cy="4525963"/>
          </a:xfrm>
          <a:prstGeom prst="rect">
            <a:avLst/>
          </a:prstGeom>
          <a:solidFill>
            <a:srgbClr val="FFFFFF"/>
          </a:solidFill>
        </p:spPr>
      </p:pic>
      <p:sp>
        <p:nvSpPr>
          <p:cNvPr id="72" name="Slide Number Placeholder 3">
            <a:extLst>
              <a:ext uri="{FF2B5EF4-FFF2-40B4-BE49-F238E27FC236}">
                <a16:creationId xmlns:a16="http://schemas.microsoft.com/office/drawing/2014/main" id="{9A1E966F-FED0-40DA-80B4-E030F4725482}"/>
              </a:ext>
            </a:extLst>
          </p:cNvPr>
          <p:cNvSpPr>
            <a:spLocks noGrp="1"/>
          </p:cNvSpPr>
          <p:nvPr>
            <p:ph type="sldNum" sz="quarter" idx="12"/>
          </p:nvPr>
        </p:nvSpPr>
        <p:spPr>
          <a:xfrm>
            <a:off x="6553200" y="6356350"/>
            <a:ext cx="2133600" cy="365125"/>
          </a:xfrm>
        </p:spPr>
        <p:txBody>
          <a:bodyPr/>
          <a:lstStyle/>
          <a:p>
            <a:pPr>
              <a:spcAft>
                <a:spcPts val="600"/>
              </a:spcAft>
            </a:pPr>
            <a:fld id="{BB91B803-E462-4741-B8BD-B058610752DD}" type="slidenum">
              <a:rPr lang="en-US" smtClean="0"/>
              <a:pPr>
                <a:spcAft>
                  <a:spcPts val="600"/>
                </a:spcAft>
              </a:pPr>
              <a:t>33</a:t>
            </a:fld>
            <a:endParaRPr lang="en-US" dirty="0"/>
          </a:p>
        </p:txBody>
      </p:sp>
    </p:spTree>
    <p:extLst>
      <p:ext uri="{BB962C8B-B14F-4D97-AF65-F5344CB8AC3E}">
        <p14:creationId xmlns:p14="http://schemas.microsoft.com/office/powerpoint/2010/main" val="2163558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DCA05-B1CE-4ED5-BCAC-2388D5D82011}"/>
              </a:ext>
            </a:extLst>
          </p:cNvPr>
          <p:cNvSpPr>
            <a:spLocks noGrp="1"/>
          </p:cNvSpPr>
          <p:nvPr>
            <p:ph type="title"/>
          </p:nvPr>
        </p:nvSpPr>
        <p:spPr/>
        <p:txBody>
          <a:bodyPr/>
          <a:lstStyle/>
          <a:p>
            <a:r>
              <a:rPr lang="en-US" dirty="0"/>
              <a:t>The Curse of 1834(m)</a:t>
            </a:r>
          </a:p>
        </p:txBody>
      </p:sp>
      <p:sp>
        <p:nvSpPr>
          <p:cNvPr id="5" name="Content Placeholder 4">
            <a:extLst>
              <a:ext uri="{FF2B5EF4-FFF2-40B4-BE49-F238E27FC236}">
                <a16:creationId xmlns:a16="http://schemas.microsoft.com/office/drawing/2014/main" id="{82FBCA90-C44B-4E1D-9A67-B825E1820EF6}"/>
              </a:ext>
            </a:extLst>
          </p:cNvPr>
          <p:cNvSpPr>
            <a:spLocks noGrp="1"/>
          </p:cNvSpPr>
          <p:nvPr>
            <p:ph idx="1"/>
          </p:nvPr>
        </p:nvSpPr>
        <p:spPr/>
        <p:txBody>
          <a:bodyPr>
            <a:normAutofit lnSpcReduction="10000"/>
          </a:bodyPr>
          <a:lstStyle/>
          <a:p>
            <a:r>
              <a:rPr lang="en-US" dirty="0"/>
              <a:t>CMS expanding telehealth opportunities with help from Congress</a:t>
            </a:r>
          </a:p>
          <a:p>
            <a:pPr lvl="1"/>
            <a:r>
              <a:rPr lang="en-US" dirty="0"/>
              <a:t>SUD Treatment</a:t>
            </a:r>
          </a:p>
          <a:p>
            <a:pPr lvl="1"/>
            <a:r>
              <a:rPr lang="en-US" dirty="0"/>
              <a:t>Medicare Advantage Populations</a:t>
            </a:r>
          </a:p>
          <a:p>
            <a:pPr lvl="1"/>
            <a:r>
              <a:rPr lang="en-US" dirty="0"/>
              <a:t>ESRD</a:t>
            </a:r>
          </a:p>
          <a:p>
            <a:pPr lvl="1"/>
            <a:r>
              <a:rPr lang="en-US" dirty="0"/>
              <a:t>Telestroke</a:t>
            </a:r>
          </a:p>
          <a:p>
            <a:r>
              <a:rPr lang="en-US" dirty="0"/>
              <a:t>“Virtual Care” and “Digital Communications” offer small, but new reimbursement opportunities</a:t>
            </a:r>
          </a:p>
        </p:txBody>
      </p:sp>
    </p:spTree>
    <p:extLst>
      <p:ext uri="{BB962C8B-B14F-4D97-AF65-F5344CB8AC3E}">
        <p14:creationId xmlns:p14="http://schemas.microsoft.com/office/powerpoint/2010/main" val="3898427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D66C-72D5-406A-993C-1C20EBF9C324}"/>
              </a:ext>
            </a:extLst>
          </p:cNvPr>
          <p:cNvSpPr>
            <a:spLocks noGrp="1"/>
          </p:cNvSpPr>
          <p:nvPr>
            <p:ph type="title"/>
          </p:nvPr>
        </p:nvSpPr>
        <p:spPr/>
        <p:txBody>
          <a:bodyPr>
            <a:normAutofit fontScale="90000"/>
          </a:bodyPr>
          <a:lstStyle/>
          <a:p>
            <a:r>
              <a:rPr lang="en-US" dirty="0"/>
              <a:t>Virtual and Digital Communication Services Reimbursement Changes at CMS</a:t>
            </a:r>
          </a:p>
        </p:txBody>
      </p:sp>
      <p:pic>
        <p:nvPicPr>
          <p:cNvPr id="5" name="Content Placeholder 4" descr="A screenshot of a cell phone&#10;&#10;Description automatically generated">
            <a:extLst>
              <a:ext uri="{FF2B5EF4-FFF2-40B4-BE49-F238E27FC236}">
                <a16:creationId xmlns:a16="http://schemas.microsoft.com/office/drawing/2014/main" id="{FA22A48E-2EB9-4C09-A112-C1CF77E671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62" y="2305050"/>
            <a:ext cx="4342039" cy="2911078"/>
          </a:xfrm>
        </p:spPr>
      </p:pic>
      <p:pic>
        <p:nvPicPr>
          <p:cNvPr id="7" name="Picture 6" descr="A screenshot of a cell phone&#10;&#10;Description automatically generated">
            <a:extLst>
              <a:ext uri="{FF2B5EF4-FFF2-40B4-BE49-F238E27FC236}">
                <a16:creationId xmlns:a16="http://schemas.microsoft.com/office/drawing/2014/main" id="{77CB84DC-EBBD-4935-8563-F4B4BEFFC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155" y="2305050"/>
            <a:ext cx="3653845" cy="3422002"/>
          </a:xfrm>
          <a:prstGeom prst="rect">
            <a:avLst/>
          </a:prstGeom>
        </p:spPr>
      </p:pic>
    </p:spTree>
    <p:extLst>
      <p:ext uri="{BB962C8B-B14F-4D97-AF65-F5344CB8AC3E}">
        <p14:creationId xmlns:p14="http://schemas.microsoft.com/office/powerpoint/2010/main" val="1920951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2CAE04-575A-4B32-8C0D-D1DCC8D85D77}"/>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Cybersecurity</a:t>
            </a:r>
          </a:p>
          <a:p>
            <a:endParaRPr lang="en-US" dirty="0"/>
          </a:p>
        </p:txBody>
      </p:sp>
      <p:pic>
        <p:nvPicPr>
          <p:cNvPr id="12291" name="Picture 3" descr="Image result for hacker">
            <a:hlinkClick r:id="rId3"/>
            <a:extLst>
              <a:ext uri="{FF2B5EF4-FFF2-40B4-BE49-F238E27FC236}">
                <a16:creationId xmlns:a16="http://schemas.microsoft.com/office/drawing/2014/main" id="{464BD44C-3047-4F11-BD48-86CA883875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340"/>
          <a:stretch/>
        </p:blipFill>
        <p:spPr bwMode="auto">
          <a:xfrm>
            <a:off x="457200" y="1600200"/>
            <a:ext cx="8229600" cy="4525963"/>
          </a:xfrm>
          <a:prstGeom prst="rect">
            <a:avLst/>
          </a:prstGeom>
          <a:solidFill>
            <a:srgbClr val="FFFFFF"/>
          </a:solidFill>
        </p:spPr>
      </p:pic>
      <p:sp>
        <p:nvSpPr>
          <p:cNvPr id="72" name="Slide Number Placeholder 3">
            <a:extLst>
              <a:ext uri="{FF2B5EF4-FFF2-40B4-BE49-F238E27FC236}">
                <a16:creationId xmlns:a16="http://schemas.microsoft.com/office/drawing/2014/main" id="{87F8A7BE-96AA-4970-889F-99DB53352896}"/>
              </a:ext>
            </a:extLst>
          </p:cNvPr>
          <p:cNvSpPr>
            <a:spLocks noGrp="1"/>
          </p:cNvSpPr>
          <p:nvPr>
            <p:ph type="sldNum" sz="quarter" idx="12"/>
          </p:nvPr>
        </p:nvSpPr>
        <p:spPr>
          <a:xfrm>
            <a:off x="6553200" y="6356350"/>
            <a:ext cx="2133600" cy="365125"/>
          </a:xfrm>
        </p:spPr>
        <p:txBody>
          <a:bodyPr/>
          <a:lstStyle/>
          <a:p>
            <a:pPr>
              <a:spcAft>
                <a:spcPts val="600"/>
              </a:spcAft>
            </a:pPr>
            <a:fld id="{BB91B803-E462-4741-B8BD-B058610752DD}" type="slidenum">
              <a:rPr lang="en-US" smtClean="0"/>
              <a:pPr>
                <a:spcAft>
                  <a:spcPts val="600"/>
                </a:spcAft>
              </a:pPr>
              <a:t>36</a:t>
            </a:fld>
            <a:endParaRPr lang="en-US" dirty="0"/>
          </a:p>
        </p:txBody>
      </p:sp>
    </p:spTree>
    <p:extLst>
      <p:ext uri="{BB962C8B-B14F-4D97-AF65-F5344CB8AC3E}">
        <p14:creationId xmlns:p14="http://schemas.microsoft.com/office/powerpoint/2010/main" val="2461361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6EBE-9542-4052-92C9-064A41141AC5}"/>
              </a:ext>
            </a:extLst>
          </p:cNvPr>
          <p:cNvSpPr>
            <a:spLocks noGrp="1"/>
          </p:cNvSpPr>
          <p:nvPr>
            <p:ph type="title"/>
          </p:nvPr>
        </p:nvSpPr>
        <p:spPr/>
        <p:txBody>
          <a:bodyPr>
            <a:normAutofit fontScale="90000"/>
          </a:bodyPr>
          <a:lstStyle/>
          <a:p>
            <a:r>
              <a:rPr lang="en-US" dirty="0"/>
              <a:t>Still an Afterthought for Most in the Administration</a:t>
            </a:r>
          </a:p>
        </p:txBody>
      </p:sp>
      <p:sp>
        <p:nvSpPr>
          <p:cNvPr id="3" name="Content Placeholder 2">
            <a:extLst>
              <a:ext uri="{FF2B5EF4-FFF2-40B4-BE49-F238E27FC236}">
                <a16:creationId xmlns:a16="http://schemas.microsoft.com/office/drawing/2014/main" id="{F6F670D8-52E3-4ED8-A027-47803C708A62}"/>
              </a:ext>
            </a:extLst>
          </p:cNvPr>
          <p:cNvSpPr>
            <a:spLocks noGrp="1"/>
          </p:cNvSpPr>
          <p:nvPr>
            <p:ph idx="1"/>
          </p:nvPr>
        </p:nvSpPr>
        <p:spPr/>
        <p:txBody>
          <a:bodyPr/>
          <a:lstStyle/>
          <a:p>
            <a:r>
              <a:rPr lang="en-US" dirty="0"/>
              <a:t>Proposed Stark and Anti-kickback Rules enable donation of cybersecurity services</a:t>
            </a:r>
          </a:p>
          <a:p>
            <a:r>
              <a:rPr lang="en-US" dirty="0"/>
              <a:t>Forthcoming medical device cybersecurity final guidance from FDA</a:t>
            </a:r>
          </a:p>
          <a:p>
            <a:r>
              <a:rPr lang="en-US" dirty="0"/>
              <a:t>405(d) work progresses</a:t>
            </a:r>
          </a:p>
          <a:p>
            <a:r>
              <a:rPr lang="en-US" dirty="0"/>
              <a:t>CMS, ONC doing VERY little</a:t>
            </a:r>
          </a:p>
          <a:p>
            <a:r>
              <a:rPr lang="en-US" dirty="0"/>
              <a:t>Who “owns” cybersecurity at HHS?</a:t>
            </a:r>
          </a:p>
        </p:txBody>
      </p:sp>
    </p:spTree>
    <p:extLst>
      <p:ext uri="{BB962C8B-B14F-4D97-AF65-F5344CB8AC3E}">
        <p14:creationId xmlns:p14="http://schemas.microsoft.com/office/powerpoint/2010/main" val="239150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5D19AC-ED7D-4442-97BF-E9DC663E2E42}"/>
              </a:ext>
            </a:extLst>
          </p:cNvPr>
          <p:cNvSpPr>
            <a:spLocks noGrp="1"/>
          </p:cNvSpPr>
          <p:nvPr>
            <p:ph type="title"/>
          </p:nvPr>
        </p:nvSpPr>
        <p:spPr>
          <a:xfrm>
            <a:off x="457200" y="274638"/>
            <a:ext cx="8229600" cy="1143000"/>
          </a:xfrm>
          <a:prstGeom prst="rect">
            <a:avLst/>
          </a:prstGeom>
        </p:spPr>
        <p:txBody>
          <a:bodyPr anchor="ctr">
            <a:normAutofit/>
          </a:bodyPr>
          <a:lstStyle/>
          <a:p>
            <a:r>
              <a:rPr lang="en-US" dirty="0"/>
              <a:t>Congressional Action</a:t>
            </a:r>
          </a:p>
        </p:txBody>
      </p:sp>
      <p:pic>
        <p:nvPicPr>
          <p:cNvPr id="14339" name="Picture 3" descr="Image result for congressional action">
            <a:hlinkClick r:id="rId3"/>
            <a:extLst>
              <a:ext uri="{FF2B5EF4-FFF2-40B4-BE49-F238E27FC236}">
                <a16:creationId xmlns:a16="http://schemas.microsoft.com/office/drawing/2014/main" id="{CA3BC0C9-ABCD-4AD2-872B-38A0D4619F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5" b="1"/>
          <a:stretch/>
        </p:blipFill>
        <p:spPr bwMode="auto">
          <a:xfrm>
            <a:off x="457200" y="1600200"/>
            <a:ext cx="8229600" cy="4525963"/>
          </a:xfrm>
          <a:prstGeom prst="rect">
            <a:avLst/>
          </a:prstGeom>
          <a:solidFill>
            <a:srgbClr val="FFFFFF"/>
          </a:solidFill>
        </p:spPr>
      </p:pic>
      <p:sp>
        <p:nvSpPr>
          <p:cNvPr id="72" name="Slide Number Placeholder 3">
            <a:extLst>
              <a:ext uri="{FF2B5EF4-FFF2-40B4-BE49-F238E27FC236}">
                <a16:creationId xmlns:a16="http://schemas.microsoft.com/office/drawing/2014/main" id="{66A2A80A-992A-47A0-BFFF-CE29A5260BD7}"/>
              </a:ext>
            </a:extLst>
          </p:cNvPr>
          <p:cNvSpPr>
            <a:spLocks noGrp="1"/>
          </p:cNvSpPr>
          <p:nvPr>
            <p:ph type="sldNum" sz="quarter" idx="12"/>
          </p:nvPr>
        </p:nvSpPr>
        <p:spPr>
          <a:xfrm>
            <a:off x="6553200" y="6356350"/>
            <a:ext cx="2133600" cy="365125"/>
          </a:xfrm>
        </p:spPr>
        <p:txBody>
          <a:bodyPr/>
          <a:lstStyle/>
          <a:p>
            <a:pPr>
              <a:spcAft>
                <a:spcPts val="600"/>
              </a:spcAft>
            </a:pPr>
            <a:fld id="{BB91B803-E462-4741-B8BD-B058610752DD}" type="slidenum">
              <a:rPr lang="en-US" smtClean="0"/>
              <a:pPr>
                <a:spcAft>
                  <a:spcPts val="600"/>
                </a:spcAft>
              </a:pPr>
              <a:t>38</a:t>
            </a:fld>
            <a:endParaRPr lang="en-US" dirty="0"/>
          </a:p>
        </p:txBody>
      </p:sp>
    </p:spTree>
    <p:extLst>
      <p:ext uri="{BB962C8B-B14F-4D97-AF65-F5344CB8AC3E}">
        <p14:creationId xmlns:p14="http://schemas.microsoft.com/office/powerpoint/2010/main" val="2593209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DC657-9E4C-4FED-89E3-93D68C2DAF03}"/>
              </a:ext>
            </a:extLst>
          </p:cNvPr>
          <p:cNvSpPr>
            <a:spLocks noGrp="1"/>
          </p:cNvSpPr>
          <p:nvPr>
            <p:ph type="title"/>
          </p:nvPr>
        </p:nvSpPr>
        <p:spPr>
          <a:xfrm>
            <a:off x="536075" y="304800"/>
            <a:ext cx="6447501" cy="990600"/>
          </a:xfrm>
        </p:spPr>
        <p:txBody>
          <a:bodyPr anchor="t">
            <a:normAutofit/>
          </a:bodyPr>
          <a:lstStyle/>
          <a:p>
            <a:r>
              <a:rPr lang="en-US" dirty="0"/>
              <a:t>Telehealth</a:t>
            </a:r>
          </a:p>
        </p:txBody>
      </p:sp>
      <p:sp>
        <p:nvSpPr>
          <p:cNvPr id="5" name="Content Placeholder 4">
            <a:extLst>
              <a:ext uri="{FF2B5EF4-FFF2-40B4-BE49-F238E27FC236}">
                <a16:creationId xmlns:a16="http://schemas.microsoft.com/office/drawing/2014/main" id="{51F43C12-CDEB-47E3-9615-9C3891EE1659}"/>
              </a:ext>
            </a:extLst>
          </p:cNvPr>
          <p:cNvSpPr>
            <a:spLocks noGrp="1"/>
          </p:cNvSpPr>
          <p:nvPr>
            <p:ph idx="1"/>
          </p:nvPr>
        </p:nvSpPr>
        <p:spPr>
          <a:xfrm>
            <a:off x="3352022" y="2477692"/>
            <a:ext cx="4009831" cy="2910580"/>
          </a:xfrm>
        </p:spPr>
        <p:txBody>
          <a:bodyPr>
            <a:normAutofit fontScale="55000" lnSpcReduction="20000"/>
          </a:bodyPr>
          <a:lstStyle/>
          <a:p>
            <a:pPr>
              <a:lnSpc>
                <a:spcPct val="90000"/>
              </a:lnSpc>
            </a:pPr>
            <a:r>
              <a:rPr lang="en-US" dirty="0"/>
              <a:t>Providing telehealth services across state lines</a:t>
            </a:r>
          </a:p>
          <a:p>
            <a:pPr lvl="1">
              <a:lnSpc>
                <a:spcPct val="90000"/>
              </a:lnSpc>
            </a:pPr>
            <a:r>
              <a:rPr lang="en-US" sz="1350" dirty="0"/>
              <a:t>Telemedicine Across State Lines Act</a:t>
            </a:r>
          </a:p>
          <a:p>
            <a:pPr>
              <a:lnSpc>
                <a:spcPct val="90000"/>
              </a:lnSpc>
            </a:pPr>
            <a:r>
              <a:rPr lang="en-US" dirty="0"/>
              <a:t>Overhaul Medicare reimbursement for telehealth</a:t>
            </a:r>
          </a:p>
          <a:p>
            <a:pPr lvl="1">
              <a:lnSpc>
                <a:spcPct val="90000"/>
              </a:lnSpc>
            </a:pPr>
            <a:r>
              <a:rPr lang="en-US" sz="1350" dirty="0"/>
              <a:t>CONNECT for Health Act</a:t>
            </a:r>
          </a:p>
          <a:p>
            <a:pPr>
              <a:lnSpc>
                <a:spcPct val="90000"/>
              </a:lnSpc>
            </a:pPr>
            <a:r>
              <a:rPr lang="en-US" dirty="0"/>
              <a:t>Improving coordination of telehealth policies across federal government</a:t>
            </a:r>
          </a:p>
          <a:p>
            <a:pPr>
              <a:lnSpc>
                <a:spcPct val="90000"/>
              </a:lnSpc>
            </a:pPr>
            <a:r>
              <a:rPr lang="en-US" dirty="0"/>
              <a:t>E-Consults</a:t>
            </a:r>
          </a:p>
          <a:p>
            <a:pPr>
              <a:lnSpc>
                <a:spcPct val="90000"/>
              </a:lnSpc>
            </a:pPr>
            <a:r>
              <a:rPr lang="en-US" dirty="0"/>
              <a:t>MAT via telehealth</a:t>
            </a:r>
          </a:p>
          <a:p>
            <a:pPr>
              <a:lnSpc>
                <a:spcPct val="90000"/>
              </a:lnSpc>
            </a:pPr>
            <a:r>
              <a:rPr lang="en-US" dirty="0"/>
              <a:t>Piecemeal Approach vs. Comprehensive Change</a:t>
            </a:r>
          </a:p>
        </p:txBody>
      </p:sp>
      <p:pic>
        <p:nvPicPr>
          <p:cNvPr id="2050" name="Picture 2" descr="4EA0A95A-050D-4D3B-9003-17BBE9001494-L0-001">
            <a:extLst>
              <a:ext uri="{FF2B5EF4-FFF2-40B4-BE49-F238E27FC236}">
                <a16:creationId xmlns:a16="http://schemas.microsoft.com/office/drawing/2014/main" id="{AD5B6CB9-315D-4854-B0BA-5FB33BF4CF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53" r="3" b="3"/>
          <a:stretch/>
        </p:blipFill>
        <p:spPr bwMode="auto">
          <a:xfrm>
            <a:off x="508001" y="2476749"/>
            <a:ext cx="2713506" cy="1942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16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09800"/>
            <a:ext cx="3805171" cy="3785652"/>
          </a:xfrm>
          <a:prstGeom prst="rect">
            <a:avLst/>
          </a:prstGeom>
        </p:spPr>
        <p:txBody>
          <a:bodyPr wrap="square">
            <a:spAutoFit/>
          </a:bodyPr>
          <a:lstStyle/>
          <a:p>
            <a:r>
              <a:rPr lang="en-US" sz="2400" i="1" dirty="0"/>
              <a:t>For a very long time Washington has mandated the use of clinical information….. </a:t>
            </a:r>
          </a:p>
          <a:p>
            <a:r>
              <a:rPr lang="en-US" sz="2400" i="1" dirty="0"/>
              <a:t>Now, with the advancements in informatics, the tables are turned and informatics is helping Washington prioritize </a:t>
            </a:r>
            <a:r>
              <a:rPr lang="en-US" sz="2400" b="1" i="1" dirty="0"/>
              <a:t>what</a:t>
            </a:r>
            <a:r>
              <a:rPr lang="en-US" sz="2400" i="1" dirty="0"/>
              <a:t> to mandate and </a:t>
            </a:r>
            <a:r>
              <a:rPr lang="en-US" sz="2400" b="1" i="1" dirty="0"/>
              <a:t>how</a:t>
            </a:r>
            <a:r>
              <a:rPr lang="en-US" sz="2400" i="1" dirty="0"/>
              <a:t>.</a:t>
            </a:r>
          </a:p>
        </p:txBody>
      </p:sp>
      <p:sp>
        <p:nvSpPr>
          <p:cNvPr id="5" name="Rectangle 4"/>
          <p:cNvSpPr/>
          <p:nvPr/>
        </p:nvSpPr>
        <p:spPr>
          <a:xfrm>
            <a:off x="2127174" y="232393"/>
            <a:ext cx="4123308" cy="769441"/>
          </a:xfrm>
          <a:prstGeom prst="rect">
            <a:avLst/>
          </a:prstGeom>
        </p:spPr>
        <p:txBody>
          <a:bodyPr wrap="none">
            <a:spAutoFit/>
          </a:bodyPr>
          <a:lstStyle/>
          <a:p>
            <a:r>
              <a:rPr lang="en-US" sz="4400" dirty="0"/>
              <a:t>What is our role?</a:t>
            </a:r>
          </a:p>
        </p:txBody>
      </p:sp>
      <p:pic>
        <p:nvPicPr>
          <p:cNvPr id="6" name="Picture 5"/>
          <p:cNvPicPr>
            <a:picLocks noChangeAspect="1"/>
          </p:cNvPicPr>
          <p:nvPr/>
        </p:nvPicPr>
        <p:blipFill>
          <a:blip r:embed="rId2"/>
          <a:stretch>
            <a:fillRect/>
          </a:stretch>
        </p:blipFill>
        <p:spPr>
          <a:xfrm>
            <a:off x="4238896" y="2589716"/>
            <a:ext cx="4082144" cy="2562679"/>
          </a:xfrm>
          <a:prstGeom prst="rect">
            <a:avLst/>
          </a:prstGeom>
        </p:spPr>
      </p:pic>
      <p:sp>
        <p:nvSpPr>
          <p:cNvPr id="2" name="Slide Number Placeholder 1"/>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12164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32A20-5A16-4F80-8FB9-A5117307C28D}"/>
              </a:ext>
            </a:extLst>
          </p:cNvPr>
          <p:cNvSpPr>
            <a:spLocks noGrp="1"/>
          </p:cNvSpPr>
          <p:nvPr>
            <p:ph type="title"/>
          </p:nvPr>
        </p:nvSpPr>
        <p:spPr>
          <a:xfrm>
            <a:off x="685800" y="1712"/>
            <a:ext cx="6117383" cy="994172"/>
          </a:xfrm>
        </p:spPr>
        <p:txBody>
          <a:bodyPr>
            <a:normAutofit/>
          </a:bodyPr>
          <a:lstStyle/>
          <a:p>
            <a:r>
              <a:rPr lang="en-US" dirty="0"/>
              <a:t>Cybersecurity</a:t>
            </a:r>
            <a:endParaRPr lang="en-US" b="1" dirty="0"/>
          </a:p>
        </p:txBody>
      </p:sp>
      <p:pic>
        <p:nvPicPr>
          <p:cNvPr id="7" name="Content Placeholder 6" descr="A screenshot of a social media post&#10;&#10;Description automatically generated">
            <a:extLst>
              <a:ext uri="{FF2B5EF4-FFF2-40B4-BE49-F238E27FC236}">
                <a16:creationId xmlns:a16="http://schemas.microsoft.com/office/drawing/2014/main" id="{85DE7DD1-CA75-433B-9B4F-56FA2E0C6EB2}"/>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3267" y="3602563"/>
            <a:ext cx="4099322" cy="2338388"/>
          </a:xfrm>
        </p:spPr>
      </p:pic>
      <p:pic>
        <p:nvPicPr>
          <p:cNvPr id="10" name="Content Placeholder 4" descr="A screenshot of a social media post&#10;&#10;Description automatically generated">
            <a:extLst>
              <a:ext uri="{FF2B5EF4-FFF2-40B4-BE49-F238E27FC236}">
                <a16:creationId xmlns:a16="http://schemas.microsoft.com/office/drawing/2014/main" id="{AA4465D4-C56B-45D3-AE4F-68289604F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21" y="2173820"/>
            <a:ext cx="4073243" cy="1191692"/>
          </a:xfrm>
          <a:prstGeom prst="rect">
            <a:avLst/>
          </a:prstGeom>
        </p:spPr>
      </p:pic>
      <p:pic>
        <p:nvPicPr>
          <p:cNvPr id="12" name="Picture 11" descr="A screenshot of a social media post&#10;&#10;Description automatically generated">
            <a:extLst>
              <a:ext uri="{FF2B5EF4-FFF2-40B4-BE49-F238E27FC236}">
                <a16:creationId xmlns:a16="http://schemas.microsoft.com/office/drawing/2014/main" id="{678E543A-87C2-4201-8BD9-7E2C595BFD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5205" y="3602563"/>
            <a:ext cx="4435266" cy="3027955"/>
          </a:xfrm>
          <a:prstGeom prst="rect">
            <a:avLst/>
          </a:prstGeom>
        </p:spPr>
      </p:pic>
      <p:pic>
        <p:nvPicPr>
          <p:cNvPr id="14" name="Picture 13" descr="A screenshot of a social media post&#10;&#10;Description automatically generated">
            <a:extLst>
              <a:ext uri="{FF2B5EF4-FFF2-40B4-BE49-F238E27FC236}">
                <a16:creationId xmlns:a16="http://schemas.microsoft.com/office/drawing/2014/main" id="{A79A193B-D7C7-41C3-A80E-9DED75F7F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9804" y="1003731"/>
            <a:ext cx="2479275" cy="2599192"/>
          </a:xfrm>
          <a:prstGeom prst="rect">
            <a:avLst/>
          </a:prstGeom>
        </p:spPr>
      </p:pic>
      <p:pic>
        <p:nvPicPr>
          <p:cNvPr id="9" name="Picture 8">
            <a:extLst>
              <a:ext uri="{FF2B5EF4-FFF2-40B4-BE49-F238E27FC236}">
                <a16:creationId xmlns:a16="http://schemas.microsoft.com/office/drawing/2014/main" id="{F1707687-8B88-4BB0-A54F-8AE03C8BB0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8687" y="1988626"/>
            <a:ext cx="4372604" cy="888427"/>
          </a:xfrm>
          <a:prstGeom prst="rect">
            <a:avLst/>
          </a:prstGeom>
        </p:spPr>
      </p:pic>
      <p:sp>
        <p:nvSpPr>
          <p:cNvPr id="8" name="Title 3">
            <a:extLst>
              <a:ext uri="{FF2B5EF4-FFF2-40B4-BE49-F238E27FC236}">
                <a16:creationId xmlns:a16="http://schemas.microsoft.com/office/drawing/2014/main" id="{BBCD2960-D850-4EAC-B630-68C3FB500050}"/>
              </a:ext>
            </a:extLst>
          </p:cNvPr>
          <p:cNvSpPr txBox="1">
            <a:spLocks/>
          </p:cNvSpPr>
          <p:nvPr/>
        </p:nvSpPr>
        <p:spPr>
          <a:xfrm>
            <a:off x="2562602" y="1114409"/>
            <a:ext cx="4018797" cy="994172"/>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1"/>
                </a:solidFill>
              </a:rPr>
              <a:t>Lots of attention… we need action.</a:t>
            </a:r>
          </a:p>
        </p:txBody>
      </p:sp>
    </p:spTree>
    <p:extLst>
      <p:ext uri="{BB962C8B-B14F-4D97-AF65-F5344CB8AC3E}">
        <p14:creationId xmlns:p14="http://schemas.microsoft.com/office/powerpoint/2010/main" val="3747670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7969-B7B2-461F-BC7A-E835FB8D520F}"/>
              </a:ext>
            </a:extLst>
          </p:cNvPr>
          <p:cNvSpPr>
            <a:spLocks noGrp="1"/>
          </p:cNvSpPr>
          <p:nvPr>
            <p:ph type="title"/>
          </p:nvPr>
        </p:nvSpPr>
        <p:spPr>
          <a:xfrm>
            <a:off x="530679" y="152400"/>
            <a:ext cx="7648121" cy="824593"/>
          </a:xfrm>
        </p:spPr>
        <p:txBody>
          <a:bodyPr>
            <a:normAutofit/>
          </a:bodyPr>
          <a:lstStyle/>
          <a:p>
            <a:r>
              <a:rPr lang="en-US" dirty="0"/>
              <a:t>Cures Oversight &amp; Cures 2.0</a:t>
            </a:r>
          </a:p>
        </p:txBody>
      </p:sp>
      <p:graphicFrame>
        <p:nvGraphicFramePr>
          <p:cNvPr id="20" name="Content Placeholder 2">
            <a:extLst>
              <a:ext uri="{FF2B5EF4-FFF2-40B4-BE49-F238E27FC236}">
                <a16:creationId xmlns:a16="http://schemas.microsoft.com/office/drawing/2014/main" id="{19971A4A-CD83-4DE4-8D68-FB11ACF3B574}"/>
              </a:ext>
            </a:extLst>
          </p:cNvPr>
          <p:cNvGraphicFramePr>
            <a:graphicFrameLocks noGrp="1"/>
          </p:cNvGraphicFramePr>
          <p:nvPr>
            <p:ph idx="1"/>
          </p:nvPr>
        </p:nvGraphicFramePr>
        <p:xfrm>
          <a:off x="965200" y="2318657"/>
          <a:ext cx="7213600" cy="307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group of people around each other&#10;&#10;Description automatically generated">
            <a:extLst>
              <a:ext uri="{FF2B5EF4-FFF2-40B4-BE49-F238E27FC236}">
                <a16:creationId xmlns:a16="http://schemas.microsoft.com/office/drawing/2014/main" id="{EC90829A-E65F-4E58-BCDC-AAEF870303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914400"/>
            <a:ext cx="2581275" cy="1771650"/>
          </a:xfrm>
          <a:prstGeom prst="rect">
            <a:avLst/>
          </a:prstGeom>
        </p:spPr>
      </p:pic>
    </p:spTree>
    <p:extLst>
      <p:ext uri="{BB962C8B-B14F-4D97-AF65-F5344CB8AC3E}">
        <p14:creationId xmlns:p14="http://schemas.microsoft.com/office/powerpoint/2010/main" val="4195491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2C25-64EC-4690-96FE-9DB688E686B5}"/>
              </a:ext>
            </a:extLst>
          </p:cNvPr>
          <p:cNvSpPr>
            <a:spLocks noGrp="1"/>
          </p:cNvSpPr>
          <p:nvPr>
            <p:ph type="title"/>
          </p:nvPr>
        </p:nvSpPr>
        <p:spPr>
          <a:xfrm>
            <a:off x="152400" y="0"/>
            <a:ext cx="8229600" cy="1143000"/>
          </a:xfrm>
        </p:spPr>
        <p:txBody>
          <a:bodyPr/>
          <a:lstStyle/>
          <a:p>
            <a:r>
              <a:rPr lang="en-US" dirty="0"/>
              <a:t>Consumer Privacy</a:t>
            </a:r>
          </a:p>
        </p:txBody>
      </p:sp>
      <p:sp>
        <p:nvSpPr>
          <p:cNvPr id="3" name="Content Placeholder 2">
            <a:extLst>
              <a:ext uri="{FF2B5EF4-FFF2-40B4-BE49-F238E27FC236}">
                <a16:creationId xmlns:a16="http://schemas.microsoft.com/office/drawing/2014/main" id="{44963CAC-E9D4-4422-9324-966EF5BCB51B}"/>
              </a:ext>
            </a:extLst>
          </p:cNvPr>
          <p:cNvSpPr>
            <a:spLocks noGrp="1"/>
          </p:cNvSpPr>
          <p:nvPr>
            <p:ph idx="1"/>
          </p:nvPr>
        </p:nvSpPr>
        <p:spPr>
          <a:xfrm>
            <a:off x="406066" y="1143000"/>
            <a:ext cx="8229600" cy="4525963"/>
          </a:xfrm>
        </p:spPr>
        <p:txBody>
          <a:bodyPr/>
          <a:lstStyle/>
          <a:p>
            <a:r>
              <a:rPr lang="en-US" sz="2400" dirty="0"/>
              <a:t>Call to overhaul national data privacy policies</a:t>
            </a:r>
          </a:p>
          <a:p>
            <a:r>
              <a:rPr lang="en-US" sz="2400" dirty="0"/>
              <a:t>State law preemption</a:t>
            </a:r>
          </a:p>
          <a:p>
            <a:r>
              <a:rPr lang="en-US" sz="2400" dirty="0"/>
              <a:t>Private right of access</a:t>
            </a:r>
          </a:p>
          <a:p>
            <a:r>
              <a:rPr lang="en-US" sz="2400" dirty="0"/>
              <a:t>Use of data by third-parties</a:t>
            </a:r>
          </a:p>
          <a:p>
            <a:r>
              <a:rPr lang="en-US" sz="2400" dirty="0"/>
              <a:t>Where does health data fit into the conversation?</a:t>
            </a:r>
          </a:p>
          <a:p>
            <a:pPr marL="0" indent="0">
              <a:buNone/>
            </a:pPr>
            <a:endParaRPr lang="en-US" dirty="0"/>
          </a:p>
          <a:p>
            <a:endParaRPr lang="en-US" dirty="0"/>
          </a:p>
        </p:txBody>
      </p:sp>
      <p:pic>
        <p:nvPicPr>
          <p:cNvPr id="4100" name="Picture 4" descr="Image result for consumer privacy">
            <a:extLst>
              <a:ext uri="{FF2B5EF4-FFF2-40B4-BE49-F238E27FC236}">
                <a16:creationId xmlns:a16="http://schemas.microsoft.com/office/drawing/2014/main" id="{AFFA77DA-FEA8-4B23-BC04-6CA8584B1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29000"/>
            <a:ext cx="4520866" cy="273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59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BF0E-7E40-4EBD-8919-3A2649C915ED}"/>
              </a:ext>
            </a:extLst>
          </p:cNvPr>
          <p:cNvSpPr>
            <a:spLocks noGrp="1"/>
          </p:cNvSpPr>
          <p:nvPr>
            <p:ph type="title"/>
          </p:nvPr>
        </p:nvSpPr>
        <p:spPr/>
        <p:txBody>
          <a:bodyPr/>
          <a:lstStyle/>
          <a:p>
            <a:r>
              <a:rPr lang="en-US" dirty="0">
                <a:latin typeface="Trebuchet MS" panose="020B0603020202020204" pitchFamily="34" charset="0"/>
              </a:rPr>
              <a:t>Patient ID Use Case</a:t>
            </a:r>
            <a:endParaRPr lang="en-US" dirty="0"/>
          </a:p>
        </p:txBody>
      </p:sp>
      <p:sp>
        <p:nvSpPr>
          <p:cNvPr id="3" name="Content Placeholder 2">
            <a:extLst>
              <a:ext uri="{FF2B5EF4-FFF2-40B4-BE49-F238E27FC236}">
                <a16:creationId xmlns:a16="http://schemas.microsoft.com/office/drawing/2014/main" id="{357D24ED-C2E6-4D00-AC10-2F84DE9C6FD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BC7BFC0-D209-4F5F-B47B-B0A88A8535E5}"/>
              </a:ext>
            </a:extLst>
          </p:cNvPr>
          <p:cNvSpPr>
            <a:spLocks noGrp="1"/>
          </p:cNvSpPr>
          <p:nvPr>
            <p:ph type="sldNum" sz="quarter" idx="12"/>
          </p:nvPr>
        </p:nvSpPr>
        <p:spPr/>
        <p:txBody>
          <a:bodyPr/>
          <a:lstStyle/>
          <a:p>
            <a:fld id="{BB91B803-E462-4741-B8BD-B058610752DD}" type="slidenum">
              <a:rPr lang="en-US" smtClean="0"/>
              <a:t>43</a:t>
            </a:fld>
            <a:endParaRPr lang="en-US" dirty="0"/>
          </a:p>
        </p:txBody>
      </p:sp>
      <p:grpSp>
        <p:nvGrpSpPr>
          <p:cNvPr id="5" name="Group 4">
            <a:extLst>
              <a:ext uri="{FF2B5EF4-FFF2-40B4-BE49-F238E27FC236}">
                <a16:creationId xmlns:a16="http://schemas.microsoft.com/office/drawing/2014/main" id="{B2E1F7C9-D9E1-4D37-8821-549D1CE45412}"/>
              </a:ext>
            </a:extLst>
          </p:cNvPr>
          <p:cNvGrpSpPr/>
          <p:nvPr/>
        </p:nvGrpSpPr>
        <p:grpSpPr>
          <a:xfrm>
            <a:off x="529389" y="1600200"/>
            <a:ext cx="3248648" cy="4384458"/>
            <a:chOff x="5485312" y="0"/>
            <a:chExt cx="5140234" cy="6858000"/>
          </a:xfrm>
        </p:grpSpPr>
        <p:grpSp>
          <p:nvGrpSpPr>
            <p:cNvPr id="6" name="Group 5">
              <a:extLst>
                <a:ext uri="{FF2B5EF4-FFF2-40B4-BE49-F238E27FC236}">
                  <a16:creationId xmlns:a16="http://schemas.microsoft.com/office/drawing/2014/main" id="{A4B59ADE-03E1-416C-9CA8-73E507AF8B1F}"/>
                </a:ext>
              </a:extLst>
            </p:cNvPr>
            <p:cNvGrpSpPr/>
            <p:nvPr/>
          </p:nvGrpSpPr>
          <p:grpSpPr>
            <a:xfrm>
              <a:off x="5485312" y="0"/>
              <a:ext cx="5140234" cy="6858000"/>
              <a:chOff x="5485312" y="0"/>
              <a:chExt cx="5140234" cy="6858000"/>
            </a:xfrm>
          </p:grpSpPr>
          <p:grpSp>
            <p:nvGrpSpPr>
              <p:cNvPr id="8" name="Group 7">
                <a:extLst>
                  <a:ext uri="{FF2B5EF4-FFF2-40B4-BE49-F238E27FC236}">
                    <a16:creationId xmlns:a16="http://schemas.microsoft.com/office/drawing/2014/main" id="{71AACCC6-A7A6-4601-8CC1-9C55EFFA7068}"/>
                  </a:ext>
                </a:extLst>
              </p:cNvPr>
              <p:cNvGrpSpPr/>
              <p:nvPr/>
            </p:nvGrpSpPr>
            <p:grpSpPr>
              <a:xfrm>
                <a:off x="5485312" y="0"/>
                <a:ext cx="5140234" cy="6858000"/>
                <a:chOff x="3525883" y="0"/>
                <a:chExt cx="5140234" cy="6858000"/>
              </a:xfrm>
            </p:grpSpPr>
            <p:pic>
              <p:nvPicPr>
                <p:cNvPr id="12" name="Picture 11" descr="A close up of text on a white background&#10;&#10;Description automatically generated">
                  <a:extLst>
                    <a:ext uri="{FF2B5EF4-FFF2-40B4-BE49-F238E27FC236}">
                      <a16:creationId xmlns:a16="http://schemas.microsoft.com/office/drawing/2014/main" id="{7794273A-5C1D-40DA-8E4C-E8984529AB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883" y="0"/>
                  <a:ext cx="5140234" cy="6858000"/>
                </a:xfrm>
                <a:prstGeom prst="rect">
                  <a:avLst/>
                </a:prstGeom>
              </p:spPr>
            </p:pic>
            <p:cxnSp>
              <p:nvCxnSpPr>
                <p:cNvPr id="13" name="Straight Connector 12">
                  <a:extLst>
                    <a:ext uri="{FF2B5EF4-FFF2-40B4-BE49-F238E27FC236}">
                      <a16:creationId xmlns:a16="http://schemas.microsoft.com/office/drawing/2014/main" id="{2AA39FEB-EBC8-4092-8D77-5CDEBA141C20}"/>
                    </a:ext>
                  </a:extLst>
                </p:cNvPr>
                <p:cNvCxnSpPr/>
                <p:nvPr/>
              </p:nvCxnSpPr>
              <p:spPr>
                <a:xfrm>
                  <a:off x="5968897" y="3847522"/>
                  <a:ext cx="2556769" cy="76408"/>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A4B56AF8-7284-4398-8C8E-0458E06419A5}"/>
                  </a:ext>
                </a:extLst>
              </p:cNvPr>
              <p:cNvCxnSpPr>
                <a:cxnSpLocks/>
              </p:cNvCxnSpPr>
              <p:nvPr/>
            </p:nvCxnSpPr>
            <p:spPr>
              <a:xfrm>
                <a:off x="8248261" y="5003117"/>
                <a:ext cx="2377285" cy="82067"/>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9A51E-A3DA-4D6A-902F-7E66B6406443}"/>
                  </a:ext>
                </a:extLst>
              </p:cNvPr>
              <p:cNvCxnSpPr>
                <a:cxnSpLocks/>
              </p:cNvCxnSpPr>
              <p:nvPr/>
            </p:nvCxnSpPr>
            <p:spPr>
              <a:xfrm>
                <a:off x="7598228" y="4732593"/>
                <a:ext cx="2377285" cy="82067"/>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A5B7FD-22E4-44A8-B020-189225AA1ED3}"/>
                  </a:ext>
                </a:extLst>
              </p:cNvPr>
              <p:cNvCxnSpPr>
                <a:cxnSpLocks/>
              </p:cNvCxnSpPr>
              <p:nvPr/>
            </p:nvCxnSpPr>
            <p:spPr>
              <a:xfrm>
                <a:off x="5485312" y="5370121"/>
                <a:ext cx="2193782" cy="69626"/>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5516DF90-4C5E-4B25-9C56-98B92C90C60C}"/>
                </a:ext>
              </a:extLst>
            </p:cNvPr>
            <p:cNvCxnSpPr/>
            <p:nvPr/>
          </p:nvCxnSpPr>
          <p:spPr>
            <a:xfrm>
              <a:off x="6777044" y="1151102"/>
              <a:ext cx="2556769" cy="76408"/>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965355E-C95C-4ADD-B305-A1F4448A8975}"/>
              </a:ext>
            </a:extLst>
          </p:cNvPr>
          <p:cNvSpPr/>
          <p:nvPr/>
        </p:nvSpPr>
        <p:spPr>
          <a:xfrm>
            <a:off x="3962400" y="1984266"/>
            <a:ext cx="5354334" cy="4016484"/>
          </a:xfrm>
          <a:prstGeom prst="rect">
            <a:avLst/>
          </a:prstGeom>
        </p:spPr>
        <p:txBody>
          <a:bodyPr wrap="square">
            <a:spAutoFit/>
          </a:bodyPr>
          <a:lstStyle/>
          <a:p>
            <a:r>
              <a:rPr lang="en-US" sz="1500" b="1" dirty="0"/>
              <a:t>Scenario: </a:t>
            </a:r>
            <a:r>
              <a:rPr lang="en-US" sz="1500" dirty="0"/>
              <a:t>A patient in cardiac arrest was mistakenly not resuscitated because the care team pulled the wrong patient’s record and adhered to a do-not resuscitate order.   </a:t>
            </a:r>
          </a:p>
          <a:p>
            <a:r>
              <a:rPr lang="en-US" sz="1500" b="1" dirty="0"/>
              <a:t>Scenario: </a:t>
            </a:r>
            <a:r>
              <a:rPr lang="en-US" sz="1500" dirty="0"/>
              <a:t>A cardiac clearance for surgery meant for a different patient was given to a patient who previously had an abnormal electrocardiogram. The patient underwent surgery and was found unresponsive in his hospital room the next day. </a:t>
            </a:r>
          </a:p>
          <a:p>
            <a:r>
              <a:rPr lang="en-US" sz="1500" b="1" dirty="0"/>
              <a:t>Scenario: </a:t>
            </a:r>
            <a:r>
              <a:rPr lang="en-US" sz="1500" dirty="0"/>
              <a:t>The wrong meal tray was given to a patient with a nasogastric tube who was not to receive any food or fluids orally. The patient attempted to eat the food and choked. </a:t>
            </a:r>
          </a:p>
          <a:p>
            <a:r>
              <a:rPr lang="en-US" sz="1500" b="1" dirty="0"/>
              <a:t>Scenario: </a:t>
            </a:r>
            <a:r>
              <a:rPr lang="en-US" sz="1500" dirty="0"/>
              <a:t>The wrong patient was marked as deceased in the doctor’s office EHR. All of her outstanding appointments were automatically cancelled. </a:t>
            </a:r>
          </a:p>
          <a:p>
            <a:r>
              <a:rPr lang="en-US" sz="1500" b="1" dirty="0"/>
              <a:t>Scenario: </a:t>
            </a:r>
            <a:r>
              <a:rPr lang="en-US" sz="1500" dirty="0"/>
              <a:t>Two patients with the same first name were scheduled for cataract surgery. The wrong patient was brought into the operating room and received the lens implant intended for the other patient. </a:t>
            </a:r>
          </a:p>
        </p:txBody>
      </p:sp>
    </p:spTree>
    <p:extLst>
      <p:ext uri="{BB962C8B-B14F-4D97-AF65-F5344CB8AC3E}">
        <p14:creationId xmlns:p14="http://schemas.microsoft.com/office/powerpoint/2010/main" val="675793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A558-EAE2-4CAC-8E65-5E70B1CA63BE}"/>
              </a:ext>
            </a:extLst>
          </p:cNvPr>
          <p:cNvSpPr>
            <a:spLocks noGrp="1"/>
          </p:cNvSpPr>
          <p:nvPr>
            <p:ph type="title"/>
          </p:nvPr>
        </p:nvSpPr>
        <p:spPr/>
        <p:txBody>
          <a:bodyPr/>
          <a:lstStyle/>
          <a:p>
            <a:r>
              <a:rPr lang="en-US" dirty="0">
                <a:solidFill>
                  <a:srgbClr val="FF0000"/>
                </a:solidFill>
              </a:rPr>
              <a:t>Action</a:t>
            </a:r>
            <a:r>
              <a:rPr lang="en-US" dirty="0"/>
              <a:t> with a Purpose</a:t>
            </a:r>
          </a:p>
        </p:txBody>
      </p:sp>
      <p:sp>
        <p:nvSpPr>
          <p:cNvPr id="4" name="Slide Number Placeholder 3">
            <a:extLst>
              <a:ext uri="{FF2B5EF4-FFF2-40B4-BE49-F238E27FC236}">
                <a16:creationId xmlns:a16="http://schemas.microsoft.com/office/drawing/2014/main" id="{D0AC388C-4B7E-42E2-B5A7-520C3C9FB8CC}"/>
              </a:ext>
            </a:extLst>
          </p:cNvPr>
          <p:cNvSpPr>
            <a:spLocks noGrp="1"/>
          </p:cNvSpPr>
          <p:nvPr>
            <p:ph type="sldNum" sz="quarter" idx="12"/>
          </p:nvPr>
        </p:nvSpPr>
        <p:spPr/>
        <p:txBody>
          <a:bodyPr/>
          <a:lstStyle/>
          <a:p>
            <a:fld id="{BB91B803-E462-4741-B8BD-B058610752DD}" type="slidenum">
              <a:rPr lang="en-US" smtClean="0"/>
              <a:t>44</a:t>
            </a:fld>
            <a:endParaRPr lang="en-US" dirty="0"/>
          </a:p>
        </p:txBody>
      </p:sp>
      <p:pic>
        <p:nvPicPr>
          <p:cNvPr id="5" name="Content Placeholder 4">
            <a:extLst>
              <a:ext uri="{FF2B5EF4-FFF2-40B4-BE49-F238E27FC236}">
                <a16:creationId xmlns:a16="http://schemas.microsoft.com/office/drawing/2014/main" id="{EC8A811F-C42A-4108-81F7-DC42F600B0E2}"/>
              </a:ext>
            </a:extLst>
          </p:cNvPr>
          <p:cNvPicPr>
            <a:picLocks noGrp="1" noChangeAspect="1"/>
          </p:cNvPicPr>
          <p:nvPr>
            <p:ph idx="1"/>
          </p:nvPr>
        </p:nvPicPr>
        <p:blipFill>
          <a:blip r:embed="rId2"/>
          <a:stretch>
            <a:fillRect/>
          </a:stretch>
        </p:blipFill>
        <p:spPr>
          <a:xfrm>
            <a:off x="228601" y="1595938"/>
            <a:ext cx="4876800" cy="4525963"/>
          </a:xfrm>
          <a:prstGeom prst="rect">
            <a:avLst/>
          </a:prstGeom>
        </p:spPr>
      </p:pic>
      <p:pic>
        <p:nvPicPr>
          <p:cNvPr id="6" name="Content Placeholder 4" descr="A close up of a hand&#10;&#10;Description automatically generated">
            <a:extLst>
              <a:ext uri="{FF2B5EF4-FFF2-40B4-BE49-F238E27FC236}">
                <a16:creationId xmlns:a16="http://schemas.microsoft.com/office/drawing/2014/main" id="{C1B3A0B6-6831-4A55-A08B-DA64E188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39619"/>
            <a:ext cx="3536540" cy="4038600"/>
          </a:xfrm>
          <a:prstGeom prst="rect">
            <a:avLst/>
          </a:prstGeom>
        </p:spPr>
      </p:pic>
    </p:spTree>
    <p:extLst>
      <p:ext uri="{BB962C8B-B14F-4D97-AF65-F5344CB8AC3E}">
        <p14:creationId xmlns:p14="http://schemas.microsoft.com/office/powerpoint/2010/main" val="3057845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F69E-64B8-441F-8274-48181FAC9C7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A3B03E5-7265-4907-ABD1-824C6B7AC6CA}"/>
              </a:ext>
            </a:extLst>
          </p:cNvPr>
          <p:cNvSpPr>
            <a:spLocks noGrp="1"/>
          </p:cNvSpPr>
          <p:nvPr>
            <p:ph type="sldNum" sz="quarter" idx="12"/>
          </p:nvPr>
        </p:nvSpPr>
        <p:spPr/>
        <p:txBody>
          <a:bodyPr/>
          <a:lstStyle/>
          <a:p>
            <a:fld id="{BB91B803-E462-4741-B8BD-B058610752DD}" type="slidenum">
              <a:rPr lang="en-US" smtClean="0"/>
              <a:t>45</a:t>
            </a:fld>
            <a:endParaRPr lang="en-US" dirty="0"/>
          </a:p>
        </p:txBody>
      </p:sp>
      <p:pic>
        <p:nvPicPr>
          <p:cNvPr id="5" name="Content Placeholder 4">
            <a:extLst>
              <a:ext uri="{FF2B5EF4-FFF2-40B4-BE49-F238E27FC236}">
                <a16:creationId xmlns:a16="http://schemas.microsoft.com/office/drawing/2014/main" id="{37DDE35E-8A48-4E72-B5F9-DD4DC4112C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609600"/>
            <a:ext cx="7971536" cy="5106765"/>
          </a:xfrm>
          <a:prstGeom prst="rect">
            <a:avLst/>
          </a:prstGeom>
        </p:spPr>
      </p:pic>
    </p:spTree>
    <p:extLst>
      <p:ext uri="{BB962C8B-B14F-4D97-AF65-F5344CB8AC3E}">
        <p14:creationId xmlns:p14="http://schemas.microsoft.com/office/powerpoint/2010/main" val="2217231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41908A45-67DF-448C-9625-BA6029276A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2850" y="1339850"/>
            <a:ext cx="4178300"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70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2995" y="2757791"/>
            <a:ext cx="3675999" cy="2169825"/>
          </a:xfrm>
          <a:prstGeom prst="rect">
            <a:avLst/>
          </a:prstGeom>
        </p:spPr>
        <p:txBody>
          <a:bodyPr wrap="square">
            <a:spAutoFit/>
          </a:bodyPr>
          <a:lstStyle/>
          <a:p>
            <a:r>
              <a:rPr lang="en-US" sz="1500" dirty="0">
                <a:solidFill>
                  <a:srgbClr val="002060"/>
                </a:solidFill>
                <a:latin typeface="Century Gothic" panose="020B0502020202020204" pitchFamily="34" charset="0"/>
              </a:rPr>
              <a:t>“I have an almost complete disregard of precedent, and a faith in the possibility of something better. It irritates me to be told how things have always been done. I defy the tyranny of precedent. I go for anything new that might improve the past”. </a:t>
            </a:r>
          </a:p>
          <a:p>
            <a:pPr algn="r"/>
            <a:r>
              <a:rPr lang="en-US" sz="1500" b="1" dirty="0">
                <a:solidFill>
                  <a:srgbClr val="002060"/>
                </a:solidFill>
                <a:latin typeface="Century Gothic" panose="020B0502020202020204" pitchFamily="34" charset="0"/>
              </a:rPr>
              <a:t>Clara Barton (1888)</a:t>
            </a:r>
          </a:p>
        </p:txBody>
      </p:sp>
      <p:grpSp>
        <p:nvGrpSpPr>
          <p:cNvPr id="5" name="Group 4"/>
          <p:cNvGrpSpPr/>
          <p:nvPr/>
        </p:nvGrpSpPr>
        <p:grpSpPr>
          <a:xfrm>
            <a:off x="452745" y="1105445"/>
            <a:ext cx="3315890" cy="4583647"/>
            <a:chOff x="176938" y="304799"/>
            <a:chExt cx="4421187" cy="611153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9926" y="1041663"/>
              <a:ext cx="5894915" cy="4421187"/>
            </a:xfrm>
            <a:prstGeom prst="rect">
              <a:avLst/>
            </a:prstGeom>
          </p:spPr>
        </p:pic>
        <p:sp>
          <p:nvSpPr>
            <p:cNvPr id="7" name="TextBox 6"/>
            <p:cNvSpPr txBox="1"/>
            <p:nvPr/>
          </p:nvSpPr>
          <p:spPr>
            <a:xfrm>
              <a:off x="781887" y="5739221"/>
              <a:ext cx="3211286" cy="677108"/>
            </a:xfrm>
            <a:prstGeom prst="rect">
              <a:avLst/>
            </a:prstGeom>
            <a:solidFill>
              <a:schemeClr val="accent1"/>
            </a:solidFill>
          </p:spPr>
          <p:txBody>
            <a:bodyPr wrap="square" rtlCol="0">
              <a:spAutoFit/>
            </a:bodyPr>
            <a:lstStyle/>
            <a:p>
              <a:r>
                <a:rPr lang="en-US" sz="1350" b="1" dirty="0"/>
                <a:t>UTA Commencement May, 2017</a:t>
              </a:r>
            </a:p>
          </p:txBody>
        </p:sp>
      </p:grpSp>
      <p:sp>
        <p:nvSpPr>
          <p:cNvPr id="8" name="Title 1"/>
          <p:cNvSpPr>
            <a:spLocks noGrp="1"/>
          </p:cNvSpPr>
          <p:nvPr>
            <p:ph type="title"/>
          </p:nvPr>
        </p:nvSpPr>
        <p:spPr>
          <a:xfrm>
            <a:off x="3971109" y="1209947"/>
            <a:ext cx="4841941" cy="871335"/>
          </a:xfrm>
        </p:spPr>
        <p:txBody>
          <a:bodyPr>
            <a:normAutofit fontScale="90000"/>
          </a:bodyPr>
          <a:lstStyle/>
          <a:p>
            <a:pPr>
              <a:lnSpc>
                <a:spcPct val="50000"/>
              </a:lnSpc>
            </a:pPr>
            <a:r>
              <a:rPr lang="en-US" sz="3000" dirty="0">
                <a:solidFill>
                  <a:srgbClr val="002060"/>
                </a:solidFill>
                <a:latin typeface="+mn-lt"/>
              </a:rPr>
              <a:t>And personally, from me to you….</a:t>
            </a:r>
            <a:br>
              <a:rPr lang="en-US" sz="3000" dirty="0">
                <a:solidFill>
                  <a:srgbClr val="002060"/>
                </a:solidFill>
                <a:latin typeface="+mn-lt"/>
              </a:rPr>
            </a:br>
            <a:br>
              <a:rPr lang="en-US" sz="3000" dirty="0">
                <a:solidFill>
                  <a:srgbClr val="002060"/>
                </a:solidFill>
                <a:latin typeface="+mn-lt"/>
              </a:rPr>
            </a:br>
            <a:r>
              <a:rPr lang="en-US" sz="3000" dirty="0">
                <a:solidFill>
                  <a:srgbClr val="002060"/>
                </a:solidFill>
                <a:latin typeface="+mn-lt"/>
              </a:rPr>
              <a:t>		    Go for it!</a:t>
            </a:r>
          </a:p>
        </p:txBody>
      </p:sp>
      <p:sp>
        <p:nvSpPr>
          <p:cNvPr id="2" name="Slide Number Placeholder 1"/>
          <p:cNvSpPr>
            <a:spLocks noGrp="1"/>
          </p:cNvSpPr>
          <p:nvPr>
            <p:ph type="sldNum" sz="quarter" idx="12"/>
          </p:nvPr>
        </p:nvSpPr>
        <p:spPr/>
        <p:txBody>
          <a:bodyPr/>
          <a:lstStyle/>
          <a:p>
            <a:fld id="{8A7A6979-0714-4377-B894-6BE4C2D6E202}" type="slidenum">
              <a:rPr lang="en-US" smtClean="0"/>
              <a:pPr/>
              <a:t>47</a:t>
            </a:fld>
            <a:endParaRPr lang="en-US" dirty="0"/>
          </a:p>
        </p:txBody>
      </p:sp>
    </p:spTree>
    <p:extLst>
      <p:ext uri="{BB962C8B-B14F-4D97-AF65-F5344CB8AC3E}">
        <p14:creationId xmlns:p14="http://schemas.microsoft.com/office/powerpoint/2010/main" val="23670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2BBFD-FE0D-42D6-987A-7B3D29332BF7}"/>
              </a:ext>
            </a:extLst>
          </p:cNvPr>
          <p:cNvSpPr>
            <a:spLocks noGrp="1"/>
          </p:cNvSpPr>
          <p:nvPr>
            <p:ph type="title"/>
          </p:nvPr>
        </p:nvSpPr>
        <p:spPr/>
        <p:txBody>
          <a:bodyPr/>
          <a:lstStyle/>
          <a:p>
            <a:r>
              <a:rPr lang="en-US" dirty="0"/>
              <a:t>Questions</a:t>
            </a:r>
          </a:p>
        </p:txBody>
      </p:sp>
      <p:sp>
        <p:nvSpPr>
          <p:cNvPr id="6" name="Text Placeholder 5">
            <a:extLst>
              <a:ext uri="{FF2B5EF4-FFF2-40B4-BE49-F238E27FC236}">
                <a16:creationId xmlns:a16="http://schemas.microsoft.com/office/drawing/2014/main" id="{17FB0524-E329-4CE4-B53A-E29AD7C35A9F}"/>
              </a:ext>
            </a:extLst>
          </p:cNvPr>
          <p:cNvSpPr>
            <a:spLocks noGrp="1"/>
          </p:cNvSpPr>
          <p:nvPr>
            <p:ph type="body" sz="quarter" idx="13"/>
          </p:nvPr>
        </p:nvSpPr>
        <p:spPr/>
        <p:txBody>
          <a:bodyPr/>
          <a:lstStyle/>
          <a:p>
            <a:r>
              <a:rPr lang="en-US" dirty="0"/>
              <a:t>Contact Information:</a:t>
            </a:r>
          </a:p>
        </p:txBody>
      </p:sp>
      <p:sp>
        <p:nvSpPr>
          <p:cNvPr id="5" name="Text Placeholder 4">
            <a:extLst>
              <a:ext uri="{FF2B5EF4-FFF2-40B4-BE49-F238E27FC236}">
                <a16:creationId xmlns:a16="http://schemas.microsoft.com/office/drawing/2014/main" id="{463FE80B-BBC6-4EDA-BDAB-2A84E0B92230}"/>
              </a:ext>
            </a:extLst>
          </p:cNvPr>
          <p:cNvSpPr>
            <a:spLocks noGrp="1"/>
          </p:cNvSpPr>
          <p:nvPr>
            <p:ph type="body" idx="1"/>
          </p:nvPr>
        </p:nvSpPr>
        <p:spPr/>
        <p:txBody>
          <a:bodyPr>
            <a:normAutofit/>
          </a:bodyPr>
          <a:lstStyle/>
          <a:p>
            <a:r>
              <a:rPr lang="en-US" dirty="0"/>
              <a:t>Liz Johnson</a:t>
            </a:r>
          </a:p>
          <a:p>
            <a:r>
              <a:rPr lang="en-US" dirty="0">
                <a:hlinkClick r:id="rId2"/>
              </a:rPr>
              <a:t>l.o.johnson@verizon.net</a:t>
            </a:r>
            <a:endParaRPr lang="en-US" dirty="0"/>
          </a:p>
          <a:p>
            <a:endParaRPr lang="en-US" u="sng" dirty="0"/>
          </a:p>
        </p:txBody>
      </p:sp>
    </p:spTree>
    <p:extLst>
      <p:ext uri="{BB962C8B-B14F-4D97-AF65-F5344CB8AC3E}">
        <p14:creationId xmlns:p14="http://schemas.microsoft.com/office/powerpoint/2010/main" val="512326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400" dirty="0"/>
              <a:t>Additional Information</a:t>
            </a:r>
          </a:p>
        </p:txBody>
      </p:sp>
      <p:sp>
        <p:nvSpPr>
          <p:cNvPr id="5" name="Slide Number Placeholder 4"/>
          <p:cNvSpPr>
            <a:spLocks noGrp="1"/>
          </p:cNvSpPr>
          <p:nvPr>
            <p:ph type="sldNum" sz="quarter" idx="12"/>
          </p:nvPr>
        </p:nvSpPr>
        <p:spPr/>
        <p:txBody>
          <a:bodyPr/>
          <a:lstStyle/>
          <a:p>
            <a:fld id="{BB91B803-E462-4741-B8BD-B058610752DD}" type="slidenum">
              <a:rPr lang="en-US" smtClean="0"/>
              <a:t>49</a:t>
            </a:fld>
            <a:endParaRPr lang="en-US" dirty="0"/>
          </a:p>
        </p:txBody>
      </p:sp>
    </p:spTree>
    <p:extLst>
      <p:ext uri="{BB962C8B-B14F-4D97-AF65-F5344CB8AC3E}">
        <p14:creationId xmlns:p14="http://schemas.microsoft.com/office/powerpoint/2010/main" val="136370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6991F7-6990-49C7-8C8B-73CF18152B9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718" r="10219" b="1"/>
          <a:stretch/>
        </p:blipFill>
        <p:spPr>
          <a:xfrm>
            <a:off x="3202390" y="857250"/>
            <a:ext cx="5941610" cy="51435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73E1D88-D6BD-43B4-976A-0B2AC10EB9FE}"/>
              </a:ext>
            </a:extLst>
          </p:cNvPr>
          <p:cNvSpPr>
            <a:spLocks noGrp="1"/>
          </p:cNvSpPr>
          <p:nvPr>
            <p:ph type="title"/>
          </p:nvPr>
        </p:nvSpPr>
        <p:spPr>
          <a:xfrm>
            <a:off x="224841" y="1343303"/>
            <a:ext cx="3374465" cy="1114111"/>
          </a:xfrm>
        </p:spPr>
        <p:txBody>
          <a:bodyPr vert="horz" lIns="68580" tIns="34290" rIns="68580" bIns="34290" rtlCol="0" anchor="t">
            <a:normAutofit/>
          </a:bodyPr>
          <a:lstStyle/>
          <a:p>
            <a:pPr>
              <a:lnSpc>
                <a:spcPct val="90000"/>
              </a:lnSpc>
            </a:pPr>
            <a:r>
              <a:rPr lang="en-US" sz="2400" dirty="0">
                <a:solidFill>
                  <a:schemeClr val="accent1"/>
                </a:solidFill>
              </a:rPr>
              <a:t>CMS Administrator Verma’s Personal Story</a:t>
            </a:r>
          </a:p>
        </p:txBody>
      </p:sp>
      <p:sp>
        <p:nvSpPr>
          <p:cNvPr id="6" name="TextBox 5">
            <a:extLst>
              <a:ext uri="{FF2B5EF4-FFF2-40B4-BE49-F238E27FC236}">
                <a16:creationId xmlns:a16="http://schemas.microsoft.com/office/drawing/2014/main" id="{86704EDA-1E7A-4C2E-B6E0-DD6ED7D7D2DE}"/>
              </a:ext>
            </a:extLst>
          </p:cNvPr>
          <p:cNvSpPr txBox="1"/>
          <p:nvPr/>
        </p:nvSpPr>
        <p:spPr>
          <a:xfrm>
            <a:off x="227222" y="2088891"/>
            <a:ext cx="3572668" cy="3631941"/>
          </a:xfrm>
          <a:prstGeom prst="rect">
            <a:avLst/>
          </a:prstGeom>
        </p:spPr>
        <p:txBody>
          <a:bodyPr vert="horz" lIns="68580" tIns="34290" rIns="68580" bIns="34290" rtlCol="0">
            <a:normAutofit fontScale="92500" lnSpcReduction="20000"/>
          </a:bodyPr>
          <a:lstStyle/>
          <a:p>
            <a:pPr>
              <a:lnSpc>
                <a:spcPct val="90000"/>
              </a:lnSpc>
              <a:spcBef>
                <a:spcPts val="750"/>
              </a:spcBef>
              <a:buClr>
                <a:schemeClr val="accent1"/>
              </a:buClr>
              <a:buSzPct val="80000"/>
            </a:pPr>
            <a:r>
              <a:rPr lang="en-US" i="1" dirty="0">
                <a:solidFill>
                  <a:schemeClr val="tx1">
                    <a:lumMod val="75000"/>
                    <a:lumOff val="25000"/>
                  </a:schemeClr>
                </a:solidFill>
              </a:rPr>
              <a:t>“We spent almost a week at the hospital and so when my husband was discharged, I asked the hospital for his medical records so I could make sure that his Indiana doctors had all of the information they would need. The doctors looked a little uncomfortable, and they said they would get back to me. After some time, they returned and handed me five sheets of paper, which was essentially just the discharge summary, and a CD-ROM.</a:t>
            </a:r>
          </a:p>
          <a:p>
            <a:pPr>
              <a:lnSpc>
                <a:spcPct val="90000"/>
              </a:lnSpc>
              <a:spcBef>
                <a:spcPts val="750"/>
              </a:spcBef>
              <a:buClr>
                <a:schemeClr val="accent1"/>
              </a:buClr>
              <a:buSzPct val="80000"/>
              <a:buFont typeface="Wingdings 3" charset="2"/>
              <a:buChar char=""/>
            </a:pPr>
            <a:endParaRPr lang="en-US" i="1" dirty="0">
              <a:solidFill>
                <a:schemeClr val="tx1">
                  <a:lumMod val="75000"/>
                  <a:lumOff val="25000"/>
                </a:schemeClr>
              </a:solidFill>
            </a:endParaRPr>
          </a:p>
          <a:p>
            <a:pPr>
              <a:lnSpc>
                <a:spcPct val="90000"/>
              </a:lnSpc>
              <a:spcBef>
                <a:spcPts val="750"/>
              </a:spcBef>
              <a:buClr>
                <a:schemeClr val="accent1"/>
              </a:buClr>
              <a:buSzPct val="80000"/>
            </a:pPr>
            <a:r>
              <a:rPr lang="en-US" b="1" i="1" dirty="0">
                <a:solidFill>
                  <a:schemeClr val="tx1">
                    <a:lumMod val="75000"/>
                    <a:lumOff val="25000"/>
                  </a:schemeClr>
                </a:solidFill>
              </a:rPr>
              <a:t>I’m going to let that set in for a second. After the federal government has spent more than $30 billion on EHRs . . . I left with paper and a CD-ROM</a:t>
            </a:r>
            <a:r>
              <a:rPr lang="en-US" i="1" dirty="0">
                <a:solidFill>
                  <a:schemeClr val="tx1">
                    <a:lumMod val="75000"/>
                    <a:lumOff val="25000"/>
                  </a:schemeClr>
                </a:solidFill>
              </a:rPr>
              <a:t>.”</a:t>
            </a:r>
          </a:p>
          <a:p>
            <a:pPr>
              <a:lnSpc>
                <a:spcPct val="90000"/>
              </a:lnSpc>
              <a:spcBef>
                <a:spcPts val="750"/>
              </a:spcBef>
              <a:buClr>
                <a:schemeClr val="accent1"/>
              </a:buClr>
              <a:buSzPct val="80000"/>
              <a:buFont typeface="Wingdings 3" charset="2"/>
              <a:buChar char=""/>
            </a:pPr>
            <a:endParaRPr lang="en-US" sz="1125" dirty="0">
              <a:solidFill>
                <a:schemeClr val="tx1">
                  <a:lumMod val="75000"/>
                  <a:lumOff val="25000"/>
                </a:schemeClr>
              </a:solidFill>
            </a:endParaRPr>
          </a:p>
        </p:txBody>
      </p:sp>
    </p:spTree>
    <p:extLst>
      <p:ext uri="{BB962C8B-B14F-4D97-AF65-F5344CB8AC3E}">
        <p14:creationId xmlns:p14="http://schemas.microsoft.com/office/powerpoint/2010/main" val="3115513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798F-696A-475E-9049-16EF9A7451FD}"/>
              </a:ext>
            </a:extLst>
          </p:cNvPr>
          <p:cNvSpPr>
            <a:spLocks noGrp="1"/>
          </p:cNvSpPr>
          <p:nvPr>
            <p:ph type="title"/>
          </p:nvPr>
        </p:nvSpPr>
        <p:spPr/>
        <p:txBody>
          <a:bodyPr/>
          <a:lstStyle/>
          <a:p>
            <a:r>
              <a:rPr lang="en-US" dirty="0"/>
              <a:t>EHI</a:t>
            </a:r>
          </a:p>
        </p:txBody>
      </p:sp>
      <p:sp>
        <p:nvSpPr>
          <p:cNvPr id="3" name="Slide Number Placeholder 2">
            <a:extLst>
              <a:ext uri="{FF2B5EF4-FFF2-40B4-BE49-F238E27FC236}">
                <a16:creationId xmlns:a16="http://schemas.microsoft.com/office/drawing/2014/main" id="{7A8B9C91-1326-45C5-AE6E-E8804A2ED4F1}"/>
              </a:ext>
            </a:extLst>
          </p:cNvPr>
          <p:cNvSpPr>
            <a:spLocks noGrp="1"/>
          </p:cNvSpPr>
          <p:nvPr>
            <p:ph type="sldNum" sz="quarter" idx="12"/>
          </p:nvPr>
        </p:nvSpPr>
        <p:spPr/>
        <p:txBody>
          <a:bodyPr/>
          <a:lstStyle/>
          <a:p>
            <a:fld id="{BB91B803-E462-4741-B8BD-B058610752DD}" type="slidenum">
              <a:rPr lang="en-US" smtClean="0"/>
              <a:t>50</a:t>
            </a:fld>
            <a:endParaRPr lang="en-US" dirty="0"/>
          </a:p>
        </p:txBody>
      </p:sp>
      <p:pic>
        <p:nvPicPr>
          <p:cNvPr id="4" name="Content Placeholder 5">
            <a:extLst>
              <a:ext uri="{FF2B5EF4-FFF2-40B4-BE49-F238E27FC236}">
                <a16:creationId xmlns:a16="http://schemas.microsoft.com/office/drawing/2014/main" id="{F2DFB3B7-C1CA-4784-A1A6-968363E81888}"/>
              </a:ext>
            </a:extLst>
          </p:cNvPr>
          <p:cNvPicPr>
            <a:picLocks noChangeAspect="1"/>
          </p:cNvPicPr>
          <p:nvPr/>
        </p:nvPicPr>
        <p:blipFill>
          <a:blip r:embed="rId2"/>
          <a:stretch>
            <a:fillRect/>
          </a:stretch>
        </p:blipFill>
        <p:spPr bwMode="auto">
          <a:xfrm>
            <a:off x="1524000" y="1524000"/>
            <a:ext cx="5483400" cy="2529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90203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0D3F-B5D1-4EE9-896B-4517A73F6AC0}"/>
              </a:ext>
            </a:extLst>
          </p:cNvPr>
          <p:cNvSpPr>
            <a:spLocks noGrp="1"/>
          </p:cNvSpPr>
          <p:nvPr>
            <p:ph type="title"/>
          </p:nvPr>
        </p:nvSpPr>
        <p:spPr/>
        <p:txBody>
          <a:bodyPr>
            <a:normAutofit/>
          </a:bodyPr>
          <a:lstStyle/>
          <a:p>
            <a:r>
              <a:rPr lang="en-US" dirty="0"/>
              <a:t>ONC’s Definition of EHI</a:t>
            </a:r>
          </a:p>
        </p:txBody>
      </p:sp>
      <p:sp>
        <p:nvSpPr>
          <p:cNvPr id="3" name="Content Placeholder 2">
            <a:extLst>
              <a:ext uri="{FF2B5EF4-FFF2-40B4-BE49-F238E27FC236}">
                <a16:creationId xmlns:a16="http://schemas.microsoft.com/office/drawing/2014/main" id="{F74029D6-5A31-4075-916F-9E9EC335B1DB}"/>
              </a:ext>
            </a:extLst>
          </p:cNvPr>
          <p:cNvSpPr>
            <a:spLocks noGrp="1"/>
          </p:cNvSpPr>
          <p:nvPr>
            <p:ph idx="1"/>
          </p:nvPr>
        </p:nvSpPr>
        <p:spPr/>
        <p:txBody>
          <a:bodyPr>
            <a:normAutofit/>
          </a:bodyPr>
          <a:lstStyle/>
          <a:p>
            <a:r>
              <a:rPr lang="en-US" sz="2400" dirty="0"/>
              <a:t>EHI is not specifically defined in the Cures Act, HITECH Act, or other relevant statutes. ONC proposes to define EHI to mean: </a:t>
            </a:r>
          </a:p>
          <a:p>
            <a:pPr lvl="1"/>
            <a:r>
              <a:rPr lang="en-US" sz="2000" dirty="0"/>
              <a:t>(i) electronic protected health information (ePHI); and </a:t>
            </a:r>
          </a:p>
          <a:p>
            <a:pPr lvl="1"/>
            <a:r>
              <a:rPr lang="en-US" sz="2000" dirty="0"/>
              <a:t>(ii) any other information that – </a:t>
            </a:r>
          </a:p>
          <a:p>
            <a:pPr lvl="2"/>
            <a:r>
              <a:rPr lang="en-US" sz="1600" dirty="0"/>
              <a:t>is transmitted by or maintained in electronic media, as defined in 45 CFR§160.103; </a:t>
            </a:r>
          </a:p>
          <a:p>
            <a:pPr lvl="2"/>
            <a:r>
              <a:rPr lang="en-US" sz="1600" dirty="0"/>
              <a:t>identifies the individual, or with respect to which there is a reasonable basis to believe the information can be used to identify the individual;</a:t>
            </a:r>
          </a:p>
          <a:p>
            <a:pPr lvl="2"/>
            <a:r>
              <a:rPr lang="en-US" sz="1600" dirty="0"/>
              <a:t>relates to the past, present, or future health or condition of an individual; the provision of health care to an individual; or the past, present, or future payment for the provision of health care to an individual. </a:t>
            </a:r>
          </a:p>
        </p:txBody>
      </p:sp>
      <p:sp>
        <p:nvSpPr>
          <p:cNvPr id="4" name="Slide Number Placeholder 3">
            <a:extLst>
              <a:ext uri="{FF2B5EF4-FFF2-40B4-BE49-F238E27FC236}">
                <a16:creationId xmlns:a16="http://schemas.microsoft.com/office/drawing/2014/main" id="{3563D7BC-AA79-4310-BDC3-26FF044CC07A}"/>
              </a:ext>
            </a:extLst>
          </p:cNvPr>
          <p:cNvSpPr>
            <a:spLocks noGrp="1"/>
          </p:cNvSpPr>
          <p:nvPr>
            <p:ph type="sldNum" sz="quarter" idx="12"/>
          </p:nvPr>
        </p:nvSpPr>
        <p:spPr/>
        <p:txBody>
          <a:bodyPr/>
          <a:lstStyle/>
          <a:p>
            <a:fld id="{42C32FFB-F9AE-46F0-A233-A2E628258990}" type="slidenum">
              <a:rPr lang="en-US" smtClean="0"/>
              <a:pPr/>
              <a:t>51</a:t>
            </a:fld>
            <a:endParaRPr lang="en-US" sz="1000" dirty="0"/>
          </a:p>
        </p:txBody>
      </p:sp>
      <p:sp>
        <p:nvSpPr>
          <p:cNvPr id="6" name="TextBox 5">
            <a:extLst>
              <a:ext uri="{FF2B5EF4-FFF2-40B4-BE49-F238E27FC236}">
                <a16:creationId xmlns:a16="http://schemas.microsoft.com/office/drawing/2014/main" id="{F20C274D-AE1C-42A3-B32B-CF7E2340C31A}"/>
              </a:ext>
            </a:extLst>
          </p:cNvPr>
          <p:cNvSpPr txBox="1"/>
          <p:nvPr/>
        </p:nvSpPr>
        <p:spPr>
          <a:xfrm>
            <a:off x="5371216" y="5318668"/>
            <a:ext cx="3374642" cy="261610"/>
          </a:xfrm>
          <a:prstGeom prst="rect">
            <a:avLst/>
          </a:prstGeom>
          <a:noFill/>
        </p:spPr>
        <p:txBody>
          <a:bodyPr wrap="none" rtlCol="0">
            <a:spAutoFit/>
          </a:bodyPr>
          <a:lstStyle/>
          <a:p>
            <a:r>
              <a:rPr lang="en-US" sz="1100" b="1" u="sng" dirty="0"/>
              <a:t>ONC Definition of EHI: VIII.C.3 (pg. 344 of pub_inspec.)</a:t>
            </a:r>
            <a:endParaRPr lang="en-US" sz="1100" b="1" dirty="0"/>
          </a:p>
        </p:txBody>
      </p:sp>
    </p:spTree>
    <p:extLst>
      <p:ext uri="{BB962C8B-B14F-4D97-AF65-F5344CB8AC3E}">
        <p14:creationId xmlns:p14="http://schemas.microsoft.com/office/powerpoint/2010/main" val="2886799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7485-0268-4B3D-97CC-BD392BC22E47}"/>
              </a:ext>
            </a:extLst>
          </p:cNvPr>
          <p:cNvSpPr>
            <a:spLocks noGrp="1"/>
          </p:cNvSpPr>
          <p:nvPr>
            <p:ph type="title"/>
          </p:nvPr>
        </p:nvSpPr>
        <p:spPr/>
        <p:txBody>
          <a:bodyPr/>
          <a:lstStyle/>
          <a:p>
            <a:r>
              <a:rPr lang="en-US" dirty="0"/>
              <a:t>Lessons Learned from DoD-VA</a:t>
            </a:r>
          </a:p>
        </p:txBody>
      </p:sp>
      <p:sp>
        <p:nvSpPr>
          <p:cNvPr id="3" name="Content Placeholder 2">
            <a:extLst>
              <a:ext uri="{FF2B5EF4-FFF2-40B4-BE49-F238E27FC236}">
                <a16:creationId xmlns:a16="http://schemas.microsoft.com/office/drawing/2014/main" id="{9387EF99-8ABD-4DC1-8106-0D30E448FA21}"/>
              </a:ext>
            </a:extLst>
          </p:cNvPr>
          <p:cNvSpPr>
            <a:spLocks noGrp="1"/>
          </p:cNvSpPr>
          <p:nvPr>
            <p:ph idx="1"/>
          </p:nvPr>
        </p:nvSpPr>
        <p:spPr/>
        <p:txBody>
          <a:bodyPr>
            <a:normAutofit/>
          </a:bodyPr>
          <a:lstStyle/>
          <a:p>
            <a:r>
              <a:rPr lang="en-US" sz="1800" dirty="0"/>
              <a:t>One record per patient is the goal</a:t>
            </a:r>
          </a:p>
          <a:p>
            <a:r>
              <a:rPr lang="en-US" sz="1800" dirty="0"/>
              <a:t>Single method to identify patients</a:t>
            </a:r>
          </a:p>
          <a:p>
            <a:r>
              <a:rPr lang="en-US" sz="1800" dirty="0"/>
              <a:t>Collaboration at clinical level</a:t>
            </a:r>
          </a:p>
          <a:p>
            <a:r>
              <a:rPr lang="en-US" sz="1800" dirty="0"/>
              <a:t>Who will “win”</a:t>
            </a:r>
          </a:p>
          <a:p>
            <a:r>
              <a:rPr lang="en-US" sz="1800" dirty="0"/>
              <a:t>Leadership struggles</a:t>
            </a:r>
          </a:p>
          <a:p>
            <a:r>
              <a:rPr lang="en-US" sz="1800" dirty="0"/>
              <a:t>Political headwinds </a:t>
            </a:r>
          </a:p>
        </p:txBody>
      </p:sp>
    </p:spTree>
    <p:extLst>
      <p:ext uri="{BB962C8B-B14F-4D97-AF65-F5344CB8AC3E}">
        <p14:creationId xmlns:p14="http://schemas.microsoft.com/office/powerpoint/2010/main" val="4066446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F3DAE-BA51-48DD-997D-54D998C3F98A}"/>
              </a:ext>
            </a:extLst>
          </p:cNvPr>
          <p:cNvSpPr>
            <a:spLocks noGrp="1"/>
          </p:cNvSpPr>
          <p:nvPr>
            <p:ph type="title"/>
          </p:nvPr>
        </p:nvSpPr>
        <p:spPr>
          <a:xfrm>
            <a:off x="1000127" y="1314450"/>
            <a:ext cx="6447501" cy="990600"/>
          </a:xfrm>
        </p:spPr>
        <p:txBody>
          <a:bodyPr>
            <a:normAutofit/>
          </a:bodyPr>
          <a:lstStyle/>
          <a:p>
            <a:r>
              <a:rPr lang="en-US" sz="2700" dirty="0"/>
              <a:t>Non-Government Players in Policy Arena</a:t>
            </a:r>
          </a:p>
        </p:txBody>
      </p:sp>
      <p:sp>
        <p:nvSpPr>
          <p:cNvPr id="5" name="Content Placeholder 4">
            <a:extLst>
              <a:ext uri="{FF2B5EF4-FFF2-40B4-BE49-F238E27FC236}">
                <a16:creationId xmlns:a16="http://schemas.microsoft.com/office/drawing/2014/main" id="{AD0673FD-E998-4767-8DAA-A702C041261E}"/>
              </a:ext>
            </a:extLst>
          </p:cNvPr>
          <p:cNvSpPr>
            <a:spLocks noGrp="1"/>
          </p:cNvSpPr>
          <p:nvPr>
            <p:ph idx="1"/>
          </p:nvPr>
        </p:nvSpPr>
        <p:spPr>
          <a:xfrm>
            <a:off x="1000127" y="2477692"/>
            <a:ext cx="6447501" cy="2910580"/>
          </a:xfrm>
        </p:spPr>
        <p:txBody>
          <a:bodyPr>
            <a:normAutofit/>
          </a:bodyPr>
          <a:lstStyle/>
          <a:p>
            <a:r>
              <a:rPr lang="en-US" sz="1800" dirty="0"/>
              <a:t>Sequoia Project</a:t>
            </a:r>
          </a:p>
          <a:p>
            <a:pPr lvl="1"/>
            <a:r>
              <a:rPr lang="en-US" sz="1500" dirty="0"/>
              <a:t>eHealth Exchange</a:t>
            </a:r>
          </a:p>
          <a:p>
            <a:pPr lvl="1"/>
            <a:r>
              <a:rPr lang="en-US" sz="1500" dirty="0"/>
              <a:t>Carequality</a:t>
            </a:r>
          </a:p>
          <a:p>
            <a:r>
              <a:rPr lang="en-US" sz="1800" dirty="0"/>
              <a:t>CommonWell Health Alliance</a:t>
            </a:r>
          </a:p>
          <a:p>
            <a:r>
              <a:rPr lang="en-US" sz="1800" dirty="0"/>
              <a:t>DirectTrust</a:t>
            </a:r>
          </a:p>
          <a:p>
            <a:r>
              <a:rPr lang="en-US" sz="1800" dirty="0"/>
              <a:t>HL7</a:t>
            </a:r>
          </a:p>
          <a:p>
            <a:r>
              <a:rPr lang="en-US" sz="1800" dirty="0"/>
              <a:t>CARIN Alliance</a:t>
            </a:r>
          </a:p>
        </p:txBody>
      </p:sp>
    </p:spTree>
    <p:extLst>
      <p:ext uri="{BB962C8B-B14F-4D97-AF65-F5344CB8AC3E}">
        <p14:creationId xmlns:p14="http://schemas.microsoft.com/office/powerpoint/2010/main" val="130643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8322-9627-4463-A68C-257AA59A8883}"/>
              </a:ext>
            </a:extLst>
          </p:cNvPr>
          <p:cNvSpPr>
            <a:spLocks noGrp="1"/>
          </p:cNvSpPr>
          <p:nvPr>
            <p:ph type="title"/>
          </p:nvPr>
        </p:nvSpPr>
        <p:spPr/>
        <p:txBody>
          <a:bodyPr>
            <a:normAutofit/>
          </a:bodyPr>
          <a:lstStyle/>
          <a:p>
            <a:r>
              <a:rPr lang="en-US" dirty="0"/>
              <a:t>CMS Payment Policy</a:t>
            </a:r>
          </a:p>
        </p:txBody>
      </p:sp>
      <p:sp>
        <p:nvSpPr>
          <p:cNvPr id="3" name="Content Placeholder 2">
            <a:extLst>
              <a:ext uri="{FF2B5EF4-FFF2-40B4-BE49-F238E27FC236}">
                <a16:creationId xmlns:a16="http://schemas.microsoft.com/office/drawing/2014/main" id="{5256EA53-E82A-42BC-8FD7-A679FDEF0412}"/>
              </a:ext>
            </a:extLst>
          </p:cNvPr>
          <p:cNvSpPr>
            <a:spLocks noGrp="1"/>
          </p:cNvSpPr>
          <p:nvPr>
            <p:ph idx="1"/>
          </p:nvPr>
        </p:nvSpPr>
        <p:spPr/>
        <p:txBody>
          <a:bodyPr>
            <a:normAutofit/>
          </a:bodyPr>
          <a:lstStyle/>
          <a:p>
            <a:pPr lvl="1"/>
            <a:r>
              <a:rPr lang="en-US" sz="2400" dirty="0"/>
              <a:t>Inpatient Prospective Payment System (IPPS)</a:t>
            </a:r>
          </a:p>
          <a:p>
            <a:pPr lvl="2"/>
            <a:r>
              <a:rPr lang="en-US" sz="2100" dirty="0"/>
              <a:t>MU aka the Promoting Interoperability Program (PI Program)</a:t>
            </a:r>
          </a:p>
          <a:p>
            <a:pPr lvl="1"/>
            <a:r>
              <a:rPr lang="en-US" sz="2400" dirty="0"/>
              <a:t>Physician Fee Schedule (PFS)</a:t>
            </a:r>
          </a:p>
          <a:p>
            <a:pPr lvl="2"/>
            <a:r>
              <a:rPr lang="en-US" sz="2100" dirty="0"/>
              <a:t>Merit-based Incentive Payment System, Alternative Payment Models, CPT Codes and E&amp;M Guidelines</a:t>
            </a:r>
          </a:p>
          <a:p>
            <a:pPr lvl="1"/>
            <a:r>
              <a:rPr lang="en-US" sz="2400" dirty="0"/>
              <a:t>CMS Innovation Center (CMMI)</a:t>
            </a:r>
          </a:p>
          <a:p>
            <a:endParaRPr lang="en-US" dirty="0"/>
          </a:p>
        </p:txBody>
      </p:sp>
    </p:spTree>
    <p:extLst>
      <p:ext uri="{BB962C8B-B14F-4D97-AF65-F5344CB8AC3E}">
        <p14:creationId xmlns:p14="http://schemas.microsoft.com/office/powerpoint/2010/main" val="400634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6B126-62D2-4280-B21C-9A4FDC41AE6C}"/>
              </a:ext>
            </a:extLst>
          </p:cNvPr>
          <p:cNvSpPr>
            <a:spLocks noGrp="1"/>
          </p:cNvSpPr>
          <p:nvPr>
            <p:ph type="title"/>
          </p:nvPr>
        </p:nvSpPr>
        <p:spPr/>
        <p:txBody>
          <a:bodyPr/>
          <a:lstStyle/>
          <a:p>
            <a:r>
              <a:rPr lang="en-US" dirty="0"/>
              <a:t>Value-based Care &amp; Quality Initiatives</a:t>
            </a:r>
          </a:p>
        </p:txBody>
      </p:sp>
      <p:sp>
        <p:nvSpPr>
          <p:cNvPr id="5" name="Text Placeholder 4">
            <a:extLst>
              <a:ext uri="{FF2B5EF4-FFF2-40B4-BE49-F238E27FC236}">
                <a16:creationId xmlns:a16="http://schemas.microsoft.com/office/drawing/2014/main" id="{4D5CAE48-E9BB-4350-B707-36C9E10F81C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803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2627-41BA-422F-B8A6-CFD9AED29805}"/>
              </a:ext>
            </a:extLst>
          </p:cNvPr>
          <p:cNvSpPr>
            <a:spLocks noGrp="1"/>
          </p:cNvSpPr>
          <p:nvPr>
            <p:ph type="title"/>
          </p:nvPr>
        </p:nvSpPr>
        <p:spPr/>
        <p:txBody>
          <a:bodyPr/>
          <a:lstStyle/>
          <a:p>
            <a:r>
              <a:rPr lang="en-US" dirty="0"/>
              <a:t>Value-based Care Update</a:t>
            </a:r>
          </a:p>
        </p:txBody>
      </p:sp>
      <p:sp>
        <p:nvSpPr>
          <p:cNvPr id="3" name="Content Placeholder 2">
            <a:extLst>
              <a:ext uri="{FF2B5EF4-FFF2-40B4-BE49-F238E27FC236}">
                <a16:creationId xmlns:a16="http://schemas.microsoft.com/office/drawing/2014/main" id="{333EA3BB-DAED-4201-9309-952BF92D026B}"/>
              </a:ext>
            </a:extLst>
          </p:cNvPr>
          <p:cNvSpPr>
            <a:spLocks noGrp="1"/>
          </p:cNvSpPr>
          <p:nvPr>
            <p:ph idx="1"/>
          </p:nvPr>
        </p:nvSpPr>
        <p:spPr/>
        <p:txBody>
          <a:bodyPr/>
          <a:lstStyle/>
          <a:p>
            <a:r>
              <a:rPr lang="en-US" sz="1500" dirty="0"/>
              <a:t>The Health Care Payment Learning &amp; Action Network (LAN) APM Measurement Effort revealed the following for 2018 payments:</a:t>
            </a:r>
          </a:p>
          <a:p>
            <a:pPr lvl="1"/>
            <a:r>
              <a:rPr lang="en-US" sz="1350" dirty="0"/>
              <a:t>39.1% of health care dollars in Category 1 (e.g., traditional fee-for-service or other legacy payments not linked to quality)</a:t>
            </a:r>
          </a:p>
          <a:p>
            <a:pPr lvl="1"/>
            <a:r>
              <a:rPr lang="en-US" sz="1350" dirty="0"/>
              <a:t>25.1% of health care dollars in Category 2 (e.g., pay-for-performance or care coordination fees)</a:t>
            </a:r>
          </a:p>
          <a:p>
            <a:pPr lvl="1"/>
            <a:r>
              <a:rPr lang="en-US" sz="1350" dirty="0"/>
              <a:t>35.8% of health care dollars in a composite of Categories 3 &amp; 4 (e.g., shared savings, shared risk, bundled payment, population-based payments, integrated finance and delivery system payments)</a:t>
            </a:r>
          </a:p>
          <a:p>
            <a:endParaRPr lang="en-US" dirty="0"/>
          </a:p>
        </p:txBody>
      </p:sp>
    </p:spTree>
    <p:extLst>
      <p:ext uri="{BB962C8B-B14F-4D97-AF65-F5344CB8AC3E}">
        <p14:creationId xmlns:p14="http://schemas.microsoft.com/office/powerpoint/2010/main" val="1688353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CD58-07A1-4C83-B367-05293F34B419}"/>
              </a:ext>
            </a:extLst>
          </p:cNvPr>
          <p:cNvSpPr>
            <a:spLocks noGrp="1"/>
          </p:cNvSpPr>
          <p:nvPr>
            <p:ph type="title"/>
          </p:nvPr>
        </p:nvSpPr>
        <p:spPr/>
        <p:txBody>
          <a:bodyPr>
            <a:normAutofit fontScale="90000"/>
          </a:bodyPr>
          <a:lstStyle/>
          <a:p>
            <a:r>
              <a:rPr lang="en-US" dirty="0"/>
              <a:t>Federal Reimbursement Goals for 2025</a:t>
            </a:r>
          </a:p>
        </p:txBody>
      </p:sp>
      <p:sp>
        <p:nvSpPr>
          <p:cNvPr id="3" name="Content Placeholder 2">
            <a:extLst>
              <a:ext uri="{FF2B5EF4-FFF2-40B4-BE49-F238E27FC236}">
                <a16:creationId xmlns:a16="http://schemas.microsoft.com/office/drawing/2014/main" id="{E668348D-DDE5-4F7D-9C76-2ED7339C068F}"/>
              </a:ext>
            </a:extLst>
          </p:cNvPr>
          <p:cNvSpPr>
            <a:spLocks noGrp="1"/>
          </p:cNvSpPr>
          <p:nvPr>
            <p:ph idx="1"/>
          </p:nvPr>
        </p:nvSpPr>
        <p:spPr>
          <a:xfrm>
            <a:off x="508000" y="2162268"/>
            <a:ext cx="6849368" cy="3535532"/>
          </a:xfrm>
        </p:spPr>
        <p:txBody>
          <a:bodyPr numCol="1">
            <a:normAutofit/>
          </a:bodyPr>
          <a:lstStyle/>
          <a:p>
            <a:r>
              <a:rPr lang="en-US" sz="1500" dirty="0"/>
              <a:t>New goals outline the percentage of health care payments that are tied to shared accountability APMs:</a:t>
            </a:r>
          </a:p>
          <a:p>
            <a:pPr lvl="1"/>
            <a:r>
              <a:rPr lang="en-US" sz="1350" dirty="0"/>
              <a:t>Medicare Advantage &amp; Traditional Medicare</a:t>
            </a:r>
          </a:p>
          <a:p>
            <a:pPr lvl="2"/>
            <a:r>
              <a:rPr lang="en-US" sz="1200" dirty="0"/>
              <a:t>30% by 2020 </a:t>
            </a:r>
          </a:p>
          <a:p>
            <a:pPr lvl="2"/>
            <a:r>
              <a:rPr lang="en-US" sz="1200" dirty="0"/>
              <a:t>50% by 2022 </a:t>
            </a:r>
          </a:p>
          <a:p>
            <a:pPr lvl="2"/>
            <a:r>
              <a:rPr lang="en-US" sz="1200" dirty="0"/>
              <a:t>100% by 2025</a:t>
            </a:r>
          </a:p>
          <a:p>
            <a:pPr lvl="1"/>
            <a:r>
              <a:rPr lang="en-US" sz="1350" dirty="0"/>
              <a:t>Medicaid</a:t>
            </a:r>
          </a:p>
          <a:p>
            <a:pPr lvl="2"/>
            <a:r>
              <a:rPr lang="en-US" sz="1200" dirty="0"/>
              <a:t>15% by 2020</a:t>
            </a:r>
          </a:p>
          <a:p>
            <a:pPr lvl="2"/>
            <a:r>
              <a:rPr lang="en-US" sz="1200" dirty="0"/>
              <a:t>25% by 2022</a:t>
            </a:r>
          </a:p>
          <a:p>
            <a:pPr lvl="2"/>
            <a:r>
              <a:rPr lang="en-US" sz="1200" dirty="0"/>
              <a:t>50% by 2025</a:t>
            </a:r>
          </a:p>
          <a:p>
            <a:pPr lvl="1"/>
            <a:r>
              <a:rPr lang="en-US" sz="1350" dirty="0"/>
              <a:t>Commercial</a:t>
            </a:r>
          </a:p>
          <a:p>
            <a:pPr lvl="2"/>
            <a:r>
              <a:rPr lang="en-US" sz="1200" dirty="0"/>
              <a:t>15% by 2020 </a:t>
            </a:r>
          </a:p>
          <a:p>
            <a:pPr lvl="2"/>
            <a:r>
              <a:rPr lang="en-US" sz="1200" dirty="0"/>
              <a:t>25% by 2022</a:t>
            </a:r>
          </a:p>
          <a:p>
            <a:pPr lvl="2"/>
            <a:r>
              <a:rPr lang="en-US" sz="1200" dirty="0"/>
              <a:t>50% by 2025</a:t>
            </a:r>
          </a:p>
        </p:txBody>
      </p:sp>
    </p:spTree>
    <p:extLst>
      <p:ext uri="{BB962C8B-B14F-4D97-AF65-F5344CB8AC3E}">
        <p14:creationId xmlns:p14="http://schemas.microsoft.com/office/powerpoint/2010/main" val="3658571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56612" y="4114800"/>
            <a:ext cx="3496588" cy="14299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002060"/>
                </a:solidFill>
              </a:rPr>
              <a:t>Data</a:t>
            </a:r>
            <a:r>
              <a:rPr lang="en-US" sz="1800" dirty="0">
                <a:solidFill>
                  <a:srgbClr val="002060"/>
                </a:solidFill>
              </a:rPr>
              <a:t> has become information…</a:t>
            </a:r>
          </a:p>
          <a:p>
            <a:r>
              <a:rPr lang="en-US" sz="1800" b="1" dirty="0">
                <a:solidFill>
                  <a:srgbClr val="002060"/>
                </a:solidFill>
              </a:rPr>
              <a:t>Information</a:t>
            </a:r>
            <a:r>
              <a:rPr lang="en-US" sz="1800" dirty="0">
                <a:solidFill>
                  <a:srgbClr val="002060"/>
                </a:solidFill>
              </a:rPr>
              <a:t> has become knowledge…</a:t>
            </a:r>
          </a:p>
          <a:p>
            <a:r>
              <a:rPr lang="en-US" sz="1800" b="1" dirty="0">
                <a:solidFill>
                  <a:srgbClr val="002060"/>
                </a:solidFill>
              </a:rPr>
              <a:t>Knowledge</a:t>
            </a:r>
            <a:r>
              <a:rPr lang="en-US" sz="1800" dirty="0">
                <a:solidFill>
                  <a:srgbClr val="002060"/>
                </a:solidFill>
              </a:rPr>
              <a:t> has become wisdom…</a:t>
            </a:r>
          </a:p>
          <a:p>
            <a:r>
              <a:rPr lang="en-US" sz="1800" b="1" dirty="0">
                <a:solidFill>
                  <a:srgbClr val="002060"/>
                </a:solidFill>
              </a:rPr>
              <a:t>Wisdom</a:t>
            </a:r>
            <a:r>
              <a:rPr lang="en-US" sz="1800" dirty="0">
                <a:solidFill>
                  <a:srgbClr val="002060"/>
                </a:solidFill>
              </a:rPr>
              <a:t> – real time wisdom is saving patients’ lives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048" y="1617130"/>
            <a:ext cx="3803904" cy="2436876"/>
          </a:xfrm>
          <a:prstGeom prst="rect">
            <a:avLst/>
          </a:prstGeom>
        </p:spPr>
      </p:pic>
      <p:sp>
        <p:nvSpPr>
          <p:cNvPr id="5" name="TextBox 4"/>
          <p:cNvSpPr txBox="1"/>
          <p:nvPr/>
        </p:nvSpPr>
        <p:spPr>
          <a:xfrm>
            <a:off x="140311" y="1109299"/>
            <a:ext cx="8354081" cy="507831"/>
          </a:xfrm>
          <a:prstGeom prst="rect">
            <a:avLst/>
          </a:prstGeom>
          <a:noFill/>
        </p:spPr>
        <p:txBody>
          <a:bodyPr wrap="square" rtlCol="0">
            <a:spAutoFit/>
          </a:bodyPr>
          <a:lstStyle/>
          <a:p>
            <a:pPr algn="ctr"/>
            <a:r>
              <a:rPr lang="en-US" sz="2700" dirty="0">
                <a:solidFill>
                  <a:srgbClr val="002060"/>
                </a:solidFill>
              </a:rPr>
              <a:t>Nursing Informatics </a:t>
            </a:r>
          </a:p>
        </p:txBody>
      </p:sp>
      <p:sp>
        <p:nvSpPr>
          <p:cNvPr id="2" name="Slide Number Placeholder 1"/>
          <p:cNvSpPr>
            <a:spLocks noGrp="1"/>
          </p:cNvSpPr>
          <p:nvPr>
            <p:ph type="sldNum" sz="quarter" idx="12"/>
          </p:nvPr>
        </p:nvSpPr>
        <p:spPr/>
        <p:txBody>
          <a:bodyPr/>
          <a:lstStyle/>
          <a:p>
            <a:fld id="{8A7A6979-0714-4377-B894-6BE4C2D6E202}" type="slidenum">
              <a:rPr lang="en-US" smtClean="0"/>
              <a:t>58</a:t>
            </a:fld>
            <a:endParaRPr lang="en-US" dirty="0"/>
          </a:p>
        </p:txBody>
      </p:sp>
    </p:spTree>
    <p:extLst>
      <p:ext uri="{BB962C8B-B14F-4D97-AF65-F5344CB8AC3E}">
        <p14:creationId xmlns:p14="http://schemas.microsoft.com/office/powerpoint/2010/main" val="110375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0632-D7FF-43D0-BABD-4237812A52D0}"/>
              </a:ext>
            </a:extLst>
          </p:cNvPr>
          <p:cNvSpPr>
            <a:spLocks noGrp="1"/>
          </p:cNvSpPr>
          <p:nvPr>
            <p:ph type="title"/>
          </p:nvPr>
        </p:nvSpPr>
        <p:spPr>
          <a:xfrm>
            <a:off x="965200" y="1314450"/>
            <a:ext cx="7648121" cy="824593"/>
          </a:xfrm>
        </p:spPr>
        <p:txBody>
          <a:bodyPr>
            <a:normAutofit/>
          </a:bodyPr>
          <a:lstStyle/>
          <a:p>
            <a:r>
              <a:rPr lang="en-US" dirty="0"/>
              <a:t>Health</a:t>
            </a:r>
            <a:r>
              <a:rPr lang="en-US" sz="2700" dirty="0"/>
              <a:t> </a:t>
            </a:r>
            <a:r>
              <a:rPr lang="en-US" dirty="0"/>
              <a:t>IT Policy Trends</a:t>
            </a:r>
          </a:p>
        </p:txBody>
      </p:sp>
      <p:graphicFrame>
        <p:nvGraphicFramePr>
          <p:cNvPr id="5" name="Content Placeholder 2">
            <a:extLst>
              <a:ext uri="{FF2B5EF4-FFF2-40B4-BE49-F238E27FC236}">
                <a16:creationId xmlns:a16="http://schemas.microsoft.com/office/drawing/2014/main" id="{7FBD9DEA-8826-453A-9107-43124D885006}"/>
              </a:ext>
            </a:extLst>
          </p:cNvPr>
          <p:cNvGraphicFramePr>
            <a:graphicFrameLocks noGrp="1"/>
          </p:cNvGraphicFramePr>
          <p:nvPr>
            <p:ph idx="1"/>
            <p:extLst>
              <p:ext uri="{D42A27DB-BD31-4B8C-83A1-F6EECF244321}">
                <p14:modId xmlns:p14="http://schemas.microsoft.com/office/powerpoint/2010/main" val="2091749336"/>
              </p:ext>
            </p:extLst>
          </p:nvPr>
        </p:nvGraphicFramePr>
        <p:xfrm>
          <a:off x="76200" y="2114980"/>
          <a:ext cx="8458200" cy="308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6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1FE4-4207-452C-A2B4-37996D8F63F5}"/>
              </a:ext>
            </a:extLst>
          </p:cNvPr>
          <p:cNvSpPr>
            <a:spLocks noGrp="1"/>
          </p:cNvSpPr>
          <p:nvPr>
            <p:ph type="title"/>
          </p:nvPr>
        </p:nvSpPr>
        <p:spPr>
          <a:xfrm>
            <a:off x="457200" y="228600"/>
            <a:ext cx="7648121" cy="824593"/>
          </a:xfrm>
        </p:spPr>
        <p:txBody>
          <a:bodyPr>
            <a:noAutofit/>
          </a:bodyPr>
          <a:lstStyle/>
          <a:p>
            <a:r>
              <a:rPr lang="en-US" sz="3600" dirty="0"/>
              <a:t>Level Setting on Administration Activity</a:t>
            </a:r>
            <a:br>
              <a:rPr lang="en-US" sz="3600" dirty="0"/>
            </a:br>
            <a:r>
              <a:rPr lang="en-US" sz="3600" dirty="0"/>
              <a:t>Two Critical Agencies </a:t>
            </a:r>
          </a:p>
        </p:txBody>
      </p:sp>
      <p:graphicFrame>
        <p:nvGraphicFramePr>
          <p:cNvPr id="5" name="Content Placeholder 2">
            <a:extLst>
              <a:ext uri="{FF2B5EF4-FFF2-40B4-BE49-F238E27FC236}">
                <a16:creationId xmlns:a16="http://schemas.microsoft.com/office/drawing/2014/main" id="{7EF94C3E-60D9-470B-9EE1-4C3597E5DB3F}"/>
              </a:ext>
            </a:extLst>
          </p:cNvPr>
          <p:cNvGraphicFramePr>
            <a:graphicFrameLocks noGrp="1"/>
          </p:cNvGraphicFramePr>
          <p:nvPr>
            <p:ph idx="1"/>
            <p:extLst>
              <p:ext uri="{D42A27DB-BD31-4B8C-83A1-F6EECF244321}">
                <p14:modId xmlns:p14="http://schemas.microsoft.com/office/powerpoint/2010/main" val="3929759629"/>
              </p:ext>
            </p:extLst>
          </p:nvPr>
        </p:nvGraphicFramePr>
        <p:xfrm>
          <a:off x="891721" y="1600200"/>
          <a:ext cx="7213600" cy="307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96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descr="Grey line">
            <a:extLst>
              <a:ext uri="{FF2B5EF4-FFF2-40B4-BE49-F238E27FC236}">
                <a16:creationId xmlns:a16="http://schemas.microsoft.com/office/drawing/2014/main" id="{49790FDB-9145-4513-B656-AB81AA93266D}"/>
              </a:ext>
            </a:extLst>
          </p:cNvPr>
          <p:cNvCxnSpPr>
            <a:cxnSpLocks/>
          </p:cNvCxnSpPr>
          <p:nvPr/>
        </p:nvCxnSpPr>
        <p:spPr>
          <a:xfrm>
            <a:off x="46327" y="3606126"/>
            <a:ext cx="84618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755FC71-1EF7-4377-851D-2AD364CD754C}"/>
              </a:ext>
            </a:extLst>
          </p:cNvPr>
          <p:cNvSpPr>
            <a:spLocks noGrp="1"/>
          </p:cNvSpPr>
          <p:nvPr>
            <p:ph type="title"/>
          </p:nvPr>
        </p:nvSpPr>
        <p:spPr/>
        <p:txBody>
          <a:bodyPr/>
          <a:lstStyle/>
          <a:p>
            <a:r>
              <a:rPr lang="en-US" dirty="0">
                <a:cs typeface="Arial" panose="020B0604020202020204" pitchFamily="34" charset="0"/>
              </a:rPr>
              <a:t>A Brief History of Health IT Policy</a:t>
            </a:r>
            <a:endParaRPr lang="en-US" sz="2100" dirty="0">
              <a:cs typeface="Arial" panose="020B0604020202020204" pitchFamily="34" charset="0"/>
            </a:endParaRPr>
          </a:p>
        </p:txBody>
      </p:sp>
      <p:graphicFrame>
        <p:nvGraphicFramePr>
          <p:cNvPr id="9" name="Content Placeholder 3" descr="SmartArt Object">
            <a:extLst>
              <a:ext uri="{FF2B5EF4-FFF2-40B4-BE49-F238E27FC236}">
                <a16:creationId xmlns:a16="http://schemas.microsoft.com/office/drawing/2014/main" id="{E1762821-69B2-4A1D-995A-5028415FC0B7}"/>
              </a:ext>
            </a:extLst>
          </p:cNvPr>
          <p:cNvGraphicFramePr>
            <a:graphicFrameLocks noGrp="1"/>
          </p:cNvGraphicFramePr>
          <p:nvPr>
            <p:ph idx="4294967295"/>
            <p:extLst>
              <p:ext uri="{D42A27DB-BD31-4B8C-83A1-F6EECF244321}">
                <p14:modId xmlns:p14="http://schemas.microsoft.com/office/powerpoint/2010/main" val="2249896648"/>
              </p:ext>
            </p:extLst>
          </p:nvPr>
        </p:nvGraphicFramePr>
        <p:xfrm>
          <a:off x="141634" y="1858988"/>
          <a:ext cx="8366522" cy="3551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917547A9-C21D-493C-984B-72E39D7B40AA}"/>
              </a:ext>
            </a:extLst>
          </p:cNvPr>
          <p:cNvSpPr txBox="1"/>
          <p:nvPr/>
        </p:nvSpPr>
        <p:spPr>
          <a:xfrm>
            <a:off x="225318" y="3590460"/>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1996</a:t>
            </a:r>
          </a:p>
        </p:txBody>
      </p:sp>
      <p:sp>
        <p:nvSpPr>
          <p:cNvPr id="20" name="TextBox 19">
            <a:extLst>
              <a:ext uri="{FF2B5EF4-FFF2-40B4-BE49-F238E27FC236}">
                <a16:creationId xmlns:a16="http://schemas.microsoft.com/office/drawing/2014/main" id="{4E89C213-186B-4A58-817D-F3DAE3A92416}"/>
              </a:ext>
            </a:extLst>
          </p:cNvPr>
          <p:cNvSpPr txBox="1"/>
          <p:nvPr/>
        </p:nvSpPr>
        <p:spPr>
          <a:xfrm>
            <a:off x="1484502" y="3577621"/>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2004</a:t>
            </a:r>
          </a:p>
        </p:txBody>
      </p:sp>
      <p:sp>
        <p:nvSpPr>
          <p:cNvPr id="21" name="TextBox 20">
            <a:extLst>
              <a:ext uri="{FF2B5EF4-FFF2-40B4-BE49-F238E27FC236}">
                <a16:creationId xmlns:a16="http://schemas.microsoft.com/office/drawing/2014/main" id="{A7D92170-B57B-4393-A8E6-001F2D0B1E3B}"/>
              </a:ext>
            </a:extLst>
          </p:cNvPr>
          <p:cNvSpPr txBox="1"/>
          <p:nvPr/>
        </p:nvSpPr>
        <p:spPr>
          <a:xfrm>
            <a:off x="2172088" y="3356179"/>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2008</a:t>
            </a:r>
          </a:p>
        </p:txBody>
      </p:sp>
      <p:sp>
        <p:nvSpPr>
          <p:cNvPr id="22" name="TextBox 21">
            <a:extLst>
              <a:ext uri="{FF2B5EF4-FFF2-40B4-BE49-F238E27FC236}">
                <a16:creationId xmlns:a16="http://schemas.microsoft.com/office/drawing/2014/main" id="{A0440EFB-F872-48AB-ABC7-0D9EFAA296B3}"/>
              </a:ext>
            </a:extLst>
          </p:cNvPr>
          <p:cNvSpPr txBox="1"/>
          <p:nvPr/>
        </p:nvSpPr>
        <p:spPr>
          <a:xfrm>
            <a:off x="3261941" y="3371884"/>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2013</a:t>
            </a:r>
          </a:p>
        </p:txBody>
      </p:sp>
      <p:sp>
        <p:nvSpPr>
          <p:cNvPr id="23" name="TextBox 22">
            <a:extLst>
              <a:ext uri="{FF2B5EF4-FFF2-40B4-BE49-F238E27FC236}">
                <a16:creationId xmlns:a16="http://schemas.microsoft.com/office/drawing/2014/main" id="{4676D629-4696-49AB-B6DA-77BED34B46CB}"/>
              </a:ext>
            </a:extLst>
          </p:cNvPr>
          <p:cNvSpPr txBox="1"/>
          <p:nvPr/>
        </p:nvSpPr>
        <p:spPr>
          <a:xfrm>
            <a:off x="4385973" y="3593812"/>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2014</a:t>
            </a:r>
          </a:p>
        </p:txBody>
      </p:sp>
      <p:sp>
        <p:nvSpPr>
          <p:cNvPr id="24" name="TextBox 23">
            <a:extLst>
              <a:ext uri="{FF2B5EF4-FFF2-40B4-BE49-F238E27FC236}">
                <a16:creationId xmlns:a16="http://schemas.microsoft.com/office/drawing/2014/main" id="{A05631FD-19F9-4A85-9AA5-3E9DC1B14517}"/>
              </a:ext>
            </a:extLst>
          </p:cNvPr>
          <p:cNvSpPr txBox="1"/>
          <p:nvPr/>
        </p:nvSpPr>
        <p:spPr>
          <a:xfrm>
            <a:off x="7552296" y="3577621"/>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2016</a:t>
            </a:r>
          </a:p>
        </p:txBody>
      </p:sp>
      <p:sp>
        <p:nvSpPr>
          <p:cNvPr id="25" name="TextBox 24">
            <a:extLst>
              <a:ext uri="{FF2B5EF4-FFF2-40B4-BE49-F238E27FC236}">
                <a16:creationId xmlns:a16="http://schemas.microsoft.com/office/drawing/2014/main" id="{C07808CD-EF19-4490-98C0-7D97C6EA70D3}"/>
              </a:ext>
            </a:extLst>
          </p:cNvPr>
          <p:cNvSpPr txBox="1"/>
          <p:nvPr/>
        </p:nvSpPr>
        <p:spPr>
          <a:xfrm>
            <a:off x="5209281" y="3356179"/>
            <a:ext cx="601447" cy="338554"/>
          </a:xfrm>
          <a:prstGeom prst="rect">
            <a:avLst/>
          </a:prstGeom>
          <a:noFill/>
        </p:spPr>
        <p:txBody>
          <a:bodyPr wrap="none" rtlCol="0" anchor="ctr" anchorCtr="0">
            <a:spAutoFit/>
          </a:bodyPr>
          <a:lstStyle/>
          <a:p>
            <a:pPr algn="ctr"/>
            <a:r>
              <a:rPr lang="en-US" sz="1600" b="1" dirty="0">
                <a:solidFill>
                  <a:srgbClr val="C00000"/>
                </a:solidFill>
                <a:latin typeface="+mj-lt"/>
              </a:rPr>
              <a:t>2015</a:t>
            </a:r>
          </a:p>
        </p:txBody>
      </p:sp>
      <p:sp>
        <p:nvSpPr>
          <p:cNvPr id="30" name="Title 1">
            <a:extLst>
              <a:ext uri="{FF2B5EF4-FFF2-40B4-BE49-F238E27FC236}">
                <a16:creationId xmlns:a16="http://schemas.microsoft.com/office/drawing/2014/main" id="{01934964-D769-40E8-9B3C-065141668286}"/>
              </a:ext>
            </a:extLst>
          </p:cNvPr>
          <p:cNvSpPr txBox="1">
            <a:spLocks/>
          </p:cNvSpPr>
          <p:nvPr/>
        </p:nvSpPr>
        <p:spPr>
          <a:xfrm>
            <a:off x="281464" y="1232425"/>
            <a:ext cx="8581073" cy="39395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endParaRPr lang="en-US" sz="2800" dirty="0">
              <a:solidFill>
                <a:schemeClr val="accent1"/>
              </a:solidFill>
              <a:cs typeface="Arial" panose="020B0604020202020204" pitchFamily="34" charset="0"/>
            </a:endParaRPr>
          </a:p>
        </p:txBody>
      </p:sp>
      <p:pic>
        <p:nvPicPr>
          <p:cNvPr id="3" name="Picture 2">
            <a:extLst>
              <a:ext uri="{FF2B5EF4-FFF2-40B4-BE49-F238E27FC236}">
                <a16:creationId xmlns:a16="http://schemas.microsoft.com/office/drawing/2014/main" id="{2D7D8C9B-8361-49CA-A7FD-4A94A0A8F427}"/>
              </a:ext>
            </a:extLst>
          </p:cNvPr>
          <p:cNvPicPr>
            <a:picLocks noChangeAspect="1"/>
          </p:cNvPicPr>
          <p:nvPr/>
        </p:nvPicPr>
        <p:blipFill>
          <a:blip r:embed="rId8"/>
          <a:stretch>
            <a:fillRect/>
          </a:stretch>
        </p:blipFill>
        <p:spPr>
          <a:xfrm>
            <a:off x="76200" y="5668632"/>
            <a:ext cx="5102794" cy="249958"/>
          </a:xfrm>
          <a:prstGeom prst="rect">
            <a:avLst/>
          </a:prstGeom>
        </p:spPr>
      </p:pic>
    </p:spTree>
    <p:extLst>
      <p:ext uri="{BB962C8B-B14F-4D97-AF65-F5344CB8AC3E}">
        <p14:creationId xmlns:p14="http://schemas.microsoft.com/office/powerpoint/2010/main" val="190890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110-15BD-4BE9-A738-4261DFE3885C}"/>
              </a:ext>
            </a:extLst>
          </p:cNvPr>
          <p:cNvSpPr>
            <a:spLocks noGrp="1"/>
          </p:cNvSpPr>
          <p:nvPr>
            <p:ph type="title"/>
          </p:nvPr>
        </p:nvSpPr>
        <p:spPr>
          <a:xfrm>
            <a:off x="457200" y="0"/>
            <a:ext cx="8229600" cy="1143000"/>
          </a:xfrm>
        </p:spPr>
        <p:txBody>
          <a:bodyPr>
            <a:noAutofit/>
          </a:bodyPr>
          <a:lstStyle/>
          <a:p>
            <a:r>
              <a:rPr lang="en-US" dirty="0">
                <a:cs typeface="Arial" panose="020B0604020202020204" pitchFamily="34" charset="0"/>
              </a:rPr>
              <a:t>A Look Back at 2009 - HITECH</a:t>
            </a:r>
          </a:p>
        </p:txBody>
      </p:sp>
      <p:sp>
        <p:nvSpPr>
          <p:cNvPr id="7" name="Content Placeholder 6">
            <a:extLst>
              <a:ext uri="{FF2B5EF4-FFF2-40B4-BE49-F238E27FC236}">
                <a16:creationId xmlns:a16="http://schemas.microsoft.com/office/drawing/2014/main" id="{4AFBB274-E8F8-4B48-B895-CA8B27A4D723}"/>
              </a:ext>
            </a:extLst>
          </p:cNvPr>
          <p:cNvSpPr>
            <a:spLocks noGrp="1"/>
          </p:cNvSpPr>
          <p:nvPr>
            <p:ph idx="1"/>
          </p:nvPr>
        </p:nvSpPr>
        <p:spPr>
          <a:xfrm>
            <a:off x="449179" y="889512"/>
            <a:ext cx="8229600" cy="4525963"/>
          </a:xfrm>
        </p:spPr>
        <p:txBody>
          <a:bodyPr>
            <a:normAutofit/>
          </a:bodyPr>
          <a:lstStyle/>
          <a:p>
            <a:pPr lvl="0"/>
            <a:r>
              <a:rPr lang="en-US" dirty="0">
                <a:cs typeface="Arial" panose="020B0604020202020204" pitchFamily="34" charset="0"/>
              </a:rPr>
              <a:t>CMS establishes an incentive program to encourage adoption and “meaningful use” of EHRs </a:t>
            </a:r>
          </a:p>
          <a:p>
            <a:r>
              <a:rPr lang="en-US" dirty="0">
                <a:cs typeface="Arial" panose="020B0604020202020204" pitchFamily="34" charset="0"/>
              </a:rPr>
              <a:t>ONC establishes a certification program for EHRs used to participate in MU</a:t>
            </a:r>
          </a:p>
        </p:txBody>
      </p:sp>
      <p:pic>
        <p:nvPicPr>
          <p:cNvPr id="6" name="Picture 5" descr="A picture containing monitor, black, screen, meter&#10;&#10;Description automatically generated">
            <a:extLst>
              <a:ext uri="{FF2B5EF4-FFF2-40B4-BE49-F238E27FC236}">
                <a16:creationId xmlns:a16="http://schemas.microsoft.com/office/drawing/2014/main" id="{D90B131F-61DA-4CE0-8C77-010BA1AD0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581400"/>
            <a:ext cx="4443413" cy="2224361"/>
          </a:xfrm>
          <a:prstGeom prst="rect">
            <a:avLst/>
          </a:prstGeom>
        </p:spPr>
      </p:pic>
    </p:spTree>
    <p:extLst>
      <p:ext uri="{BB962C8B-B14F-4D97-AF65-F5344CB8AC3E}">
        <p14:creationId xmlns:p14="http://schemas.microsoft.com/office/powerpoint/2010/main" val="3561078412"/>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2915</Words>
  <Application>Microsoft Office PowerPoint</Application>
  <PresentationFormat>On-screen Show (4:3)</PresentationFormat>
  <Paragraphs>352</Paragraphs>
  <Slides>58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Gothic</vt:lpstr>
      <vt:lpstr>Trebuchet MS</vt:lpstr>
      <vt:lpstr>Wingdings 3</vt:lpstr>
      <vt:lpstr>Office Theme</vt:lpstr>
      <vt:lpstr>Politics, Policies and the Clinical Informaticist</vt:lpstr>
      <vt:lpstr>Agenda</vt:lpstr>
      <vt:lpstr>PowerPoint Presentation</vt:lpstr>
      <vt:lpstr>PowerPoint Presentation</vt:lpstr>
      <vt:lpstr>CMS Administrator Verma’s Personal Story</vt:lpstr>
      <vt:lpstr>Health IT Policy Trends</vt:lpstr>
      <vt:lpstr>Level Setting on Administration Activity Two Critical Agencies </vt:lpstr>
      <vt:lpstr>A Brief History of Health IT Policy</vt:lpstr>
      <vt:lpstr>A Look Back at 2009 - HITECH</vt:lpstr>
      <vt:lpstr>21st Century Cures Act</vt:lpstr>
      <vt:lpstr>Health IT and Cures</vt:lpstr>
      <vt:lpstr>Cures Definition of Information Blocking</vt:lpstr>
      <vt:lpstr>Cures Definition of Interoperability</vt:lpstr>
      <vt:lpstr>Putting it Simply</vt:lpstr>
      <vt:lpstr>Looking Ahead to 2020</vt:lpstr>
      <vt:lpstr>PowerPoint Presentation</vt:lpstr>
      <vt:lpstr>A Look Back at the Proposed Rule</vt:lpstr>
      <vt:lpstr>PowerPoint Presentation</vt:lpstr>
      <vt:lpstr>Open APIs w/o Special Effort</vt:lpstr>
      <vt:lpstr>APIs: Open &amp; Without Special Effort</vt:lpstr>
      <vt:lpstr>USCDI Version 1</vt:lpstr>
      <vt:lpstr>Access to all data</vt:lpstr>
      <vt:lpstr>Complete access, exchange, and use of all electronic health information</vt:lpstr>
      <vt:lpstr>Scope of EHI</vt:lpstr>
      <vt:lpstr>Information Blocking</vt:lpstr>
      <vt:lpstr>Information Blocking</vt:lpstr>
      <vt:lpstr>Information Blocking</vt:lpstr>
      <vt:lpstr>Information Blocking Exceptions</vt:lpstr>
      <vt:lpstr>EHR Vendors Under Scrutiny</vt:lpstr>
      <vt:lpstr>PowerPoint Presentation</vt:lpstr>
      <vt:lpstr>CMS Interoperability &amp; Patient Access NPRM</vt:lpstr>
      <vt:lpstr>Are you doing enough to share data with your patients?</vt:lpstr>
      <vt:lpstr>Telemedicine</vt:lpstr>
      <vt:lpstr>The Curse of 1834(m)</vt:lpstr>
      <vt:lpstr>Virtual and Digital Communication Services Reimbursement Changes at CMS</vt:lpstr>
      <vt:lpstr>Cybersecurity </vt:lpstr>
      <vt:lpstr>Still an Afterthought for Most in the Administration</vt:lpstr>
      <vt:lpstr>Congressional Action</vt:lpstr>
      <vt:lpstr>Telehealth</vt:lpstr>
      <vt:lpstr>Cybersecurity</vt:lpstr>
      <vt:lpstr>Cures Oversight &amp; Cures 2.0</vt:lpstr>
      <vt:lpstr>Consumer Privacy</vt:lpstr>
      <vt:lpstr>Patient ID Use Case</vt:lpstr>
      <vt:lpstr>Action with a Purpose</vt:lpstr>
      <vt:lpstr>PowerPoint Presentation</vt:lpstr>
      <vt:lpstr>PowerPoint Presentation</vt:lpstr>
      <vt:lpstr>And personally, from me to you….        Go for it!</vt:lpstr>
      <vt:lpstr>Questions</vt:lpstr>
      <vt:lpstr>PowerPoint Presentation</vt:lpstr>
      <vt:lpstr>EHI</vt:lpstr>
      <vt:lpstr>ONC’s Definition of EHI</vt:lpstr>
      <vt:lpstr>Lessons Learned from DoD-VA</vt:lpstr>
      <vt:lpstr>Non-Government Players in Policy Arena</vt:lpstr>
      <vt:lpstr>CMS Payment Policy</vt:lpstr>
      <vt:lpstr>Value-based Care &amp; Quality Initiatives</vt:lpstr>
      <vt:lpstr>Value-based Care Update</vt:lpstr>
      <vt:lpstr>Federal Reimbursement Goals for 2025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Policies and the Clinical Informaticist</dc:title>
  <dc:creator>Liz O Johnson</dc:creator>
  <cp:lastModifiedBy>Joni Padden</cp:lastModifiedBy>
  <cp:revision>5</cp:revision>
  <dcterms:created xsi:type="dcterms:W3CDTF">2019-11-13T20:59:48Z</dcterms:created>
  <dcterms:modified xsi:type="dcterms:W3CDTF">2019-11-14T03:55:27Z</dcterms:modified>
</cp:coreProperties>
</file>