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355" r:id="rId4"/>
    <p:sldId id="265" r:id="rId5"/>
    <p:sldId id="350" r:id="rId6"/>
    <p:sldId id="351" r:id="rId7"/>
    <p:sldId id="284" r:id="rId8"/>
    <p:sldId id="353" r:id="rId9"/>
    <p:sldId id="356" r:id="rId10"/>
    <p:sldId id="352" r:id="rId11"/>
    <p:sldId id="267" r:id="rId12"/>
    <p:sldId id="271" r:id="rId13"/>
    <p:sldId id="269" r:id="rId14"/>
    <p:sldId id="270" r:id="rId15"/>
    <p:sldId id="274" r:id="rId16"/>
    <p:sldId id="279" r:id="rId17"/>
    <p:sldId id="275" r:id="rId18"/>
    <p:sldId id="280" r:id="rId19"/>
    <p:sldId id="281" r:id="rId20"/>
    <p:sldId id="357" r:id="rId21"/>
    <p:sldId id="277" r:id="rId22"/>
    <p:sldId id="272" r:id="rId23"/>
    <p:sldId id="27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A873B4-CD70-41D1-8A9D-71C20E122837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E7A233-C82D-41BE-894F-457609E18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6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 defTabSz="931774">
              <a:buFontTx/>
              <a:buAutoNum type="arabicPeriod"/>
              <a:defRPr/>
            </a:pPr>
            <a:r>
              <a:rPr lang="en-US" dirty="0"/>
              <a:t>Daily Executive Huddle Process </a:t>
            </a:r>
            <a:r>
              <a:rPr lang="en-US" b="1" dirty="0"/>
              <a:t>(Karen</a:t>
            </a:r>
            <a:r>
              <a:rPr lang="en-US" b="1" baseline="0" dirty="0"/>
              <a:t> to discuss)</a:t>
            </a:r>
          </a:p>
          <a:p>
            <a:pPr marL="698830" lvl="1" indent="-232943" defTabSz="931774">
              <a:buFontTx/>
              <a:buAutoNum type="arabicPeriod"/>
              <a:defRPr/>
            </a:pPr>
            <a:r>
              <a:rPr lang="en-US" dirty="0"/>
              <a:t>Short explanation of huddle process, </a:t>
            </a:r>
            <a:r>
              <a:rPr lang="en-US" baseline="0" dirty="0"/>
              <a:t>the genesis, attendees</a:t>
            </a:r>
          </a:p>
          <a:p>
            <a:pPr marL="698830" lvl="1" indent="-232943" defTabSz="931774">
              <a:buFontTx/>
              <a:buAutoNum type="arabicPeriod"/>
              <a:defRPr/>
            </a:pPr>
            <a:r>
              <a:rPr lang="en-US" baseline="0" dirty="0"/>
              <a:t>Explain how data or technology is used to facilitate the process (screen shot of the dashboard)</a:t>
            </a:r>
          </a:p>
          <a:p>
            <a:pPr marL="232943" indent="-232943" defTabSz="931774">
              <a:buFontTx/>
              <a:buAutoNum type="arabicPeriod"/>
              <a:defRPr/>
            </a:pPr>
            <a:r>
              <a:rPr lang="en-US" baseline="0" dirty="0"/>
              <a:t>Case study on how projects originate from the review of safety events </a:t>
            </a:r>
            <a:r>
              <a:rPr lang="en-US" b="1" baseline="0" dirty="0"/>
              <a:t>(Tsedey to discuss PCA ordering and documentation standardization)</a:t>
            </a:r>
          </a:p>
          <a:p>
            <a:pPr marL="232943" indent="-232943" defTabSz="931774">
              <a:buFontTx/>
              <a:buAutoNum type="arabicPeriod"/>
              <a:defRPr/>
            </a:pPr>
            <a:r>
              <a:rPr lang="en-US" b="0" baseline="0" dirty="0"/>
              <a:t>Review a case study on the unintended consequences of technology </a:t>
            </a:r>
            <a:r>
              <a:rPr lang="en-US" b="1" baseline="0" dirty="0"/>
              <a:t>(Karen to discuss)</a:t>
            </a:r>
          </a:p>
          <a:p>
            <a:pPr marL="698830" lvl="1" indent="-232943" defTabSz="931774">
              <a:buFontTx/>
              <a:buAutoNum type="arabicPeriod"/>
              <a:defRPr/>
            </a:pPr>
            <a:r>
              <a:rPr lang="en-US" b="0" baseline="0" dirty="0"/>
              <a:t>Tap and Go outage/downtime leading to RCA process with IT</a:t>
            </a:r>
          </a:p>
          <a:p>
            <a:pPr marL="698830" lvl="1" indent="-232943" defTabSz="931774">
              <a:buFontTx/>
              <a:buAutoNum type="arabicPeriod"/>
              <a:defRPr/>
            </a:pPr>
            <a:r>
              <a:rPr lang="en-US" b="0" baseline="0" dirty="0"/>
              <a:t>Cardiology project impacting urology results due to programming errors.</a:t>
            </a:r>
            <a:endParaRPr lang="en-US" b="0" dirty="0"/>
          </a:p>
          <a:p>
            <a:endParaRPr lang="en-US" baseline="0" dirty="0"/>
          </a:p>
          <a:p>
            <a:r>
              <a:rPr lang="en-US" baseline="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6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2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D1ED-7966-401C-A69E-6018AFA028E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3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2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Feeding pump Errors</a:t>
            </a:r>
          </a:p>
          <a:p>
            <a:r>
              <a:rPr lang="en-US" dirty="0"/>
              <a:t>CADD pump (chemotherapy)</a:t>
            </a:r>
          </a:p>
          <a:p>
            <a:r>
              <a:rPr lang="en-US" dirty="0"/>
              <a:t>Panic alerting mechanisms for staff safety (WPV)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9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9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="0" dirty="0"/>
              <a:t>The prime volume is reported in </a:t>
            </a:r>
            <a:r>
              <a:rPr lang="en-US" b="0" dirty="0" err="1"/>
              <a:t>mLs</a:t>
            </a:r>
            <a:r>
              <a:rPr lang="en-US" b="0" dirty="0"/>
              <a:t> on the PCA pump.  For all infusions that are dosed by milligrams or micrograms, </a:t>
            </a:r>
            <a:r>
              <a:rPr lang="en-US" b="0" dirty="0">
                <a:solidFill>
                  <a:srgbClr val="FF0000"/>
                </a:solidFill>
              </a:rPr>
              <a:t>NURSE WILL HAVE TO CONVERT </a:t>
            </a:r>
            <a:r>
              <a:rPr lang="en-US" b="0" dirty="0"/>
              <a:t> the volume in milliliters to the dose measurement of milligrams or micrograms to enter in the flowsheet in order for the total to be correct.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Documenting New Bag/Cartridge starts the auto calculation of the </a:t>
            </a:r>
            <a:r>
              <a:rPr lang="en-US" i="1" dirty="0"/>
              <a:t>Cumulative Total</a:t>
            </a:r>
            <a:r>
              <a:rPr lang="en-US" dirty="0"/>
              <a:t> and </a:t>
            </a:r>
            <a:r>
              <a:rPr lang="en-US" i="1" dirty="0"/>
              <a:t>Syringe Cumulative Total </a:t>
            </a:r>
            <a:r>
              <a:rPr lang="en-US" dirty="0"/>
              <a:t> rows.  </a:t>
            </a:r>
            <a:r>
              <a:rPr lang="en-US" i="1" u="sng" dirty="0"/>
              <a:t>This must be done prior to documenting any value in the column!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Make any corrections by inserting a row at least 1 minute after the last documentation for the formula to work.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When scanning PCA syringes, delete all data in the 2 “Dose” fields on the MAR to avoid documenting the total of the syringe as a bolus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 If a clinician is documenting a detailed</a:t>
            </a:r>
            <a:r>
              <a:rPr lang="en-US" baseline="0" dirty="0"/>
              <a:t> and difficult clinical process with an equally detailed and difficult software interface, then cognitive overload is likely to occur</a:t>
            </a:r>
            <a:endParaRPr lang="en-US" dirty="0"/>
          </a:p>
          <a:p>
            <a:r>
              <a:rPr lang="en-US" dirty="0"/>
              <a:t>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4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7A233-C82D-41BE-894F-457609E188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6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9000"/>
            <a:lum/>
          </a:blip>
          <a:srcRect/>
          <a:stretch>
            <a:fillRect t="-36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7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3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alphaModFix amt="12000"/>
            <a:lum/>
          </a:blip>
          <a:srcRect/>
          <a:tile tx="44450" ty="6350" sx="97000" sy="99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1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6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0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5200"/>
            <a:ext cx="2474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6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2000"/>
            <a:lum/>
          </a:blip>
          <a:srcRect/>
          <a:tile tx="44450" ty="31750" sx="97000" sy="9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B803-E462-4741-B8BD-B058610752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686800" y="0"/>
            <a:ext cx="457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30" y="6250598"/>
            <a:ext cx="1828069" cy="60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knkx.org/post/unintended-consequences-sound-effect-episode-138&amp;psig=AOvVaw0GKGxEx_26sfekvPFoELJ3&amp;ust=1573082955239000&amp;source=images&amp;cd=vfe&amp;ved=0CAIQjRxqGAoTCMjtn-uc1OUCFQAAAAAdAAAAABCV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/>
              <a:t>Patient Safety and Clinical Informatics : A Systems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657600"/>
            <a:ext cx="8610600" cy="1752600"/>
          </a:xfrm>
        </p:spPr>
        <p:txBody>
          <a:bodyPr>
            <a:normAutofit/>
          </a:bodyPr>
          <a:lstStyle/>
          <a:p>
            <a:pPr algn="l"/>
            <a:endParaRPr lang="en-US" sz="2800" dirty="0"/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Karen Garvey MPA/HCA, BSN, DFASHRM, CPHRM, CPPS 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Tsedey Melaku MS, BSN, RN</a:t>
            </a:r>
          </a:p>
        </p:txBody>
      </p:sp>
    </p:spTree>
    <p:extLst>
      <p:ext uri="{BB962C8B-B14F-4D97-AF65-F5344CB8AC3E}">
        <p14:creationId xmlns:p14="http://schemas.microsoft.com/office/powerpoint/2010/main" val="25875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0EA35-EA68-4EEF-98A1-F69B32147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 &amp; Healthcare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845453-3177-4E98-A949-86B35F5F5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17638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/>
              <a:t>A newly formed collaborative relationship</a:t>
            </a:r>
          </a:p>
          <a:p>
            <a:pPr lvl="1"/>
            <a:r>
              <a:rPr lang="en-US" dirty="0"/>
              <a:t>Mutual appreciations</a:t>
            </a:r>
          </a:p>
          <a:p>
            <a:pPr lvl="1"/>
            <a:r>
              <a:rPr lang="en-US" dirty="0"/>
              <a:t>Differing skill sets; common purpose </a:t>
            </a:r>
          </a:p>
          <a:p>
            <a:pPr lvl="1"/>
            <a:endParaRPr lang="en-US" dirty="0"/>
          </a:p>
          <a:p>
            <a:r>
              <a:rPr lang="en-US" dirty="0"/>
              <a:t>Reciprocal IT Services ‘Root Cause’ attendance</a:t>
            </a:r>
          </a:p>
          <a:p>
            <a:pPr lvl="1"/>
            <a:r>
              <a:rPr lang="en-US" dirty="0"/>
              <a:t>Incorporated into systemwide ‘Root Cause’ policy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Working together to improve patient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F8436E0-305B-4551-AD4B-2B059D3C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of Safety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Multiple RCA/event reports related to patient controlled analgesia (PCA) errors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Causal analysis of PCA misprogramming completed by Safety Department</a:t>
            </a:r>
          </a:p>
          <a:p>
            <a:endParaRPr lang="en-US" dirty="0"/>
          </a:p>
          <a:p>
            <a:r>
              <a:rPr lang="en-US" dirty="0"/>
              <a:t>Interprofessional workgroup formed to  review the workflow for ordering, administering, and documenting PCA medications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2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PCA Documentation &amp; Workflow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PCA medication administration and waste documentation was cumbersome and difficult to understand.</a:t>
            </a:r>
          </a:p>
          <a:p>
            <a:r>
              <a:rPr lang="en-US" dirty="0"/>
              <a:t>The PCA documentation build was designed to capture cumulative totals and waste documentation. </a:t>
            </a:r>
          </a:p>
          <a:p>
            <a:r>
              <a:rPr lang="en-US" dirty="0"/>
              <a:t>Parkland specific custom build was used in order to meet the request from stakeholders.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6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Dosing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13</a:t>
            </a:fld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7516" r="3935" b="7375"/>
          <a:stretch/>
        </p:blipFill>
        <p:spPr bwMode="auto">
          <a:xfrm>
            <a:off x="1" y="1219199"/>
            <a:ext cx="8696134" cy="349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00600"/>
            <a:ext cx="58705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1676400"/>
            <a:ext cx="3733800" cy="457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52600" y="2133600"/>
            <a:ext cx="2857500" cy="2667000"/>
          </a:xfrm>
          <a:prstGeom prst="straightConnector1">
            <a:avLst/>
          </a:prstGeom>
          <a:ln>
            <a:solidFill>
              <a:srgbClr val="7030A0"/>
            </a:solidFill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5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Dosing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3485"/>
            <a:ext cx="8229600" cy="427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11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EHR Usability Aspects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15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t="11123" r="62839" b="50313"/>
          <a:stretch/>
        </p:blipFill>
        <p:spPr bwMode="auto">
          <a:xfrm>
            <a:off x="533400" y="1295400"/>
            <a:ext cx="78200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93073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https://www.himss.org/what-ehr-usability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549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Documentation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16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34971" r="17443" b="11584"/>
          <a:stretch/>
        </p:blipFill>
        <p:spPr bwMode="auto">
          <a:xfrm>
            <a:off x="504825" y="1676400"/>
            <a:ext cx="79819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2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EHR Usability Aspects used to Redesign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59359" r="84611" b="17937"/>
          <a:stretch/>
        </p:blipFill>
        <p:spPr bwMode="auto">
          <a:xfrm>
            <a:off x="2286000" y="2758511"/>
            <a:ext cx="441670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11" b="66682"/>
          <a:stretch/>
        </p:blipFill>
        <p:spPr bwMode="auto">
          <a:xfrm>
            <a:off x="6781800" y="1600200"/>
            <a:ext cx="1530208" cy="112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2" r="74233" b="31868"/>
          <a:stretch/>
        </p:blipFill>
        <p:spPr bwMode="auto">
          <a:xfrm>
            <a:off x="3886200" y="1485363"/>
            <a:ext cx="1524000" cy="120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83" r="74233"/>
          <a:stretch/>
        </p:blipFill>
        <p:spPr bwMode="auto">
          <a:xfrm>
            <a:off x="228600" y="5501089"/>
            <a:ext cx="1524000" cy="111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14705"/>
            <a:ext cx="1563125" cy="11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3" t="32470" r="925" b="31868"/>
          <a:stretch/>
        </p:blipFill>
        <p:spPr bwMode="auto">
          <a:xfrm>
            <a:off x="6877050" y="5348287"/>
            <a:ext cx="1454008" cy="119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3"/>
          <a:stretch/>
        </p:blipFill>
        <p:spPr bwMode="auto">
          <a:xfrm>
            <a:off x="6858000" y="3352800"/>
            <a:ext cx="16097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6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Forgiveness &amp;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18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992549" cy="35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045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Cognitive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</a:rPr>
              <a:t>When PCA syringes are scanned, the total amount of the syringe is automatically entered in the “Dose” field and is documented as a bolus in the flowsheet.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09800"/>
            <a:ext cx="4486275" cy="185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2488166"/>
            <a:ext cx="26479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4223857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To avoid this erroneous documentation, you must delete the 2 dose fields on the MAR so that they are both blank before you sign-off.</a:t>
            </a:r>
            <a:endParaRPr lang="en-US" sz="16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6" y="4742765"/>
            <a:ext cx="7862888" cy="212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3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dirty="0"/>
              <a:t>Explain daily executive safety huddle process and the role of informatics and IT.</a:t>
            </a:r>
          </a:p>
          <a:p>
            <a:r>
              <a:rPr lang="en-US" dirty="0"/>
              <a:t>Review a case study on how projects originate from the review of safety events  </a:t>
            </a:r>
          </a:p>
          <a:p>
            <a:r>
              <a:rPr lang="en-US" dirty="0"/>
              <a:t>Review a case study on the unintended consequences of technology and how a systems approach can reduce the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Image result for unintended consequences in it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756">
            <a:off x="6137863" y="5019868"/>
            <a:ext cx="2108487" cy="158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ECRI Recommendations to Reduce Pump Programming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Factors that can contribute to wrong-field programming errors include the layout of an infusion pump’s programming screen, </a:t>
            </a:r>
            <a:r>
              <a:rPr lang="en-US" b="1" dirty="0"/>
              <a:t>the sequence in which infusion programming parameters are listed on the medication administration record (MAR)</a:t>
            </a:r>
            <a:r>
              <a:rPr lang="en-US" dirty="0"/>
              <a:t>, and the absence of procedures to verify the accuracy of </a:t>
            </a:r>
            <a:r>
              <a:rPr lang="en-US" dirty="0" smtClean="0"/>
              <a:t>pump </a:t>
            </a:r>
            <a:r>
              <a:rPr lang="en-US" dirty="0"/>
              <a:t>programming.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Other recommendations include </a:t>
            </a:r>
            <a:r>
              <a:rPr lang="en-US" b="1" dirty="0"/>
              <a:t>configuring your MAR to match the sequence in which infusion parameters will be entered into the pump</a:t>
            </a:r>
            <a:r>
              <a:rPr lang="en-US" dirty="0"/>
              <a:t> and instituting appropriate double-checks to verify pump programming.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i="1" dirty="0"/>
              <a:t>©2018 ECRI Institute. 2019 Top 10 Health Technology Hazards: Executive Brief </a:t>
            </a:r>
            <a:endParaRPr lang="en-US" sz="2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49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PCA Ordering &amp; Documentation Redesign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21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t="68428" r="76433" b="12462"/>
          <a:stretch/>
        </p:blipFill>
        <p:spPr bwMode="auto">
          <a:xfrm>
            <a:off x="4157663" y="4248150"/>
            <a:ext cx="43053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t="30443" r="76452" b="37735"/>
          <a:stretch/>
        </p:blipFill>
        <p:spPr bwMode="auto">
          <a:xfrm>
            <a:off x="4419600" y="1524000"/>
            <a:ext cx="3781426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2009" r="2671"/>
          <a:stretch/>
        </p:blipFill>
        <p:spPr bwMode="auto">
          <a:xfrm>
            <a:off x="761999" y="1524000"/>
            <a:ext cx="30384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784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PCA Ordering &amp; Documentation Redesign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PCA medication build was modified to include discrete dosing for loading dose, patient bolus dose, lockout interval, basal rate, and four hour dose limit.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Utilized ECRI Institute recommendations and HIMSS (Health Information Management Systems Society) EHR usability guidelines to redesign the PCA ordering and documentation workflows.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ECRI Institute 2019 Top 10  Health  Technology Hazards: Solutions Kit (published 09/26/2018)</a:t>
            </a:r>
          </a:p>
          <a:p>
            <a:r>
              <a:rPr lang="en-US" dirty="0"/>
              <a:t>https://www.himss.org/what-ehr-usability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5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3FEA0A-58AC-49DA-BE3B-A5749A984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33400"/>
            <a:ext cx="4105275" cy="56308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0B012BE-F5F3-463C-B84C-290A81A9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B5CF89-1C6A-43F4-91FD-EB16CF0CE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4419601" cy="55225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25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Executive Huddle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4582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Escalation pathway for concerns operational concerns &amp; safety issues</a:t>
            </a:r>
          </a:p>
          <a:p>
            <a:r>
              <a:rPr lang="en-US" dirty="0"/>
              <a:t>Timeframe:</a:t>
            </a:r>
          </a:p>
          <a:p>
            <a:pPr lvl="1"/>
            <a:r>
              <a:rPr lang="en-US" dirty="0"/>
              <a:t>Daily (0800); weekends and holidays</a:t>
            </a:r>
          </a:p>
          <a:p>
            <a:pPr lvl="1"/>
            <a:r>
              <a:rPr lang="en-US" dirty="0"/>
              <a:t>5-15 minute call</a:t>
            </a:r>
          </a:p>
          <a:p>
            <a:pPr lvl="1"/>
            <a:r>
              <a:rPr lang="en-US" dirty="0"/>
              <a:t>Standard agenda </a:t>
            </a:r>
          </a:p>
          <a:p>
            <a:pPr lvl="1"/>
            <a:r>
              <a:rPr lang="en-US" dirty="0"/>
              <a:t>Daily </a:t>
            </a:r>
            <a:r>
              <a:rPr lang="en-US"/>
              <a:t>Report on necessary follow-up </a:t>
            </a:r>
          </a:p>
          <a:p>
            <a:pPr lvl="1"/>
            <a:r>
              <a:rPr lang="en-US"/>
              <a:t>Loop </a:t>
            </a:r>
            <a:r>
              <a:rPr lang="en-US" dirty="0"/>
              <a:t>Closure follow-up</a:t>
            </a:r>
          </a:p>
          <a:p>
            <a:r>
              <a:rPr lang="en-US" dirty="0"/>
              <a:t>Attendees:</a:t>
            </a:r>
          </a:p>
          <a:p>
            <a:pPr lvl="1"/>
            <a:r>
              <a:rPr lang="en-US" dirty="0"/>
              <a:t>Executive Leadership</a:t>
            </a:r>
          </a:p>
          <a:p>
            <a:pPr lvl="1"/>
            <a:r>
              <a:rPr lang="en-US" dirty="0"/>
              <a:t>Guests/Celebrations: </a:t>
            </a:r>
          </a:p>
          <a:p>
            <a:r>
              <a:rPr lang="en-US" dirty="0"/>
              <a:t>Huddle Board metrics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81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4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AF32664F-54E2-41DF-9F68-97F8BA2B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58" y="160074"/>
            <a:ext cx="8229600" cy="1143000"/>
          </a:xfrm>
        </p:spPr>
        <p:txBody>
          <a:bodyPr/>
          <a:lstStyle/>
          <a:p>
            <a:r>
              <a:rPr lang="en-US" dirty="0"/>
              <a:t>Executive Huddle Board 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2C13281-76C4-4CD9-847F-45D223235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8" y="1099716"/>
            <a:ext cx="8549640" cy="4343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5FB1EAC-754A-4287-A7AD-A5BE77529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1" y="1443344"/>
            <a:ext cx="4114800" cy="49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3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53" y="5580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Review of Safety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02" y="943035"/>
            <a:ext cx="8270174" cy="566908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Unplanned ‘Tap &amp; Go’ Outage</a:t>
            </a:r>
          </a:p>
          <a:p>
            <a:pPr lvl="1"/>
            <a:r>
              <a:rPr lang="en-US" dirty="0"/>
              <a:t>Several calls  related to inability to log into desktops</a:t>
            </a:r>
          </a:p>
          <a:p>
            <a:pPr lvl="1"/>
            <a:r>
              <a:rPr lang="en-US" dirty="0"/>
              <a:t>Issue with ‘certificate’</a:t>
            </a:r>
          </a:p>
          <a:p>
            <a:pPr lvl="1"/>
            <a:r>
              <a:rPr lang="en-US" dirty="0"/>
              <a:t>Contract Management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cardiac build project:</a:t>
            </a:r>
          </a:p>
          <a:p>
            <a:pPr lvl="1"/>
            <a:r>
              <a:rPr lang="en-US" dirty="0"/>
              <a:t>Programming build </a:t>
            </a:r>
          </a:p>
          <a:p>
            <a:pPr lvl="1"/>
            <a:r>
              <a:rPr lang="en-US" dirty="0"/>
              <a:t>Syntax error: use of comma (,) vs. up carrot (</a:t>
            </a:r>
            <a:r>
              <a:rPr lang="en-US" b="1" dirty="0">
                <a:highlight>
                  <a:srgbClr val="FFFF00"/>
                </a:highlight>
              </a:rPr>
              <a:t>“^”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Caused image delay routing (Urology)</a:t>
            </a:r>
          </a:p>
          <a:p>
            <a:pPr lvl="2"/>
            <a:r>
              <a:rPr lang="en-US" dirty="0"/>
              <a:t>741 images impacted </a:t>
            </a:r>
          </a:p>
          <a:p>
            <a:pPr lvl="2"/>
            <a:r>
              <a:rPr lang="en-US" dirty="0"/>
              <a:t>Temporary Serious Harm  to one patient</a:t>
            </a:r>
          </a:p>
          <a:p>
            <a:pPr lvl="2"/>
            <a:r>
              <a:rPr lang="en-US" dirty="0"/>
              <a:t>Disclosure &amp; continued treatment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AA2418-B0BE-4D01-97CF-7BA1BDA9F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23" y="2385040"/>
            <a:ext cx="3009795" cy="1507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2B0505-6E08-4CD4-AAEB-EDE99301A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488" y="2385040"/>
            <a:ext cx="4297488" cy="15078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8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F8338B-DCBA-414F-A507-D28D9358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TJC Root Causes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0202530-F2A1-42D3-8350-75192CF2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732073E-424A-4D86-8B87-C460C0FC8587}"/>
              </a:ext>
            </a:extLst>
          </p:cNvPr>
          <p:cNvSpPr/>
          <p:nvPr/>
        </p:nvSpPr>
        <p:spPr>
          <a:xfrm>
            <a:off x="1752600" y="2514600"/>
            <a:ext cx="31242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961EAAA1-FF2E-4470-A9B4-FBE927E88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8" y="1346085"/>
            <a:ext cx="8352312" cy="42165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DEF2307-46C8-4A94-A2FD-07D1804E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90" y="1905000"/>
            <a:ext cx="5181600" cy="304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68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D0C136-A1AB-47F4-90DE-F89F166A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related to Safety: </a:t>
            </a:r>
            <a:br>
              <a:rPr lang="en-US" dirty="0"/>
            </a:br>
            <a:r>
              <a:rPr lang="en-US" dirty="0"/>
              <a:t>Radiology Imaging Surveillance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A2624B-B50E-45C3-8451-CF5B03B6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4D2E8B-1F25-4654-8531-3DB84231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B154A7-7167-4A7B-BDB8-4172B114169F}"/>
              </a:ext>
            </a:extLst>
          </p:cNvPr>
          <p:cNvSpPr txBox="1"/>
          <p:nvPr/>
        </p:nvSpPr>
        <p:spPr>
          <a:xfrm>
            <a:off x="1066800" y="1656814"/>
            <a:ext cx="6019799" cy="46166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Adverse Event born out of RCA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3600" b="1" dirty="0"/>
              <a:t>FMEA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Enterprise-wide project 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3600" b="1" dirty="0"/>
              <a:t>Phase II underway </a:t>
            </a:r>
          </a:p>
          <a:p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="" xmlns:a16="http://schemas.microsoft.com/office/drawing/2014/main" id="{408D7C14-89BF-40D1-8BAF-FF074F68C033}"/>
              </a:ext>
            </a:extLst>
          </p:cNvPr>
          <p:cNvSpPr/>
          <p:nvPr/>
        </p:nvSpPr>
        <p:spPr>
          <a:xfrm>
            <a:off x="3781717" y="4667786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BC45BB66-43CF-4562-9B34-41378CF3A4B4}"/>
              </a:ext>
            </a:extLst>
          </p:cNvPr>
          <p:cNvSpPr/>
          <p:nvPr/>
        </p:nvSpPr>
        <p:spPr>
          <a:xfrm>
            <a:off x="3748921" y="3596481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="" xmlns:a16="http://schemas.microsoft.com/office/drawing/2014/main" id="{07633B78-DEBD-4560-96AE-CA18885F095C}"/>
              </a:ext>
            </a:extLst>
          </p:cNvPr>
          <p:cNvSpPr/>
          <p:nvPr/>
        </p:nvSpPr>
        <p:spPr>
          <a:xfrm>
            <a:off x="3781717" y="2286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8B9C4E-668B-40CC-8671-C80A6DF6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73CF8F6-A576-47B9-B614-F4A57633B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03110"/>
            <a:ext cx="8229600" cy="32357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B4956EC-4297-4A5C-A846-4A7E3DB5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B803-E462-4741-B8BD-B058610752DD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13125F7F-AA2A-40AB-A830-DE6D1A59D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42355"/>
            <a:ext cx="8229600" cy="29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1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</TotalTime>
  <Words>913</Words>
  <Application>Microsoft Office PowerPoint</Application>
  <PresentationFormat>On-screen Show (4:3)</PresentationFormat>
  <Paragraphs>156</Paragraphs>
  <Slides>23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Patient Safety and Clinical Informatics : A Systems Approach</vt:lpstr>
      <vt:lpstr>Objectives</vt:lpstr>
      <vt:lpstr>PowerPoint Presentation</vt:lpstr>
      <vt:lpstr>Daily Executive Huddle</vt:lpstr>
      <vt:lpstr>Executive Huddle Board  </vt:lpstr>
      <vt:lpstr>Review of Safety Events</vt:lpstr>
      <vt:lpstr>TJC Root Causes </vt:lpstr>
      <vt:lpstr>IT related to Safety:  Radiology Imaging Surveillance </vt:lpstr>
      <vt:lpstr>PowerPoint Presentation</vt:lpstr>
      <vt:lpstr>Patient Safety &amp; Healthcare IT</vt:lpstr>
      <vt:lpstr>Review of Safety Events</vt:lpstr>
      <vt:lpstr>PCA Documentation &amp; Workflow Analysis</vt:lpstr>
      <vt:lpstr>PCA Dosing Information</vt:lpstr>
      <vt:lpstr>PCA Dosing Information</vt:lpstr>
      <vt:lpstr>EHR Usability Aspects</vt:lpstr>
      <vt:lpstr>PCA Documentation Analysis</vt:lpstr>
      <vt:lpstr>EHR Usability Aspects used to Redesign Process</vt:lpstr>
      <vt:lpstr>Forgiveness &amp; Feedback</vt:lpstr>
      <vt:lpstr>Minimizing Cognitive Load</vt:lpstr>
      <vt:lpstr>ECRI Recommendations to Reduce Pump Programming Errors</vt:lpstr>
      <vt:lpstr>PCA Ordering &amp; Documentation Redesign </vt:lpstr>
      <vt:lpstr>PCA Ordering &amp; Documentation Redesign </vt:lpstr>
      <vt:lpstr>References</vt:lpstr>
    </vt:vector>
  </TitlesOfParts>
  <Company>Parkland Health &amp; Hospital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Tsedey Melaku</dc:creator>
  <cp:lastModifiedBy>Tsedey Melaku</cp:lastModifiedBy>
  <cp:revision>50</cp:revision>
  <cp:lastPrinted>2019-11-10T20:11:01Z</cp:lastPrinted>
  <dcterms:created xsi:type="dcterms:W3CDTF">2019-09-13T06:17:46Z</dcterms:created>
  <dcterms:modified xsi:type="dcterms:W3CDTF">2019-11-12T03:47:46Z</dcterms:modified>
</cp:coreProperties>
</file>