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3"/>
  </p:notesMasterIdLst>
  <p:sldIdLst>
    <p:sldId id="262" r:id="rId2"/>
    <p:sldId id="269" r:id="rId3"/>
    <p:sldId id="270" r:id="rId4"/>
    <p:sldId id="271" r:id="rId5"/>
    <p:sldId id="272" r:id="rId6"/>
    <p:sldId id="273" r:id="rId7"/>
    <p:sldId id="274" r:id="rId8"/>
    <p:sldId id="275" r:id="rId9"/>
    <p:sldId id="276" r:id="rId10"/>
    <p:sldId id="277"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4" d="100"/>
          <a:sy n="74" d="100"/>
        </p:scale>
        <p:origin x="-1015" y="24"/>
      </p:cViewPr>
      <p:guideLst>
        <p:guide orient="horz" pos="2160"/>
        <p:guide pos="2880"/>
      </p:guideLst>
    </p:cSldViewPr>
  </p:slideViewPr>
  <p:notesTextViewPr>
    <p:cViewPr>
      <p:scale>
        <a:sx n="1" d="1"/>
        <a:sy n="1" d="1"/>
      </p:scale>
      <p:origin x="0" y="0"/>
    </p:cViewPr>
  </p:notesTextViewPr>
  <p:sorterViewPr>
    <p:cViewPr varScale="1">
      <p:scale>
        <a:sx n="1" d="1"/>
        <a:sy n="1" d="1"/>
      </p:scale>
      <p:origin x="0" y="-13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146B2D-DC21-46A8-9834-F7DC938E0A73}" type="datetimeFigureOut">
              <a:rPr lang="en-US" smtClean="0"/>
              <a:t>9/23/2016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58F82A-0EFF-4D4D-B61A-8A48FA7DCC73}" type="slidenum">
              <a:rPr lang="en-US" smtClean="0"/>
              <a:t>‹#›</a:t>
            </a:fld>
            <a:endParaRPr lang="en-US"/>
          </a:p>
        </p:txBody>
      </p:sp>
    </p:spTree>
    <p:extLst>
      <p:ext uri="{BB962C8B-B14F-4D97-AF65-F5344CB8AC3E}">
        <p14:creationId xmlns:p14="http://schemas.microsoft.com/office/powerpoint/2010/main" val="2602203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1B75D3-7675-4044-B050-FAE74892E219}" type="slidenum">
              <a:rPr lang="en-US" smtClean="0"/>
              <a:t>3</a:t>
            </a:fld>
            <a:endParaRPr lang="en-US" dirty="0"/>
          </a:p>
        </p:txBody>
      </p:sp>
    </p:spTree>
    <p:extLst>
      <p:ext uri="{BB962C8B-B14F-4D97-AF65-F5344CB8AC3E}">
        <p14:creationId xmlns:p14="http://schemas.microsoft.com/office/powerpoint/2010/main" val="1718608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None/>
            </a:pPr>
            <a:endParaRPr lang="en-US" sz="1200" i="1" dirty="0">
              <a:latin typeface="Segoe UI Light" panose="020B0502040204020203" pitchFamily="34" charset="0"/>
              <a:cs typeface="Segoe UI Light" panose="020B0502040204020203" pitchFamily="34" charset="0"/>
            </a:endParaRPr>
          </a:p>
        </p:txBody>
      </p:sp>
      <p:sp>
        <p:nvSpPr>
          <p:cNvPr id="4" name="Slide Number Placeholder 3"/>
          <p:cNvSpPr>
            <a:spLocks noGrp="1"/>
          </p:cNvSpPr>
          <p:nvPr>
            <p:ph type="sldNum" sz="quarter" idx="10"/>
          </p:nvPr>
        </p:nvSpPr>
        <p:spPr/>
        <p:txBody>
          <a:bodyPr/>
          <a:lstStyle/>
          <a:p>
            <a:fld id="{DD5A4E05-EA34-4972-A366-12FF5F0F314D}" type="slidenum">
              <a:rPr lang="en-US" smtClean="0"/>
              <a:t>4</a:t>
            </a:fld>
            <a:endParaRPr lang="en-US" dirty="0"/>
          </a:p>
        </p:txBody>
      </p:sp>
    </p:spTree>
    <p:extLst>
      <p:ext uri="{BB962C8B-B14F-4D97-AF65-F5344CB8AC3E}">
        <p14:creationId xmlns:p14="http://schemas.microsoft.com/office/powerpoint/2010/main" val="2090670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1B75D3-7675-4044-B050-FAE74892E219}" type="slidenum">
              <a:rPr lang="en-US" smtClean="0"/>
              <a:t>5</a:t>
            </a:fld>
            <a:endParaRPr lang="en-US" dirty="0"/>
          </a:p>
        </p:txBody>
      </p:sp>
    </p:spTree>
    <p:extLst>
      <p:ext uri="{BB962C8B-B14F-4D97-AF65-F5344CB8AC3E}">
        <p14:creationId xmlns:p14="http://schemas.microsoft.com/office/powerpoint/2010/main" val="3679528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example</a:t>
            </a:r>
            <a:r>
              <a:rPr lang="en-US" baseline="0" dirty="0" smtClean="0"/>
              <a:t> I keep track of the change requests I have submitted. This is an Excel Spreadsheet. If I need to make changes I choose edit, make my changes and save. OneNote automatically updates.</a:t>
            </a:r>
            <a:endParaRPr lang="en-US" dirty="0"/>
          </a:p>
        </p:txBody>
      </p:sp>
      <p:sp>
        <p:nvSpPr>
          <p:cNvPr id="4" name="Slide Number Placeholder 3"/>
          <p:cNvSpPr>
            <a:spLocks noGrp="1"/>
          </p:cNvSpPr>
          <p:nvPr>
            <p:ph type="sldNum" sz="quarter" idx="10"/>
          </p:nvPr>
        </p:nvSpPr>
        <p:spPr/>
        <p:txBody>
          <a:bodyPr/>
          <a:lstStyle/>
          <a:p>
            <a:fld id="{17959175-02A4-46CD-98B0-226C8512B654}" type="slidenum">
              <a:rPr lang="en-US" smtClean="0"/>
              <a:t>7</a:t>
            </a:fld>
            <a:endParaRPr lang="en-US" dirty="0"/>
          </a:p>
        </p:txBody>
      </p:sp>
    </p:spTree>
    <p:extLst>
      <p:ext uri="{BB962C8B-B14F-4D97-AF65-F5344CB8AC3E}">
        <p14:creationId xmlns:p14="http://schemas.microsoft.com/office/powerpoint/2010/main" val="2968923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an example of our provider training checklists. We all cover different areas, but occasionally a need arises for someone to train a provider outside of their normal comfort zone. We have these checklists to make sure that all important training points are addressed. We print this out and the provider signs at the completion of training</a:t>
            </a:r>
            <a:endParaRPr lang="en-US" dirty="0"/>
          </a:p>
        </p:txBody>
      </p:sp>
      <p:sp>
        <p:nvSpPr>
          <p:cNvPr id="4" name="Slide Number Placeholder 3"/>
          <p:cNvSpPr>
            <a:spLocks noGrp="1"/>
          </p:cNvSpPr>
          <p:nvPr>
            <p:ph type="sldNum" sz="quarter" idx="10"/>
          </p:nvPr>
        </p:nvSpPr>
        <p:spPr/>
        <p:txBody>
          <a:bodyPr/>
          <a:lstStyle/>
          <a:p>
            <a:fld id="{17959175-02A4-46CD-98B0-226C8512B654}" type="slidenum">
              <a:rPr lang="en-US" smtClean="0"/>
              <a:t>8</a:t>
            </a:fld>
            <a:endParaRPr lang="en-US" dirty="0"/>
          </a:p>
        </p:txBody>
      </p:sp>
    </p:spTree>
    <p:extLst>
      <p:ext uri="{BB962C8B-B14F-4D97-AF65-F5344CB8AC3E}">
        <p14:creationId xmlns:p14="http://schemas.microsoft.com/office/powerpoint/2010/main" val="1209376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an example of our spreadsheet for provider training. When we receive our new provider list from Med Staff we load that information in and all are able to access to note when training is scheduled and with whom. Unlike a spreadsheet on the X drive, this can be accessed by multiple people at </a:t>
            </a:r>
            <a:r>
              <a:rPr lang="en-US" baseline="0" smtClean="0"/>
              <a:t>a time.</a:t>
            </a:r>
            <a:endParaRPr lang="en-US" dirty="0"/>
          </a:p>
        </p:txBody>
      </p:sp>
      <p:sp>
        <p:nvSpPr>
          <p:cNvPr id="4" name="Slide Number Placeholder 3"/>
          <p:cNvSpPr>
            <a:spLocks noGrp="1"/>
          </p:cNvSpPr>
          <p:nvPr>
            <p:ph type="sldNum" sz="quarter" idx="10"/>
          </p:nvPr>
        </p:nvSpPr>
        <p:spPr/>
        <p:txBody>
          <a:bodyPr/>
          <a:lstStyle/>
          <a:p>
            <a:fld id="{17959175-02A4-46CD-98B0-226C8512B654}" type="slidenum">
              <a:rPr lang="en-US" smtClean="0"/>
              <a:t>9</a:t>
            </a:fld>
            <a:endParaRPr lang="en-US" dirty="0"/>
          </a:p>
        </p:txBody>
      </p:sp>
    </p:spTree>
    <p:extLst>
      <p:ext uri="{BB962C8B-B14F-4D97-AF65-F5344CB8AC3E}">
        <p14:creationId xmlns:p14="http://schemas.microsoft.com/office/powerpoint/2010/main" val="1545283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B9F1244-39CE-4C79-A2B9-A2C8F8DAD9D7}" type="datetimeFigureOut">
              <a:rPr lang="en-US" smtClean="0"/>
              <a:t>9/23/2016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1477A4-5FB7-4EA0-98D8-B16C4828ACFF}"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9F1244-39CE-4C79-A2B9-A2C8F8DAD9D7}" type="datetimeFigureOut">
              <a:rPr lang="en-US" smtClean="0"/>
              <a:t>9/23/2016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1477A4-5FB7-4EA0-98D8-B16C4828ACF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9F1244-39CE-4C79-A2B9-A2C8F8DAD9D7}" type="datetimeFigureOut">
              <a:rPr lang="en-US" smtClean="0"/>
              <a:t>9/23/2016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1477A4-5FB7-4EA0-98D8-B16C4828ACFF}"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6214"/>
          </a:xfrm>
          <a:prstGeom prst="rect">
            <a:avLst/>
          </a:prstGeom>
        </p:spPr>
      </p:pic>
      <p:pic>
        <p:nvPicPr>
          <p:cNvPr id="2" name="Picture 1" descr="high-ba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081099"/>
            <a:ext cx="9150955" cy="3792846"/>
          </a:xfrm>
          <a:prstGeom prst="rect">
            <a:avLst/>
          </a:prstGeom>
        </p:spPr>
      </p:pic>
      <p:sp>
        <p:nvSpPr>
          <p:cNvPr id="10" name="Rectangle 9"/>
          <p:cNvSpPr/>
          <p:nvPr userDrawn="1"/>
        </p:nvSpPr>
        <p:spPr>
          <a:xfrm>
            <a:off x="7688306" y="6201940"/>
            <a:ext cx="1464603" cy="679811"/>
          </a:xfrm>
          <a:custGeom>
            <a:avLst/>
            <a:gdLst>
              <a:gd name="connsiteX0" fmla="*/ 0 w 1813721"/>
              <a:gd name="connsiteY0" fmla="*/ 0 h 631558"/>
              <a:gd name="connsiteX1" fmla="*/ 1813721 w 1813721"/>
              <a:gd name="connsiteY1" fmla="*/ 0 h 631558"/>
              <a:gd name="connsiteX2" fmla="*/ 1813721 w 1813721"/>
              <a:gd name="connsiteY2" fmla="*/ 631558 h 631558"/>
              <a:gd name="connsiteX3" fmla="*/ 0 w 1813721"/>
              <a:gd name="connsiteY3" fmla="*/ 631558 h 631558"/>
              <a:gd name="connsiteX4" fmla="*/ 0 w 1813721"/>
              <a:gd name="connsiteY4" fmla="*/ 0 h 631558"/>
              <a:gd name="connsiteX0" fmla="*/ 255600 w 1813721"/>
              <a:gd name="connsiteY0" fmla="*/ 0 h 631558"/>
              <a:gd name="connsiteX1" fmla="*/ 1813721 w 1813721"/>
              <a:gd name="connsiteY1" fmla="*/ 0 h 631558"/>
              <a:gd name="connsiteX2" fmla="*/ 1813721 w 1813721"/>
              <a:gd name="connsiteY2" fmla="*/ 631558 h 631558"/>
              <a:gd name="connsiteX3" fmla="*/ 0 w 1813721"/>
              <a:gd name="connsiteY3" fmla="*/ 631558 h 631558"/>
              <a:gd name="connsiteX4" fmla="*/ 255600 w 1813721"/>
              <a:gd name="connsiteY4" fmla="*/ 0 h 631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3721" h="631558">
                <a:moveTo>
                  <a:pt x="255600" y="0"/>
                </a:moveTo>
                <a:lnTo>
                  <a:pt x="1813721" y="0"/>
                </a:lnTo>
                <a:lnTo>
                  <a:pt x="1813721" y="631558"/>
                </a:lnTo>
                <a:lnTo>
                  <a:pt x="0" y="631558"/>
                </a:lnTo>
                <a:lnTo>
                  <a:pt x="25560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37760" y="6382042"/>
            <a:ext cx="853542" cy="276352"/>
          </a:xfrm>
          <a:prstGeom prst="rect">
            <a:avLst/>
          </a:prstGeom>
        </p:spPr>
      </p:pic>
      <p:sp>
        <p:nvSpPr>
          <p:cNvPr id="13" name="Title 9"/>
          <p:cNvSpPr>
            <a:spLocks noGrp="1"/>
          </p:cNvSpPr>
          <p:nvPr>
            <p:ph type="ctrTitle"/>
          </p:nvPr>
        </p:nvSpPr>
        <p:spPr>
          <a:xfrm>
            <a:off x="396578" y="4600576"/>
            <a:ext cx="8136469" cy="982663"/>
          </a:xfrm>
        </p:spPr>
        <p:txBody>
          <a:bodyPr>
            <a:normAutofit/>
          </a:bodyPr>
          <a:lstStyle>
            <a:lvl1pPr algn="l" fontAlgn="auto">
              <a:spcAft>
                <a:spcPts val="0"/>
              </a:spcAft>
              <a:defRPr sz="3001" cap="all">
                <a:solidFill>
                  <a:srgbClr val="FFFFFF"/>
                </a:solidFill>
              </a:defRPr>
            </a:lvl1pPr>
          </a:lstStyle>
          <a:p>
            <a:pPr fontAlgn="auto">
              <a:spcAft>
                <a:spcPts val="0"/>
              </a:spcAft>
              <a:defRPr/>
            </a:pPr>
            <a:r>
              <a:rPr lang="en-US" dirty="0" smtClean="0">
                <a:ea typeface="+mj-ea"/>
              </a:rPr>
              <a:t>Click to edit Master title style</a:t>
            </a:r>
            <a:endParaRPr lang="en-US" dirty="0">
              <a:ea typeface="+mj-ea"/>
            </a:endParaRPr>
          </a:p>
        </p:txBody>
      </p:sp>
      <p:sp>
        <p:nvSpPr>
          <p:cNvPr id="16" name="Subtitle 10"/>
          <p:cNvSpPr>
            <a:spLocks noGrp="1"/>
          </p:cNvSpPr>
          <p:nvPr>
            <p:ph type="subTitle" idx="1"/>
          </p:nvPr>
        </p:nvSpPr>
        <p:spPr>
          <a:xfrm>
            <a:off x="396579" y="5583238"/>
            <a:ext cx="6676382" cy="648918"/>
          </a:xfrm>
        </p:spPr>
        <p:txBody>
          <a:bodyPr/>
          <a:lstStyle>
            <a:lvl1pPr marL="0" indent="0" algn="l">
              <a:buNone/>
              <a:defRPr>
                <a:solidFill>
                  <a:schemeClr val="bg2">
                    <a:lumMod val="20000"/>
                    <a:lumOff val="80000"/>
                  </a:schemeClr>
                </a:solidFill>
              </a:defRPr>
            </a:lvl1pPr>
          </a:lstStyle>
          <a:p>
            <a:r>
              <a:rPr lang="en-US" dirty="0" smtClean="0">
                <a:latin typeface="Arial" charset="0"/>
              </a:rPr>
              <a:t>Click to edit Master subtitle style</a:t>
            </a:r>
            <a:endParaRPr lang="en-US" dirty="0">
              <a:latin typeface="Arial" charset="0"/>
            </a:endParaRPr>
          </a:p>
        </p:txBody>
      </p:sp>
      <p:sp>
        <p:nvSpPr>
          <p:cNvPr id="17" name="Text Placeholder 12"/>
          <p:cNvSpPr>
            <a:spLocks noGrp="1"/>
          </p:cNvSpPr>
          <p:nvPr>
            <p:ph type="body" sz="quarter" idx="13" hasCustomPrompt="1"/>
          </p:nvPr>
        </p:nvSpPr>
        <p:spPr>
          <a:xfrm>
            <a:off x="396578" y="6232157"/>
            <a:ext cx="4723382" cy="333745"/>
          </a:xfrm>
        </p:spPr>
        <p:txBody>
          <a:bodyPr>
            <a:normAutofit/>
          </a:bodyPr>
          <a:lstStyle>
            <a:lvl1pPr marL="0" indent="0" algn="l">
              <a:buFontTx/>
              <a:buNone/>
              <a:defRPr sz="1200" b="1">
                <a:solidFill>
                  <a:schemeClr val="accent3"/>
                </a:solidFill>
              </a:defRPr>
            </a:lvl1pPr>
          </a:lstStyle>
          <a:p>
            <a:pPr lvl="0"/>
            <a:r>
              <a:rPr lang="en-US" dirty="0" smtClean="0"/>
              <a:t>Click to add date</a:t>
            </a:r>
            <a:endParaRPr lang="en-US" dirty="0"/>
          </a:p>
        </p:txBody>
      </p:sp>
      <p:sp>
        <p:nvSpPr>
          <p:cNvPr id="5" name="Footer Placeholder 4"/>
          <p:cNvSpPr>
            <a:spLocks noGrp="1"/>
          </p:cNvSpPr>
          <p:nvPr>
            <p:ph type="ftr" sz="quarter" idx="15"/>
          </p:nvPr>
        </p:nvSpPr>
        <p:spPr>
          <a:xfrm>
            <a:off x="5119959" y="6226442"/>
            <a:ext cx="2663396" cy="339460"/>
          </a:xfrm>
        </p:spPr>
        <p:txBody>
          <a:bodyPr/>
          <a:lstStyle>
            <a:lvl1pPr>
              <a:defRPr>
                <a:solidFill>
                  <a:schemeClr val="bg1">
                    <a:lumMod val="50000"/>
                  </a:schemeClr>
                </a:solidFill>
              </a:defRPr>
            </a:lvl1pPr>
          </a:lstStyle>
          <a:p>
            <a:endParaRPr lang="en-US" dirty="0"/>
          </a:p>
        </p:txBody>
      </p:sp>
      <p:sp>
        <p:nvSpPr>
          <p:cNvPr id="6" name="Slide Number Placeholder 5"/>
          <p:cNvSpPr>
            <a:spLocks noGrp="1"/>
          </p:cNvSpPr>
          <p:nvPr>
            <p:ph type="sldNum" sz="quarter" idx="16"/>
          </p:nvPr>
        </p:nvSpPr>
        <p:spPr/>
        <p:txBody>
          <a:bodyPr/>
          <a:lstStyle>
            <a:lvl1pPr>
              <a:defRPr>
                <a:solidFill>
                  <a:schemeClr val="bg1">
                    <a:lumMod val="50000"/>
                  </a:schemeClr>
                </a:solidFill>
              </a:defRPr>
            </a:lvl1pPr>
          </a:lstStyle>
          <a:p>
            <a:fld id="{09ABC06F-C812-F84C-8121-DCF8E07C486F}" type="slidenum">
              <a:rPr lang="en-US" smtClean="0"/>
              <a:pPr/>
              <a:t>‹#›</a:t>
            </a:fld>
            <a:endParaRPr lang="en-US" dirty="0"/>
          </a:p>
        </p:txBody>
      </p:sp>
    </p:spTree>
    <p:extLst>
      <p:ext uri="{BB962C8B-B14F-4D97-AF65-F5344CB8AC3E}">
        <p14:creationId xmlns:p14="http://schemas.microsoft.com/office/powerpoint/2010/main" val="57485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9F1244-39CE-4C79-A2B9-A2C8F8DAD9D7}" type="datetimeFigureOut">
              <a:rPr lang="en-US" smtClean="0"/>
              <a:t>9/23/2016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1477A4-5FB7-4EA0-98D8-B16C4828ACF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F1244-39CE-4C79-A2B9-A2C8F8DAD9D7}" type="datetimeFigureOut">
              <a:rPr lang="en-US" smtClean="0"/>
              <a:t>9/23/2016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1477A4-5FB7-4EA0-98D8-B16C4828ACFF}"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9F1244-39CE-4C79-A2B9-A2C8F8DAD9D7}" type="datetimeFigureOut">
              <a:rPr lang="en-US" smtClean="0"/>
              <a:t>9/23/2016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1477A4-5FB7-4EA0-98D8-B16C4828ACF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9F1244-39CE-4C79-A2B9-A2C8F8DAD9D7}" type="datetimeFigureOut">
              <a:rPr lang="en-US" smtClean="0"/>
              <a:t>9/23/2016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1477A4-5FB7-4EA0-98D8-B16C4828ACFF}"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9F1244-39CE-4C79-A2B9-A2C8F8DAD9D7}" type="datetimeFigureOut">
              <a:rPr lang="en-US" smtClean="0"/>
              <a:t>9/23/2016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1477A4-5FB7-4EA0-98D8-B16C4828ACF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F1244-39CE-4C79-A2B9-A2C8F8DAD9D7}" type="datetimeFigureOut">
              <a:rPr lang="en-US" smtClean="0"/>
              <a:t>9/23/2016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1477A4-5FB7-4EA0-98D8-B16C4828ACF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F1244-39CE-4C79-A2B9-A2C8F8DAD9D7}" type="datetimeFigureOut">
              <a:rPr lang="en-US" smtClean="0"/>
              <a:t>9/23/2016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1477A4-5FB7-4EA0-98D8-B16C4828ACFF}"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F1244-39CE-4C79-A2B9-A2C8F8DAD9D7}" type="datetimeFigureOut">
              <a:rPr lang="en-US" smtClean="0"/>
              <a:t>9/23/2016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1477A4-5FB7-4EA0-98D8-B16C4828ACF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B9F1244-39CE-4C79-A2B9-A2C8F8DAD9D7}" type="datetimeFigureOut">
              <a:rPr lang="en-US" smtClean="0"/>
              <a:t>9/23/2016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11477A4-5FB7-4EA0-98D8-B16C4828ACFF}"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jpe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09600" y="1295400"/>
            <a:ext cx="7848600" cy="1927225"/>
          </a:xfrm>
        </p:spPr>
        <p:txBody>
          <a:bodyPr/>
          <a:lstStyle/>
          <a:p>
            <a:pPr algn="ctr"/>
            <a:r>
              <a:rPr lang="en-US" dirty="0" err="1" smtClean="0"/>
              <a:t>Onenote</a:t>
            </a:r>
            <a:r>
              <a:rPr lang="en-US" dirty="0" smtClean="0"/>
              <a:t> Overview and Use Case</a:t>
            </a:r>
            <a:endParaRPr lang="en-US" dirty="0"/>
          </a:p>
        </p:txBody>
      </p:sp>
      <p:sp>
        <p:nvSpPr>
          <p:cNvPr id="7" name="Subtitle 6"/>
          <p:cNvSpPr>
            <a:spLocks noGrp="1"/>
          </p:cNvSpPr>
          <p:nvPr>
            <p:ph type="subTitle" idx="1"/>
          </p:nvPr>
        </p:nvSpPr>
        <p:spPr>
          <a:xfrm>
            <a:off x="762000" y="3657600"/>
            <a:ext cx="7772400" cy="1752600"/>
          </a:xfrm>
        </p:spPr>
        <p:txBody>
          <a:bodyPr/>
          <a:lstStyle/>
          <a:p>
            <a:pPr algn="ctr"/>
            <a:r>
              <a:rPr lang="en-US" i="1" dirty="0" smtClean="0"/>
              <a:t>Ona </a:t>
            </a:r>
            <a:r>
              <a:rPr lang="en-US" i="1" dirty="0" err="1" smtClean="0"/>
              <a:t>Bonsell</a:t>
            </a:r>
            <a:r>
              <a:rPr lang="en-US" i="1" dirty="0" smtClean="0"/>
              <a:t> &amp; Jessica Camp </a:t>
            </a:r>
            <a:r>
              <a:rPr lang="en-US" i="1" dirty="0" err="1" smtClean="0"/>
              <a:t>Englund</a:t>
            </a:r>
            <a:endParaRPr lang="en-US" i="1" dirty="0" smtClean="0"/>
          </a:p>
          <a:p>
            <a:pPr algn="ctr"/>
            <a:r>
              <a:rPr lang="en-US" i="1" dirty="0" smtClean="0"/>
              <a:t>Adventist Information Technology</a:t>
            </a:r>
          </a:p>
        </p:txBody>
      </p:sp>
    </p:spTree>
    <p:extLst>
      <p:ext uri="{BB962C8B-B14F-4D97-AF65-F5344CB8AC3E}">
        <p14:creationId xmlns:p14="http://schemas.microsoft.com/office/powerpoint/2010/main" val="3654598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Another Live Example</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9ABC06F-C812-F84C-8121-DCF8E07C486F}" type="slidenum">
              <a:rPr lang="en-US" smtClean="0"/>
              <a:pPr/>
              <a:t>10</a:t>
            </a:fld>
            <a:endParaRPr lang="en-US" dirty="0"/>
          </a:p>
        </p:txBody>
      </p:sp>
      <p:pic>
        <p:nvPicPr>
          <p:cNvPr id="5" name="Picture 4"/>
          <p:cNvPicPr>
            <a:picLocks noChangeAspect="1"/>
          </p:cNvPicPr>
          <p:nvPr/>
        </p:nvPicPr>
        <p:blipFill>
          <a:blip r:embed="rId2"/>
          <a:stretch>
            <a:fillRect/>
          </a:stretch>
        </p:blipFill>
        <p:spPr>
          <a:xfrm>
            <a:off x="308691" y="2023451"/>
            <a:ext cx="8714521" cy="20606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1971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09600" y="1295400"/>
            <a:ext cx="7848600" cy="1927225"/>
          </a:xfrm>
        </p:spPr>
        <p:txBody>
          <a:bodyPr/>
          <a:lstStyle/>
          <a:p>
            <a:pPr algn="ctr"/>
            <a:r>
              <a:rPr lang="en-US" dirty="0" smtClean="0"/>
              <a:t>Smart room tour</a:t>
            </a:r>
            <a:endParaRPr lang="en-US" dirty="0"/>
          </a:p>
        </p:txBody>
      </p:sp>
      <p:sp>
        <p:nvSpPr>
          <p:cNvPr id="7" name="Subtitle 6"/>
          <p:cNvSpPr>
            <a:spLocks noGrp="1"/>
          </p:cNvSpPr>
          <p:nvPr>
            <p:ph type="subTitle" idx="1"/>
          </p:nvPr>
        </p:nvSpPr>
        <p:spPr>
          <a:xfrm>
            <a:off x="762000" y="3657600"/>
            <a:ext cx="7772400" cy="1752600"/>
          </a:xfrm>
        </p:spPr>
        <p:txBody>
          <a:bodyPr/>
          <a:lstStyle/>
          <a:p>
            <a:pPr algn="ctr"/>
            <a:r>
              <a:rPr lang="en-US" i="1" dirty="0" smtClean="0"/>
              <a:t>Thank you for joining!</a:t>
            </a:r>
          </a:p>
        </p:txBody>
      </p:sp>
    </p:spTree>
    <p:extLst>
      <p:ext uri="{BB962C8B-B14F-4D97-AF65-F5344CB8AC3E}">
        <p14:creationId xmlns:p14="http://schemas.microsoft.com/office/powerpoint/2010/main" val="997904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p:nvPr>
        </p:nvSpPr>
        <p:spPr/>
        <p:txBody>
          <a:bodyPr/>
          <a:lstStyle/>
          <a:p>
            <a:r>
              <a:rPr lang="en-US" dirty="0" smtClean="0"/>
              <a:t>OneNote</a:t>
            </a:r>
            <a:endParaRPr lang="en-US" dirty="0"/>
          </a:p>
        </p:txBody>
      </p:sp>
      <p:sp>
        <p:nvSpPr>
          <p:cNvPr id="18" name="Subtitle 17"/>
          <p:cNvSpPr>
            <a:spLocks noGrp="1"/>
          </p:cNvSpPr>
          <p:nvPr>
            <p:ph type="subTitle" idx="1"/>
          </p:nvPr>
        </p:nvSpPr>
        <p:spPr/>
        <p:txBody>
          <a:bodyPr/>
          <a:lstStyle/>
          <a:p>
            <a:r>
              <a:rPr lang="en-US" dirty="0" smtClean="0"/>
              <a:t>Basics to Driving One Informatics Team</a:t>
            </a:r>
            <a:endParaRPr lang="en-US" dirty="0"/>
          </a:p>
        </p:txBody>
      </p:sp>
      <p:sp>
        <p:nvSpPr>
          <p:cNvPr id="19" name="Text Placeholder 18"/>
          <p:cNvSpPr>
            <a:spLocks noGrp="1"/>
          </p:cNvSpPr>
          <p:nvPr>
            <p:ph type="body" sz="quarter" idx="13"/>
          </p:nvPr>
        </p:nvSpPr>
        <p:spPr/>
        <p:txBody>
          <a:bodyPr>
            <a:normAutofit/>
          </a:bodyPr>
          <a:lstStyle/>
          <a:p>
            <a:r>
              <a:rPr lang="en-US" dirty="0" smtClean="0"/>
              <a:t>Ona Bonsell and Jessica Camp England</a:t>
            </a:r>
            <a:endParaRPr lang="en-US" dirty="0"/>
          </a:p>
        </p:txBody>
      </p:sp>
      <p:pic>
        <p:nvPicPr>
          <p:cNvPr id="5" name="Content Placeholder 7" descr="nursing informatics is a branch of health informatics that combine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3238" y="1099269"/>
            <a:ext cx="3299809" cy="2364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3523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518" y="1062613"/>
            <a:ext cx="8207755" cy="499707"/>
          </a:xfrm>
        </p:spPr>
        <p:txBody>
          <a:bodyPr>
            <a:normAutofit fontScale="90000"/>
          </a:bodyPr>
          <a:lstStyle/>
          <a:p>
            <a:r>
              <a:rPr lang="en-US" b="0" dirty="0" smtClean="0">
                <a:latin typeface="Arial" panose="020B0604020202020204" pitchFamily="34" charset="0"/>
                <a:cs typeface="Arial" panose="020B0604020202020204" pitchFamily="34" charset="0"/>
              </a:rPr>
              <a:t>What is OneNote?</a:t>
            </a:r>
            <a:endParaRPr lang="en-US" b="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11518" y="2492502"/>
            <a:ext cx="6021367" cy="1375806"/>
          </a:xfrm>
        </p:spPr>
        <p:txBody>
          <a:bodyPr>
            <a:normAutofit/>
          </a:bodyPr>
          <a:lstStyle/>
          <a:p>
            <a:pPr marL="0" indent="0">
              <a:buNone/>
            </a:pPr>
            <a:r>
              <a:rPr lang="en-US" sz="2101" dirty="0">
                <a:latin typeface="Segoe UI Light" panose="020B0502040204020203" pitchFamily="34" charset="0"/>
                <a:cs typeface="Segoe UI Light" panose="020B0502040204020203" pitchFamily="34" charset="0"/>
              </a:rPr>
              <a:t>OneNote</a:t>
            </a:r>
            <a:r>
              <a:rPr lang="en-US" sz="2101" dirty="0"/>
              <a:t> </a:t>
            </a:r>
            <a:r>
              <a:rPr lang="en-US" sz="2101" dirty="0">
                <a:latin typeface="Segoe UI Light" panose="020B0502040204020203" pitchFamily="34" charset="0"/>
                <a:cs typeface="Segoe UI Light" panose="020B0502040204020203" pitchFamily="34" charset="0"/>
              </a:rPr>
              <a:t>is a </a:t>
            </a:r>
            <a:r>
              <a:rPr lang="en-US" sz="2101" dirty="0">
                <a:latin typeface="Arial" panose="020B0604020202020204" pitchFamily="34" charset="0"/>
                <a:cs typeface="Arial" panose="020B0604020202020204" pitchFamily="34" charset="0"/>
              </a:rPr>
              <a:t>Microsoft</a:t>
            </a:r>
            <a:r>
              <a:rPr lang="en-US" sz="2101" dirty="0">
                <a:latin typeface="Segoe UI Light" panose="020B0502040204020203" pitchFamily="34" charset="0"/>
                <a:cs typeface="Segoe UI Light" panose="020B0502040204020203" pitchFamily="34" charset="0"/>
              </a:rPr>
              <a:t> </a:t>
            </a:r>
            <a:r>
              <a:rPr lang="en-US" sz="2101" dirty="0">
                <a:latin typeface="Arial" panose="020B0604020202020204" pitchFamily="34" charset="0"/>
                <a:cs typeface="Arial" panose="020B0604020202020204" pitchFamily="34" charset="0"/>
              </a:rPr>
              <a:t>Office</a:t>
            </a:r>
            <a:r>
              <a:rPr lang="en-US" sz="2101" dirty="0">
                <a:latin typeface="Segoe UI Light" panose="020B0502040204020203" pitchFamily="34" charset="0"/>
                <a:cs typeface="Segoe UI Light" panose="020B0502040204020203" pitchFamily="34" charset="0"/>
              </a:rPr>
              <a:t> application used for free-form information gathering and note taking.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2885" y="2046641"/>
            <a:ext cx="2057922" cy="2057922"/>
          </a:xfrm>
          <a:prstGeom prst="rect">
            <a:avLst/>
          </a:prstGeom>
        </p:spPr>
      </p:pic>
    </p:spTree>
    <p:extLst>
      <p:ext uri="{BB962C8B-B14F-4D97-AF65-F5344CB8AC3E}">
        <p14:creationId xmlns:p14="http://schemas.microsoft.com/office/powerpoint/2010/main" val="241848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7"/>
          <p:cNvSpPr/>
          <p:nvPr/>
        </p:nvSpPr>
        <p:spPr>
          <a:xfrm>
            <a:off x="1543711" y="2713874"/>
            <a:ext cx="5804261" cy="2139628"/>
          </a:xfrm>
          <a:prstGeom prst="cloud">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p:txBody>
          <a:bodyPr>
            <a:normAutofit/>
          </a:bodyPr>
          <a:lstStyle/>
          <a:p>
            <a:pPr algn="ctr"/>
            <a:r>
              <a:rPr lang="en-US" b="0" dirty="0" smtClean="0">
                <a:latin typeface="Arial" panose="020B0604020202020204" pitchFamily="34" charset="0"/>
                <a:cs typeface="Arial" panose="020B0604020202020204" pitchFamily="34" charset="0"/>
              </a:rPr>
              <a:t>What is the “cloud”?</a:t>
            </a:r>
            <a:endParaRPr lang="en-US" b="0" dirty="0">
              <a:latin typeface="Arial" panose="020B0604020202020204" pitchFamily="34" charset="0"/>
              <a:cs typeface="Arial" panose="020B0604020202020204" pitchFamily="34" charset="0"/>
            </a:endParaRPr>
          </a:p>
        </p:txBody>
      </p:sp>
      <p:sp>
        <p:nvSpPr>
          <p:cNvPr id="6" name="TextBox 5"/>
          <p:cNvSpPr txBox="1"/>
          <p:nvPr/>
        </p:nvSpPr>
        <p:spPr>
          <a:xfrm>
            <a:off x="1065887" y="1953672"/>
            <a:ext cx="7632323" cy="692626"/>
          </a:xfrm>
          <a:prstGeom prst="rect">
            <a:avLst/>
          </a:prstGeom>
          <a:noFill/>
        </p:spPr>
        <p:txBody>
          <a:bodyPr wrap="square" rtlCol="0">
            <a:spAutoFit/>
          </a:bodyPr>
          <a:lstStyle/>
          <a:p>
            <a:r>
              <a:rPr lang="en-US" sz="1500" dirty="0">
                <a:solidFill>
                  <a:srgbClr val="003962"/>
                </a:solidFill>
                <a:latin typeface="Arial" panose="020B0604020202020204" pitchFamily="34" charset="0"/>
                <a:cs typeface="Arial" panose="020B0604020202020204" pitchFamily="34" charset="0"/>
              </a:rPr>
              <a:t>Storing and accessing data over the Internet instead of your computer's hard drive.  </a:t>
            </a:r>
          </a:p>
          <a:p>
            <a:endParaRPr lang="en-US" sz="2401" dirty="0">
              <a:solidFill>
                <a:schemeClr val="bg1">
                  <a:lumMod val="20000"/>
                  <a:lumOff val="80000"/>
                </a:schemeClr>
              </a:solidFill>
              <a:latin typeface="Segoe UI Light" panose="020B0502040204020203" pitchFamily="34" charset="0"/>
              <a:cs typeface="Segoe UI Light" panose="020B0502040204020203" pitchFamily="34" charset="0"/>
            </a:endParaRPr>
          </a:p>
        </p:txBody>
      </p:sp>
      <p:pic>
        <p:nvPicPr>
          <p:cNvPr id="3" name="Picture 2"/>
          <p:cNvPicPr>
            <a:picLocks noChangeAspect="1"/>
          </p:cNvPicPr>
          <p:nvPr/>
        </p:nvPicPr>
        <p:blipFill>
          <a:blip r:embed="rId3"/>
          <a:stretch>
            <a:fillRect/>
          </a:stretch>
        </p:blipFill>
        <p:spPr>
          <a:xfrm>
            <a:off x="2289898" y="3657049"/>
            <a:ext cx="876804" cy="653467"/>
          </a:xfrm>
          <a:prstGeom prst="rect">
            <a:avLst/>
          </a:prstGeom>
        </p:spPr>
      </p:pic>
      <p:pic>
        <p:nvPicPr>
          <p:cNvPr id="5" name="Picture 4"/>
          <p:cNvPicPr>
            <a:picLocks noChangeAspect="1"/>
          </p:cNvPicPr>
          <p:nvPr/>
        </p:nvPicPr>
        <p:blipFill>
          <a:blip r:embed="rId4"/>
          <a:stretch>
            <a:fillRect/>
          </a:stretch>
        </p:blipFill>
        <p:spPr>
          <a:xfrm>
            <a:off x="3514408" y="3403588"/>
            <a:ext cx="1607561" cy="578722"/>
          </a:xfrm>
          <a:prstGeom prst="rect">
            <a:avLst/>
          </a:prstGeom>
        </p:spPr>
      </p:pic>
      <p:pic>
        <p:nvPicPr>
          <p:cNvPr id="7" name="Picture 6"/>
          <p:cNvPicPr>
            <a:picLocks noChangeAspect="1"/>
          </p:cNvPicPr>
          <p:nvPr/>
        </p:nvPicPr>
        <p:blipFill>
          <a:blip r:embed="rId5"/>
          <a:stretch>
            <a:fillRect/>
          </a:stretch>
        </p:blipFill>
        <p:spPr>
          <a:xfrm>
            <a:off x="5599793" y="2985621"/>
            <a:ext cx="964537" cy="835932"/>
          </a:xfrm>
          <a:prstGeom prst="rect">
            <a:avLst/>
          </a:prstGeom>
        </p:spPr>
      </p:pic>
    </p:spTree>
    <p:extLst>
      <p:ext uri="{BB962C8B-B14F-4D97-AF65-F5344CB8AC3E}">
        <p14:creationId xmlns:p14="http://schemas.microsoft.com/office/powerpoint/2010/main" val="296851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47" y="1097461"/>
            <a:ext cx="7491216" cy="499707"/>
          </a:xfrm>
        </p:spPr>
        <p:txBody>
          <a:bodyPr>
            <a:normAutofit fontScale="90000"/>
          </a:bodyPr>
          <a:lstStyle/>
          <a:p>
            <a:pPr algn="ctr"/>
            <a:r>
              <a:rPr lang="en-US" b="0" dirty="0" smtClean="0">
                <a:latin typeface="Arial" panose="020B0604020202020204" pitchFamily="34" charset="0"/>
                <a:cs typeface="Arial" panose="020B0604020202020204" pitchFamily="34" charset="0"/>
              </a:rPr>
              <a:t>What is Office 365?</a:t>
            </a:r>
            <a:endParaRPr lang="en-US" b="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17137" y="2077657"/>
            <a:ext cx="7739430" cy="703832"/>
          </a:xfrm>
        </p:spPr>
        <p:txBody>
          <a:bodyPr>
            <a:normAutofit fontScale="62500" lnSpcReduction="20000"/>
          </a:bodyPr>
          <a:lstStyle/>
          <a:p>
            <a:pPr marL="0" indent="0">
              <a:buNone/>
            </a:pPr>
            <a:r>
              <a:rPr lang="en-US" dirty="0" smtClean="0">
                <a:latin typeface="Arial" panose="020B0604020202020204" pitchFamily="34" charset="0"/>
                <a:cs typeface="Arial" panose="020B0604020202020204" pitchFamily="34" charset="0"/>
              </a:rPr>
              <a:t>Office </a:t>
            </a:r>
            <a:r>
              <a:rPr lang="en-US" dirty="0">
                <a:latin typeface="Arial" panose="020B0604020202020204" pitchFamily="34" charset="0"/>
                <a:cs typeface="Arial" panose="020B0604020202020204" pitchFamily="34" charset="0"/>
              </a:rPr>
              <a:t>365 is a </a:t>
            </a:r>
            <a:r>
              <a:rPr lang="en-US" dirty="0" smtClean="0">
                <a:latin typeface="Arial" panose="020B0604020202020204" pitchFamily="34" charset="0"/>
                <a:cs typeface="Arial" panose="020B0604020202020204" pitchFamily="34" charset="0"/>
              </a:rPr>
              <a:t>“</a:t>
            </a:r>
            <a:r>
              <a:rPr lang="en-US" b="1" dirty="0" smtClean="0">
                <a:solidFill>
                  <a:srgbClr val="FF0000"/>
                </a:solidFill>
                <a:latin typeface="Arial" panose="020B0604020202020204" pitchFamily="34" charset="0"/>
                <a:cs typeface="Arial" panose="020B0604020202020204" pitchFamily="34" charset="0"/>
              </a:rPr>
              <a:t>Cloud Service</a:t>
            </a:r>
            <a:r>
              <a:rPr lang="en-US" dirty="0" smtClean="0">
                <a:latin typeface="Arial" panose="020B0604020202020204" pitchFamily="34" charset="0"/>
                <a:cs typeface="Arial" panose="020B0604020202020204" pitchFamily="34" charset="0"/>
              </a:rPr>
              <a:t>” with access to a suite of Microsoft applications such as calendar, email, online storage and collaboration, web conferencing, and much more.</a:t>
            </a:r>
          </a:p>
        </p:txBody>
      </p:sp>
      <p:sp>
        <p:nvSpPr>
          <p:cNvPr id="8" name="Cloud 7"/>
          <p:cNvSpPr/>
          <p:nvPr/>
        </p:nvSpPr>
        <p:spPr>
          <a:xfrm>
            <a:off x="1385816" y="2831368"/>
            <a:ext cx="6287345" cy="2657489"/>
          </a:xfrm>
          <a:prstGeom prst="cloud">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8158" y="3933813"/>
            <a:ext cx="531371" cy="5313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8574" y="3051574"/>
            <a:ext cx="531371" cy="5313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21496" r="18295" b="45552"/>
          <a:stretch/>
        </p:blipFill>
        <p:spPr>
          <a:xfrm>
            <a:off x="4277020" y="4747517"/>
            <a:ext cx="561465" cy="5326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29815" y="3869488"/>
            <a:ext cx="774184" cy="5313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l="14086" t="13768" r="14030" b="13884"/>
          <a:stretch/>
        </p:blipFill>
        <p:spPr>
          <a:xfrm>
            <a:off x="3074916" y="4594735"/>
            <a:ext cx="527965" cy="5313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81813" y="3235705"/>
            <a:ext cx="708495" cy="5313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15"/>
          <p:cNvPicPr>
            <a:picLocks noChangeAspect="1"/>
          </p:cNvPicPr>
          <p:nvPr/>
        </p:nvPicPr>
        <p:blipFill rotWithShape="1">
          <a:blip r:embed="rId9" cstate="print">
            <a:extLst>
              <a:ext uri="{28A0092B-C50C-407E-A947-70E740481C1C}">
                <a14:useLocalDpi xmlns:a14="http://schemas.microsoft.com/office/drawing/2010/main" val="0"/>
              </a:ext>
            </a:extLst>
          </a:blip>
          <a:srcRect b="3508"/>
          <a:stretch/>
        </p:blipFill>
        <p:spPr>
          <a:xfrm>
            <a:off x="3864163" y="3214884"/>
            <a:ext cx="540556" cy="5313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26765" y="4133092"/>
            <a:ext cx="531371" cy="5313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11"/>
          <a:stretch>
            <a:fillRect/>
          </a:stretch>
        </p:blipFill>
        <p:spPr>
          <a:xfrm>
            <a:off x="5925907" y="3257704"/>
            <a:ext cx="787212" cy="5093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12"/>
          <a:stretch>
            <a:fillRect/>
          </a:stretch>
        </p:blipFill>
        <p:spPr>
          <a:xfrm>
            <a:off x="6093960" y="3971885"/>
            <a:ext cx="536458" cy="5096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13"/>
          <a:stretch>
            <a:fillRect/>
          </a:stretch>
        </p:blipFill>
        <p:spPr>
          <a:xfrm>
            <a:off x="4183141" y="3873739"/>
            <a:ext cx="863731" cy="7144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5356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691" y="2810752"/>
            <a:ext cx="8720544" cy="499707"/>
          </a:xfrm>
        </p:spPr>
        <p:txBody>
          <a:bodyPr>
            <a:normAutofit fontScale="90000"/>
          </a:bodyPr>
          <a:lstStyle/>
          <a:p>
            <a:pPr algn="ctr"/>
            <a:r>
              <a:rPr lang="en-US" dirty="0" smtClean="0"/>
              <a:t>Let’s Explore OneNote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9ABC06F-C812-F84C-8121-DCF8E07C486F}" type="slidenum">
              <a:rPr lang="en-US" smtClean="0"/>
              <a:pPr/>
              <a:t>6</a:t>
            </a:fld>
            <a:endParaRPr lang="en-US" dirty="0"/>
          </a:p>
        </p:txBody>
      </p:sp>
    </p:spTree>
    <p:extLst>
      <p:ext uri="{BB962C8B-B14F-4D97-AF65-F5344CB8AC3E}">
        <p14:creationId xmlns:p14="http://schemas.microsoft.com/office/powerpoint/2010/main" val="226973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smtClean="0"/>
              <a:t>Informatics Notebook Examples</a:t>
            </a:r>
            <a:endParaRPr lang="en-US" dirty="0"/>
          </a:p>
        </p:txBody>
      </p:sp>
      <p:pic>
        <p:nvPicPr>
          <p:cNvPr id="11" name="Content Placeholder 10"/>
          <p:cNvPicPr>
            <a:picLocks noGrp="1" noChangeAspect="1"/>
          </p:cNvPicPr>
          <p:nvPr>
            <p:ph idx="1"/>
          </p:nvPr>
        </p:nvPicPr>
        <p:blipFill>
          <a:blip r:embed="rId3"/>
          <a:stretch>
            <a:fillRect/>
          </a:stretch>
        </p:blipFill>
        <p:spPr>
          <a:xfrm>
            <a:off x="308691" y="1655015"/>
            <a:ext cx="7416956" cy="41354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Slide Number Placeholder 6"/>
          <p:cNvSpPr>
            <a:spLocks noGrp="1"/>
          </p:cNvSpPr>
          <p:nvPr>
            <p:ph type="sldNum" sz="quarter" idx="12"/>
          </p:nvPr>
        </p:nvSpPr>
        <p:spPr/>
        <p:txBody>
          <a:bodyPr/>
          <a:lstStyle/>
          <a:p>
            <a:fld id="{09ABC06F-C812-F84C-8121-DCF8E07C486F}" type="slidenum">
              <a:rPr lang="en-US" smtClean="0"/>
              <a:t>7</a:t>
            </a:fld>
            <a:endParaRPr lang="en-US" dirty="0"/>
          </a:p>
        </p:txBody>
      </p:sp>
    </p:spTree>
    <p:extLst>
      <p:ext uri="{BB962C8B-B14F-4D97-AF65-F5344CB8AC3E}">
        <p14:creationId xmlns:p14="http://schemas.microsoft.com/office/powerpoint/2010/main" val="2984486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Informatics Team Notebook</a:t>
            </a:r>
            <a:endParaRPr lang="en-US" dirty="0"/>
          </a:p>
        </p:txBody>
      </p:sp>
      <p:pic>
        <p:nvPicPr>
          <p:cNvPr id="6" name="Content Placeholder 5"/>
          <p:cNvPicPr>
            <a:picLocks noGrp="1" noChangeAspect="1"/>
          </p:cNvPicPr>
          <p:nvPr>
            <p:ph idx="1"/>
          </p:nvPr>
        </p:nvPicPr>
        <p:blipFill>
          <a:blip r:embed="rId3"/>
          <a:stretch>
            <a:fillRect/>
          </a:stretch>
        </p:blipFill>
        <p:spPr>
          <a:xfrm>
            <a:off x="211730" y="1593907"/>
            <a:ext cx="8720544" cy="3786155"/>
          </a:xfrm>
          <a:prstGeom prst="rect">
            <a:avLst/>
          </a:prstGeom>
        </p:spPr>
      </p:pic>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9ABC06F-C812-F84C-8121-DCF8E07C486F}" type="slidenum">
              <a:rPr lang="en-US" smtClean="0"/>
              <a:pPr/>
              <a:t>8</a:t>
            </a:fld>
            <a:endParaRPr lang="en-US" dirty="0"/>
          </a:p>
        </p:txBody>
      </p:sp>
      <p:sp>
        <p:nvSpPr>
          <p:cNvPr id="3" name="TextBox 2"/>
          <p:cNvSpPr txBox="1"/>
          <p:nvPr/>
        </p:nvSpPr>
        <p:spPr>
          <a:xfrm>
            <a:off x="5307901" y="2794307"/>
            <a:ext cx="2361565" cy="715581"/>
          </a:xfrm>
          <a:prstGeom prst="rect">
            <a:avLst/>
          </a:prstGeom>
          <a:noFill/>
        </p:spPr>
        <p:txBody>
          <a:bodyPr wrap="square" rtlCol="0">
            <a:spAutoFit/>
          </a:bodyPr>
          <a:lstStyle/>
          <a:p>
            <a:r>
              <a:rPr lang="en-US" sz="1350" dirty="0"/>
              <a:t>Provider Checklist</a:t>
            </a:r>
          </a:p>
          <a:p>
            <a:pPr marL="214370" indent="-214370">
              <a:buFont typeface="Arial" panose="020B0604020202020204" pitchFamily="34" charset="0"/>
              <a:buChar char="•"/>
            </a:pPr>
            <a:r>
              <a:rPr lang="en-US" sz="1350" dirty="0"/>
              <a:t>Ensures all important points are addressed</a:t>
            </a:r>
          </a:p>
        </p:txBody>
      </p:sp>
    </p:spTree>
    <p:extLst>
      <p:ext uri="{BB962C8B-B14F-4D97-AF65-F5344CB8AC3E}">
        <p14:creationId xmlns:p14="http://schemas.microsoft.com/office/powerpoint/2010/main" val="371259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Great to use in place of spreadsheet on X drive</a:t>
            </a:r>
            <a:endParaRPr lang="en-US" dirty="0"/>
          </a:p>
        </p:txBody>
      </p:sp>
      <p:pic>
        <p:nvPicPr>
          <p:cNvPr id="6" name="Content Placeholder 5"/>
          <p:cNvPicPr>
            <a:picLocks noGrp="1" noChangeAspect="1"/>
          </p:cNvPicPr>
          <p:nvPr>
            <p:ph idx="1"/>
          </p:nvPr>
        </p:nvPicPr>
        <p:blipFill>
          <a:blip r:embed="rId3"/>
          <a:stretch>
            <a:fillRect/>
          </a:stretch>
        </p:blipFill>
        <p:spPr>
          <a:xfrm>
            <a:off x="260210" y="1689137"/>
            <a:ext cx="8623581" cy="38375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9ABC06F-C812-F84C-8121-DCF8E07C486F}" type="slidenum">
              <a:rPr lang="en-US" smtClean="0"/>
              <a:pPr/>
              <a:t>9</a:t>
            </a:fld>
            <a:endParaRPr lang="en-US" dirty="0"/>
          </a:p>
        </p:txBody>
      </p:sp>
    </p:spTree>
    <p:extLst>
      <p:ext uri="{BB962C8B-B14F-4D97-AF65-F5344CB8AC3E}">
        <p14:creationId xmlns:p14="http://schemas.microsoft.com/office/powerpoint/2010/main" val="3190638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151</TotalTime>
  <Words>317</Words>
  <Application>Microsoft Office PowerPoint</Application>
  <PresentationFormat>On-screen Show (4:3)</PresentationFormat>
  <Paragraphs>35</Paragraphs>
  <Slides>11</Slides>
  <Notes>6</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Clarity</vt:lpstr>
      <vt:lpstr>Onenote Overview and Use Case</vt:lpstr>
      <vt:lpstr>OneNote</vt:lpstr>
      <vt:lpstr>What is OneNote?</vt:lpstr>
      <vt:lpstr>What is the “cloud”?</vt:lpstr>
      <vt:lpstr>What is Office 365?</vt:lpstr>
      <vt:lpstr>Let’s Explore OneNote</vt:lpstr>
      <vt:lpstr>Informatics Notebook Examples</vt:lpstr>
      <vt:lpstr>Informatics Team Notebook</vt:lpstr>
      <vt:lpstr>Great to use in place of spreadsheet on X drive</vt:lpstr>
      <vt:lpstr>Another Live Example</vt:lpstr>
      <vt:lpstr>Smart room tour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Florida ANIA Chapter  Quarterly Meeting</dc:title>
  <dc:creator>Marci Denn</dc:creator>
  <cp:lastModifiedBy>Marci Denn</cp:lastModifiedBy>
  <cp:revision>39</cp:revision>
  <dcterms:created xsi:type="dcterms:W3CDTF">2016-03-16T02:12:25Z</dcterms:created>
  <dcterms:modified xsi:type="dcterms:W3CDTF">2016-09-23T05:21:13Z</dcterms:modified>
</cp:coreProperties>
</file>